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707" r:id="rId3"/>
    <p:sldMasterId id="2147483719" r:id="rId4"/>
    <p:sldMasterId id="2147483731" r:id="rId5"/>
    <p:sldMasterId id="2147483744" r:id="rId6"/>
  </p:sldMasterIdLst>
  <p:notesMasterIdLst>
    <p:notesMasterId r:id="rId89"/>
  </p:notesMasterIdLst>
  <p:handoutMasterIdLst>
    <p:handoutMasterId r:id="rId90"/>
  </p:handoutMasterIdLst>
  <p:sldIdLst>
    <p:sldId id="551" r:id="rId7"/>
    <p:sldId id="711" r:id="rId8"/>
    <p:sldId id="769" r:id="rId9"/>
    <p:sldId id="770" r:id="rId10"/>
    <p:sldId id="771" r:id="rId11"/>
    <p:sldId id="772" r:id="rId12"/>
    <p:sldId id="773" r:id="rId13"/>
    <p:sldId id="813" r:id="rId14"/>
    <p:sldId id="814" r:id="rId15"/>
    <p:sldId id="774" r:id="rId16"/>
    <p:sldId id="775" r:id="rId17"/>
    <p:sldId id="776" r:id="rId18"/>
    <p:sldId id="777" r:id="rId19"/>
    <p:sldId id="778" r:id="rId20"/>
    <p:sldId id="779" r:id="rId21"/>
    <p:sldId id="798" r:id="rId22"/>
    <p:sldId id="780" r:id="rId23"/>
    <p:sldId id="781" r:id="rId24"/>
    <p:sldId id="782" r:id="rId25"/>
    <p:sldId id="800" r:id="rId26"/>
    <p:sldId id="783" r:id="rId27"/>
    <p:sldId id="784" r:id="rId28"/>
    <p:sldId id="785" r:id="rId29"/>
    <p:sldId id="786" r:id="rId30"/>
    <p:sldId id="787" r:id="rId31"/>
    <p:sldId id="788" r:id="rId32"/>
    <p:sldId id="801" r:id="rId33"/>
    <p:sldId id="802" r:id="rId34"/>
    <p:sldId id="803" r:id="rId35"/>
    <p:sldId id="816" r:id="rId36"/>
    <p:sldId id="815" r:id="rId37"/>
    <p:sldId id="789" r:id="rId38"/>
    <p:sldId id="790" r:id="rId39"/>
    <p:sldId id="791" r:id="rId40"/>
    <p:sldId id="792" r:id="rId41"/>
    <p:sldId id="793" r:id="rId42"/>
    <p:sldId id="794" r:id="rId43"/>
    <p:sldId id="817" r:id="rId44"/>
    <p:sldId id="795" r:id="rId45"/>
    <p:sldId id="712" r:id="rId46"/>
    <p:sldId id="764" r:id="rId47"/>
    <p:sldId id="715" r:id="rId48"/>
    <p:sldId id="716" r:id="rId49"/>
    <p:sldId id="723" r:id="rId50"/>
    <p:sldId id="717" r:id="rId51"/>
    <p:sldId id="721" r:id="rId52"/>
    <p:sldId id="722" r:id="rId53"/>
    <p:sldId id="724" r:id="rId54"/>
    <p:sldId id="725" r:id="rId55"/>
    <p:sldId id="765" r:id="rId56"/>
    <p:sldId id="727" r:id="rId57"/>
    <p:sldId id="728" r:id="rId58"/>
    <p:sldId id="729" r:id="rId59"/>
    <p:sldId id="730" r:id="rId60"/>
    <p:sldId id="731" r:id="rId61"/>
    <p:sldId id="732" r:id="rId62"/>
    <p:sldId id="733" r:id="rId63"/>
    <p:sldId id="734" r:id="rId64"/>
    <p:sldId id="735" r:id="rId65"/>
    <p:sldId id="736" r:id="rId66"/>
    <p:sldId id="737" r:id="rId67"/>
    <p:sldId id="738" r:id="rId68"/>
    <p:sldId id="739" r:id="rId69"/>
    <p:sldId id="741" r:id="rId70"/>
    <p:sldId id="742" r:id="rId71"/>
    <p:sldId id="744" r:id="rId72"/>
    <p:sldId id="745" r:id="rId73"/>
    <p:sldId id="747" r:id="rId74"/>
    <p:sldId id="748" r:id="rId75"/>
    <p:sldId id="749" r:id="rId76"/>
    <p:sldId id="750" r:id="rId77"/>
    <p:sldId id="753" r:id="rId78"/>
    <p:sldId id="754" r:id="rId79"/>
    <p:sldId id="755" r:id="rId80"/>
    <p:sldId id="756" r:id="rId81"/>
    <p:sldId id="757" r:id="rId82"/>
    <p:sldId id="758" r:id="rId83"/>
    <p:sldId id="766" r:id="rId84"/>
    <p:sldId id="767" r:id="rId85"/>
    <p:sldId id="768" r:id="rId86"/>
    <p:sldId id="759" r:id="rId87"/>
    <p:sldId id="796" r:id="rId88"/>
  </p:sldIdLst>
  <p:sldSz cx="9144000" cy="6858000" type="screen4x3"/>
  <p:notesSz cx="10234613" cy="7099300"/>
  <p:custDataLst>
    <p:tags r:id="rId91"/>
  </p:custDataLst>
  <p:defaultTextStyle>
    <a:defPPr>
      <a:defRPr lang="zh-CN"/>
    </a:defPPr>
    <a:lvl1pPr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99FF66"/>
    <a:srgbClr val="FF6600"/>
    <a:srgbClr val="FFFFFF"/>
    <a:srgbClr val="0D7157"/>
    <a:srgbClr val="0E706E"/>
    <a:srgbClr val="FF9999"/>
    <a:srgbClr val="FFFFCC"/>
    <a:srgbClr val="149C99"/>
    <a:srgbClr val="535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9826" autoAdjust="0"/>
  </p:normalViewPr>
  <p:slideViewPr>
    <p:cSldViewPr>
      <p:cViewPr varScale="1">
        <p:scale>
          <a:sx n="111" d="100"/>
          <a:sy n="111" d="100"/>
        </p:scale>
        <p:origin x="1032" y="174"/>
      </p:cViewPr>
      <p:guideLst>
        <p:guide orient="horz" pos="3748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0"/>
    </p:cViewPr>
  </p:sorterViewPr>
  <p:notesViewPr>
    <p:cSldViewPr>
      <p:cViewPr varScale="1">
        <p:scale>
          <a:sx n="50" d="100"/>
          <a:sy n="50" d="100"/>
        </p:scale>
        <p:origin x="-2682" y="-102"/>
      </p:cViewPr>
      <p:guideLst>
        <p:guide orient="horz" pos="2236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6.xml"/><Relationship Id="rId1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283" cy="355192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946" y="0"/>
            <a:ext cx="4434283" cy="355192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DD7F52D-F085-4CD2-A7CA-4AE6214067E6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2973"/>
            <a:ext cx="4434283" cy="35519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946" y="6742973"/>
            <a:ext cx="4434283" cy="35519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923B7C-81D8-47A3-B5E4-D3EA080C53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2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946" y="0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1813"/>
            <a:ext cx="3551238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748" y="3372622"/>
            <a:ext cx="8189119" cy="319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2973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946" y="6742973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9A25885-19A0-4B7A-B2E2-AF4EC845A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67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5797946" y="6742973"/>
            <a:ext cx="4434283" cy="35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40" tIns="47320" rIns="94640" bIns="47320" anchor="b"/>
          <a:lstStyle/>
          <a:p>
            <a:fld id="{FB2898A2-A1B0-49AD-90F7-1EF709F82A79}" type="slidenum">
              <a:rPr lang="zh-CN" altLang="en-US" sz="1200" i="0">
                <a:ea typeface="宋体" pitchFamily="2" charset="-122"/>
              </a:rPr>
              <a:pPr/>
              <a:t>1</a:t>
            </a:fld>
            <a:endParaRPr lang="en-US" altLang="zh-CN" sz="1200" i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050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A25885-19A0-4B7A-B2E2-AF4EC845AC6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06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itchFamily="34" charset="0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5797945" y="6742973"/>
            <a:ext cx="4434283" cy="35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/>
            <a:fld id="{CE081A16-915D-423B-A9D2-358568A4FCA6}" type="slidenum">
              <a:rPr lang="zh-CN" altLang="en-US" sz="1200" i="0" smtClean="0">
                <a:solidFill>
                  <a:prstClr val="black"/>
                </a:solidFill>
                <a:ea typeface="宋体" pitchFamily="2" charset="-122"/>
              </a:rPr>
              <a:pPr eaLnBrk="1" hangingPunct="1"/>
              <a:t>3</a:t>
            </a:fld>
            <a:endParaRPr lang="en-US" altLang="zh-CN" sz="1200" i="0" smtClean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38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12658F5-22D4-4A5A-96DC-C66EF9503BFF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8048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8490C13-B8FF-4A2D-ABA5-FBB8596806E0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53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9413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1B6DCBD-25C5-4DA1-9E2C-D6C37B5A8C26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54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693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A146D0B-26A4-45B9-BAA2-402D68DFB6EC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55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13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0894D07-2008-4FC1-B7C7-99D8989AB9AC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56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5086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635E7DC-79FD-4856-A00D-CF16E639645E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57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Big-Endian</a:t>
            </a:r>
            <a:r>
              <a:rPr lang="zh-CN" altLang="en-US" sz="900"/>
              <a:t>？</a:t>
            </a:r>
            <a:r>
              <a:rPr lang="en-US" altLang="zh-CN" sz="900"/>
              <a:t>Little-Endian</a:t>
            </a:r>
            <a:r>
              <a:rPr lang="zh-CN" altLang="en-US" sz="900"/>
              <a:t>？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2008/05/19 01:23 P.M.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这确实是个挺头疼的问题</a:t>
            </a:r>
            <a:r>
              <a:rPr lang="en-US" altLang="zh-CN" sz="900"/>
              <a:t>,《</a:t>
            </a:r>
            <a:r>
              <a:rPr lang="zh-CN" altLang="en-US" sz="900"/>
              <a:t>佛列格游记</a:t>
            </a:r>
            <a:r>
              <a:rPr lang="en-US" altLang="zh-CN" sz="900"/>
              <a:t>》</a:t>
            </a:r>
            <a:r>
              <a:rPr lang="zh-CN" altLang="en-US" sz="900"/>
              <a:t>中</a:t>
            </a:r>
            <a:r>
              <a:rPr lang="en-US" altLang="zh-CN" sz="900"/>
              <a:t>,</a:t>
            </a:r>
            <a:r>
              <a:rPr lang="zh-CN" altLang="en-US" sz="900"/>
              <a:t>小人国曾因为</a:t>
            </a:r>
            <a:r>
              <a:rPr lang="en-US" altLang="zh-CN" sz="900"/>
              <a:t>Big-Endian</a:t>
            </a:r>
            <a:r>
              <a:rPr lang="zh-CN" altLang="en-US" sz="900"/>
              <a:t>与</a:t>
            </a:r>
            <a:r>
              <a:rPr lang="en-US" altLang="zh-CN" sz="900"/>
              <a:t>Little-Endian</a:t>
            </a:r>
            <a:r>
              <a:rPr lang="zh-CN" altLang="en-US" sz="900"/>
              <a:t>问题发生过六次叛乱</a:t>
            </a:r>
            <a:r>
              <a:rPr lang="en-US" altLang="zh-CN" sz="900"/>
              <a:t>,</a:t>
            </a:r>
            <a:r>
              <a:rPr lang="zh-CN" altLang="en-US" sz="900"/>
              <a:t>其中一个皇帝送了命</a:t>
            </a:r>
            <a:r>
              <a:rPr lang="en-US" altLang="zh-CN" sz="900"/>
              <a:t>,</a:t>
            </a:r>
            <a:r>
              <a:rPr lang="zh-CN" altLang="en-US" sz="900"/>
              <a:t>另一个丢了王位</a:t>
            </a:r>
            <a:r>
              <a:rPr lang="en-US" altLang="zh-CN" sz="900"/>
              <a:t>.</a:t>
            </a:r>
            <a:r>
              <a:rPr lang="zh-CN" altLang="en-US" sz="900" i="1"/>
              <a:t>注</a:t>
            </a:r>
            <a:r>
              <a:rPr lang="en-US" altLang="zh-CN" sz="900" i="1"/>
              <a:t>:</a:t>
            </a:r>
            <a:r>
              <a:rPr lang="zh-CN" altLang="en-US" sz="900" i="1"/>
              <a:t>我喜欢先敲大头</a:t>
            </a:r>
            <a:r>
              <a:rPr lang="en-US" altLang="zh-CN" sz="900" i="1"/>
              <a:t>,</a:t>
            </a:r>
            <a:r>
              <a:rPr lang="zh-CN" altLang="en-US" sz="900" i="1"/>
              <a:t>不知道小人国的</a:t>
            </a:r>
            <a:r>
              <a:rPr lang="en-US" altLang="zh-CN" sz="900" i="1"/>
              <a:t>"</a:t>
            </a:r>
            <a:r>
              <a:rPr lang="zh-CN" altLang="en-US" sz="900" i="1"/>
              <a:t>小头党</a:t>
            </a:r>
            <a:r>
              <a:rPr lang="en-US" altLang="zh-CN" sz="900" i="1"/>
              <a:t>"</a:t>
            </a:r>
            <a:r>
              <a:rPr lang="zh-CN" altLang="en-US" sz="900" i="1"/>
              <a:t>会不会来讨伐我</a:t>
            </a:r>
            <a:r>
              <a:rPr lang="en-US" altLang="zh-CN" sz="900" i="1"/>
              <a:t>.</a:t>
            </a:r>
            <a:r>
              <a:rPr lang="zh-CN" altLang="en-US" sz="900"/>
              <a:t>当然</a:t>
            </a:r>
            <a:r>
              <a:rPr lang="en-US" altLang="zh-CN" sz="900"/>
              <a:t>,</a:t>
            </a:r>
            <a:r>
              <a:rPr lang="zh-CN" altLang="en-US" sz="900"/>
              <a:t>他们争的是吃鸡蛋时先敲小头</a:t>
            </a:r>
            <a:r>
              <a:rPr lang="en-US" altLang="zh-CN" sz="900"/>
              <a:t>(Little-Endian)</a:t>
            </a:r>
            <a:r>
              <a:rPr lang="zh-CN" altLang="en-US" sz="900"/>
              <a:t>还是先敲大头</a:t>
            </a:r>
            <a:r>
              <a:rPr lang="en-US" altLang="zh-CN" sz="900"/>
              <a:t>(Big-Endian),</a:t>
            </a:r>
            <a:r>
              <a:rPr lang="zh-CN" altLang="en-US" sz="900"/>
              <a:t>现在的大头、小头问题当然不是讨论吃鸡蛋</a:t>
            </a:r>
            <a:r>
              <a:rPr lang="en-US" altLang="zh-CN" sz="900"/>
              <a:t>,</a:t>
            </a:r>
            <a:r>
              <a:rPr lang="zh-CN" altLang="en-US" sz="900"/>
              <a:t>而是数据在内存中的排放方式</a:t>
            </a:r>
            <a:r>
              <a:rPr lang="en-US" altLang="zh-CN" sz="900"/>
              <a:t>,</a:t>
            </a:r>
            <a:r>
              <a:rPr lang="zh-CN" altLang="en-US" sz="900"/>
              <a:t>也就是</a:t>
            </a:r>
            <a:r>
              <a:rPr lang="en-US" altLang="zh-CN" sz="900"/>
              <a:t>"</a:t>
            </a:r>
            <a:r>
              <a:rPr lang="zh-CN" altLang="en-US" sz="900"/>
              <a:t>字节序</a:t>
            </a:r>
            <a:r>
              <a:rPr lang="en-US" altLang="zh-CN" sz="900"/>
              <a:t>"</a:t>
            </a:r>
            <a:r>
              <a:rPr lang="zh-CN" altLang="en-US" sz="900"/>
              <a:t>问题</a:t>
            </a:r>
            <a:r>
              <a:rPr lang="en-US" altLang="zh-CN" sz="900"/>
              <a:t>,</a:t>
            </a:r>
            <a:r>
              <a:rPr lang="zh-CN" altLang="en-US" sz="900"/>
              <a:t>这两个问题之间应该没什么联系 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1. "</a:t>
            </a:r>
            <a:r>
              <a:rPr lang="zh-CN" altLang="en-US" sz="900" b="1"/>
              <a:t>字节序</a:t>
            </a:r>
            <a:r>
              <a:rPr lang="en-US" altLang="zh-CN" sz="900" b="1"/>
              <a:t>"</a:t>
            </a:r>
            <a:r>
              <a:rPr lang="zh-CN" altLang="en-US" sz="900" b="1"/>
              <a:t>问题的粒度</a:t>
            </a:r>
            <a:endParaRPr lang="zh-CN" altLang="en-US" sz="9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    刚接触这个概念的时候</a:t>
            </a:r>
            <a:r>
              <a:rPr lang="en-US" altLang="zh-CN" sz="900"/>
              <a:t>,</a:t>
            </a:r>
            <a:r>
              <a:rPr lang="zh-CN" altLang="en-US" sz="900"/>
              <a:t>因为不求甚解的态度不知道字节序指的是</a:t>
            </a:r>
            <a:r>
              <a:rPr lang="en-US" altLang="zh-CN" sz="900"/>
              <a:t>"</a:t>
            </a:r>
            <a:r>
              <a:rPr lang="zh-CN" altLang="en-US" sz="900"/>
              <a:t>字节</a:t>
            </a:r>
            <a:r>
              <a:rPr lang="en-US" altLang="zh-CN" sz="900"/>
              <a:t>"</a:t>
            </a:r>
            <a:r>
              <a:rPr lang="zh-CN" altLang="en-US" sz="900"/>
              <a:t>还是字节中的</a:t>
            </a:r>
            <a:r>
              <a:rPr lang="en-US" altLang="zh-CN" sz="900"/>
              <a:t>"</a:t>
            </a:r>
            <a:r>
              <a:rPr lang="zh-CN" altLang="en-US" sz="900"/>
              <a:t>位</a:t>
            </a:r>
            <a:r>
              <a:rPr lang="en-US" altLang="zh-CN" sz="900"/>
              <a:t>",</a:t>
            </a:r>
            <a:r>
              <a:rPr lang="zh-CN" altLang="en-US" sz="900"/>
              <a:t>现在终于知道了</a:t>
            </a:r>
            <a:r>
              <a:rPr lang="en-US" altLang="zh-CN" sz="900"/>
              <a:t>,</a:t>
            </a:r>
            <a:r>
              <a:rPr lang="zh-CN" altLang="en-US" sz="900"/>
              <a:t>字节序讲的就是</a:t>
            </a:r>
            <a:r>
              <a:rPr lang="en-US" altLang="zh-CN" sz="900"/>
              <a:t>"</a:t>
            </a:r>
            <a:r>
              <a:rPr lang="zh-CN" altLang="en-US" sz="900"/>
              <a:t>字节</a:t>
            </a:r>
            <a:r>
              <a:rPr lang="en-US" altLang="zh-CN" sz="900"/>
              <a:t>"</a:t>
            </a:r>
            <a:r>
              <a:rPr lang="zh-CN" altLang="en-US" sz="900"/>
              <a:t>的顺序</a:t>
            </a:r>
            <a:r>
              <a:rPr lang="en-US" altLang="zh-CN" sz="900"/>
              <a:t>,</a:t>
            </a:r>
            <a:r>
              <a:rPr lang="zh-CN" altLang="en-US" sz="900"/>
              <a:t>与字节中的</a:t>
            </a:r>
            <a:r>
              <a:rPr lang="en-US" altLang="zh-CN" sz="900"/>
              <a:t>"</a:t>
            </a:r>
            <a:r>
              <a:rPr lang="zh-CN" altLang="en-US" sz="900"/>
              <a:t>位</a:t>
            </a:r>
            <a:r>
              <a:rPr lang="en-US" altLang="zh-CN" sz="900"/>
              <a:t>"</a:t>
            </a:r>
            <a:r>
              <a:rPr lang="zh-CN" altLang="en-US" sz="900"/>
              <a:t>没关系 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2. </a:t>
            </a:r>
            <a:r>
              <a:rPr lang="zh-CN" altLang="en-US" sz="900" b="1"/>
              <a:t>什么是大头党？什么是小头党？</a:t>
            </a:r>
            <a:endParaRPr lang="zh-CN" altLang="en-US" sz="9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    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</a:t>
            </a:r>
            <a:r>
              <a:rPr lang="zh-CN" altLang="en-US" sz="900"/>
              <a:t>也就是</a:t>
            </a:r>
            <a:r>
              <a:rPr lang="en-US" altLang="zh-CN" sz="900"/>
              <a:t>Big-Endian,</a:t>
            </a:r>
            <a:r>
              <a:rPr lang="zh-CN" altLang="en-US" sz="900"/>
              <a:t>你也可以称之为大尾、大端</a:t>
            </a:r>
            <a:r>
              <a:rPr lang="en-US" altLang="zh-CN" sz="900"/>
              <a:t>.</a:t>
            </a:r>
            <a:r>
              <a:rPr lang="zh-CN" altLang="en-US" sz="900"/>
              <a:t>顾名思义</a:t>
            </a:r>
            <a:r>
              <a:rPr lang="en-US" altLang="zh-CN" sz="900"/>
              <a:t>,"</a:t>
            </a:r>
            <a:r>
              <a:rPr lang="zh-CN" altLang="en-US" sz="900"/>
              <a:t>大头党</a:t>
            </a:r>
            <a:r>
              <a:rPr lang="en-US" altLang="zh-CN" sz="900"/>
              <a:t>"</a:t>
            </a:r>
            <a:r>
              <a:rPr lang="zh-CN" altLang="en-US" sz="900"/>
              <a:t>也就是</a:t>
            </a:r>
            <a:r>
              <a:rPr lang="en-US" altLang="zh-CN" sz="900"/>
              <a:t>MSB (Most Significant Byte, </a:t>
            </a:r>
            <a:r>
              <a:rPr lang="zh-CN" altLang="en-US" sz="900"/>
              <a:t>最高有效字节</a:t>
            </a:r>
            <a:r>
              <a:rPr lang="en-US" altLang="zh-CN" sz="900"/>
              <a:t>)</a:t>
            </a:r>
            <a:r>
              <a:rPr lang="zh-CN" altLang="en-US" sz="900"/>
              <a:t>在低地址</a:t>
            </a:r>
            <a:r>
              <a:rPr lang="en-US" altLang="zh-CN" sz="900"/>
              <a:t>,"</a:t>
            </a:r>
            <a:r>
              <a:rPr lang="zh-CN" altLang="en-US" sz="900"/>
              <a:t>小头党</a:t>
            </a:r>
            <a:r>
              <a:rPr lang="en-US" altLang="zh-CN" sz="900"/>
              <a:t>"</a:t>
            </a:r>
            <a:r>
              <a:rPr lang="zh-CN" altLang="en-US" sz="900"/>
              <a:t>正好相反</a:t>
            </a:r>
            <a:r>
              <a:rPr lang="en-US" altLang="zh-CN" sz="900"/>
              <a:t>,LSB (Least Significant Byte, </a:t>
            </a:r>
            <a:r>
              <a:rPr lang="zh-CN" altLang="en-US" sz="900"/>
              <a:t>最低有效字节</a:t>
            </a:r>
            <a:r>
              <a:rPr lang="en-US" altLang="zh-CN" sz="900"/>
              <a:t>)</a:t>
            </a:r>
            <a:r>
              <a:rPr lang="zh-CN" altLang="en-US" sz="900"/>
              <a:t>在低地址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3. </a:t>
            </a:r>
            <a:r>
              <a:rPr lang="zh-CN" altLang="en-US" sz="900" b="1"/>
              <a:t>谁是</a:t>
            </a:r>
            <a:r>
              <a:rPr lang="en-US" altLang="zh-CN" sz="900" b="1"/>
              <a:t>"</a:t>
            </a:r>
            <a:r>
              <a:rPr lang="zh-CN" altLang="en-US" sz="900" b="1"/>
              <a:t>大头党</a:t>
            </a:r>
            <a:r>
              <a:rPr lang="en-US" altLang="zh-CN" sz="900" b="1"/>
              <a:t>"</a:t>
            </a:r>
            <a:r>
              <a:rPr lang="zh-CN" altLang="en-US" sz="900" b="1"/>
              <a:t>？谁是</a:t>
            </a:r>
            <a:r>
              <a:rPr lang="en-US" altLang="zh-CN" sz="900" b="1"/>
              <a:t>"</a:t>
            </a:r>
            <a:r>
              <a:rPr lang="zh-CN" altLang="en-US" sz="900" b="1"/>
              <a:t>小头党</a:t>
            </a:r>
            <a:r>
              <a:rPr lang="en-US" altLang="zh-CN" sz="900" b="1"/>
              <a:t>"</a:t>
            </a:r>
            <a:r>
              <a:rPr lang="zh-CN" altLang="en-US" sz="900" b="1"/>
              <a:t>？</a:t>
            </a:r>
            <a:endParaRPr lang="zh-CN" altLang="en-US" sz="900"/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    </a:t>
            </a:r>
            <a:r>
              <a:rPr lang="zh-CN" altLang="en-US" sz="900" b="1"/>
              <a:t>硬件</a:t>
            </a:r>
            <a:r>
              <a:rPr lang="en-US" altLang="zh-CN" sz="900" b="1"/>
              <a:t>&amp;</a:t>
            </a:r>
            <a:r>
              <a:rPr lang="zh-CN" altLang="en-US" sz="900" b="1"/>
              <a:t>平台</a:t>
            </a:r>
            <a:r>
              <a:rPr lang="en-US" altLang="zh-CN" sz="900"/>
              <a:t>: x86</a:t>
            </a:r>
            <a:r>
              <a:rPr lang="zh-CN" altLang="en-US" sz="900"/>
              <a:t>系列</a:t>
            </a:r>
            <a:r>
              <a:rPr lang="en-US" altLang="zh-CN" sz="900"/>
              <a:t>CPU</a:t>
            </a:r>
            <a:r>
              <a:rPr lang="zh-CN" altLang="en-US" sz="900"/>
              <a:t>都是小头党</a:t>
            </a:r>
            <a:r>
              <a:rPr lang="en-US" altLang="zh-CN" sz="900"/>
              <a:t>,</a:t>
            </a:r>
            <a:r>
              <a:rPr lang="zh-CN" altLang="en-US" sz="900"/>
              <a:t>也就是我们最常用的</a:t>
            </a:r>
            <a:r>
              <a:rPr lang="en-US" altLang="zh-CN" sz="900"/>
              <a:t>PC,</a:t>
            </a:r>
            <a:r>
              <a:rPr lang="zh-CN" altLang="en-US" sz="900"/>
              <a:t>无论你的软件系统是</a:t>
            </a:r>
            <a:r>
              <a:rPr lang="en-US" altLang="zh-CN" sz="900"/>
              <a:t>Windows</a:t>
            </a:r>
            <a:r>
              <a:rPr lang="zh-CN" altLang="en-US" sz="900"/>
              <a:t>、</a:t>
            </a:r>
            <a:r>
              <a:rPr lang="en-US" altLang="zh-CN" sz="900"/>
              <a:t>Linux</a:t>
            </a:r>
            <a:r>
              <a:rPr lang="zh-CN" altLang="en-US" sz="900"/>
              <a:t>还是</a:t>
            </a:r>
            <a:r>
              <a:rPr lang="en-US" altLang="zh-CN" sz="900"/>
              <a:t>Unix,</a:t>
            </a:r>
            <a:r>
              <a:rPr lang="zh-CN" altLang="en-US" sz="900"/>
              <a:t>只要是处于</a:t>
            </a:r>
            <a:r>
              <a:rPr lang="en-US" altLang="zh-CN" sz="900"/>
              <a:t>x86</a:t>
            </a:r>
            <a:r>
              <a:rPr lang="zh-CN" altLang="en-US" sz="900"/>
              <a:t>架构的硬件系统就是小头党的</a:t>
            </a:r>
            <a:r>
              <a:rPr lang="en-US" altLang="zh-CN" sz="900"/>
              <a:t>;PowerPC</a:t>
            </a:r>
            <a:r>
              <a:rPr lang="zh-CN" altLang="en-US" sz="900"/>
              <a:t>是</a:t>
            </a:r>
            <a:r>
              <a:rPr lang="en-US" altLang="zh-CN" sz="900"/>
              <a:t>"</a:t>
            </a:r>
            <a:r>
              <a:rPr lang="zh-CN" altLang="en-US" sz="900"/>
              <a:t>墙头草</a:t>
            </a:r>
            <a:r>
              <a:rPr lang="en-US" altLang="zh-CN" sz="900"/>
              <a:t>",</a:t>
            </a:r>
            <a:r>
              <a:rPr lang="zh-CN" altLang="en-US" sz="900"/>
              <a:t>默认是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";arm</a:t>
            </a:r>
            <a:r>
              <a:rPr lang="zh-CN" altLang="en-US" sz="900"/>
              <a:t>也是</a:t>
            </a:r>
            <a:r>
              <a:rPr lang="en-US" altLang="zh-CN" sz="900"/>
              <a:t>"</a:t>
            </a:r>
            <a:r>
              <a:rPr lang="zh-CN" altLang="en-US" sz="900"/>
              <a:t>墙头草</a:t>
            </a:r>
            <a:r>
              <a:rPr lang="en-US" altLang="zh-CN" sz="900"/>
              <a:t>",</a:t>
            </a:r>
            <a:r>
              <a:rPr lang="zh-CN" altLang="en-US" sz="900"/>
              <a:t>但是一般都是将其看待为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";Java</a:t>
            </a:r>
            <a:r>
              <a:rPr lang="zh-CN" altLang="en-US" sz="900"/>
              <a:t>虚拟机是纯粹的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    </a:t>
            </a:r>
            <a:r>
              <a:rPr lang="zh-CN" altLang="en-US" sz="900" b="1"/>
              <a:t>协议</a:t>
            </a:r>
            <a:r>
              <a:rPr lang="en-US" altLang="zh-CN" sz="900" b="1"/>
              <a:t>&amp;</a:t>
            </a:r>
            <a:r>
              <a:rPr lang="zh-CN" altLang="en-US" sz="900" b="1"/>
              <a:t>标准</a:t>
            </a:r>
            <a:r>
              <a:rPr lang="en-US" altLang="zh-CN" sz="900"/>
              <a:t>: TCP/IP:"</a:t>
            </a:r>
            <a:r>
              <a:rPr lang="zh-CN" altLang="en-US" sz="900"/>
              <a:t>大头党</a:t>
            </a:r>
            <a:r>
              <a:rPr lang="en-US" altLang="zh-CN" sz="900"/>
              <a:t>",Unicode:</a:t>
            </a:r>
            <a:r>
              <a:rPr lang="zh-CN" altLang="en-US" sz="900"/>
              <a:t>没有明确表明其</a:t>
            </a:r>
            <a:r>
              <a:rPr lang="en-US" altLang="zh-CN" sz="900"/>
              <a:t>"</a:t>
            </a:r>
            <a:r>
              <a:rPr lang="zh-CN" altLang="en-US" sz="900"/>
              <a:t>字节序倾向</a:t>
            </a:r>
            <a:r>
              <a:rPr lang="en-US" altLang="zh-CN" sz="900"/>
              <a:t>",</a:t>
            </a:r>
            <a:r>
              <a:rPr lang="zh-CN" altLang="en-US" sz="900"/>
              <a:t>仍保持中立</a:t>
            </a:r>
            <a:r>
              <a:rPr lang="en-US" altLang="zh-CN" sz="900"/>
              <a:t>;GB</a:t>
            </a:r>
            <a:r>
              <a:rPr lang="zh-CN" altLang="en-US" sz="900"/>
              <a:t>标准</a:t>
            </a:r>
            <a:r>
              <a:rPr lang="en-US" altLang="zh-CN" sz="900"/>
              <a:t>:</a:t>
            </a:r>
            <a:r>
              <a:rPr lang="zh-CN" altLang="en-US" sz="900"/>
              <a:t>还没有调查其</a:t>
            </a:r>
            <a:r>
              <a:rPr lang="en-US" altLang="zh-CN" sz="900"/>
              <a:t>"</a:t>
            </a:r>
            <a:r>
              <a:rPr lang="zh-CN" altLang="en-US" sz="900"/>
              <a:t>字节序倾向</a:t>
            </a:r>
            <a:r>
              <a:rPr lang="en-US" altLang="zh-CN" sz="900"/>
              <a:t>",</a:t>
            </a:r>
            <a:r>
              <a:rPr lang="zh-CN" altLang="en-US" sz="900"/>
              <a:t>感兴趣的可以找找相关白皮书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b="1"/>
              <a:t>4. </a:t>
            </a:r>
            <a:r>
              <a:rPr lang="zh-CN" altLang="en-US" sz="900" b="1"/>
              <a:t>例子</a:t>
            </a:r>
            <a:endParaRPr lang="zh-CN" altLang="en-US" sz="900"/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 </a:t>
            </a:r>
            <a:r>
              <a:rPr lang="zh-CN" altLang="en-US" sz="900"/>
              <a:t>例</a:t>
            </a:r>
            <a:r>
              <a:rPr lang="en-US" altLang="zh-CN" sz="900"/>
              <a:t>1 */</a:t>
            </a:r>
            <a:br>
              <a:rPr lang="en-US" altLang="zh-CN" sz="900"/>
            </a:br>
            <a:r>
              <a:rPr lang="en-US" altLang="zh-CN" sz="900"/>
              <a:t>INT16 n(1); //</a:t>
            </a:r>
            <a:r>
              <a:rPr lang="zh-CN" altLang="en-US" sz="900"/>
              <a:t>声明一个短整形</a:t>
            </a:r>
            <a:r>
              <a:rPr lang="en-US" altLang="zh-CN" sz="900"/>
              <a:t>(</a:t>
            </a:r>
            <a:r>
              <a:rPr lang="zh-CN" altLang="en-US" sz="900"/>
              <a:t>占两个字节</a:t>
            </a:r>
            <a:r>
              <a:rPr lang="en-US" altLang="zh-CN" sz="900"/>
              <a:t>)n,</a:t>
            </a:r>
            <a:r>
              <a:rPr lang="zh-CN" altLang="en-US" sz="900"/>
              <a:t>初始化值为</a:t>
            </a:r>
            <a:r>
              <a:rPr lang="en-US" altLang="zh-CN" sz="900"/>
              <a:t>1(Hex: 0x0001);</a:t>
            </a:r>
            <a:br>
              <a:rPr lang="en-US" altLang="zh-CN" sz="900"/>
            </a:br>
            <a:r>
              <a:rPr lang="en-US" altLang="zh-CN" sz="900"/>
              <a:t>*(char*)&amp;n; //</a:t>
            </a:r>
            <a:r>
              <a:rPr lang="zh-CN" altLang="en-US" sz="900"/>
              <a:t>将</a:t>
            </a:r>
            <a:r>
              <a:rPr lang="en-US" altLang="zh-CN" sz="900"/>
              <a:t>n</a:t>
            </a:r>
            <a:r>
              <a:rPr lang="zh-CN" altLang="en-US" sz="900"/>
              <a:t>的地址解释为</a:t>
            </a:r>
            <a:r>
              <a:rPr lang="en-US" altLang="zh-CN" sz="900"/>
              <a:t>char</a:t>
            </a:r>
            <a:r>
              <a:rPr lang="zh-CN" altLang="en-US" sz="900"/>
              <a:t>类型指针</a:t>
            </a:r>
            <a:r>
              <a:rPr lang="en-US" altLang="zh-CN" sz="900"/>
              <a:t>,</a:t>
            </a:r>
            <a:r>
              <a:rPr lang="zh-CN" altLang="en-US" sz="900"/>
              <a:t>并解引用</a:t>
            </a:r>
            <a:r>
              <a:rPr lang="en-US" altLang="zh-CN" sz="900"/>
              <a:t>,</a:t>
            </a:r>
            <a:r>
              <a:rPr lang="zh-CN" altLang="en-US" sz="900"/>
              <a:t>也就是取其低地址中的数据</a:t>
            </a:r>
            <a:r>
              <a:rPr lang="en-US" altLang="zh-CN" sz="900"/>
              <a:t>,</a:t>
            </a:r>
            <a:r>
              <a:rPr lang="zh-CN" altLang="en-US" sz="900"/>
              <a:t>在</a:t>
            </a:r>
            <a:r>
              <a:rPr lang="en-US" altLang="zh-CN" sz="900"/>
              <a:t>x86</a:t>
            </a:r>
            <a:r>
              <a:rPr lang="zh-CN" altLang="en-US" sz="900"/>
              <a:t>等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</a:t>
            </a:r>
            <a:r>
              <a:rPr lang="zh-CN" altLang="en-US" sz="900"/>
              <a:t>的平台下我们将得到</a:t>
            </a:r>
            <a:r>
              <a:rPr lang="en-US" altLang="zh-CN" sz="900"/>
              <a:t>"1",</a:t>
            </a:r>
            <a:r>
              <a:rPr lang="zh-CN" altLang="en-US" sz="900"/>
              <a:t>说明</a:t>
            </a:r>
            <a:r>
              <a:rPr lang="en-US" altLang="zh-CN" sz="900"/>
              <a:t>LSB</a:t>
            </a:r>
            <a:r>
              <a:rPr lang="zh-CN" altLang="en-US" sz="900"/>
              <a:t>在低地址</a:t>
            </a:r>
            <a:r>
              <a:rPr lang="en-US" altLang="zh-CN" sz="900"/>
              <a:t>,</a:t>
            </a:r>
            <a:r>
              <a:rPr lang="zh-CN" altLang="en-US" sz="900"/>
              <a:t>也就验证了当前平台是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",</a:t>
            </a:r>
            <a:r>
              <a:rPr lang="zh-CN" altLang="en-US" sz="900"/>
              <a:t>反之则是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 </a:t>
            </a:r>
            <a:r>
              <a:rPr lang="zh-CN" altLang="en-US" sz="900"/>
              <a:t>例</a:t>
            </a:r>
            <a:r>
              <a:rPr lang="en-US" altLang="zh-CN" sz="900"/>
              <a:t>2 */</a:t>
            </a:r>
            <a:br>
              <a:rPr lang="en-US" altLang="zh-CN" sz="900"/>
            </a:br>
            <a:r>
              <a:rPr lang="en-US" altLang="zh-CN" sz="900"/>
              <a:t>INT16 n(256); //</a:t>
            </a:r>
            <a:r>
              <a:rPr lang="zh-CN" altLang="en-US" sz="900"/>
              <a:t>声明一个短整形</a:t>
            </a:r>
            <a:r>
              <a:rPr lang="en-US" altLang="zh-CN" sz="900"/>
              <a:t>(</a:t>
            </a:r>
            <a:r>
              <a:rPr lang="zh-CN" altLang="en-US" sz="900"/>
              <a:t>占两个字节</a:t>
            </a:r>
            <a:r>
              <a:rPr lang="en-US" altLang="zh-CN" sz="900"/>
              <a:t>)n,</a:t>
            </a:r>
            <a:r>
              <a:rPr lang="zh-CN" altLang="en-US" sz="900"/>
              <a:t>初始化值为</a:t>
            </a:r>
            <a:r>
              <a:rPr lang="en-US" altLang="zh-CN" sz="900"/>
              <a:t>256(Hex: 0x0100);</a:t>
            </a:r>
            <a:br>
              <a:rPr lang="en-US" altLang="zh-CN" sz="900"/>
            </a:br>
            <a:r>
              <a:rPr lang="en-US" altLang="zh-CN" sz="900"/>
              <a:t>*(char*)&amp;n; //</a:t>
            </a:r>
            <a:r>
              <a:rPr lang="zh-CN" altLang="en-US" sz="900"/>
              <a:t>将</a:t>
            </a:r>
            <a:r>
              <a:rPr lang="en-US" altLang="zh-CN" sz="900"/>
              <a:t>n</a:t>
            </a:r>
            <a:r>
              <a:rPr lang="zh-CN" altLang="en-US" sz="900"/>
              <a:t>的地址解释为</a:t>
            </a:r>
            <a:r>
              <a:rPr lang="en-US" altLang="zh-CN" sz="900"/>
              <a:t>char</a:t>
            </a:r>
            <a:r>
              <a:rPr lang="zh-CN" altLang="en-US" sz="900"/>
              <a:t>类型指针</a:t>
            </a:r>
            <a:r>
              <a:rPr lang="en-US" altLang="zh-CN" sz="900"/>
              <a:t>,</a:t>
            </a:r>
            <a:r>
              <a:rPr lang="zh-CN" altLang="en-US" sz="900"/>
              <a:t>并解引用</a:t>
            </a:r>
            <a:r>
              <a:rPr lang="en-US" altLang="zh-CN" sz="900"/>
              <a:t>,</a:t>
            </a:r>
            <a:r>
              <a:rPr lang="zh-CN" altLang="en-US" sz="900"/>
              <a:t>也就是取其低地址中的数据</a:t>
            </a:r>
            <a:r>
              <a:rPr lang="en-US" altLang="zh-CN" sz="900"/>
              <a:t>,</a:t>
            </a:r>
            <a:r>
              <a:rPr lang="zh-CN" altLang="en-US" sz="900"/>
              <a:t>在</a:t>
            </a:r>
            <a:r>
              <a:rPr lang="en-US" altLang="zh-CN" sz="900"/>
              <a:t>x86</a:t>
            </a:r>
            <a:r>
              <a:rPr lang="zh-CN" altLang="en-US" sz="900"/>
              <a:t>等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</a:t>
            </a:r>
            <a:r>
              <a:rPr lang="zh-CN" altLang="en-US" sz="900"/>
              <a:t>的平台下我们将得到</a:t>
            </a:r>
            <a:r>
              <a:rPr lang="en-US" altLang="zh-CN" sz="900"/>
              <a:t>"0",</a:t>
            </a:r>
            <a:r>
              <a:rPr lang="zh-CN" altLang="en-US" sz="900"/>
              <a:t>说明</a:t>
            </a:r>
            <a:r>
              <a:rPr lang="en-US" altLang="zh-CN" sz="900"/>
              <a:t>LSB</a:t>
            </a:r>
            <a:r>
              <a:rPr lang="zh-CN" altLang="en-US" sz="900"/>
              <a:t>在低地址</a:t>
            </a:r>
            <a:r>
              <a:rPr lang="en-US" altLang="zh-CN" sz="900"/>
              <a:t>,</a:t>
            </a:r>
            <a:r>
              <a:rPr lang="zh-CN" altLang="en-US" sz="900"/>
              <a:t>也就验证了当前平台是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",</a:t>
            </a:r>
            <a:r>
              <a:rPr lang="zh-CN" altLang="en-US" sz="900"/>
              <a:t>反之则是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这样</a:t>
            </a:r>
            <a:r>
              <a:rPr lang="en-US" altLang="zh-CN" sz="900"/>
              <a:t>"</a:t>
            </a:r>
            <a:r>
              <a:rPr lang="zh-CN" altLang="en-US" sz="900"/>
              <a:t>大头党</a:t>
            </a:r>
            <a:r>
              <a:rPr lang="en-US" altLang="zh-CN" sz="900"/>
              <a:t>"</a:t>
            </a:r>
            <a:r>
              <a:rPr lang="zh-CN" altLang="en-US" sz="900"/>
              <a:t>中</a:t>
            </a:r>
            <a:r>
              <a:rPr lang="en-US" altLang="zh-CN" sz="900"/>
              <a:t>INT16</a:t>
            </a:r>
            <a:r>
              <a:rPr lang="zh-CN" altLang="en-US" sz="900"/>
              <a:t>类型的</a:t>
            </a:r>
            <a:r>
              <a:rPr lang="en-US" altLang="zh-CN" sz="900"/>
              <a:t>256</a:t>
            </a:r>
            <a:r>
              <a:rPr lang="zh-CN" altLang="en-US" sz="900"/>
              <a:t>跟</a:t>
            </a:r>
            <a:r>
              <a:rPr lang="en-US" altLang="zh-CN" sz="900"/>
              <a:t>"</a:t>
            </a:r>
            <a:r>
              <a:rPr lang="zh-CN" altLang="en-US" sz="900"/>
              <a:t>小头党</a:t>
            </a:r>
            <a:r>
              <a:rPr lang="en-US" altLang="zh-CN" sz="900"/>
              <a:t>"</a:t>
            </a:r>
            <a:r>
              <a:rPr lang="zh-CN" altLang="en-US" sz="900"/>
              <a:t>中</a:t>
            </a:r>
            <a:r>
              <a:rPr lang="en-US" altLang="zh-CN" sz="900"/>
              <a:t>INT16</a:t>
            </a:r>
            <a:r>
              <a:rPr lang="zh-CN" altLang="en-US" sz="900"/>
              <a:t>类型的</a:t>
            </a:r>
            <a:r>
              <a:rPr lang="en-US" altLang="zh-CN" sz="900"/>
              <a:t>1</a:t>
            </a:r>
            <a:r>
              <a:rPr lang="zh-CN" altLang="en-US" sz="900"/>
              <a:t>内存排列是一样的</a:t>
            </a:r>
            <a:r>
              <a:rPr lang="en-US" altLang="zh-CN" sz="900"/>
              <a:t>,</a:t>
            </a:r>
            <a:r>
              <a:rPr lang="zh-CN" altLang="en-US" sz="900"/>
              <a:t>反之也是一样的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这就是所谓的</a:t>
            </a:r>
            <a:r>
              <a:rPr lang="en-US" altLang="zh-CN" sz="900"/>
              <a:t>"</a:t>
            </a:r>
            <a:r>
              <a:rPr lang="zh-CN" altLang="en-US" sz="900"/>
              <a:t>字节序</a:t>
            </a:r>
            <a:r>
              <a:rPr lang="en-US" altLang="zh-CN" sz="900"/>
              <a:t>"</a:t>
            </a:r>
            <a:r>
              <a:rPr lang="zh-CN" altLang="en-US" sz="900"/>
              <a:t>问题</a:t>
            </a:r>
            <a:r>
              <a:rPr lang="en-US" altLang="zh-CN" sz="90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307524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68953" indent="-29575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83005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56207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129409" indent="-236601" eaLnBrk="0" hangingPunct="0"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0876F2E-6DD8-46E7-8EBD-A6756087C1AA}" type="slidenum">
              <a:rPr lang="en-US" altLang="zh-CN" sz="1200">
                <a:solidFill>
                  <a:schemeClr val="tx1"/>
                </a:solidFill>
                <a:latin typeface="Arial" pitchFamily="34" charset="0"/>
              </a:rPr>
              <a:pPr eaLnBrk="1" hangingPunct="1"/>
              <a:t>58</a:t>
            </a:fld>
            <a:endParaRPr lang="en-US" altLang="zh-CN" sz="1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0312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65A1B25-8DCF-4BBD-80E6-3B72BBB11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1CE7E8B1-408A-48EB-9261-1014D23CCC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75771122-B84A-457B-A762-484B17B6A6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8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F5E2BB56-D9B3-4EE7-AAD2-A82ACDBED8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1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C99634FF-9C4F-4EA3-9B68-E43624DDA8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48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80B807CF-0CF6-4A9C-888F-13F3AF9935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8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0C14E338-9BBD-4F53-94E8-20C66F8E7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682DA636-5DD7-4CED-851B-C8C68C405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7EFF17BF-9198-42A6-AC5A-3D5F724CF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96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3DD2E6AC-8E82-4161-9CC4-2F8DF60E05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i="1">
                <a:latin typeface="Arial" pitchFamily="34" charset="0"/>
                <a:ea typeface="华文细黑" pitchFamily="2" charset="-122"/>
              </a:defRPr>
            </a:lvl1pPr>
          </a:lstStyle>
          <a:p>
            <a:pPr>
              <a:defRPr/>
            </a:pPr>
            <a:fld id="{E800996F-0DF6-4845-BF96-01F7CB9B3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4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BB3A1-65C3-4E75-A2BD-906C0F23ADD0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389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941EF-660A-4E92-ACAC-539811C171E5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188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20BE3-6D8C-4B62-A969-FE7E7E2B6928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257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2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52513"/>
            <a:ext cx="40338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C1CBC-74E1-4255-80C6-BE21CD07F9AC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244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2D2C-7273-49BC-9363-236101833B0C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924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F92F-7C78-4894-908B-B472228B9B9F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887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EC1EB-5900-4036-AD40-E623F37FE102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660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79C2E-3989-4D32-ADDF-67286EB50E31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143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826BE-2738-42DC-A0E2-8B36218DDC5C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07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23753-2E3E-4A25-90FD-5503B25F8AFF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40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BC5C2-F163-48D9-A776-C03FFA52DE2D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716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9ACAFC84-1D78-4EA5-8F54-FB3752257CD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77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A65DE9DA-CA77-4A42-BCB0-1BA993809D3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92FBBBF8-DCF2-40A5-AE86-E7868EF6CC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323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225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52513"/>
            <a:ext cx="4033838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9D1FCDD1-5A77-4F04-8A7D-2A7D4E71E80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602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6922FAB2-CDA9-4C88-B03B-E5128D6C964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24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20B96318-B5F1-404C-8870-EE761F183A8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3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4001F674-BDFE-49F9-8F28-7BC1D3D7F2D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09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F85594D8-5B49-4995-B651-3F088F58220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-</a:t>
            </a:r>
            <a:fld id="{01D71506-0713-46DD-9483-17E15EDE737E}" type="slidenum">
              <a:rPr lang="en-US" altLang="zh-CN" smtClean="0">
                <a:solidFill>
                  <a:schemeClr val="accent2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E07F998F-6952-4AA2-B3AD-6545F196EB6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179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695CB9BF-ABE6-4748-94D2-1B6D8FF2E3F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499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CF5871F1-3F64-4E72-95D8-651F376FEF9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128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14313"/>
            <a:ext cx="8229600" cy="587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49670830-EBFA-47DB-8B28-CC3BD18044F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27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-</a:t>
            </a:r>
            <a:fld id="{01D71506-0713-46DD-9483-17E15EDE737E}" type="slidenum">
              <a:rPr lang="en-US" altLang="zh-CN" smtClean="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srgbClr val="080808"/>
                </a:solidFill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04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9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2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497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2695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3400" y="6153150"/>
            <a:ext cx="2743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计算机组成原理 </a:t>
            </a:r>
            <a:r>
              <a:rPr lang="zh-CN" altLang="en-US" sz="1400">
                <a:solidFill>
                  <a:srgbClr val="000000"/>
                </a:solidFill>
              </a:rPr>
              <a:t> </a:t>
            </a:r>
            <a:r>
              <a:rPr lang="en-US" altLang="zh-CN" sz="1400">
                <a:solidFill>
                  <a:srgbClr val="000000"/>
                </a:solidFill>
              </a:rPr>
              <a:t>Slide</a:t>
            </a:r>
            <a:r>
              <a:rPr lang="en-US" altLang="zh-CN" sz="1200">
                <a:solidFill>
                  <a:srgbClr val="000000"/>
                </a:solidFill>
              </a:rPr>
              <a:t> </a:t>
            </a:r>
            <a:fld id="{5D78C381-D073-48B3-882F-973BA030D6AA}" type="slidenum">
              <a:rPr lang="en-US" altLang="zh-CN" sz="120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CN" sz="120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>
            <a:lvl1pPr>
              <a:defRPr sz="1400">
                <a:solidFill>
                  <a:srgbClr val="0D7157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04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13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33400" y="6153150"/>
            <a:ext cx="2743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计算机组成原理 </a:t>
            </a:r>
            <a:r>
              <a:rPr lang="zh-CN" altLang="en-US" sz="1400"/>
              <a:t> </a:t>
            </a:r>
            <a:r>
              <a:rPr lang="en-US" altLang="zh-CN" sz="1400"/>
              <a:t>Slide</a:t>
            </a:r>
            <a:r>
              <a:rPr lang="en-US" altLang="zh-CN" sz="1200"/>
              <a:t> </a:t>
            </a:r>
            <a:fld id="{5D78C381-D073-48B3-882F-973BA030D6AA}" type="slidenum">
              <a:rPr lang="en-US" altLang="zh-CN" sz="1200">
                <a:solidFill>
                  <a:schemeClr val="accent2"/>
                </a:solidFill>
              </a:rPr>
              <a:pPr>
                <a:defRPr/>
              </a:pPr>
              <a:t>‹#›</a:t>
            </a:fld>
            <a:r>
              <a:rPr lang="en-US" altLang="zh-CN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32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  <p:sldLayoutId id="214748366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1" name="Picture 8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 -</a:t>
            </a:r>
            <a:fld id="{01D71506-0713-46DD-9483-17E15EDE737E}" type="slidenum">
              <a:rPr lang="en-US" altLang="zh-CN" smtClean="0">
                <a:solidFill>
                  <a:schemeClr val="accent2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schemeClr val="accent2"/>
                </a:solidFill>
              </a:rPr>
              <a:t>-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7" r:id="rId2"/>
    <p:sldLayoutId id="2147483669" r:id="rId3"/>
    <p:sldLayoutId id="2147483704" r:id="rId4"/>
    <p:sldLayoutId id="2147483705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pPr>
                <a:defRPr/>
              </a:pPr>
              <a:t>2017/11/30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i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i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defRPr/>
            </a:pPr>
            <a:fld id="{7E07DBF6-DB51-4A16-AEAA-3AEF283F2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8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i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i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6421DC2E-B140-464B-9D5F-A11A3A6E11F5}" type="datetime1">
              <a:rPr lang="zh-CN" altLang="en-US"/>
              <a:pPr>
                <a:defRPr/>
              </a:pPr>
              <a:t>2017/11/30 Thursday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9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itchFamily="2" charset="-122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en-US" i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1679" name="矩形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524625"/>
            <a:ext cx="1439862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r>
              <a:rPr lang="de-DE" altLang="zh-CN">
                <a:solidFill>
                  <a:srgbClr val="000000"/>
                </a:solidFill>
                <a:sym typeface="MS UI Gothic" pitchFamily="34" charset="-128"/>
              </a:rPr>
              <a:t></a:t>
            </a:r>
            <a:r>
              <a:rPr lang="de-DE" altLang="zh-CN">
                <a:solidFill>
                  <a:srgbClr val="000000"/>
                </a:solidFill>
              </a:rPr>
              <a:t> </a:t>
            </a:r>
            <a:fld id="{BEDA5455-C0F8-40C1-B087-B18F0E71664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1" name="Picture 8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dirty="0" smtClean="0"/>
              <a:t>单击此处编辑母版文本样式</a:t>
            </a:r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p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itchFamily="2" charset="2"/>
              <a:buChar char="u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en-US" i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i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-</a:t>
            </a:r>
            <a:fld id="{01D71506-0713-46DD-9483-17E15EDE737E}" type="slidenum">
              <a:rPr lang="en-US" altLang="zh-CN" smtClean="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CN" dirty="0" smtClean="0">
                <a:solidFill>
                  <a:srgbClr val="080808"/>
                </a:solidFill>
              </a:rPr>
              <a:t>-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268339.htm" TargetMode="External"/><Relationship Id="rId2" Type="http://schemas.openxmlformats.org/officeDocument/2006/relationships/hyperlink" Target="http://baike.baidu.com/view/47173.ht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://baike.baidu.com/subview/18536/18536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8260" y="2781300"/>
            <a:ext cx="6786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533400" algn="l"/>
            <a:r>
              <a:rPr lang="zh-CN" altLang="en-US" sz="4000" b="1" i="0" dirty="0" smtClean="0">
                <a:solidFill>
                  <a:schemeClr val="bg1"/>
                </a:solidFill>
                <a:ea typeface="微软雅黑" pitchFamily="34" charset="-122"/>
              </a:rPr>
              <a:t>指令系统</a:t>
            </a:r>
            <a:endParaRPr lang="zh-CN" altLang="en-US" sz="4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8" name="Picture 31" descr="j02333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98213">
            <a:off x="5516331" y="2004181"/>
            <a:ext cx="1446194" cy="14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87" y="3717850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0"/>
          <p:cNvSpPr>
            <a:spLocks noChangeArrowheads="1"/>
          </p:cNvSpPr>
          <p:nvPr/>
        </p:nvSpPr>
        <p:spPr bwMode="black">
          <a:xfrm>
            <a:off x="6260370" y="3645024"/>
            <a:ext cx="2128054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000" i="0" dirty="0">
                <a:solidFill>
                  <a:schemeClr val="bg1"/>
                </a:solidFill>
                <a:ea typeface="微软雅黑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ea typeface="微软雅黑" pitchFamily="34" charset="-122"/>
              </a:rPr>
              <a:t>2017-11</a:t>
            </a:r>
            <a:r>
              <a:rPr lang="zh-CN" altLang="en-US" sz="2000" i="0" dirty="0" smtClean="0">
                <a:solidFill>
                  <a:schemeClr val="bg1"/>
                </a:solidFill>
                <a:ea typeface="微软雅黑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加减指令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加法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  <a:ea typeface="MS PGothic" pitchFamily="34" charset="-128"/>
              </a:rPr>
              <a:t>a = b + c</a:t>
            </a:r>
            <a:r>
              <a:rPr lang="en-US" altLang="zh-CN" sz="2400" b="1" dirty="0" smtClean="0">
                <a:ea typeface="MS PGothic" pitchFamily="34" charset="-128"/>
              </a:rPr>
              <a:t>                   (in C)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 $s0,$s1,$s2</a:t>
            </a:r>
            <a:r>
              <a:rPr lang="en-US" altLang="zh-CN" sz="2400" b="1" dirty="0" smtClean="0">
                <a:ea typeface="MS PGothic" pitchFamily="34" charset="-128"/>
              </a:rPr>
              <a:t>       (in MIPS)</a:t>
            </a:r>
          </a:p>
          <a:p>
            <a:pPr lvl="1" eaLnBrk="1" hangingPunct="1"/>
            <a:r>
              <a:rPr lang="en-US" altLang="zh-CN" sz="2400" dirty="0" smtClean="0"/>
              <a:t>a, b, c</a:t>
            </a:r>
            <a:r>
              <a:rPr lang="zh-CN" altLang="en-US" sz="2400" dirty="0" smtClean="0"/>
              <a:t>编译后对应寄存器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$s0,$s1,$s2</a:t>
            </a:r>
          </a:p>
          <a:p>
            <a:pPr eaLnBrk="1" hangingPunct="1"/>
            <a:r>
              <a:rPr lang="zh-CN" altLang="en-US" sz="2800" dirty="0" smtClean="0"/>
              <a:t>减法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  <a:ea typeface="MS PGothic" pitchFamily="34" charset="-128"/>
              </a:rPr>
              <a:t>d = e – f         </a:t>
            </a:r>
            <a:r>
              <a:rPr lang="en-US" altLang="zh-CN" sz="2400" b="1" dirty="0" smtClean="0">
                <a:ea typeface="MS PGothic" pitchFamily="34" charset="-128"/>
              </a:rPr>
              <a:t> (in C)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sub $s3,$s4,$s5</a:t>
            </a:r>
            <a:r>
              <a:rPr lang="en-US" altLang="zh-CN" sz="2400" b="1" dirty="0" smtClean="0">
                <a:ea typeface="MS PGothic" pitchFamily="34" charset="-128"/>
              </a:rPr>
              <a:t>       (in MIPS)</a:t>
            </a:r>
          </a:p>
          <a:p>
            <a:pPr lvl="1" eaLnBrk="1" hangingPunct="1"/>
            <a:r>
              <a:rPr lang="en-US" altLang="zh-CN" sz="2400" dirty="0" smtClean="0"/>
              <a:t>d, e, f</a:t>
            </a:r>
            <a:r>
              <a:rPr lang="zh-CN" altLang="en-US" sz="2400" dirty="0" smtClean="0"/>
              <a:t>编译后对应寄存器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$s3,$s4,$s5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10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加减指令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如何编译下面的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语言表达式</a:t>
            </a:r>
            <a:r>
              <a:rPr lang="en-US" altLang="zh-CN" sz="2800" dirty="0" smtClean="0"/>
              <a:t>?</a:t>
            </a:r>
          </a:p>
          <a:p>
            <a:pPr algn="ctr" eaLnBrk="1" hangingPunct="1">
              <a:buFont typeface="Times" pitchFamily="18" charset="0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Courier New" pitchFamily="49" charset="0"/>
                <a:ea typeface="MS PGothic" pitchFamily="34" charset="-128"/>
              </a:rPr>
              <a:t>a = b + c + d - e;</a:t>
            </a:r>
            <a:endParaRPr lang="en-US" altLang="zh-CN" sz="2800" b="1" dirty="0" smtClean="0"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r>
              <a:rPr lang="zh-CN" altLang="en-US" sz="2800" dirty="0" smtClean="0"/>
              <a:t>编译成多行汇编指令</a:t>
            </a:r>
            <a:endParaRPr lang="en-US" altLang="zh-CN" sz="2800" dirty="0" smtClean="0"/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MS PGothic" pitchFamily="34" charset="-128"/>
              </a:rPr>
              <a:t>add $t0, $s1, $s2 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temp = b + c</a:t>
            </a:r>
            <a:endParaRPr lang="en-US" altLang="zh-CN" sz="2400" b="1" i="1" dirty="0" smtClean="0">
              <a:latin typeface="Courier New" pitchFamily="49" charset="0"/>
              <a:ea typeface="MS PGothic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MS PGothic" pitchFamily="34" charset="-128"/>
              </a:rPr>
              <a:t>add $t0, $t0, $s3 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temp = temp + d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Courier New" pitchFamily="49" charset="0"/>
                <a:ea typeface="MS PGothic" pitchFamily="34" charset="-128"/>
              </a:rPr>
              <a:t>sub $s0, $t0, $s4 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a = temp - e</a:t>
            </a:r>
            <a:endParaRPr lang="en-US" altLang="zh-CN" sz="2400" b="1" dirty="0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r>
              <a:rPr lang="zh-CN" altLang="en-US" sz="2800" dirty="0" smtClean="0"/>
              <a:t>一个简单的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语言表达式变成多行汇编语句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#</a:t>
            </a:r>
            <a:r>
              <a:rPr lang="zh-CN" altLang="en-US" sz="2800" dirty="0" smtClean="0"/>
              <a:t>号后面是注释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11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内存数据访问指令</a:t>
            </a:r>
            <a:r>
              <a:rPr lang="en-US" altLang="zh-CN" smtClean="0"/>
              <a:t>lw sw lb sb lh sh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读内存指令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  <a:ea typeface="MS PGothic" pitchFamily="34" charset="-128"/>
              </a:rPr>
              <a:t>g = h + A[8]</a:t>
            </a:r>
            <a:r>
              <a:rPr lang="zh-CN" altLang="en-US" b="1" dirty="0" smtClean="0">
                <a:latin typeface="Courier New" pitchFamily="49" charset="0"/>
                <a:ea typeface="MS PGothic" pitchFamily="34" charset="-128"/>
              </a:rPr>
              <a:t>；</a:t>
            </a:r>
            <a:r>
              <a:rPr lang="en-US" altLang="zh-CN" b="1" dirty="0" smtClean="0">
                <a:ea typeface="MS PGothic" pitchFamily="34" charset="-128"/>
              </a:rPr>
              <a:t>                                              (in C)</a:t>
            </a:r>
          </a:p>
          <a:p>
            <a:pPr lvl="1" eaLnBrk="1" hangingPunct="1"/>
            <a:r>
              <a:rPr lang="en-US" altLang="zh-CN" b="1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lw</a:t>
            </a:r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$t0,32($s3)</a:t>
            </a:r>
            <a:r>
              <a:rPr lang="en-US" altLang="zh-CN" b="1" dirty="0" smtClean="0">
                <a:ea typeface="MS PGothic" pitchFamily="34" charset="-128"/>
              </a:rPr>
              <a:t>    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$s3</a:t>
            </a:r>
            <a:r>
              <a:rPr lang="zh-CN" altLang="en-US" sz="1800" dirty="0" smtClean="0">
                <a:solidFill>
                  <a:srgbClr val="868686"/>
                </a:solidFill>
              </a:rPr>
              <a:t>为</a:t>
            </a:r>
            <a:r>
              <a:rPr lang="en-US" altLang="zh-CN" sz="1800" dirty="0" smtClean="0">
                <a:solidFill>
                  <a:srgbClr val="868686"/>
                </a:solidFill>
              </a:rPr>
              <a:t>A[0]</a:t>
            </a:r>
            <a:r>
              <a:rPr lang="zh-CN" altLang="en-US" sz="1800" dirty="0" smtClean="0">
                <a:solidFill>
                  <a:srgbClr val="868686"/>
                </a:solidFill>
              </a:rPr>
              <a:t>地址</a:t>
            </a:r>
            <a:r>
              <a:rPr lang="en-US" altLang="zh-CN" sz="1800" dirty="0" smtClean="0">
                <a:solidFill>
                  <a:srgbClr val="868686"/>
                </a:solidFill>
              </a:rPr>
              <a:t>        </a:t>
            </a:r>
            <a:r>
              <a:rPr lang="en-US" altLang="zh-CN" b="1" dirty="0" smtClean="0">
                <a:ea typeface="MS PGothic" pitchFamily="34" charset="-128"/>
              </a:rPr>
              <a:t>(in MIPS)</a:t>
            </a:r>
          </a:p>
          <a:p>
            <a:pPr lvl="1" eaLnBrk="1" hangingPunct="1"/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 $s1,$s2,$t0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g=</a:t>
            </a:r>
            <a:r>
              <a:rPr lang="en-US" altLang="zh-CN" b="1" i="1" dirty="0" err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h+A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[8]</a:t>
            </a:r>
          </a:p>
          <a:p>
            <a:pPr eaLnBrk="1" hangingPunct="1"/>
            <a:r>
              <a:rPr lang="zh-CN" altLang="en-US" dirty="0" smtClean="0"/>
              <a:t>变址寻址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偏移量</a:t>
            </a:r>
            <a:r>
              <a:rPr lang="en-US" altLang="zh-CN" dirty="0" smtClean="0"/>
              <a:t>+</a:t>
            </a:r>
            <a:r>
              <a:rPr lang="zh-CN" altLang="en-US" dirty="0" smtClean="0"/>
              <a:t>基址寄存器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写内存指令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  <a:ea typeface="MS PGothic" pitchFamily="34" charset="-128"/>
              </a:rPr>
              <a:t>A[12] = h + A[8]</a:t>
            </a:r>
            <a:r>
              <a:rPr lang="zh-CN" altLang="en-US" b="1" dirty="0" smtClean="0">
                <a:latin typeface="Courier New" pitchFamily="49" charset="0"/>
                <a:ea typeface="MS PGothic" pitchFamily="34" charset="-128"/>
              </a:rPr>
              <a:t>；</a:t>
            </a:r>
            <a:endParaRPr lang="en-US" altLang="zh-CN" b="1" dirty="0" smtClean="0">
              <a:latin typeface="Courier New" pitchFamily="49" charset="0"/>
              <a:ea typeface="MS PGothic" pitchFamily="34" charset="-128"/>
            </a:endParaRPr>
          </a:p>
          <a:p>
            <a:pPr lvl="1" eaLnBrk="1" hangingPunct="1"/>
            <a:r>
              <a:rPr lang="en-US" altLang="zh-CN" b="1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lw</a:t>
            </a:r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$t0,32($s3)</a:t>
            </a:r>
            <a:r>
              <a:rPr lang="en-US" altLang="zh-CN" b="1" dirty="0" smtClean="0">
                <a:ea typeface="MS PGothic" pitchFamily="34" charset="-128"/>
              </a:rPr>
              <a:t>    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get A[8]       </a:t>
            </a:r>
            <a:r>
              <a:rPr lang="en-US" altLang="zh-CN" b="1" dirty="0" smtClean="0">
                <a:ea typeface="MS PGothic" pitchFamily="34" charset="-128"/>
              </a:rPr>
              <a:t>(in MIPS)</a:t>
            </a:r>
          </a:p>
          <a:p>
            <a:pPr lvl="1" eaLnBrk="1" hangingPunct="1"/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 $t0,$s2,$t0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</a:t>
            </a:r>
            <a:r>
              <a:rPr lang="en-US" altLang="zh-CN" b="1" i="1" dirty="0" err="1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h+A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[8]</a:t>
            </a:r>
          </a:p>
          <a:p>
            <a:pPr lvl="1" eaLnBrk="1" hangingPunct="1"/>
            <a:r>
              <a:rPr lang="en-US" altLang="zh-CN" b="1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sw</a:t>
            </a:r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$t0,48($s3)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store A[12] </a:t>
            </a:r>
          </a:p>
          <a:p>
            <a:pPr lvl="1" eaLnBrk="1" hangingPunct="1"/>
            <a:endParaRPr lang="en-US" altLang="zh-CN" i="1" dirty="0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i="1" dirty="0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12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加立即数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29527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常数相加指令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  <a:ea typeface="MS PGothic" pitchFamily="34" charset="-128"/>
              </a:rPr>
              <a:t>g = g + 4</a:t>
            </a:r>
            <a:r>
              <a:rPr lang="zh-CN" altLang="en-US" b="1" dirty="0" smtClean="0">
                <a:latin typeface="Courier New" pitchFamily="49" charset="0"/>
                <a:ea typeface="MS PGothic" pitchFamily="34" charset="-128"/>
              </a:rPr>
              <a:t>；</a:t>
            </a:r>
            <a:r>
              <a:rPr lang="en-US" altLang="zh-CN" b="1" dirty="0" smtClean="0">
                <a:ea typeface="MS PGothic" pitchFamily="34" charset="-128"/>
              </a:rPr>
              <a:t>                                           </a:t>
            </a:r>
            <a:r>
              <a:rPr lang="en-US" altLang="zh-CN" dirty="0" smtClean="0">
                <a:ea typeface="MS PGothic" pitchFamily="34" charset="-128"/>
              </a:rPr>
              <a:t> (in C)</a:t>
            </a:r>
          </a:p>
          <a:p>
            <a:pPr lvl="1" eaLnBrk="1" hangingPunct="1"/>
            <a:r>
              <a:rPr lang="en-US" altLang="zh-CN" b="1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lw</a:t>
            </a:r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$t0, 0($s3)</a:t>
            </a:r>
            <a:r>
              <a:rPr lang="en-US" altLang="zh-CN" b="1" dirty="0" smtClean="0">
                <a:ea typeface="MS PGothic" pitchFamily="34" charset="-128"/>
              </a:rPr>
              <a:t>    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</a:t>
            </a:r>
            <a:r>
              <a:rPr lang="en-US" altLang="zh-CN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$t0=4  $s3=Address(4) </a:t>
            </a:r>
            <a:endParaRPr lang="en-US" altLang="zh-CN" dirty="0" smtClean="0">
              <a:ea typeface="MS PGothic" pitchFamily="34" charset="-128"/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 $s1,$s1,$t0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g=g+4</a:t>
            </a:r>
          </a:p>
          <a:p>
            <a:pPr eaLnBrk="1" hangingPunct="1"/>
            <a:r>
              <a:rPr lang="zh-CN" altLang="en-US" dirty="0" smtClean="0"/>
              <a:t>立即数相加指令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addi</a:t>
            </a:r>
            <a:r>
              <a:rPr lang="en-US" altLang="zh-CN" b="1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$s3,$s3,4  </a:t>
            </a:r>
            <a:r>
              <a:rPr lang="en-US" altLang="zh-CN" b="1" dirty="0" smtClean="0">
                <a:ea typeface="MS PGothic" pitchFamily="34" charset="-128"/>
              </a:rPr>
              <a:t>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 pitchFamily="49" charset="0"/>
                <a:ea typeface="MS PGothic" pitchFamily="34" charset="-128"/>
              </a:rPr>
              <a:t># $s3=$s3+4    </a:t>
            </a:r>
            <a:r>
              <a:rPr lang="en-US" altLang="zh-CN" dirty="0" smtClean="0">
                <a:ea typeface="MS PGothic" pitchFamily="34" charset="-128"/>
              </a:rPr>
              <a:t>(in MIPS)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i="1" dirty="0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i="1" dirty="0" smtClean="0">
              <a:solidFill>
                <a:schemeClr val="bg2"/>
              </a:solidFill>
              <a:latin typeface="Courier New" pitchFamily="49" charset="0"/>
              <a:ea typeface="MS PGothic" pitchFamily="34" charset="-128"/>
            </a:endParaRPr>
          </a:p>
          <a:p>
            <a:pPr eaLnBrk="1" hangingPunct="1"/>
            <a:endParaRPr lang="zh-CN" altLang="en-US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0825" y="4005263"/>
          <a:ext cx="8424863" cy="2447928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指令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实例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语义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注释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add $s1,$s2,$s3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$s1=$s2+$s3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减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sub $s1,$s2,$s3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$s1=$s2-$s3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加立即数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addi $s1,$s2,100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$s1=$s2+100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立即数寻址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取字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lw $s1,100($s2)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$s1=Mem[$s2+100]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变址寻址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存字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sw $s1,100($s2)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</a:rPr>
                        <a:t>Mem[$s2+100]=$s1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Courier New" pitchFamily="49" charset="0"/>
                        <a:ea typeface="MS PGothic" pitchFamily="34" charset="-128"/>
                      </a:endParaRP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寄存器寻址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变址寻址</a:t>
                      </a:r>
                    </a:p>
                  </a:txBody>
                  <a:tcPr marL="91436" marR="91436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949480" y="6409134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13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条件判断指令   </a:t>
            </a:r>
            <a:r>
              <a:rPr lang="en-US" altLang="zh-CN" sz="2000" smtClean="0"/>
              <a:t>beq reg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,reg</a:t>
            </a:r>
            <a:r>
              <a:rPr lang="en-US" altLang="zh-CN" sz="2000" baseline="-25000" smtClean="0"/>
              <a:t>2</a:t>
            </a:r>
            <a:r>
              <a:rPr lang="en-US" altLang="zh-CN" sz="2000" smtClean="0"/>
              <a:t>,label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3970338" cy="50403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语言条件判断指令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If  (a==b)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{  i=1; }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else  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{ i=2; }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等效</a:t>
            </a:r>
            <a:r>
              <a:rPr lang="en-US" altLang="zh-CN" dirty="0" smtClean="0"/>
              <a:t>C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  If </a:t>
            </a:r>
            <a:r>
              <a:rPr lang="en-US" altLang="zh-CN" b="1" dirty="0">
                <a:latin typeface="Courier New" pitchFamily="49" charset="0"/>
                <a:ea typeface="ＭＳ Ｐゴシック" pitchFamily="34" charset="-128"/>
              </a:rPr>
              <a:t>(a==b) </a:t>
            </a:r>
            <a:r>
              <a:rPr lang="en-US" altLang="zh-CN" b="1" dirty="0" err="1">
                <a:latin typeface="Courier New" pitchFamily="49" charset="0"/>
                <a:ea typeface="ＭＳ Ｐゴシック" pitchFamily="34" charset="-128"/>
              </a:rPr>
              <a:t>goto</a:t>
            </a:r>
            <a:r>
              <a:rPr lang="en-US" altLang="zh-CN" b="1" dirty="0">
                <a:latin typeface="Courier New" pitchFamily="49" charset="0"/>
                <a:ea typeface="ＭＳ Ｐゴシック" pitchFamily="34" charset="-128"/>
              </a:rPr>
              <a:t> L1;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   i=2;</a:t>
            </a:r>
            <a:endParaRPr lang="en-US" altLang="zh-CN" b="1" dirty="0">
              <a:latin typeface="Courier New" pitchFamily="49" charset="0"/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   </a:t>
            </a:r>
            <a:r>
              <a:rPr lang="en-US" altLang="zh-CN" b="1" dirty="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US" altLang="zh-CN" b="1" dirty="0" err="1" smtClean="0">
                <a:latin typeface="Courier New" pitchFamily="49" charset="0"/>
                <a:ea typeface="ＭＳ Ｐゴシック" pitchFamily="34" charset="-128"/>
              </a:rPr>
              <a:t>oto</a:t>
            </a: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US" altLang="zh-CN" b="1" dirty="0">
                <a:latin typeface="Courier New" pitchFamily="49" charset="0"/>
                <a:ea typeface="ＭＳ Ｐゴシック" pitchFamily="34" charset="-128"/>
              </a:rPr>
              <a:t>L2;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 smtClean="0">
                <a:latin typeface="Courier New" pitchFamily="49" charset="0"/>
                <a:ea typeface="ＭＳ Ｐゴシック" pitchFamily="34" charset="-128"/>
              </a:rPr>
              <a:t>L1:i=1;</a:t>
            </a:r>
            <a:endParaRPr lang="en-US" altLang="zh-CN" b="1" dirty="0">
              <a:latin typeface="Courier New" pitchFamily="49" charset="0"/>
              <a:ea typeface="ＭＳ Ｐゴシック" pitchFamily="34" charset="-128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dirty="0">
                <a:latin typeface="Courier New" pitchFamily="49" charset="0"/>
                <a:ea typeface="ＭＳ Ｐゴシック" pitchFamily="34" charset="-128"/>
              </a:rPr>
              <a:t>L2: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11638" y="3716338"/>
            <a:ext cx="483552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4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等效</a:t>
            </a:r>
            <a:r>
              <a:rPr lang="en-US" altLang="zh-CN" sz="24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4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4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 </a:t>
            </a:r>
            <a:r>
              <a:rPr lang="en-US" altLang="zh-CN" sz="2000" b="1" i="0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beq</a:t>
            </a: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$s0,$s1,L1 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 </a:t>
            </a:r>
            <a:r>
              <a:rPr lang="en-US" altLang="zh-CN" sz="2000" b="1" i="0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addi</a:t>
            </a: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$s3,$Zero,2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 j L2;   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L1:addi $s3,$Zero,1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L2: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4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83968" y="1084263"/>
            <a:ext cx="4170362" cy="23764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indent="-2794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4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数据传送指令</a:t>
            </a:r>
            <a:endParaRPr lang="en-US" altLang="zh-CN" sz="240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</a:t>
            </a:r>
            <a:r>
              <a:rPr lang="en-US" altLang="zh-CN" sz="2000" b="1" i="0" dirty="0" err="1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addi</a:t>
            </a: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$s3,$Zero,1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i="0" dirty="0" smtClean="0">
                <a:solidFill>
                  <a:srgbClr val="868686"/>
                </a:solidFill>
                <a:latin typeface="Courier New" pitchFamily="49" charset="0"/>
                <a:ea typeface="MS PGothic" pitchFamily="34" charset="-128"/>
              </a:rPr>
              <a:t>  </a:t>
            </a:r>
            <a:r>
              <a:rPr lang="en-US" altLang="zh-CN" sz="2000" b="1" i="0" dirty="0" smtClean="0">
                <a:solidFill>
                  <a:srgbClr val="868686"/>
                </a:solidFill>
                <a:latin typeface="Courier New" pitchFamily="49" charset="0"/>
                <a:ea typeface="MS PGothic" pitchFamily="34" charset="-128"/>
              </a:rPr>
              <a:t># $s3=1    </a:t>
            </a:r>
            <a:r>
              <a:rPr lang="zh-CN" altLang="en-US" sz="1600" i="0" dirty="0" smtClean="0">
                <a:solidFill>
                  <a:srgbClr val="86868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立即</a:t>
            </a:r>
            <a:r>
              <a:rPr lang="zh-CN" altLang="en-US" sz="1600" i="0" dirty="0">
                <a:solidFill>
                  <a:srgbClr val="868686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数传送</a:t>
            </a:r>
            <a:endParaRPr lang="en-US" altLang="zh-CN" sz="1600" i="0" dirty="0">
              <a:solidFill>
                <a:srgbClr val="868686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dirty="0" smtClean="0">
                <a:solidFill>
                  <a:srgbClr val="800080"/>
                </a:solidFill>
                <a:latin typeface="Courier New" pitchFamily="49" charset="0"/>
                <a:ea typeface="MS PGothic" pitchFamily="34" charset="-128"/>
              </a:rPr>
              <a:t>  add $s3,$s2,$Zero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r>
              <a:rPr lang="en-US" altLang="zh-CN" sz="2000" b="1" i="0" dirty="0" smtClean="0">
                <a:solidFill>
                  <a:srgbClr val="868686"/>
                </a:solidFill>
                <a:latin typeface="Courier New" pitchFamily="49" charset="0"/>
                <a:ea typeface="MS PGothic" pitchFamily="34" charset="-128"/>
              </a:rPr>
              <a:t>  # $s3=</a:t>
            </a:r>
            <a:r>
              <a:rPr lang="en-US" altLang="zh-CN" sz="2000" b="1" i="0" dirty="0" smtClean="0">
                <a:solidFill>
                  <a:srgbClr val="868686"/>
                </a:solidFill>
                <a:latin typeface="Courier New" pitchFamily="49" charset="0"/>
                <a:ea typeface="MS PGothic" pitchFamily="34" charset="-128"/>
                <a:sym typeface="Wingdings" pitchFamily="2" charset="2"/>
              </a:rPr>
              <a:t>$s2  </a:t>
            </a:r>
            <a:r>
              <a:rPr lang="zh-CN" altLang="en-US" sz="1600" i="0" dirty="0" smtClean="0">
                <a:solidFill>
                  <a:srgbClr val="868686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itchFamily="2" charset="2"/>
              </a:rPr>
              <a:t>寄存器传送</a:t>
            </a:r>
            <a:endParaRPr lang="en-US" altLang="zh-CN" sz="1600" i="0" dirty="0" smtClean="0">
              <a:solidFill>
                <a:srgbClr val="868686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Wingdings" pitchFamily="2" charset="2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endParaRPr lang="en-US" altLang="zh-CN" sz="2000" i="0" dirty="0" smtClean="0">
              <a:solidFill>
                <a:srgbClr val="800080"/>
              </a:solidFill>
              <a:latin typeface="Courier New" pitchFamily="49" charset="0"/>
              <a:ea typeface="MS PGothic" pitchFamily="34" charset="-128"/>
            </a:endParaRP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None/>
            </a:pPr>
            <a:endParaRPr lang="en-US" altLang="zh-CN" sz="2000" i="0" dirty="0" smtClean="0">
              <a:solidFill>
                <a:srgbClr val="800080"/>
              </a:solidFill>
              <a:latin typeface="Courier New" pitchFamily="49" charset="0"/>
              <a:ea typeface="MS PGothic" pitchFamily="34" charset="-128"/>
            </a:endParaRPr>
          </a:p>
        </p:txBody>
      </p:sp>
      <p:sp>
        <p:nvSpPr>
          <p:cNvPr id="2" name="右箭头​​ 1"/>
          <p:cNvSpPr/>
          <p:nvPr/>
        </p:nvSpPr>
        <p:spPr>
          <a:xfrm>
            <a:off x="2627313" y="3683000"/>
            <a:ext cx="1368425" cy="503238"/>
          </a:xfrm>
          <a:prstGeom prst="rightArrow">
            <a:avLst/>
          </a:prstGeom>
          <a:solidFill>
            <a:srgbClr val="FF0000"/>
          </a:solidFill>
          <a:ln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14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6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 </a:t>
            </a:r>
            <a:r>
              <a:rPr lang="zh-CN" altLang="en-US" smtClean="0"/>
              <a:t>条件判断指令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条件跳转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b="1" dirty="0">
                <a:latin typeface="Courier New" pitchFamily="-65" charset="0"/>
                <a:cs typeface="+mn-cs"/>
              </a:rPr>
              <a:t>If (reg</a:t>
            </a:r>
            <a:r>
              <a:rPr lang="en-US" altLang="zh-CN" sz="2400" b="1" baseline="-25000" dirty="0">
                <a:latin typeface="Courier New" pitchFamily="-65" charset="0"/>
                <a:cs typeface="+mn-cs"/>
              </a:rPr>
              <a:t>1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==reg</a:t>
            </a:r>
            <a:r>
              <a:rPr lang="en-US" altLang="zh-CN" sz="2400" b="1" baseline="-25000" dirty="0">
                <a:latin typeface="Courier New" pitchFamily="-65" charset="0"/>
                <a:cs typeface="+mn-cs"/>
              </a:rPr>
              <a:t>2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) </a:t>
            </a:r>
            <a:r>
              <a:rPr lang="en-US" altLang="zh-CN" sz="2400" b="1" dirty="0" err="1">
                <a:latin typeface="Courier New" pitchFamily="-65" charset="0"/>
                <a:cs typeface="+mn-cs"/>
              </a:rPr>
              <a:t>goto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 Label</a:t>
            </a:r>
            <a:r>
              <a:rPr lang="en-US" altLang="zh-CN" sz="2400" b="1" baseline="-25000" dirty="0">
                <a:latin typeface="Courier New" pitchFamily="-65" charset="0"/>
                <a:cs typeface="+mn-cs"/>
              </a:rPr>
              <a:t>1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  </a:t>
            </a:r>
            <a:r>
              <a:rPr lang="en-US" altLang="zh-CN" sz="2400" dirty="0">
                <a:latin typeface="Courier New" pitchFamily="-65" charset="0"/>
                <a:cs typeface="+mn-cs"/>
              </a:rPr>
              <a:t>(C</a:t>
            </a:r>
            <a:r>
              <a:rPr lang="zh-CN" altLang="en-US" sz="2400" dirty="0">
                <a:latin typeface="Courier New" pitchFamily="-65" charset="0"/>
                <a:cs typeface="+mn-cs"/>
              </a:rPr>
              <a:t>语言</a:t>
            </a:r>
            <a:r>
              <a:rPr lang="en-US" altLang="zh-CN" sz="2400" dirty="0">
                <a:latin typeface="Courier New" pitchFamily="-65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zh-CN" sz="2400" b="1" kern="1200" dirty="0" err="1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beq</a:t>
            </a:r>
            <a:r>
              <a:rPr lang="en-US" altLang="zh-CN" sz="2400" b="1" kern="1200" dirty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reg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1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,reg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2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,Label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1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        </a:t>
            </a:r>
            <a:r>
              <a:rPr lang="en-US" altLang="zh-CN" sz="2400" dirty="0">
                <a:latin typeface="Courier New" pitchFamily="-65" charset="0"/>
                <a:cs typeface="+mn-cs"/>
              </a:rPr>
              <a:t>(MIPS</a:t>
            </a:r>
            <a:r>
              <a:rPr lang="zh-CN" altLang="en-US" sz="2400" dirty="0">
                <a:latin typeface="Courier New" pitchFamily="-65" charset="0"/>
                <a:cs typeface="+mn-cs"/>
              </a:rPr>
              <a:t>指令</a:t>
            </a:r>
            <a:r>
              <a:rPr lang="en-US" altLang="zh-CN" sz="2400" dirty="0">
                <a:latin typeface="Courier New" pitchFamily="-65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zh-CN" sz="2400" b="1" kern="1200" dirty="0" err="1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bne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 reg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1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,reg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2</a:t>
            </a:r>
            <a:r>
              <a:rPr lang="en-US" altLang="zh-CN" sz="2400" b="1" kern="12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,Label</a:t>
            </a:r>
            <a:r>
              <a:rPr lang="en-US" altLang="zh-CN" sz="2400" b="1" kern="1200" baseline="-25000" dirty="0" smtClean="0">
                <a:solidFill>
                  <a:srgbClr val="800080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2</a:t>
            </a:r>
            <a:endParaRPr lang="en-US" altLang="zh-CN" sz="2400" b="1" kern="1200" baseline="-25000" dirty="0">
              <a:solidFill>
                <a:srgbClr val="800080"/>
              </a:solidFill>
              <a:latin typeface="Courier New" pitchFamily="49" charset="0"/>
              <a:ea typeface="ＭＳ Ｐゴシック" pitchFamily="34" charset="-128"/>
              <a:cs typeface="+mn-cs"/>
            </a:endParaRPr>
          </a:p>
          <a:p>
            <a:pPr>
              <a:defRPr/>
            </a:pPr>
            <a:r>
              <a:rPr lang="zh-CN" altLang="en-US" dirty="0" smtClean="0"/>
              <a:t>无条件跳转指令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b="1" dirty="0" err="1">
                <a:latin typeface="Courier New" pitchFamily="-65" charset="0"/>
                <a:cs typeface="+mn-cs"/>
              </a:rPr>
              <a:t>goto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 Label</a:t>
            </a:r>
            <a:r>
              <a:rPr lang="zh-CN" altLang="en-US" sz="2400" b="1" dirty="0">
                <a:latin typeface="Courier New" pitchFamily="-65" charset="0"/>
                <a:cs typeface="+mn-cs"/>
              </a:rPr>
              <a:t>；</a:t>
            </a:r>
            <a:r>
              <a:rPr lang="en-US" altLang="zh-CN" sz="2400" b="1" dirty="0">
                <a:latin typeface="Courier New" pitchFamily="-65" charset="0"/>
                <a:cs typeface="+mn-cs"/>
              </a:rPr>
              <a:t> </a:t>
            </a:r>
            <a:r>
              <a:rPr lang="en-US" altLang="zh-CN" sz="2400" b="1" dirty="0" smtClean="0">
                <a:latin typeface="Courier New" pitchFamily="-65" charset="0"/>
                <a:cs typeface="+mn-cs"/>
              </a:rPr>
              <a:t>         </a:t>
            </a:r>
            <a:r>
              <a:rPr lang="en-US" altLang="zh-CN" sz="2400" dirty="0">
                <a:latin typeface="Courier New" pitchFamily="-65" charset="0"/>
                <a:cs typeface="+mn-cs"/>
              </a:rPr>
              <a:t>(C</a:t>
            </a:r>
            <a:r>
              <a:rPr lang="zh-CN" altLang="en-US" sz="2400" dirty="0">
                <a:latin typeface="Courier New" pitchFamily="-65" charset="0"/>
                <a:cs typeface="+mn-cs"/>
              </a:rPr>
              <a:t>语言</a:t>
            </a:r>
            <a:r>
              <a:rPr lang="en-US" altLang="zh-CN" sz="2400" dirty="0">
                <a:latin typeface="Courier New" pitchFamily="-65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J label          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  <a:cs typeface="+mn-cs"/>
              </a:rPr>
              <a:t>   </a:t>
            </a:r>
            <a:r>
              <a:rPr lang="en-US" altLang="zh-CN" sz="2400" dirty="0" smtClean="0">
                <a:latin typeface="Courier New" pitchFamily="-65" charset="0"/>
                <a:cs typeface="+mn-cs"/>
              </a:rPr>
              <a:t>(</a:t>
            </a:r>
            <a:r>
              <a:rPr lang="en-US" altLang="zh-CN" sz="2400" dirty="0">
                <a:latin typeface="Courier New" pitchFamily="-65" charset="0"/>
                <a:cs typeface="+mn-cs"/>
              </a:rPr>
              <a:t>MIPS</a:t>
            </a:r>
            <a:r>
              <a:rPr lang="zh-CN" altLang="en-US" sz="2400" dirty="0">
                <a:latin typeface="Courier New" pitchFamily="-65" charset="0"/>
                <a:cs typeface="+mn-cs"/>
              </a:rPr>
              <a:t>指令</a:t>
            </a:r>
            <a:r>
              <a:rPr lang="en-US" altLang="zh-CN" sz="2400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  <a:cs typeface="+mn-cs"/>
              </a:rPr>
              <a:t>beq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  <a:cs typeface="+mn-cs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$Zero,$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  <a:cs typeface="+mn-cs"/>
              </a:rPr>
              <a:t>Zero,label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(MIPS</a:t>
            </a:r>
            <a:r>
              <a:rPr lang="zh-CN" altLang="en-US" sz="2400" dirty="0">
                <a:solidFill>
                  <a:srgbClr val="7030A0"/>
                </a:solidFill>
                <a:latin typeface="Courier New" pitchFamily="-65" charset="0"/>
                <a:cs typeface="+mn-cs"/>
              </a:rPr>
              <a:t>指令</a:t>
            </a:r>
            <a:r>
              <a:rPr lang="en-US" altLang="zh-CN" sz="2400" dirty="0" smtClean="0">
                <a:solidFill>
                  <a:srgbClr val="7030A0"/>
                </a:solidFill>
                <a:latin typeface="Courier New" pitchFamily="-65" charset="0"/>
                <a:cs typeface="+mn-cs"/>
              </a:rPr>
              <a:t>)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Courier New" pitchFamily="-65" charset="0"/>
                <a:cs typeface="+mn-cs"/>
              </a:rPr>
              <a:t>不能完全等效</a:t>
            </a:r>
            <a:endParaRPr lang="en-US" altLang="zh-CN" dirty="0" smtClean="0">
              <a:solidFill>
                <a:srgbClr val="C00000"/>
              </a:solidFill>
              <a:latin typeface="Courier New" pitchFamily="-65" charset="0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15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895119"/>
            <a:ext cx="5813276" cy="5818443"/>
          </a:xfrm>
          <a:prstGeom prst="rect">
            <a:avLst/>
          </a:prstGeom>
          <a:solidFill>
            <a:srgbClr val="F8F6D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defPPr>
              <a:defRPr lang="zh-CN"/>
            </a:defPPr>
            <a:lvl1pPr marL="342900" indent="-342900" algn="l">
              <a:lnSpc>
                <a:spcPts val="2500"/>
              </a:lnSpc>
              <a:spcAft>
                <a:spcPts val="0"/>
              </a:spcAft>
              <a:defRPr b="1" kern="0">
                <a:solidFill>
                  <a:srgbClr val="00A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3  	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0x00401334</a:t>
            </a:r>
            <a:r>
              <a:rPr lang="en-US" altLang="zh-CN" dirty="0">
                <a:solidFill>
                  <a:schemeClr val="tx1"/>
                </a:solidFill>
              </a:rPr>
              <a:t>	push   %</a:t>
            </a:r>
            <a:r>
              <a:rPr lang="en-US" altLang="zh-CN" dirty="0" err="1">
                <a:solidFill>
                  <a:schemeClr val="tx1"/>
                </a:solidFill>
              </a:rPr>
              <a:t>ebp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0x00401335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mov</a:t>
            </a:r>
            <a:r>
              <a:rPr lang="en-US" altLang="zh-CN" dirty="0">
                <a:solidFill>
                  <a:schemeClr val="tx1"/>
                </a:solidFill>
              </a:rPr>
              <a:t>    %</a:t>
            </a:r>
            <a:r>
              <a:rPr lang="en-US" altLang="zh-CN" dirty="0" err="1">
                <a:solidFill>
                  <a:schemeClr val="tx1"/>
                </a:solidFill>
              </a:rPr>
              <a:t>esp</a:t>
            </a:r>
            <a:r>
              <a:rPr lang="en-US" altLang="zh-CN" dirty="0">
                <a:solidFill>
                  <a:schemeClr val="tx1"/>
                </a:solidFill>
              </a:rPr>
              <a:t>,%</a:t>
            </a:r>
            <a:r>
              <a:rPr lang="en-US" altLang="zh-CN" dirty="0" err="1">
                <a:solidFill>
                  <a:schemeClr val="tx1"/>
                </a:solidFill>
              </a:rPr>
              <a:t>ebp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0x00401337</a:t>
            </a:r>
            <a:r>
              <a:rPr lang="en-US" altLang="zh-CN" dirty="0">
                <a:solidFill>
                  <a:schemeClr val="tx1"/>
                </a:solidFill>
              </a:rPr>
              <a:t>	and    $0xfffffff0,%esp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0x0040133A</a:t>
            </a:r>
            <a:r>
              <a:rPr lang="en-US" altLang="zh-CN" dirty="0">
                <a:solidFill>
                  <a:schemeClr val="tx1"/>
                </a:solidFill>
              </a:rPr>
              <a:t>	sub    $0x10,%esp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0x0040133D</a:t>
            </a:r>
            <a:r>
              <a:rPr lang="en-US" altLang="zh-CN" dirty="0">
                <a:solidFill>
                  <a:schemeClr val="tx1"/>
                </a:solidFill>
              </a:rPr>
              <a:t>	call   0x401910 &lt;__main&gt;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4  	    </a:t>
            </a:r>
            <a:r>
              <a:rPr lang="en-US" altLang="zh-CN" dirty="0" err="1">
                <a:solidFill>
                  <a:srgbClr val="0000A0"/>
                </a:solidFill>
              </a:rPr>
              <a:t>int</a:t>
            </a:r>
            <a:r>
              <a:rPr lang="en-US" altLang="zh-CN" dirty="0">
                <a:solidFill>
                  <a:srgbClr val="0000A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dirty="0" err="1">
                <a:solidFill>
                  <a:srgbClr val="000000"/>
                </a:solidFill>
              </a:rPr>
              <a:t>result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5  </a:t>
            </a:r>
            <a:r>
              <a:rPr lang="en-US" altLang="zh-CN" dirty="0">
                <a:solidFill>
                  <a:schemeClr val="tx1"/>
                </a:solidFill>
              </a:rPr>
              <a:t>	    </a:t>
            </a:r>
            <a:r>
              <a:rPr lang="en-US" altLang="zh-CN" dirty="0">
                <a:solidFill>
                  <a:srgbClr val="0000A0"/>
                </a:solidFill>
              </a:rPr>
              <a:t>if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0x00401342</a:t>
            </a:r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cmpl</a:t>
            </a:r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$0x0,0xc(%</a:t>
            </a:r>
            <a:r>
              <a:rPr lang="en-US" altLang="zh-CN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CN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0x00401347</a:t>
            </a:r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je     </a:t>
            </a:r>
            <a:r>
              <a:rPr lang="en-US" altLang="zh-CN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0x401353</a:t>
            </a:r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&lt;main+31&gt;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6  	     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000F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0x00401349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movl</a:t>
            </a:r>
            <a:r>
              <a:rPr lang="en-US" altLang="zh-CN" dirty="0">
                <a:solidFill>
                  <a:schemeClr val="tx1"/>
                </a:solidFill>
              </a:rPr>
              <a:t>   $0x0,0x8(%</a:t>
            </a:r>
            <a:r>
              <a:rPr lang="en-US" altLang="zh-CN" dirty="0" err="1">
                <a:solidFill>
                  <a:schemeClr val="tx1"/>
                </a:solidFill>
              </a:rPr>
              <a:t>esp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0x00401351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jmp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0x40135b</a:t>
            </a:r>
            <a:r>
              <a:rPr lang="en-US" altLang="zh-CN" dirty="0">
                <a:solidFill>
                  <a:schemeClr val="tx1"/>
                </a:solidFill>
              </a:rPr>
              <a:t> &lt;main+39&gt;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7  	    </a:t>
            </a:r>
            <a:r>
              <a:rPr lang="en-US" altLang="zh-CN" dirty="0">
                <a:solidFill>
                  <a:srgbClr val="0000A0"/>
                </a:solidFill>
              </a:rPr>
              <a:t>else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000F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0x00401353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movl</a:t>
            </a:r>
            <a:r>
              <a:rPr lang="en-US" altLang="zh-CN" dirty="0">
                <a:solidFill>
                  <a:schemeClr val="tx1"/>
                </a:solidFill>
              </a:rPr>
              <a:t>   $0x1,0x8(%</a:t>
            </a:r>
            <a:r>
              <a:rPr lang="en-US" altLang="zh-CN" dirty="0" err="1">
                <a:solidFill>
                  <a:schemeClr val="tx1"/>
                </a:solidFill>
              </a:rPr>
              <a:t>esp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8  	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0x0040135B</a:t>
            </a:r>
            <a:r>
              <a:rPr lang="en-US" altLang="zh-CN" dirty="0">
                <a:solidFill>
                  <a:schemeClr val="tx1"/>
                </a:solidFill>
              </a:rPr>
              <a:t>	leave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0x0040135C</a:t>
            </a:r>
            <a:r>
              <a:rPr lang="en-US" altLang="zh-CN" dirty="0">
                <a:solidFill>
                  <a:schemeClr val="tx1"/>
                </a:solidFill>
              </a:rPr>
              <a:t>	ret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r>
              <a:rPr lang="zh-CN" altLang="en-US" dirty="0" smtClean="0"/>
              <a:t>举例  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机器级表示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96136" y="895119"/>
            <a:ext cx="3076972" cy="2650952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00A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 </a:t>
            </a:r>
            <a:r>
              <a:rPr lang="en-US" altLang="zh-CN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移位指令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b="1" dirty="0">
                <a:latin typeface="Courier New" pitchFamily="-65" charset="0"/>
              </a:rPr>
              <a:t>a=b&lt;&lt;</a:t>
            </a:r>
            <a:r>
              <a:rPr lang="en-US" altLang="zh-CN" sz="2400" b="1" dirty="0" smtClean="0">
                <a:latin typeface="Courier New" pitchFamily="-65" charset="0"/>
              </a:rPr>
              <a:t>2;   C</a:t>
            </a:r>
            <a:r>
              <a:rPr lang="zh-CN" altLang="en-US" b="1" dirty="0" smtClean="0">
                <a:latin typeface="Courier New" pitchFamily="-65" charset="0"/>
              </a:rPr>
              <a:t>语言</a:t>
            </a:r>
            <a:endParaRPr lang="en-US" altLang="zh-CN" b="1" dirty="0">
              <a:latin typeface="Courier New" pitchFamily="-65" charset="0"/>
            </a:endParaRP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sll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$s1,$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s2,2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shift left</a:t>
            </a: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srl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$s1,$s2,2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shift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right</a:t>
            </a:r>
          </a:p>
          <a:p>
            <a:pPr>
              <a:defRPr/>
            </a:pPr>
            <a:r>
              <a:rPr lang="zh-CN" altLang="en-US" dirty="0" smtClean="0"/>
              <a:t>逻辑运算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and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$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t1,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t2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t0=t1&amp;t2</a:t>
            </a:r>
            <a:endParaRPr lang="en-US" altLang="zh-CN" sz="2400" b="1" dirty="0">
              <a:solidFill>
                <a:srgbClr val="7030A0"/>
              </a:solidFill>
              <a:latin typeface="Courier New" pitchFamily="-65" charset="0"/>
            </a:endParaRPr>
          </a:p>
          <a:p>
            <a:pPr lvl="1">
              <a:defRPr/>
            </a:pP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or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t1,$t2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t0=t1|t2</a:t>
            </a: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andi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t1,100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t0=t1&amp;100</a:t>
            </a:r>
            <a:endParaRPr lang="en-US" altLang="zh-CN" sz="2400" b="1" dirty="0">
              <a:solidFill>
                <a:srgbClr val="7030A0"/>
              </a:solidFill>
              <a:latin typeface="Courier New" pitchFamily="-65" charset="0"/>
            </a:endParaRPr>
          </a:p>
          <a:p>
            <a:pPr lvl="1"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ori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t1,100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t0=t1|100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Courier New" pitchFamily="-65" charset="0"/>
            </a:endParaRPr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17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381635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语言简单循环结构，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	do 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>       g 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= g + A[i];</a:t>
            </a:r>
            <a:b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</a:b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    </a:t>
            </a: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>   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i = i + j;</a:t>
            </a:r>
            <a:b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</a:b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     </a:t>
            </a: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} while (i != h);</a:t>
            </a:r>
          </a:p>
          <a:p>
            <a:pPr>
              <a:defRPr/>
            </a:pPr>
            <a:r>
              <a:rPr lang="zh-CN" altLang="en-US" dirty="0" smtClean="0"/>
              <a:t>重写代码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b="1" dirty="0" smtClean="0"/>
              <a:t>	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Loop:	</a:t>
            </a: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/>
            </a:r>
            <a:b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</a:b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>		</a:t>
            </a:r>
            <a:r>
              <a:rPr lang="en-US" altLang="zh-CN" b="1" kern="1200" dirty="0" err="1" smtClean="0">
                <a:latin typeface="Courier New" pitchFamily="49" charset="0"/>
                <a:ea typeface="ＭＳ Ｐゴシック" pitchFamily="34" charset="-128"/>
                <a:cs typeface="+mn-cs"/>
              </a:rPr>
              <a:t>i</a:t>
            </a:r>
            <a:r>
              <a:rPr lang="en-US" altLang="zh-CN" b="1" kern="1200" dirty="0" smtClean="0">
                <a:latin typeface="Courier New" pitchFamily="49" charset="0"/>
                <a:ea typeface="ＭＳ Ｐゴシック" pitchFamily="34" charset="-128"/>
                <a:cs typeface="+mn-cs"/>
              </a:rPr>
              <a:t> 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= i + j;</a:t>
            </a:r>
            <a:b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</a:b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		if (i != h) </a:t>
            </a:r>
            <a:r>
              <a:rPr lang="en-US" altLang="zh-CN" b="1" kern="1200" dirty="0" err="1">
                <a:latin typeface="Courier New" pitchFamily="49" charset="0"/>
                <a:ea typeface="ＭＳ Ｐゴシック" pitchFamily="34" charset="-128"/>
                <a:cs typeface="+mn-cs"/>
              </a:rPr>
              <a:t>goto</a:t>
            </a:r>
            <a:r>
              <a:rPr lang="en-US" altLang="zh-CN" b="1" kern="1200" dirty="0">
                <a:latin typeface="Courier New" pitchFamily="49" charset="0"/>
                <a:ea typeface="ＭＳ Ｐゴシック" pitchFamily="34" charset="-128"/>
                <a:cs typeface="+mn-cs"/>
              </a:rPr>
              <a:t> Loop;</a:t>
            </a:r>
          </a:p>
          <a:p>
            <a:pPr>
              <a:defRPr/>
            </a:pPr>
            <a:r>
              <a:rPr lang="zh-CN" altLang="en-US" dirty="0" smtClean="0"/>
              <a:t>编译后的变量映射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3350" y="5500688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$s5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18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5400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最后编译的</a:t>
            </a:r>
            <a:r>
              <a:rPr lang="en-US" altLang="zh-CN" dirty="0"/>
              <a:t>MIPS</a:t>
            </a:r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pPr>
              <a:buNone/>
              <a:defRPr/>
            </a:pPr>
            <a:r>
              <a:rPr lang="en-US" altLang="zh-CN" b="1" dirty="0" smtClean="0">
                <a:solidFill>
                  <a:srgbClr val="00B050"/>
                </a:solidFill>
                <a:latin typeface="Courier New" pitchFamily="-65" charset="0"/>
              </a:rPr>
              <a:t>Loop</a:t>
            </a:r>
            <a:r>
              <a:rPr lang="en-US" altLang="zh-CN" b="1" dirty="0" smtClean="0">
                <a:latin typeface="Courier New" pitchFamily="-65" charset="0"/>
              </a:rPr>
              <a:t>: </a:t>
            </a:r>
            <a:r>
              <a:rPr lang="en-US" altLang="zh-CN" b="1" dirty="0" err="1" smtClean="0">
                <a:latin typeface="Courier New" pitchFamily="-65" charset="0"/>
              </a:rPr>
              <a:t>sll</a:t>
            </a:r>
            <a:r>
              <a:rPr lang="en-US" altLang="zh-CN" b="1" dirty="0" smtClean="0">
                <a:latin typeface="Courier New" pitchFamily="-65" charset="0"/>
              </a:rPr>
              <a:t>  $t1,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$s3</a:t>
            </a:r>
            <a:r>
              <a:rPr lang="en-US" altLang="zh-CN" b="1" dirty="0" smtClean="0">
                <a:latin typeface="Courier New" pitchFamily="-65" charset="0"/>
              </a:rPr>
              <a:t>,2  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$t1= 4*</a:t>
            </a:r>
            <a:r>
              <a:rPr lang="en-US" altLang="zh-CN" b="1" i="1" dirty="0" err="1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/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addu</a:t>
            </a:r>
            <a:r>
              <a:rPr lang="en-US" altLang="zh-CN" b="1" dirty="0" smtClean="0">
                <a:latin typeface="Courier New" pitchFamily="-65" charset="0"/>
              </a:rPr>
              <a:t> $t1,$t1,$s5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$t1=</a:t>
            </a:r>
            <a:r>
              <a:rPr lang="en-US" altLang="zh-CN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addr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 A+4i</a:t>
            </a:r>
            <a:r>
              <a:rPr lang="en-US" altLang="zh-CN" b="1" i="1" dirty="0" smtClean="0">
                <a:latin typeface="Courier New" pitchFamily="-65" charset="0"/>
              </a:rPr>
              <a:t/>
            </a:r>
            <a:br>
              <a:rPr lang="en-US" altLang="zh-CN" b="1" i="1" dirty="0" smtClean="0"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lw</a:t>
            </a:r>
            <a:r>
              <a:rPr lang="en-US" altLang="zh-CN" b="1" dirty="0" smtClean="0">
                <a:latin typeface="Courier New" pitchFamily="-65" charset="0"/>
              </a:rPr>
              <a:t>   $t1,0($t1) 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$t1=A[i]</a:t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addu</a:t>
            </a:r>
            <a:r>
              <a:rPr lang="en-US" altLang="zh-CN" b="1" dirty="0" smtClean="0">
                <a:latin typeface="Courier New" pitchFamily="-65" charset="0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-65" charset="0"/>
              </a:rPr>
              <a:t>$s1,$s1</a:t>
            </a:r>
            <a:r>
              <a:rPr lang="en-US" altLang="zh-CN" b="1" dirty="0" smtClean="0">
                <a:latin typeface="Courier New" pitchFamily="-65" charset="0"/>
              </a:rPr>
              <a:t>,$t1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</a:t>
            </a:r>
            <a:r>
              <a:rPr lang="en-US" altLang="zh-CN" b="1" i="1" dirty="0">
                <a:solidFill>
                  <a:srgbClr val="0070C0"/>
                </a:solidFill>
                <a:latin typeface="Courier New" pitchFamily="-65" charset="0"/>
              </a:rPr>
              <a:t>g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=</a:t>
            </a:r>
            <a:r>
              <a:rPr lang="en-US" altLang="zh-CN" b="1" i="1" dirty="0" err="1">
                <a:solidFill>
                  <a:srgbClr val="0070C0"/>
                </a:solidFill>
                <a:latin typeface="Courier New" pitchFamily="-65" charset="0"/>
              </a:rPr>
              <a:t>g</a:t>
            </a:r>
            <a:r>
              <a:rPr lang="en-US" altLang="zh-CN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+A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[i]</a:t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dirty="0" err="1" smtClean="0">
                <a:latin typeface="Courier New" pitchFamily="-65" charset="0"/>
              </a:rPr>
              <a:t>addu</a:t>
            </a:r>
            <a:r>
              <a:rPr lang="en-US" altLang="zh-CN" b="1" dirty="0" smtClean="0">
                <a:latin typeface="Courier New" pitchFamily="-65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$s3</a:t>
            </a:r>
            <a:r>
              <a:rPr lang="en-US" altLang="zh-CN" b="1" dirty="0" smtClean="0">
                <a:latin typeface="Courier New" pitchFamily="-65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-65" charset="0"/>
              </a:rPr>
              <a:t>$s3</a:t>
            </a:r>
            <a:r>
              <a:rPr lang="en-US" altLang="zh-CN" b="1" dirty="0" smtClean="0">
                <a:latin typeface="Courier New" pitchFamily="-65" charset="0"/>
              </a:rPr>
              <a:t>,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$s4</a:t>
            </a:r>
            <a:r>
              <a:rPr lang="en-US" altLang="zh-CN" b="1" dirty="0" smtClean="0">
                <a:latin typeface="Courier New" pitchFamily="-65" charset="0"/>
              </a:rPr>
              <a:t>  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</a:t>
            </a:r>
            <a:r>
              <a:rPr lang="en-US" altLang="zh-CN" b="1" i="1" dirty="0" err="1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=</a:t>
            </a:r>
            <a:r>
              <a:rPr lang="en-US" altLang="zh-CN" b="1" i="1" dirty="0" err="1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+</a:t>
            </a:r>
            <a:r>
              <a:rPr lang="en-US" altLang="zh-CN" b="1" i="1" dirty="0" err="1" smtClean="0">
                <a:solidFill>
                  <a:srgbClr val="7030A0"/>
                </a:solidFill>
                <a:latin typeface="Courier New" pitchFamily="-65" charset="0"/>
              </a:rPr>
              <a:t>j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/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b="1" i="1" dirty="0" smtClean="0">
                <a:latin typeface="Courier New" pitchFamily="-65" charset="0"/>
              </a:rPr>
              <a:t>    </a:t>
            </a:r>
            <a:r>
              <a:rPr lang="en-US" altLang="zh-CN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bne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  </a:t>
            </a:r>
            <a:r>
              <a:rPr lang="en-US" altLang="zh-C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$s3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,</a:t>
            </a:r>
            <a:r>
              <a:rPr lang="en-US" altLang="zh-CN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$s2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,</a:t>
            </a:r>
            <a:r>
              <a:rPr lang="en-US" altLang="zh-CN" b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Loop</a:t>
            </a:r>
            <a:r>
              <a:rPr lang="en-US" altLang="zh-C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 </a:t>
            </a:r>
            <a:r>
              <a:rPr lang="en-US" altLang="zh-CN" b="1" i="1" u="sng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# </a:t>
            </a:r>
            <a:r>
              <a:rPr lang="en-US" altLang="zh-CN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if </a:t>
            </a:r>
            <a:r>
              <a:rPr lang="en-US" altLang="zh-CN" b="1" i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i</a:t>
            </a:r>
            <a:r>
              <a:rPr lang="en-US" altLang="zh-CN" b="1" i="1" u="sng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!=</a:t>
            </a:r>
            <a:r>
              <a:rPr lang="en-US" altLang="zh-CN" b="1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h </a:t>
            </a:r>
            <a:r>
              <a:rPr lang="en-US" altLang="zh-CN" b="1" i="1" u="sng" dirty="0" err="1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goto</a:t>
            </a:r>
            <a:r>
              <a:rPr lang="en-US" altLang="zh-CN" b="1" i="1" u="sng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> Loop</a:t>
            </a:r>
            <a: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  <a:t/>
            </a:r>
            <a:br>
              <a:rPr lang="en-US" altLang="zh-CN" b="1" i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-65" charset="0"/>
              </a:rPr>
            </a:br>
            <a:endParaRPr lang="en-US" altLang="zh-CN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-65" charset="0"/>
            </a:endParaRPr>
          </a:p>
          <a:p>
            <a:pPr>
              <a:defRPr/>
            </a:pPr>
            <a:r>
              <a:rPr lang="zh-CN" altLang="en-US" dirty="0" smtClean="0"/>
              <a:t>原始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:</a:t>
            </a:r>
            <a:r>
              <a:rPr lang="en-US" altLang="zh-CN" dirty="0" smtClean="0">
                <a:latin typeface="Courier New" pitchFamily="-65" charset="0"/>
              </a:rPr>
              <a:t> </a:t>
            </a:r>
            <a:r>
              <a:rPr lang="en-US" altLang="zh-CN" b="1" dirty="0" err="1" smtClean="0">
                <a:latin typeface="Courier New" pitchFamily="-65" charset="0"/>
              </a:rPr>
              <a:t>Loop:</a:t>
            </a:r>
            <a:r>
              <a:rPr lang="en-US" altLang="zh-CN" b="1" dirty="0" err="1" smtClean="0">
                <a:solidFill>
                  <a:srgbClr val="0070C0"/>
                </a:solidFill>
                <a:latin typeface="Courier New" pitchFamily="-65" charset="0"/>
              </a:rPr>
              <a:t>g</a:t>
            </a:r>
            <a:r>
              <a:rPr lang="en-US" altLang="zh-CN" b="1" dirty="0" smtClean="0">
                <a:latin typeface="Courier New" pitchFamily="-65" charset="0"/>
              </a:rPr>
              <a:t> =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-65" charset="0"/>
              </a:rPr>
              <a:t>g</a:t>
            </a:r>
            <a:r>
              <a:rPr lang="en-US" altLang="zh-CN" b="1" dirty="0" smtClean="0">
                <a:latin typeface="Courier New" pitchFamily="-65" charset="0"/>
              </a:rPr>
              <a:t> + </a:t>
            </a:r>
            <a:r>
              <a:rPr lang="en-US" altLang="zh-CN" b="1" dirty="0" smtClean="0">
                <a:solidFill>
                  <a:srgbClr val="800000"/>
                </a:solidFill>
                <a:latin typeface="Courier New" pitchFamily="-65" charset="0"/>
              </a:rPr>
              <a:t>A</a:t>
            </a:r>
            <a:r>
              <a:rPr lang="en-US" altLang="zh-CN" b="1" dirty="0" smtClean="0">
                <a:latin typeface="Courier New" pitchFamily="-65" charset="0"/>
              </a:rPr>
              <a:t>[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dirty="0" smtClean="0">
                <a:latin typeface="Courier New" pitchFamily="-65" charset="0"/>
              </a:rPr>
              <a:t>];</a:t>
            </a:r>
            <a:br>
              <a:rPr lang="en-US" altLang="zh-CN" b="1" dirty="0" smtClean="0">
                <a:latin typeface="Courier New" pitchFamily="-65" charset="0"/>
              </a:rPr>
            </a:br>
            <a:r>
              <a:rPr lang="en-US" altLang="zh-CN" b="1" dirty="0" smtClean="0">
                <a:latin typeface="Courier New" pitchFamily="-65" charset="0"/>
              </a:rPr>
              <a:t>	          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dirty="0" smtClean="0">
                <a:latin typeface="Courier New" pitchFamily="-65" charset="0"/>
              </a:rPr>
              <a:t> =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dirty="0" smtClean="0">
                <a:latin typeface="Courier New" pitchFamily="-65" charset="0"/>
              </a:rPr>
              <a:t> +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j</a:t>
            </a:r>
            <a:r>
              <a:rPr lang="en-US" altLang="zh-CN" b="1" dirty="0" smtClean="0">
                <a:latin typeface="Courier New" pitchFamily="-65" charset="0"/>
              </a:rPr>
              <a:t>;</a:t>
            </a:r>
            <a:br>
              <a:rPr lang="en-US" altLang="zh-CN" b="1" dirty="0" smtClean="0">
                <a:latin typeface="Courier New" pitchFamily="-65" charset="0"/>
              </a:rPr>
            </a:br>
            <a:r>
              <a:rPr lang="en-US" altLang="zh-CN" b="1" dirty="0" smtClean="0">
                <a:latin typeface="Courier New" pitchFamily="-65" charset="0"/>
              </a:rPr>
              <a:t>		      if (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-65" charset="0"/>
              </a:rPr>
              <a:t>i</a:t>
            </a:r>
            <a:r>
              <a:rPr lang="en-US" altLang="zh-CN" b="1" dirty="0" smtClean="0">
                <a:latin typeface="Courier New" pitchFamily="-65" charset="0"/>
              </a:rPr>
              <a:t> != 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-65" charset="0"/>
              </a:rPr>
              <a:t>h</a:t>
            </a:r>
            <a:r>
              <a:rPr lang="en-US" altLang="zh-CN" b="1" dirty="0" smtClean="0">
                <a:latin typeface="Courier New" pitchFamily="-65" charset="0"/>
              </a:rPr>
              <a:t>) </a:t>
            </a:r>
            <a:r>
              <a:rPr lang="en-US" altLang="zh-CN" b="1" dirty="0" err="1" smtClean="0">
                <a:latin typeface="Courier New" pitchFamily="-65" charset="0"/>
              </a:rPr>
              <a:t>goto</a:t>
            </a:r>
            <a:r>
              <a:rPr lang="en-US" altLang="zh-CN" b="1" dirty="0" smtClean="0">
                <a:latin typeface="Courier New" pitchFamily="-65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Courier New" pitchFamily="-65" charset="0"/>
              </a:rPr>
              <a:t>Loop</a:t>
            </a:r>
            <a:r>
              <a:rPr lang="en-US" altLang="zh-CN" b="1" dirty="0" smtClean="0">
                <a:latin typeface="Courier New" pitchFamily="-65" charset="0"/>
              </a:rPr>
              <a:t>;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19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本章主要内容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MIPS</a:t>
            </a:r>
            <a:r>
              <a:rPr lang="zh-CN" altLang="en-US" sz="2800" dirty="0" smtClean="0">
                <a:solidFill>
                  <a:srgbClr val="C00000"/>
                </a:solidFill>
              </a:rPr>
              <a:t>指令系统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 smtClean="0"/>
              <a:t>指令系统</a:t>
            </a:r>
            <a:endParaRPr lang="zh-CN" altLang="en-US" sz="2800" b="1" dirty="0" smtClean="0"/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 smtClean="0"/>
              <a:t>指令格式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dirty="0" smtClean="0"/>
              <a:t>寻址方式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dirty="0" smtClean="0"/>
              <a:t>RISC </a:t>
            </a:r>
            <a:r>
              <a:rPr lang="zh-CN" altLang="en-US" sz="2800" dirty="0" smtClean="0"/>
              <a:t>与 </a:t>
            </a:r>
            <a:r>
              <a:rPr lang="en-US" altLang="zh-CN" sz="2800" dirty="0" smtClean="0"/>
              <a:t>CISC 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895119"/>
            <a:ext cx="5813276" cy="5818443"/>
          </a:xfrm>
          <a:prstGeom prst="rect">
            <a:avLst/>
          </a:prstGeom>
          <a:solidFill>
            <a:srgbClr val="F8F6D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defPPr>
              <a:defRPr lang="zh-CN"/>
            </a:defPPr>
            <a:lvl1pPr marL="342900" indent="-342900" algn="l">
              <a:lnSpc>
                <a:spcPts val="2500"/>
              </a:lnSpc>
              <a:spcAft>
                <a:spcPts val="0"/>
              </a:spcAft>
              <a:defRPr b="1" kern="0">
                <a:solidFill>
                  <a:srgbClr val="00A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3  	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0x00401334</a:t>
            </a:r>
            <a:r>
              <a:rPr lang="en-US" altLang="zh-CN" dirty="0">
                <a:solidFill>
                  <a:schemeClr val="tx1"/>
                </a:solidFill>
              </a:rPr>
              <a:t>	push   %</a:t>
            </a:r>
            <a:r>
              <a:rPr lang="en-US" altLang="zh-CN" dirty="0" err="1">
                <a:solidFill>
                  <a:schemeClr val="tx1"/>
                </a:solidFill>
              </a:rPr>
              <a:t>ebp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0x00401335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mov</a:t>
            </a:r>
            <a:r>
              <a:rPr lang="en-US" altLang="zh-CN" dirty="0">
                <a:solidFill>
                  <a:schemeClr val="tx1"/>
                </a:solidFill>
              </a:rPr>
              <a:t>    %</a:t>
            </a:r>
            <a:r>
              <a:rPr lang="en-US" altLang="zh-CN" dirty="0" err="1">
                <a:solidFill>
                  <a:schemeClr val="tx1"/>
                </a:solidFill>
              </a:rPr>
              <a:t>esp</a:t>
            </a:r>
            <a:r>
              <a:rPr lang="en-US" altLang="zh-CN" dirty="0">
                <a:solidFill>
                  <a:schemeClr val="tx1"/>
                </a:solidFill>
              </a:rPr>
              <a:t>,%</a:t>
            </a:r>
            <a:r>
              <a:rPr lang="en-US" altLang="zh-CN" dirty="0" err="1">
                <a:solidFill>
                  <a:schemeClr val="tx1"/>
                </a:solidFill>
              </a:rPr>
              <a:t>ebp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0x00401337</a:t>
            </a:r>
            <a:r>
              <a:rPr lang="en-US" altLang="zh-CN" dirty="0">
                <a:solidFill>
                  <a:schemeClr val="tx1"/>
                </a:solidFill>
              </a:rPr>
              <a:t>	and    $0xfffffff0,%esp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0x0040133A</a:t>
            </a:r>
            <a:r>
              <a:rPr lang="en-US" altLang="zh-CN" dirty="0">
                <a:solidFill>
                  <a:schemeClr val="tx1"/>
                </a:solidFill>
              </a:rPr>
              <a:t>	sub    $0x10,%esp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0x0040133D</a:t>
            </a:r>
            <a:r>
              <a:rPr lang="en-US" altLang="zh-CN" dirty="0">
                <a:solidFill>
                  <a:schemeClr val="tx1"/>
                </a:solidFill>
              </a:rPr>
              <a:t>	call   0x401910 &lt;__main&gt;</a:t>
            </a:r>
          </a:p>
          <a:p>
            <a:pPr>
              <a:buAutoNum type="arabicPlain" startAt="4"/>
            </a:pPr>
            <a:r>
              <a:rPr lang="en-US" altLang="zh-CN" dirty="0" smtClean="0">
                <a:solidFill>
                  <a:srgbClr val="0000A0"/>
                </a:solidFill>
              </a:rPr>
              <a:t>        </a:t>
            </a:r>
            <a:r>
              <a:rPr lang="en-US" altLang="zh-CN" dirty="0" err="1" smtClean="0">
                <a:solidFill>
                  <a:srgbClr val="0000A0"/>
                </a:solidFill>
              </a:rPr>
              <a:t>int</a:t>
            </a:r>
            <a:r>
              <a:rPr lang="en-US" altLang="zh-CN" dirty="0" smtClean="0">
                <a:solidFill>
                  <a:srgbClr val="0000A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000F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/>
            <a:r>
              <a:rPr lang="en-US" altLang="zh-CN" b="0" dirty="0" smtClean="0">
                <a:solidFill>
                  <a:schemeClr val="tx1"/>
                </a:solidFill>
              </a:rPr>
              <a:t>0x00401342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movl</a:t>
            </a:r>
            <a:r>
              <a:rPr lang="en-US" altLang="zh-CN" dirty="0">
                <a:solidFill>
                  <a:schemeClr val="tx1"/>
                </a:solidFill>
              </a:rPr>
              <a:t>   $0x0,0xc(%</a:t>
            </a:r>
            <a:r>
              <a:rPr lang="en-US" altLang="zh-CN" dirty="0" err="1">
                <a:solidFill>
                  <a:schemeClr val="tx1"/>
                </a:solidFill>
              </a:rPr>
              <a:t>esp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5  	    </a:t>
            </a:r>
            <a:r>
              <a:rPr lang="en-US" altLang="zh-CN" dirty="0">
                <a:solidFill>
                  <a:srgbClr val="0000A0"/>
                </a:solidFill>
              </a:rPr>
              <a:t>do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6  </a:t>
            </a:r>
            <a:r>
              <a:rPr lang="en-US" altLang="zh-CN" dirty="0">
                <a:solidFill>
                  <a:schemeClr val="tx1"/>
                </a:solidFill>
              </a:rPr>
              <a:t>	   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7  </a:t>
            </a:r>
            <a:r>
              <a:rPr lang="en-US" altLang="zh-CN" dirty="0">
                <a:solidFill>
                  <a:schemeClr val="tx1"/>
                </a:solidFill>
              </a:rPr>
              <a:t>	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++;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0x0040134A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u="sng" dirty="0" err="1">
                <a:solidFill>
                  <a:schemeClr val="tx1"/>
                </a:solidFill>
              </a:rPr>
              <a:t>incl</a:t>
            </a:r>
            <a:r>
              <a:rPr lang="en-US" altLang="zh-CN" u="sng" dirty="0">
                <a:solidFill>
                  <a:schemeClr val="tx1"/>
                </a:solidFill>
              </a:rPr>
              <a:t>   0xc(%</a:t>
            </a:r>
            <a:r>
              <a:rPr lang="en-US" altLang="zh-CN" u="sng" dirty="0" err="1">
                <a:solidFill>
                  <a:schemeClr val="tx1"/>
                </a:solidFill>
              </a:rPr>
              <a:t>esp</a:t>
            </a:r>
            <a:r>
              <a:rPr lang="en-US" altLang="zh-CN" u="sng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8  	    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>
                <a:solidFill>
                  <a:srgbClr val="0000A0"/>
                </a:solidFill>
              </a:rPr>
              <a:t>while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>
                <a:solidFill>
                  <a:srgbClr val="F000F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zh-CN" sz="2800" kern="100" dirty="0">
              <a:latin typeface="Calibri" panose="020F0502020204030204" pitchFamily="34" charset="0"/>
            </a:endParaRPr>
          </a:p>
          <a:p>
            <a:r>
              <a:rPr lang="en-US" altLang="zh-CN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0x0040134E</a:t>
            </a:r>
            <a:r>
              <a:rPr lang="en-US" altLang="zh-CN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cmpl</a:t>
            </a:r>
            <a:r>
              <a:rPr lang="en-US" altLang="zh-CN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$0x0,0xc(%</a:t>
            </a:r>
            <a:r>
              <a:rPr lang="en-US" altLang="zh-CN" u="sng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lang="en-US" altLang="zh-CN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CN" b="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0x00401353</a:t>
            </a:r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jg</a:t>
            </a:r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CN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0x40134a</a:t>
            </a:r>
            <a:r>
              <a:rPr lang="en-US" altLang="zh-C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&lt;main+22&gt;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9  	</a:t>
            </a:r>
            <a:r>
              <a:rPr lang="en-US" altLang="zh-CN" dirty="0">
                <a:solidFill>
                  <a:srgbClr val="FF0000"/>
                </a:solidFill>
              </a:rPr>
              <a:t> 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0x00401355</a:t>
            </a:r>
            <a:r>
              <a:rPr lang="en-US" altLang="zh-CN" dirty="0">
                <a:solidFill>
                  <a:schemeClr val="tx1"/>
                </a:solidFill>
              </a:rPr>
              <a:t>	leave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0x00401356</a:t>
            </a:r>
            <a:r>
              <a:rPr lang="en-US" altLang="zh-CN" dirty="0">
                <a:solidFill>
                  <a:schemeClr val="tx1"/>
                </a:solidFill>
              </a:rPr>
              <a:t>	ret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r>
              <a:rPr lang="zh-CN" altLang="en-US" dirty="0" smtClean="0"/>
              <a:t>语句</a:t>
            </a:r>
            <a:r>
              <a:rPr lang="zh-CN" altLang="en-US" dirty="0"/>
              <a:t>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20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96136" y="895118"/>
            <a:ext cx="3076972" cy="2893921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kern="0" dirty="0" err="1">
                <a:solidFill>
                  <a:srgbClr val="00A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kern="0" dirty="0">
                <a:solidFill>
                  <a:srgbClr val="00A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 smtClean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r>
              <a:rPr lang="en-US" altLang="zh-CN" kern="0" dirty="0">
                <a:solidFill>
                  <a:srgbClr val="000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kern="0" dirty="0">
                <a:solidFill>
                  <a:srgbClr val="F000F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比较指令 </a:t>
            </a:r>
            <a:r>
              <a:rPr lang="en-US" altLang="zh-CN" smtClean="0"/>
              <a:t>slt  slti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MIPS</a:t>
            </a:r>
            <a:r>
              <a:rPr lang="zh-CN" altLang="en-US" dirty="0" smtClean="0"/>
              <a:t>比较指令</a:t>
            </a:r>
            <a:r>
              <a:rPr lang="en-US" altLang="zh-CN" dirty="0" smtClean="0"/>
              <a:t>(</a:t>
            </a:r>
            <a:r>
              <a:rPr lang="en-US" altLang="zh-CN" u="sng" dirty="0" smtClean="0"/>
              <a:t>S</a:t>
            </a:r>
            <a:r>
              <a:rPr lang="en-US" altLang="zh-CN" dirty="0" smtClean="0"/>
              <a:t>et on </a:t>
            </a:r>
            <a:r>
              <a:rPr lang="en-US" altLang="zh-CN" u="sng" dirty="0" smtClean="0"/>
              <a:t>L</a:t>
            </a:r>
            <a:r>
              <a:rPr lang="en-US" altLang="zh-CN" dirty="0" smtClean="0"/>
              <a:t>ess </a:t>
            </a:r>
            <a:r>
              <a:rPr lang="en-US" altLang="zh-CN" u="sng" dirty="0" smtClean="0"/>
              <a:t>T</a:t>
            </a:r>
            <a:r>
              <a:rPr lang="en-US" altLang="zh-CN" dirty="0" smtClean="0"/>
              <a:t>han)</a:t>
            </a:r>
          </a:p>
          <a:p>
            <a:pPr>
              <a:defRPr/>
            </a:pPr>
            <a:r>
              <a:rPr lang="en-US" altLang="zh-CN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slt</a:t>
            </a:r>
            <a:r>
              <a:rPr lang="en-US" altLang="zh-CN" b="1" dirty="0" smtClean="0">
                <a:solidFill>
                  <a:srgbClr val="7030A0"/>
                </a:solidFill>
                <a:latin typeface="Courier New"/>
                <a:cs typeface="Courier New"/>
              </a:rPr>
              <a:t> reg</a:t>
            </a:r>
            <a:r>
              <a:rPr lang="en-US" altLang="zh-CN" b="1" baseline="-25000" dirty="0" smtClean="0">
                <a:solidFill>
                  <a:srgbClr val="7030A0"/>
                </a:solidFill>
                <a:latin typeface="Courier New"/>
                <a:cs typeface="Courier New"/>
              </a:rPr>
              <a:t>1</a:t>
            </a:r>
            <a:r>
              <a:rPr lang="en-US" altLang="zh-CN" b="1" dirty="0" smtClean="0">
                <a:solidFill>
                  <a:srgbClr val="7030A0"/>
                </a:solidFill>
                <a:latin typeface="Courier New"/>
                <a:cs typeface="Courier New"/>
              </a:rPr>
              <a:t>,reg</a:t>
            </a:r>
            <a:r>
              <a:rPr lang="en-US" altLang="zh-CN" b="1" baseline="-25000" dirty="0" smtClean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r>
              <a:rPr lang="en-US" altLang="zh-CN" b="1" dirty="0" smtClean="0">
                <a:solidFill>
                  <a:srgbClr val="7030A0"/>
                </a:solidFill>
                <a:latin typeface="Courier New"/>
                <a:cs typeface="Courier New"/>
              </a:rPr>
              <a:t>,reg</a:t>
            </a:r>
            <a:r>
              <a:rPr lang="en-US" altLang="zh-CN" b="1" baseline="-25000" dirty="0" smtClean="0">
                <a:solidFill>
                  <a:srgbClr val="7030A0"/>
                </a:solidFill>
                <a:latin typeface="Courier New"/>
                <a:cs typeface="Courier New"/>
              </a:rPr>
              <a:t>3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(reg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Courier New"/>
                <a:cs typeface="Courier New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 &lt; reg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Courier New"/>
                <a:cs typeface="Courier New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) </a:t>
            </a: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zh-CN" altLang="en-US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（</a:t>
            </a:r>
            <a:r>
              <a:rPr lang="en-US" altLang="zh-CN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C</a:t>
            </a:r>
            <a:r>
              <a:rPr lang="zh-CN" altLang="en-US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语言）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reg</a:t>
            </a:r>
            <a:r>
              <a:rPr lang="en-US" altLang="zh-CN" sz="2400" b="1" baseline="-25000" dirty="0" smtClean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= 1; </a:t>
            </a:r>
            <a:b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else 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reg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Courier New"/>
                <a:cs typeface="Courier New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Courier New"/>
                <a:cs typeface="Courier New"/>
              </a:rPr>
              <a:t> = 0</a:t>
            </a:r>
            <a:r>
              <a:rPr lang="en-US" altLang="zh-CN" sz="24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;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Courier New" pitchFamily="-65" charset="0"/>
              </a:rPr>
              <a:t>If (g&lt;h) </a:t>
            </a:r>
            <a:r>
              <a:rPr lang="en-US" altLang="zh-CN" sz="2400" b="1" dirty="0" err="1">
                <a:latin typeface="Courier New" pitchFamily="-65" charset="0"/>
              </a:rPr>
              <a:t>goto</a:t>
            </a:r>
            <a:r>
              <a:rPr lang="en-US" altLang="zh-CN" sz="2400" b="1" dirty="0">
                <a:latin typeface="Courier New" pitchFamily="-65" charset="0"/>
              </a:rPr>
              <a:t> Less; </a:t>
            </a:r>
            <a:endParaRPr lang="en-US" altLang="zh-CN" sz="2400" b="1" dirty="0" smtClean="0">
              <a:latin typeface="Courier New" pitchFamily="-65" charset="0"/>
            </a:endParaRPr>
          </a:p>
          <a:p>
            <a:pPr marL="673100" lvl="2" indent="-342900">
              <a:buFont typeface="Wingdings" pitchFamily="2" charset="2"/>
              <a:buChar char="n"/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bne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两条指令实现</a:t>
            </a:r>
            <a:r>
              <a:rPr lang="en-US" altLang="zh-CN" dirty="0" smtClean="0"/>
              <a:t>)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slt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$t0,$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s0,$s1  </a:t>
            </a:r>
            <a:r>
              <a:rPr lang="en-US" altLang="zh-CN" sz="2400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$t0 = 1 if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g&lt;h</a:t>
            </a:r>
            <a:r>
              <a:rPr lang="en-US" altLang="zh-CN" sz="2400" b="1" i="1" dirty="0">
                <a:latin typeface="Courier New" pitchFamily="-65" charset="0"/>
              </a:rPr>
              <a:t>	</a:t>
            </a:r>
            <a:br>
              <a:rPr lang="en-US" altLang="zh-CN" sz="2400" b="1" i="1" dirty="0">
                <a:latin typeface="Courier New" pitchFamily="-65" charset="0"/>
              </a:rPr>
            </a:b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</a:rPr>
              <a:t>bne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 $t0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,$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0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, Less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</a:t>
            </a:r>
            <a:r>
              <a:rPr lang="en-US" altLang="zh-CN" sz="2400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goto</a:t>
            </a:r>
            <a:r>
              <a:rPr lang="en-US" altLang="zh-CN" sz="2400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Less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/>
            </a:r>
            <a:b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sz="2400" b="1" dirty="0">
                <a:latin typeface="Courier New" pitchFamily="-65" charset="0"/>
              </a:rPr>
              <a:t>        </a:t>
            </a:r>
            <a:r>
              <a:rPr lang="en-US" altLang="zh-CN" sz="2400" b="1" dirty="0" smtClean="0">
                <a:latin typeface="Courier New" pitchFamily="-65" charset="0"/>
              </a:rPr>
              <a:t>        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if $t0!=0</a:t>
            </a:r>
            <a:b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</a:br>
            <a:r>
              <a:rPr lang="en-US" altLang="zh-CN" sz="2400" b="1" i="1" dirty="0">
                <a:latin typeface="Courier New" pitchFamily="-65" charset="0"/>
              </a:rPr>
              <a:t>         </a:t>
            </a:r>
            <a:r>
              <a:rPr lang="en-US" altLang="zh-CN" sz="2400" b="1" i="1" dirty="0" smtClean="0">
                <a:latin typeface="Courier New" pitchFamily="-65" charset="0"/>
              </a:rPr>
              <a:t>        </a:t>
            </a:r>
            <a:r>
              <a:rPr lang="en-US" altLang="zh-CN" sz="2400" b="1" i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# (if (g&lt;h)) </a:t>
            </a:r>
            <a:r>
              <a:rPr lang="en-US" altLang="zh-CN" sz="2400" b="1" i="1" dirty="0" err="1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goto</a:t>
            </a:r>
            <a:r>
              <a:rPr lang="en-US" altLang="zh-CN" sz="2400" b="1" i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Less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Courier New" pitchFamily="-65" charset="0"/>
              </a:rPr>
              <a:t>:</a:t>
            </a:r>
          </a:p>
          <a:p>
            <a:pPr marL="342900" lvl="1" indent="-342900">
              <a:buFont typeface="Wingdings" pitchFamily="2" charset="2"/>
              <a:buChar char="n"/>
              <a:defRPr/>
            </a:pPr>
            <a:endParaRPr lang="en-US" altLang="zh-CN" sz="2400" b="1" dirty="0" smtClean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marL="673100" lvl="2" indent="-342900">
              <a:buFont typeface="Wingdings" pitchFamily="2" charset="2"/>
              <a:buChar char="n"/>
              <a:defRPr/>
            </a:pPr>
            <a:endParaRPr lang="en-US" altLang="zh-CN" sz="24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21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语言函数调用</a:t>
            </a:r>
            <a:endParaRPr lang="en-US" altLang="zh-CN" dirty="0" smtClean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function(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,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{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return (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);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}</a:t>
            </a:r>
          </a:p>
          <a:p>
            <a:pPr>
              <a:defRPr/>
            </a:pPr>
            <a:r>
              <a:rPr lang="en-US" altLang="zh-CN" dirty="0" smtClean="0"/>
              <a:t>MIPS</a:t>
            </a:r>
            <a:r>
              <a:rPr lang="zh-CN" altLang="en-US" dirty="0" smtClean="0"/>
              <a:t>实现过程调用的机制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返回地址寄存器  </a:t>
            </a:r>
            <a:r>
              <a:rPr lang="en-US" altLang="zh-CN" b="1" dirty="0" smtClean="0">
                <a:latin typeface="Courier New" pitchFamily="-65" charset="0"/>
              </a:rPr>
              <a:t>$</a:t>
            </a:r>
            <a:r>
              <a:rPr lang="en-US" altLang="zh-CN" b="1" dirty="0" err="1" smtClean="0">
                <a:latin typeface="Courier New" pitchFamily="-65" charset="0"/>
              </a:rPr>
              <a:t>ra</a:t>
            </a:r>
            <a:endParaRPr lang="en-US" altLang="zh-CN" b="1" dirty="0">
              <a:latin typeface="Courier New" pitchFamily="-65" charset="0"/>
            </a:endParaRPr>
          </a:p>
          <a:p>
            <a:pPr lvl="1">
              <a:defRPr/>
            </a:pPr>
            <a:r>
              <a:rPr lang="zh-CN" altLang="en-US" dirty="0" smtClean="0"/>
              <a:t>参数寄存器         </a:t>
            </a:r>
            <a:r>
              <a:rPr lang="en-US" altLang="zh-CN" b="1" dirty="0" smtClean="0">
                <a:latin typeface="Courier New" pitchFamily="-65" charset="0"/>
              </a:rPr>
              <a:t>$</a:t>
            </a:r>
            <a:r>
              <a:rPr lang="en-US" altLang="zh-CN" b="1" dirty="0">
                <a:latin typeface="Courier New" pitchFamily="-65" charset="0"/>
              </a:rPr>
              <a:t>a0, $a1, $a2, $</a:t>
            </a:r>
            <a:r>
              <a:rPr lang="en-US" altLang="zh-CN" b="1" dirty="0" smtClean="0">
                <a:latin typeface="Courier New" pitchFamily="-65" charset="0"/>
              </a:rPr>
              <a:t>a3</a:t>
            </a:r>
          </a:p>
          <a:p>
            <a:pPr lvl="1">
              <a:defRPr/>
            </a:pPr>
            <a:r>
              <a:rPr lang="zh-CN" altLang="en-US" dirty="0" smtClean="0"/>
              <a:t>返回</a:t>
            </a:r>
            <a:r>
              <a:rPr lang="zh-CN" altLang="en-US" dirty="0"/>
              <a:t>值</a:t>
            </a:r>
            <a:r>
              <a:rPr lang="zh-CN" altLang="en-US" dirty="0" smtClean="0"/>
              <a:t>寄存器     </a:t>
            </a:r>
            <a:r>
              <a:rPr lang="en-US" altLang="zh-CN" b="1" dirty="0" smtClean="0">
                <a:latin typeface="Courier New" pitchFamily="-65" charset="0"/>
              </a:rPr>
              <a:t>$v0 $v1</a:t>
            </a:r>
          </a:p>
          <a:p>
            <a:pPr lvl="1">
              <a:defRPr/>
            </a:pPr>
            <a:r>
              <a:rPr lang="zh-CN" altLang="en-US" dirty="0"/>
              <a:t>局部变量</a:t>
            </a:r>
            <a:r>
              <a:rPr lang="zh-CN" altLang="en-US" b="1" dirty="0" smtClean="0">
                <a:latin typeface="Courier New" pitchFamily="-65" charset="0"/>
              </a:rPr>
              <a:t>      </a:t>
            </a:r>
            <a:r>
              <a:rPr lang="en-US" altLang="zh-CN" b="1" dirty="0" smtClean="0">
                <a:latin typeface="Courier New" pitchFamily="-65" charset="0"/>
              </a:rPr>
              <a:t>$s0~$s7</a:t>
            </a:r>
          </a:p>
          <a:p>
            <a:pPr lvl="1">
              <a:defRPr/>
            </a:pPr>
            <a:r>
              <a:rPr lang="zh-CN" altLang="en-US" dirty="0" smtClean="0"/>
              <a:t>堆栈指针      </a:t>
            </a:r>
            <a:r>
              <a:rPr lang="zh-CN" altLang="en-US" b="1" dirty="0" smtClean="0">
                <a:latin typeface="Courier New" pitchFamily="-65" charset="0"/>
              </a:rPr>
              <a:t>   </a:t>
            </a:r>
            <a:r>
              <a:rPr lang="en-US" altLang="zh-CN" b="1" dirty="0" smtClean="0">
                <a:latin typeface="Courier New" pitchFamily="-65" charset="0"/>
              </a:rPr>
              <a:t>$</a:t>
            </a:r>
            <a:r>
              <a:rPr lang="en-US" altLang="zh-CN" b="1" dirty="0" err="1" smtClean="0">
                <a:latin typeface="Courier New" pitchFamily="-65" charset="0"/>
              </a:rPr>
              <a:t>sp</a:t>
            </a:r>
            <a:endParaRPr lang="en-US" altLang="zh-CN" b="1" dirty="0">
              <a:latin typeface="Courier New" pitchFamily="-65" charset="0"/>
            </a:endParaRPr>
          </a:p>
          <a:p>
            <a:pPr lvl="1">
              <a:defRPr/>
            </a:pPr>
            <a:endParaRPr lang="en-US" altLang="zh-CN" b="1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22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8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过程调用实现机制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5256212"/>
          </a:xfrm>
        </p:spPr>
        <p:txBody>
          <a:bodyPr/>
          <a:lstStyle/>
          <a:p>
            <a:pPr>
              <a:lnSpc>
                <a:spcPct val="100000"/>
              </a:lnSpc>
              <a:buFont typeface="Times" pitchFamily="-65" charset="0"/>
              <a:buNone/>
              <a:defRPr/>
            </a:pPr>
            <a:r>
              <a:rPr lang="en-US" altLang="zh-CN" b="1" dirty="0">
                <a:latin typeface="Courier New" pitchFamily="-65" charset="0"/>
              </a:rPr>
              <a:t> </a:t>
            </a:r>
            <a:r>
              <a:rPr lang="en-US" altLang="zh-CN" b="1" dirty="0" smtClean="0">
                <a:latin typeface="Courier New" pitchFamily="-65" charset="0"/>
              </a:rPr>
              <a:t> sum(</a:t>
            </a:r>
            <a:r>
              <a:rPr lang="en-US" altLang="zh-CN" b="1" dirty="0" err="1" smtClean="0">
                <a:latin typeface="Courier New" pitchFamily="-65" charset="0"/>
              </a:rPr>
              <a:t>a,b</a:t>
            </a:r>
            <a:r>
              <a:rPr lang="en-US" altLang="zh-CN" b="1" dirty="0" smtClean="0">
                <a:latin typeface="Courier New" pitchFamily="-65" charset="0"/>
              </a:rPr>
              <a:t>);    </a:t>
            </a:r>
            <a:r>
              <a:rPr lang="en-US" altLang="zh-CN" b="1" dirty="0">
                <a:solidFill>
                  <a:schemeClr val="bg2"/>
                </a:solidFill>
                <a:latin typeface="Courier New" pitchFamily="-65" charset="0"/>
              </a:rPr>
              <a:t>/* </a:t>
            </a:r>
            <a:r>
              <a:rPr lang="en-US" altLang="zh-CN" b="1" dirty="0" err="1">
                <a:solidFill>
                  <a:schemeClr val="bg2"/>
                </a:solidFill>
                <a:latin typeface="Courier New" pitchFamily="-65" charset="0"/>
              </a:rPr>
              <a:t>a,b</a:t>
            </a:r>
            <a:r>
              <a:rPr lang="en-US" altLang="zh-CN" b="1" dirty="0">
                <a:solidFill>
                  <a:schemeClr val="bg2"/>
                </a:solidFill>
                <a:latin typeface="Courier New" pitchFamily="-65" charset="0"/>
              </a:rPr>
              <a:t>:$s0,$s1 */</a:t>
            </a:r>
            <a:br>
              <a:rPr lang="en-US" altLang="zh-CN" b="1" dirty="0">
                <a:solidFill>
                  <a:schemeClr val="bg2"/>
                </a:solidFill>
                <a:latin typeface="Courier New" pitchFamily="-65" charset="0"/>
              </a:rPr>
            </a:br>
            <a:r>
              <a:rPr lang="en-US" altLang="zh-CN" b="1" dirty="0">
                <a:latin typeface="Courier New" pitchFamily="-65" charset="0"/>
              </a:rPr>
              <a:t>}</a:t>
            </a:r>
            <a:br>
              <a:rPr lang="en-US" altLang="zh-CN" b="1" dirty="0">
                <a:latin typeface="Courier New" pitchFamily="-65" charset="0"/>
              </a:rPr>
            </a:br>
            <a:r>
              <a:rPr lang="en-US" altLang="zh-CN" b="1" dirty="0" err="1">
                <a:latin typeface="Courier New" pitchFamily="-65" charset="0"/>
              </a:rPr>
              <a:t>int</a:t>
            </a:r>
            <a:r>
              <a:rPr lang="en-US" altLang="zh-CN" b="1" dirty="0">
                <a:latin typeface="Courier New" pitchFamily="-65" charset="0"/>
              </a:rPr>
              <a:t> sum(</a:t>
            </a:r>
            <a:r>
              <a:rPr lang="en-US" altLang="zh-CN" b="1" dirty="0" err="1">
                <a:latin typeface="Courier New" pitchFamily="-65" charset="0"/>
              </a:rPr>
              <a:t>int</a:t>
            </a:r>
            <a:r>
              <a:rPr lang="en-US" altLang="zh-CN" b="1" dirty="0">
                <a:latin typeface="Courier New" pitchFamily="-65" charset="0"/>
              </a:rPr>
              <a:t> x, </a:t>
            </a:r>
            <a:r>
              <a:rPr lang="en-US" altLang="zh-CN" b="1" dirty="0" err="1">
                <a:latin typeface="Courier New" pitchFamily="-65" charset="0"/>
              </a:rPr>
              <a:t>int</a:t>
            </a:r>
            <a:r>
              <a:rPr lang="en-US" altLang="zh-CN" b="1" dirty="0">
                <a:latin typeface="Courier New" pitchFamily="-65" charset="0"/>
              </a:rPr>
              <a:t> y</a:t>
            </a:r>
            <a:r>
              <a:rPr lang="en-US" altLang="zh-CN" b="1" dirty="0" smtClean="0">
                <a:latin typeface="Courier New" pitchFamily="-65" charset="0"/>
              </a:rPr>
              <a:t>)</a:t>
            </a:r>
          </a:p>
          <a:p>
            <a:pPr>
              <a:lnSpc>
                <a:spcPct val="100000"/>
              </a:lnSpc>
              <a:buFont typeface="Times" pitchFamily="-65" charset="0"/>
              <a:buNone/>
              <a:defRPr/>
            </a:pPr>
            <a:r>
              <a:rPr lang="en-US" altLang="zh-CN" b="1" dirty="0">
                <a:latin typeface="Courier New" pitchFamily="-65" charset="0"/>
              </a:rPr>
              <a:t> </a:t>
            </a:r>
            <a:r>
              <a:rPr lang="en-US" altLang="zh-CN" b="1" dirty="0" smtClean="0">
                <a:latin typeface="Courier New" pitchFamily="-65" charset="0"/>
              </a:rPr>
              <a:t>  {  return </a:t>
            </a:r>
            <a:r>
              <a:rPr lang="en-US" altLang="zh-CN" b="1" dirty="0" err="1">
                <a:latin typeface="Courier New" pitchFamily="-65" charset="0"/>
              </a:rPr>
              <a:t>x+y</a:t>
            </a:r>
            <a:r>
              <a:rPr lang="en-US" altLang="zh-CN" b="1" dirty="0" smtClean="0">
                <a:latin typeface="Courier New" pitchFamily="-65" charset="0"/>
              </a:rPr>
              <a:t>;  }</a:t>
            </a:r>
          </a:p>
          <a:p>
            <a:pPr>
              <a:lnSpc>
                <a:spcPct val="100000"/>
              </a:lnSpc>
              <a:buFont typeface="Times" pitchFamily="-65" charset="0"/>
              <a:buNone/>
              <a:defRPr/>
            </a:pPr>
            <a:endParaRPr lang="en-US" altLang="zh-CN" b="1" dirty="0">
              <a:latin typeface="Courier New" pitchFamily="-65" charset="0"/>
            </a:endParaRPr>
          </a:p>
          <a:p>
            <a:pPr>
              <a:lnSpc>
                <a:spcPct val="100000"/>
              </a:lnSpc>
              <a:buFont typeface="Times" pitchFamily="-65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>
                <a:latin typeface="Courier New"/>
                <a:cs typeface="Courier New"/>
              </a:rPr>
              <a:t>1000 </a:t>
            </a:r>
            <a:r>
              <a:rPr lang="en-US" altLang="zh-CN" b="1" dirty="0">
                <a:latin typeface="Courier New"/>
                <a:cs typeface="Courier New"/>
              </a:rPr>
              <a:t>add  $a0,$s0,$zero 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# x = a</a:t>
            </a:r>
            <a:r>
              <a:rPr lang="en-US" altLang="zh-CN" b="1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US" altLang="zh-CN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1004 add  $a1,$s1,$zero 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#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/>
                <a:cs typeface="Courier New"/>
              </a:rPr>
              <a:t>y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= b</a:t>
            </a:r>
            <a:r>
              <a:rPr lang="en-US" altLang="zh-CN" b="1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br>
              <a:rPr lang="en-US" altLang="zh-CN" b="1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1008 </a:t>
            </a:r>
            <a:r>
              <a:rPr lang="en-US" altLang="zh-CN" b="1" dirty="0" err="1">
                <a:latin typeface="Courier New"/>
                <a:cs typeface="Courier New"/>
              </a:rPr>
              <a:t>addi</a:t>
            </a:r>
            <a:r>
              <a:rPr lang="en-US" altLang="zh-CN" b="1" dirty="0">
                <a:latin typeface="Courier New"/>
                <a:cs typeface="Courier New"/>
              </a:rPr>
              <a:t> $ra,$zero,1016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/>
                <a:cs typeface="Courier New"/>
              </a:rPr>
              <a:t># $</a:t>
            </a:r>
            <a:r>
              <a:rPr lang="en-US" altLang="zh-CN" b="1" i="1" dirty="0" err="1">
                <a:solidFill>
                  <a:schemeClr val="bg2"/>
                </a:solidFill>
                <a:latin typeface="Courier New"/>
                <a:cs typeface="Courier New"/>
              </a:rPr>
              <a:t>ra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=1016</a:t>
            </a:r>
            <a:r>
              <a:rPr lang="en-US" altLang="zh-CN" b="1" dirty="0">
                <a:latin typeface="Courier New"/>
                <a:cs typeface="Courier New"/>
              </a:rPr>
              <a:t/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1012 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>j    sum </a:t>
            </a:r>
            <a:r>
              <a:rPr lang="en-US" altLang="zh-CN" b="1" dirty="0">
                <a:latin typeface="Courier New"/>
                <a:cs typeface="Courier New"/>
              </a:rPr>
              <a:t>		  </a:t>
            </a:r>
            <a:r>
              <a:rPr lang="en-US" altLang="zh-CN" b="1" i="1" dirty="0" smtClean="0">
                <a:solidFill>
                  <a:schemeClr val="bg2"/>
                </a:solidFill>
                <a:latin typeface="Courier New"/>
                <a:cs typeface="Courier New"/>
              </a:rPr>
              <a:t># </a:t>
            </a:r>
            <a:r>
              <a:rPr lang="zh-CN" altLang="en-US" sz="1800" b="1" i="1" dirty="0" smtClean="0">
                <a:solidFill>
                  <a:schemeClr val="bg2"/>
                </a:solidFill>
                <a:latin typeface="Courier New"/>
                <a:cs typeface="Courier New"/>
              </a:rPr>
              <a:t>跳转，调用过程</a:t>
            </a:r>
            <a:r>
              <a:rPr lang="en-US" altLang="zh-CN" b="1" i="1" dirty="0" smtClean="0">
                <a:solidFill>
                  <a:srgbClr val="C00000"/>
                </a:solidFill>
                <a:latin typeface="Courier New"/>
                <a:cs typeface="Courier New"/>
              </a:rPr>
              <a:t>sum</a:t>
            </a:r>
            <a: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  <a:t/>
            </a:r>
            <a:br>
              <a:rPr lang="en-US" altLang="zh-CN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1016 </a:t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…</a:t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2000 </a:t>
            </a:r>
            <a:r>
              <a:rPr lang="en-US" altLang="zh-CN" b="1" dirty="0">
                <a:solidFill>
                  <a:srgbClr val="0070C0"/>
                </a:solidFill>
                <a:latin typeface="Courier New"/>
                <a:cs typeface="Courier New"/>
              </a:rPr>
              <a:t>sum: </a:t>
            </a:r>
            <a:r>
              <a:rPr lang="en-US" altLang="zh-CN" b="1" dirty="0">
                <a:latin typeface="Courier New"/>
                <a:cs typeface="Courier New"/>
              </a:rPr>
              <a:t>add $v0,$a0,$</a:t>
            </a:r>
            <a:r>
              <a:rPr lang="en-US" altLang="zh-CN" b="1" dirty="0" smtClean="0">
                <a:latin typeface="Courier New"/>
                <a:cs typeface="Courier New"/>
              </a:rPr>
              <a:t>a1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# </a:t>
            </a:r>
            <a:r>
              <a:rPr lang="zh-CN" altLang="en-US" sz="1800" b="1" i="1" dirty="0">
                <a:solidFill>
                  <a:schemeClr val="bg2"/>
                </a:solidFill>
                <a:latin typeface="Courier New"/>
                <a:cs typeface="Courier New"/>
              </a:rPr>
              <a:t>过程入口</a:t>
            </a:r>
            <a:r>
              <a:rPr lang="en-US" altLang="zh-CN" b="1" dirty="0">
                <a:latin typeface="Courier New"/>
                <a:cs typeface="Courier New"/>
              </a:rPr>
              <a:t/>
            </a:r>
            <a:br>
              <a:rPr lang="en-US" altLang="zh-CN" b="1" dirty="0">
                <a:latin typeface="Courier New"/>
                <a:cs typeface="Courier New"/>
              </a:rPr>
            </a:br>
            <a:r>
              <a:rPr lang="en-US" altLang="zh-CN" b="1" dirty="0">
                <a:latin typeface="Courier New"/>
                <a:cs typeface="Courier New"/>
              </a:rPr>
              <a:t>2004 </a:t>
            </a:r>
            <a:r>
              <a:rPr lang="en-US" altLang="zh-CN" b="1" dirty="0" err="1">
                <a:solidFill>
                  <a:srgbClr val="00B050"/>
                </a:solidFill>
                <a:latin typeface="Courier New"/>
                <a:cs typeface="Courier New"/>
              </a:rPr>
              <a:t>jr</a:t>
            </a:r>
            <a:r>
              <a:rPr lang="en-US" altLang="zh-CN" b="1" dirty="0">
                <a:solidFill>
                  <a:srgbClr val="00B050"/>
                </a:solidFill>
                <a:latin typeface="Courier New"/>
                <a:cs typeface="Courier New"/>
              </a:rPr>
              <a:t>   $</a:t>
            </a:r>
            <a:r>
              <a:rPr lang="en-US" altLang="zh-CN" b="1" dirty="0" err="1">
                <a:solidFill>
                  <a:srgbClr val="00B050"/>
                </a:solidFill>
                <a:latin typeface="Courier New"/>
                <a:cs typeface="Courier New"/>
              </a:rPr>
              <a:t>ra</a:t>
            </a:r>
            <a:r>
              <a:rPr lang="en-US" altLang="zh-CN" b="1" dirty="0">
                <a:solidFill>
                  <a:srgbClr val="00B050"/>
                </a:solidFill>
                <a:latin typeface="Courier New"/>
                <a:cs typeface="Courier New"/>
              </a:rPr>
              <a:t>	       </a:t>
            </a:r>
            <a:r>
              <a:rPr lang="en-US" altLang="zh-CN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# new </a:t>
            </a:r>
            <a:r>
              <a:rPr lang="en-US" altLang="zh-CN" b="1" i="1" dirty="0">
                <a:solidFill>
                  <a:schemeClr val="bg2"/>
                </a:solidFill>
                <a:latin typeface="Courier New"/>
                <a:cs typeface="Courier New"/>
              </a:rPr>
              <a:t># </a:t>
            </a:r>
            <a:r>
              <a:rPr lang="zh-CN" altLang="en-US" sz="1800" b="1" i="1" dirty="0">
                <a:solidFill>
                  <a:schemeClr val="bg2"/>
                </a:solidFill>
                <a:latin typeface="Courier New"/>
                <a:cs typeface="Courier New"/>
              </a:rPr>
              <a:t>返回主程序</a:t>
            </a:r>
            <a:r>
              <a:rPr lang="en-US" altLang="zh-CN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instruction</a:t>
            </a:r>
            <a:endParaRPr lang="en-US" altLang="zh-CN" b="1" dirty="0">
              <a:solidFill>
                <a:schemeClr val="accent3">
                  <a:lumMod val="40000"/>
                  <a:lumOff val="60000"/>
                </a:schemeClr>
              </a:solidFill>
              <a:latin typeface="Courier New"/>
              <a:cs typeface="Courier New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矩形​​ 4"/>
          <p:cNvSpPr/>
          <p:nvPr/>
        </p:nvSpPr>
        <p:spPr>
          <a:xfrm>
            <a:off x="3563938" y="5661025"/>
            <a:ext cx="1439862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FF00"/>
                </a:solidFill>
                <a:latin typeface="Courier New" pitchFamily="49" charset="0"/>
              </a:rPr>
              <a:t>J </a:t>
            </a:r>
            <a:r>
              <a:rPr lang="en-US" altLang="zh-CN" i="0" dirty="0">
                <a:solidFill>
                  <a:srgbClr val="FFFF00"/>
                </a:solidFill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latin typeface="Courier New" pitchFamily="49" charset="0"/>
              </a:rPr>
              <a:t>1016</a:t>
            </a:r>
            <a:endParaRPr lang="zh-CN" altLang="en-US" sz="2400" b="1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6" name="矩形​​ 5"/>
          <p:cNvSpPr/>
          <p:nvPr/>
        </p:nvSpPr>
        <p:spPr>
          <a:xfrm>
            <a:off x="5435600" y="3860800"/>
            <a:ext cx="2754313" cy="8683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b="1">
                <a:solidFill>
                  <a:srgbClr val="FFFF00"/>
                </a:solidFill>
                <a:latin typeface="Courier New" pitchFamily="49" charset="0"/>
              </a:rPr>
              <a:t>1008 jal sum</a:t>
            </a:r>
          </a:p>
          <a:p>
            <a:pPr algn="l">
              <a:defRPr/>
            </a:pPr>
            <a:r>
              <a:rPr lang="en-US" altLang="zh-CN" sz="2400" b="1">
                <a:solidFill>
                  <a:srgbClr val="FFFF00"/>
                </a:solidFill>
                <a:latin typeface="Courier New" pitchFamily="49" charset="0"/>
              </a:rPr>
              <a:t>1012</a:t>
            </a:r>
            <a:endParaRPr lang="zh-CN" altLang="en-US" sz="2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23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过程调用机制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7030A0"/>
                </a:solidFill>
                <a:latin typeface="Courier New"/>
                <a:cs typeface="Courier New"/>
              </a:rPr>
              <a:t>JAL Label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#link and jump </a:t>
            </a:r>
          </a:p>
          <a:p>
            <a:pPr>
              <a:defRPr/>
            </a:pPr>
            <a:r>
              <a:rPr lang="zh-CN" altLang="en-US" dirty="0" smtClean="0"/>
              <a:t>等效于如下指令</a:t>
            </a:r>
            <a:endParaRPr lang="en-US" altLang="zh-CN" dirty="0" smtClean="0"/>
          </a:p>
          <a:p>
            <a:pPr marL="469900" lvl="1" indent="0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ourier New"/>
                <a:cs typeface="Courier New"/>
              </a:rPr>
              <a:t>$</a:t>
            </a:r>
            <a:r>
              <a:rPr lang="en-US" altLang="zh-CN" sz="2400" b="1" dirty="0" err="1">
                <a:latin typeface="Courier New"/>
                <a:cs typeface="Courier New"/>
              </a:rPr>
              <a:t>ra</a:t>
            </a:r>
            <a:r>
              <a:rPr lang="en-US" altLang="zh-CN" sz="2400" b="1" dirty="0">
                <a:latin typeface="Courier New"/>
                <a:cs typeface="Courier New"/>
              </a:rPr>
              <a:t>=PC+4</a:t>
            </a:r>
            <a:r>
              <a:rPr lang="en-US" altLang="zh-CN" sz="2400" b="1" dirty="0" smtClean="0">
                <a:latin typeface="Courier New"/>
                <a:cs typeface="Courier New"/>
              </a:rPr>
              <a:t>; </a:t>
            </a:r>
            <a:r>
              <a:rPr lang="en-US" altLang="zh-CN" sz="2400" dirty="0" smtClean="0">
                <a:solidFill>
                  <a:schemeClr val="bg2">
                    <a:lumMod val="75000"/>
                  </a:schemeClr>
                </a:solidFill>
              </a:rPr>
              <a:t>#save next instruction address</a:t>
            </a:r>
            <a:r>
              <a:rPr lang="en-US" altLang="zh-CN" sz="2400" b="1" dirty="0" smtClean="0">
                <a:latin typeface="Courier New"/>
                <a:cs typeface="Courier New"/>
              </a:rPr>
              <a:t> </a:t>
            </a:r>
            <a:endParaRPr lang="en-US" altLang="zh-CN" sz="2400" b="1" dirty="0">
              <a:latin typeface="Courier New"/>
              <a:cs typeface="Courier New"/>
            </a:endParaRPr>
          </a:p>
          <a:p>
            <a:pPr marL="469900" lvl="1" indent="0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Courier New"/>
                <a:cs typeface="Courier New"/>
              </a:rPr>
              <a:t>J </a:t>
            </a:r>
            <a:r>
              <a:rPr lang="en-US" altLang="zh-CN" sz="2400" b="1" dirty="0" smtClean="0">
                <a:latin typeface="Courier New"/>
                <a:cs typeface="Courier New"/>
              </a:rPr>
              <a:t>Label</a:t>
            </a:r>
          </a:p>
          <a:p>
            <a:pPr>
              <a:defRPr/>
            </a:pPr>
            <a:r>
              <a:rPr lang="zh-CN" altLang="en-US" dirty="0"/>
              <a:t>过程返回指令</a:t>
            </a:r>
            <a:endParaRPr lang="en-US" altLang="zh-CN" dirty="0"/>
          </a:p>
          <a:p>
            <a:pPr marL="469900" lvl="1" indent="0"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Jr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/>
                <a:cs typeface="Courier New"/>
              </a:rPr>
              <a:t> $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ra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/>
                <a:cs typeface="Courier New"/>
              </a:rPr>
              <a:t>    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Courier New"/>
                <a:cs typeface="Courier New"/>
              </a:rPr>
              <a:t>#return to main program</a:t>
            </a:r>
          </a:p>
          <a:p>
            <a:pPr>
              <a:defRPr/>
            </a:pPr>
            <a:r>
              <a:rPr lang="zh-CN" altLang="en-US" dirty="0"/>
              <a:t>问题：</a:t>
            </a:r>
            <a:r>
              <a:rPr lang="zh-CN" altLang="en-US" dirty="0" smtClean="0"/>
              <a:t>利用</a:t>
            </a:r>
            <a:r>
              <a:rPr lang="en-US" altLang="zh-CN" b="1" dirty="0">
                <a:solidFill>
                  <a:srgbClr val="7030A0"/>
                </a:solidFill>
                <a:latin typeface="Courier New"/>
                <a:cs typeface="Courier New"/>
              </a:rPr>
              <a:t>$</a:t>
            </a:r>
            <a:r>
              <a:rPr lang="en-US" altLang="zh-CN" b="1" dirty="0" err="1">
                <a:solidFill>
                  <a:srgbClr val="7030A0"/>
                </a:solidFill>
                <a:latin typeface="Courier New"/>
                <a:cs typeface="Courier New"/>
              </a:rPr>
              <a:t>ra</a:t>
            </a:r>
            <a:r>
              <a:rPr lang="zh-CN" altLang="en-US" dirty="0"/>
              <a:t>做返回地址，如果过程嵌套如何</a:t>
            </a:r>
            <a:r>
              <a:rPr lang="zh-CN" altLang="en-US" dirty="0" smtClean="0"/>
              <a:t>返回？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b="1" dirty="0">
                <a:solidFill>
                  <a:srgbClr val="7030A0"/>
                </a:solidFill>
                <a:latin typeface="Courier New"/>
                <a:cs typeface="Courier New"/>
              </a:rPr>
              <a:t>$</a:t>
            </a:r>
            <a:r>
              <a:rPr lang="en-US" altLang="zh-CN" b="1" dirty="0" err="1" smtClean="0">
                <a:solidFill>
                  <a:srgbClr val="7030A0"/>
                </a:solidFill>
                <a:latin typeface="Courier New"/>
                <a:cs typeface="Courier New"/>
              </a:rPr>
              <a:t>ra</a:t>
            </a:r>
            <a:r>
              <a:rPr lang="en-US" altLang="zh-CN" b="1" dirty="0" smtClean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zh-CN" altLang="en-US" dirty="0"/>
              <a:t>会被</a:t>
            </a:r>
            <a:r>
              <a:rPr lang="zh-CN" altLang="en-US" dirty="0" smtClean="0"/>
              <a:t>多次覆盖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利用堆栈保存</a:t>
            </a:r>
            <a:r>
              <a:rPr lang="en-US" altLang="zh-CN" b="1" dirty="0">
                <a:solidFill>
                  <a:srgbClr val="7030A0"/>
                </a:solidFill>
                <a:latin typeface="Courier New"/>
                <a:cs typeface="Courier New"/>
              </a:rPr>
              <a:t>$</a:t>
            </a:r>
            <a:r>
              <a:rPr lang="en-US" altLang="zh-CN" b="1" dirty="0" err="1">
                <a:solidFill>
                  <a:srgbClr val="7030A0"/>
                </a:solidFill>
                <a:latin typeface="Courier New"/>
                <a:cs typeface="Courier New"/>
              </a:rPr>
              <a:t>ra</a:t>
            </a:r>
            <a:endParaRPr lang="en-US" altLang="zh-CN" dirty="0"/>
          </a:p>
          <a:p>
            <a:pPr marL="469900" lvl="1" indent="0">
              <a:buFont typeface="Wingdings" pitchFamily="2" charset="2"/>
              <a:buNone/>
              <a:defRPr/>
            </a:pPr>
            <a:endParaRPr lang="en-US" altLang="zh-CN" sz="2400" b="1" dirty="0">
              <a:latin typeface="Courier New"/>
              <a:cs typeface="Courier New"/>
            </a:endParaRPr>
          </a:p>
          <a:p>
            <a:pPr marL="469900" lvl="1" indent="0">
              <a:buFont typeface="Wingdings" pitchFamily="2" charset="2"/>
              <a:buNone/>
              <a:defRPr/>
            </a:pPr>
            <a:endParaRPr lang="en-US" altLang="zh-CN" sz="2400" b="1" dirty="0">
              <a:latin typeface="Courier New"/>
              <a:cs typeface="Courier New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24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多级过程调用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-65" charset="0"/>
              <a:buNone/>
              <a:defRPr/>
            </a:pPr>
            <a:r>
              <a:rPr lang="en-US" altLang="zh-CN" dirty="0">
                <a:latin typeface="Courier New" pitchFamily="-65" charset="0"/>
              </a:rPr>
              <a:t>	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sumSquare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(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 x, 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int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 y) </a:t>
            </a:r>
            <a:endParaRPr lang="en-US" altLang="zh-CN" b="1" dirty="0" smtClean="0">
              <a:solidFill>
                <a:schemeClr val="accent2"/>
              </a:solidFill>
              <a:latin typeface="Courier New" pitchFamily="-65" charset="0"/>
            </a:endParaRPr>
          </a:p>
          <a:p>
            <a:pPr>
              <a:buFont typeface="Times" pitchFamily="-65" charset="0"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Courier New" pitchFamily="-65" charset="0"/>
              </a:rPr>
              <a:t>  {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	return </a:t>
            </a:r>
            <a:r>
              <a:rPr lang="en-US" altLang="zh-CN" sz="2000" b="1" dirty="0" err="1">
                <a:solidFill>
                  <a:schemeClr val="accent2"/>
                </a:solidFill>
                <a:latin typeface="Courier New" pitchFamily="-65" charset="0"/>
              </a:rPr>
              <a:t>mult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(</a:t>
            </a:r>
            <a:r>
              <a:rPr lang="en-US" altLang="zh-CN" b="1" dirty="0" err="1">
                <a:solidFill>
                  <a:schemeClr val="accent2"/>
                </a:solidFill>
                <a:latin typeface="Courier New" pitchFamily="-65" charset="0"/>
              </a:rPr>
              <a:t>x,x</a:t>
            </a:r>
            <a:r>
              <a:rPr lang="en-US" altLang="zh-CN" b="1" dirty="0">
                <a:solidFill>
                  <a:schemeClr val="accent2"/>
                </a:solidFill>
                <a:latin typeface="Courier New" pitchFamily="-65" charset="0"/>
              </a:rPr>
              <a:t>)+ y</a:t>
            </a:r>
            <a:r>
              <a:rPr lang="en-US" altLang="zh-CN" b="1" dirty="0" smtClean="0">
                <a:solidFill>
                  <a:schemeClr val="accent2"/>
                </a:solidFill>
                <a:latin typeface="Courier New" pitchFamily="-65" charset="0"/>
              </a:rPr>
              <a:t>; }</a:t>
            </a:r>
          </a:p>
          <a:p>
            <a:pPr>
              <a:buFont typeface="Times" pitchFamily="-65" charset="0"/>
              <a:buNone/>
              <a:defRPr/>
            </a:pPr>
            <a:endParaRPr lang="en-US" altLang="zh-CN" b="1" dirty="0">
              <a:solidFill>
                <a:schemeClr val="accent2"/>
              </a:solidFill>
              <a:latin typeface="Courier New" pitchFamily="-65" charset="0"/>
            </a:endParaRPr>
          </a:p>
          <a:p>
            <a:pPr>
              <a:defRPr/>
            </a:pPr>
            <a:r>
              <a:rPr lang="zh-CN" altLang="en-US" dirty="0" smtClean="0"/>
              <a:t>主程序调用</a:t>
            </a:r>
            <a:r>
              <a:rPr lang="en-US" altLang="zh-CN" b="1" dirty="0" err="1">
                <a:latin typeface="Courier New" pitchFamily="-65" charset="0"/>
              </a:rPr>
              <a:t>sumSquare</a:t>
            </a:r>
            <a:r>
              <a:rPr lang="en-US" altLang="zh-CN" b="1" dirty="0">
                <a:latin typeface="Courier New" pitchFamily="-65" charset="0"/>
              </a:rPr>
              <a:t>(x</a:t>
            </a:r>
            <a:r>
              <a:rPr lang="zh-CN" altLang="en-US" b="1" dirty="0">
                <a:latin typeface="Courier New" pitchFamily="-65" charset="0"/>
              </a:rPr>
              <a:t>，</a:t>
            </a:r>
            <a:r>
              <a:rPr lang="en-US" altLang="zh-CN" b="1" dirty="0" smtClean="0">
                <a:latin typeface="Courier New" pitchFamily="-65" charset="0"/>
              </a:rPr>
              <a:t>y)</a:t>
            </a:r>
            <a:r>
              <a:rPr lang="zh-CN" altLang="en-US" dirty="0" smtClean="0"/>
              <a:t>时</a:t>
            </a:r>
            <a:r>
              <a:rPr lang="en-US" altLang="zh-CN" b="1" dirty="0" smtClean="0">
                <a:latin typeface="Courier New" pitchFamily="-65" charset="0"/>
              </a:rPr>
              <a:t> </a:t>
            </a:r>
            <a:r>
              <a:rPr lang="en-US" altLang="zh-CN" b="1" dirty="0">
                <a:latin typeface="Courier New" pitchFamily="-65" charset="0"/>
              </a:rPr>
              <a:t>$</a:t>
            </a:r>
            <a:r>
              <a:rPr lang="en-US" altLang="zh-CN" b="1" dirty="0" err="1" smtClean="0">
                <a:latin typeface="Courier New" pitchFamily="-65" charset="0"/>
              </a:rPr>
              <a:t>ra</a:t>
            </a:r>
            <a:r>
              <a:rPr lang="zh-CN" altLang="en-US" dirty="0" smtClean="0">
                <a:latin typeface="Courier" pitchFamily="-65" charset="0"/>
              </a:rPr>
              <a:t>保存一次，保证该过程执行完毕后能返回主程序。</a:t>
            </a:r>
            <a:endParaRPr lang="en-US" altLang="zh-CN" dirty="0" smtClean="0">
              <a:latin typeface="Courier" pitchFamily="-65" charset="0"/>
            </a:endParaRPr>
          </a:p>
          <a:p>
            <a:pPr>
              <a:defRPr/>
            </a:pPr>
            <a:r>
              <a:rPr lang="zh-CN" altLang="en-US" dirty="0">
                <a:latin typeface="Courier" pitchFamily="-65" charset="0"/>
              </a:rPr>
              <a:t>但</a:t>
            </a:r>
            <a:r>
              <a:rPr lang="zh-CN" altLang="en-US" dirty="0" smtClean="0">
                <a:latin typeface="Courier" pitchFamily="-65" charset="0"/>
              </a:rPr>
              <a:t>调用</a:t>
            </a:r>
            <a:r>
              <a:rPr lang="en-US" altLang="zh-CN" dirty="0" smtClean="0"/>
              <a:t> </a:t>
            </a:r>
            <a:r>
              <a:rPr lang="en-US" altLang="zh-CN" sz="2000" b="1" dirty="0" err="1" smtClean="0">
                <a:latin typeface="Courier New" pitchFamily="-65" charset="0"/>
              </a:rPr>
              <a:t>mult</a:t>
            </a:r>
            <a:r>
              <a:rPr lang="zh-CN" altLang="en-US" dirty="0" smtClean="0"/>
              <a:t>时会覆盖</a:t>
            </a:r>
            <a:r>
              <a:rPr lang="en-US" altLang="zh-CN" b="1" dirty="0">
                <a:latin typeface="Courier New" pitchFamily="-65" charset="0"/>
              </a:rPr>
              <a:t>$</a:t>
            </a:r>
            <a:r>
              <a:rPr lang="en-US" altLang="zh-CN" b="1" dirty="0" err="1">
                <a:latin typeface="Courier New" pitchFamily="-65" charset="0"/>
              </a:rPr>
              <a:t>ra</a:t>
            </a:r>
            <a:endParaRPr lang="en-US" altLang="zh-CN" b="1" dirty="0">
              <a:latin typeface="Courier New" pitchFamily="-65" charset="0"/>
            </a:endParaRPr>
          </a:p>
          <a:p>
            <a:pPr>
              <a:defRPr/>
            </a:pPr>
            <a:r>
              <a:rPr lang="zh-CN" altLang="en-US" dirty="0" smtClean="0"/>
              <a:t>在调用</a:t>
            </a:r>
            <a:r>
              <a:rPr lang="en-US" altLang="zh-CN" sz="2000" b="1" dirty="0" err="1">
                <a:latin typeface="Courier New" pitchFamily="-65" charset="0"/>
              </a:rPr>
              <a:t>mult</a:t>
            </a:r>
            <a:r>
              <a:rPr lang="zh-CN" altLang="en-US" dirty="0" smtClean="0"/>
              <a:t>时需要保存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latin typeface="Courier New" pitchFamily="-65" charset="0"/>
              </a:rPr>
              <a:t>sumSquare</a:t>
            </a:r>
            <a:r>
              <a:rPr lang="zh-CN" altLang="en-US" dirty="0"/>
              <a:t>的返回地址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25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sz="2200" b="1" dirty="0" err="1">
                <a:solidFill>
                  <a:srgbClr val="00B050"/>
                </a:solidFill>
                <a:latin typeface="Courier New" pitchFamily="-65" charset="0"/>
              </a:rPr>
              <a:t>sumSquare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-65" charset="0"/>
              </a:rPr>
              <a:t>: </a:t>
            </a:r>
            <a:endParaRPr lang="en-US" altLang="zh-CN" sz="2200" b="1" dirty="0" smtClean="0">
              <a:solidFill>
                <a:srgbClr val="00B050"/>
              </a:solidFill>
              <a:latin typeface="Courier New" pitchFamily="-65" charset="0"/>
            </a:endParaRP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addi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$sp,$sp,-8  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space on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stack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sw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</a:t>
            </a:r>
            <a:r>
              <a:rPr lang="en-US" altLang="zh-CN" sz="2400" b="1" dirty="0" err="1">
                <a:latin typeface="Courier New" pitchFamily="-65" charset="0"/>
              </a:rPr>
              <a:t>ra</a:t>
            </a:r>
            <a:r>
              <a:rPr lang="en-US" altLang="zh-CN" sz="2400" b="1" dirty="0">
                <a:latin typeface="Courier New" pitchFamily="-65" charset="0"/>
              </a:rPr>
              <a:t>, 4($</a:t>
            </a:r>
            <a:r>
              <a:rPr lang="en-US" altLang="zh-CN" sz="2400" b="1" dirty="0" err="1">
                <a:latin typeface="Courier New" pitchFamily="-65" charset="0"/>
              </a:rPr>
              <a:t>sp</a:t>
            </a:r>
            <a:r>
              <a:rPr lang="en-US" altLang="zh-CN" sz="2400" b="1" dirty="0">
                <a:latin typeface="Courier New" pitchFamily="-65" charset="0"/>
              </a:rPr>
              <a:t>)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save ret 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addr</a:t>
            </a:r>
            <a:endParaRPr lang="en-US" altLang="zh-CN" sz="2400" b="1" i="1" dirty="0" smtClean="0">
              <a:solidFill>
                <a:schemeClr val="bg2"/>
              </a:solidFill>
              <a:latin typeface="Courier New" pitchFamily="-65" charset="0"/>
            </a:endParaRP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sw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$a1, 0($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</a:rPr>
              <a:t>sp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)</a:t>
            </a:r>
            <a:r>
              <a:rPr lang="en-US" altLang="zh-CN" sz="2400" b="1" dirty="0">
                <a:latin typeface="Courier New" pitchFamily="-65" charset="0"/>
              </a:rPr>
              <a:t>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save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y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-65" charset="0"/>
              </a:rPr>
              <a:t>add</a:t>
            </a:r>
            <a:r>
              <a:rPr lang="en-US" altLang="zh-CN" sz="2400" b="1" i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$a1,$a0,$zero</a:t>
            </a:r>
            <a:r>
              <a:rPr lang="en-US" altLang="zh-CN" sz="2400" b="1" i="1" dirty="0">
                <a:latin typeface="Courier New" pitchFamily="-65" charset="0"/>
              </a:rPr>
              <a:t>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mult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(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x,x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)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jal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 err="1">
                <a:latin typeface="Courier New" pitchFamily="-65" charset="0"/>
              </a:rPr>
              <a:t>mult</a:t>
            </a:r>
            <a:r>
              <a:rPr lang="en-US" altLang="zh-CN" sz="2400" b="1" dirty="0">
                <a:latin typeface="Courier New" pitchFamily="-65" charset="0"/>
              </a:rPr>
              <a:t> 	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call 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mult</a:t>
            </a:r>
            <a:endParaRPr lang="en-US" altLang="zh-CN" sz="2400" b="1" i="1" dirty="0" smtClean="0">
              <a:solidFill>
                <a:schemeClr val="bg2"/>
              </a:solidFill>
              <a:latin typeface="Courier New" pitchFamily="-65" charset="0"/>
            </a:endParaRP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lw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$a1, 0($</a:t>
            </a:r>
            <a:r>
              <a:rPr lang="en-US" altLang="zh-CN" sz="2400" b="1" dirty="0" err="1">
                <a:latin typeface="Courier New" pitchFamily="-65" charset="0"/>
              </a:rPr>
              <a:t>sp</a:t>
            </a:r>
            <a:r>
              <a:rPr lang="en-US" altLang="zh-CN" sz="2400" b="1" dirty="0">
                <a:latin typeface="Courier New" pitchFamily="-65" charset="0"/>
              </a:rPr>
              <a:t>)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restore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y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Courier New" pitchFamily="-65" charset="0"/>
              </a:rPr>
              <a:t>add </a:t>
            </a:r>
            <a:r>
              <a:rPr lang="en-US" altLang="zh-CN" sz="2400" b="1" dirty="0">
                <a:latin typeface="Courier New" pitchFamily="-65" charset="0"/>
              </a:rPr>
              <a:t>$v0,$v0,$a1</a:t>
            </a:r>
            <a:r>
              <a:rPr lang="en-US" altLang="zh-CN" sz="2400" b="1" i="1" dirty="0">
                <a:latin typeface="Courier New" pitchFamily="-65" charset="0"/>
              </a:rPr>
              <a:t>  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</a:t>
            </a:r>
            <a:r>
              <a:rPr lang="en-US" altLang="zh-CN" sz="2400" b="1" i="1" dirty="0" err="1">
                <a:solidFill>
                  <a:schemeClr val="bg2"/>
                </a:solidFill>
                <a:latin typeface="Courier New" pitchFamily="-65" charset="0"/>
              </a:rPr>
              <a:t>mult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()+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y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7030A0"/>
                </a:solidFill>
                <a:latin typeface="Courier New" pitchFamily="-65" charset="0"/>
              </a:rPr>
              <a:t>lw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$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</a:rPr>
              <a:t>ra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, 4($</a:t>
            </a:r>
            <a:r>
              <a:rPr lang="en-US" altLang="zh-CN" sz="2400" b="1" dirty="0" err="1">
                <a:solidFill>
                  <a:srgbClr val="7030A0"/>
                </a:solidFill>
                <a:latin typeface="Courier New" pitchFamily="-65" charset="0"/>
              </a:rPr>
              <a:t>sp</a:t>
            </a:r>
            <a:r>
              <a:rPr lang="en-US" altLang="zh-CN" sz="2400" b="1" dirty="0">
                <a:solidFill>
                  <a:srgbClr val="7030A0"/>
                </a:solidFill>
                <a:latin typeface="Courier New" pitchFamily="-65" charset="0"/>
              </a:rPr>
              <a:t>)</a:t>
            </a:r>
            <a:r>
              <a:rPr lang="en-US" altLang="zh-CN" sz="2400" b="1" dirty="0">
                <a:latin typeface="Courier New" pitchFamily="-65" charset="0"/>
              </a:rPr>
              <a:t>	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get ret </a:t>
            </a:r>
            <a:r>
              <a:rPr lang="en-US" altLang="zh-CN" sz="2400" b="1" i="1" dirty="0" err="1" smtClean="0">
                <a:solidFill>
                  <a:schemeClr val="bg2"/>
                </a:solidFill>
                <a:latin typeface="Courier New" pitchFamily="-65" charset="0"/>
              </a:rPr>
              <a:t>addr</a:t>
            </a:r>
            <a:endParaRPr lang="en-US" altLang="zh-CN" sz="2400" b="1" i="1" dirty="0" smtClean="0">
              <a:solidFill>
                <a:schemeClr val="bg2"/>
              </a:solidFill>
              <a:latin typeface="Courier New" pitchFamily="-65" charset="0"/>
            </a:endParaRP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addi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$sp,$sp,8    </a:t>
            </a:r>
            <a:r>
              <a:rPr lang="en-US" altLang="zh-CN" sz="2400" b="1" i="1" dirty="0">
                <a:solidFill>
                  <a:schemeClr val="bg2"/>
                </a:solidFill>
                <a:latin typeface="Courier New" pitchFamily="-65" charset="0"/>
              </a:rPr>
              <a:t># restore </a:t>
            </a:r>
            <a:r>
              <a:rPr lang="en-US" altLang="zh-CN" sz="2400" b="1" i="1" dirty="0" smtClean="0">
                <a:solidFill>
                  <a:schemeClr val="bg2"/>
                </a:solidFill>
                <a:latin typeface="Courier New" pitchFamily="-65" charset="0"/>
              </a:rPr>
              <a:t>stack</a:t>
            </a:r>
          </a:p>
          <a:p>
            <a:pPr marL="457200" lvl="1" indent="9779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Courier New" pitchFamily="-65" charset="0"/>
              </a:rPr>
              <a:t>jr</a:t>
            </a:r>
            <a:r>
              <a:rPr lang="en-US" altLang="zh-CN" sz="2400" b="1" dirty="0" smtClean="0">
                <a:latin typeface="Courier New" pitchFamily="-65" charset="0"/>
              </a:rPr>
              <a:t> </a:t>
            </a:r>
            <a:r>
              <a:rPr lang="en-US" altLang="zh-CN" sz="2400" b="1" dirty="0">
                <a:latin typeface="Courier New" pitchFamily="-65" charset="0"/>
              </a:rPr>
              <a:t>$</a:t>
            </a:r>
            <a:r>
              <a:rPr lang="en-US" altLang="zh-CN" sz="2400" b="1" dirty="0" err="1" smtClean="0">
                <a:latin typeface="Courier New" pitchFamily="-65" charset="0"/>
              </a:rPr>
              <a:t>ra</a:t>
            </a:r>
            <a:endParaRPr lang="en-US" altLang="zh-CN" sz="2400" b="1" dirty="0" smtClean="0">
              <a:latin typeface="Courier New" pitchFamily="-65" charset="0"/>
            </a:endParaRPr>
          </a:p>
          <a:p>
            <a:pPr marL="228600">
              <a:lnSpc>
                <a:spcPct val="110000"/>
              </a:lnSpc>
              <a:defRPr/>
            </a:pPr>
            <a:r>
              <a:rPr lang="en-US" altLang="zh-CN" sz="2200" b="1" dirty="0" err="1">
                <a:solidFill>
                  <a:srgbClr val="00B050"/>
                </a:solidFill>
                <a:latin typeface="Courier New" pitchFamily="-65" charset="0"/>
              </a:rPr>
              <a:t>mult</a:t>
            </a:r>
            <a:r>
              <a:rPr lang="en-US" altLang="zh-CN" sz="2200" b="1" dirty="0">
                <a:solidFill>
                  <a:srgbClr val="00B050"/>
                </a:solidFill>
                <a:latin typeface="Courier New" pitchFamily="-65" charset="0"/>
              </a:rPr>
              <a:t>: </a:t>
            </a:r>
            <a:r>
              <a:rPr lang="en-US" altLang="zh-CN" sz="2200" b="1" dirty="0" smtClean="0">
                <a:solidFill>
                  <a:srgbClr val="00B050"/>
                </a:solidFill>
                <a:latin typeface="Courier New" pitchFamily="-65" charset="0"/>
              </a:rPr>
              <a:t>...</a:t>
            </a:r>
          </a:p>
          <a:p>
            <a:pPr marL="228600">
              <a:lnSpc>
                <a:spcPct val="110000"/>
              </a:lnSpc>
              <a:defRPr/>
            </a:pPr>
            <a:r>
              <a:rPr lang="zh-CN" altLang="en-US" sz="2000" b="1" dirty="0">
                <a:latin typeface="Courier New" pitchFamily="-65" charset="0"/>
              </a:rPr>
              <a:t>注意：除了返回地址以外，函数参数等会覆盖的变量都需要入栈</a:t>
            </a:r>
            <a:r>
              <a:rPr lang="en-US" altLang="zh-CN" sz="2000" b="1" dirty="0">
                <a:latin typeface="Courier New" pitchFamily="-65" charset="0"/>
              </a:rPr>
              <a:t/>
            </a:r>
            <a:br>
              <a:rPr lang="en-US" altLang="zh-CN" sz="2000" b="1" dirty="0">
                <a:latin typeface="Courier New" pitchFamily="-65" charset="0"/>
              </a:rPr>
            </a:br>
            <a:endParaRPr lang="zh-CN" altLang="en-US" sz="2000" dirty="0"/>
          </a:p>
          <a:p>
            <a:pPr marL="228600">
              <a:lnSpc>
                <a:spcPct val="110000"/>
              </a:lnSpc>
              <a:defRPr/>
            </a:pPr>
            <a:endParaRPr lang="en-US" altLang="zh-CN" sz="2200" b="1" dirty="0">
              <a:solidFill>
                <a:srgbClr val="00B050"/>
              </a:solidFill>
              <a:latin typeface="Courier New" pitchFamily="-65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79450" y="1920875"/>
            <a:ext cx="132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smtClean="0">
                <a:solidFill>
                  <a:srgbClr val="FFC000"/>
                </a:solidFill>
                <a:latin typeface="18 VAG Rounded Bold   07390"/>
              </a:rPr>
              <a:t>“push”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57238" y="3500438"/>
            <a:ext cx="1187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smtClean="0">
                <a:solidFill>
                  <a:srgbClr val="FFC000"/>
                </a:solidFill>
                <a:latin typeface="18 VAG Rounded Bold   07390"/>
              </a:rPr>
              <a:t>“pop”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26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r>
              <a:rPr lang="zh-CN" altLang="en-US" dirty="0"/>
              <a:t>的机器级表示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调用</a:t>
            </a:r>
            <a:r>
              <a:rPr lang="zh-CN" altLang="en-US" sz="2800" dirty="0"/>
              <a:t>子程序包含两个</a:t>
            </a:r>
            <a:r>
              <a:rPr lang="zh-CN" altLang="en-US" sz="2800" dirty="0" smtClean="0"/>
              <a:t>参与者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调用</a:t>
            </a:r>
            <a:r>
              <a:rPr lang="zh-CN" altLang="en-US" sz="2400" dirty="0"/>
              <a:t>者（</a:t>
            </a:r>
            <a:r>
              <a:rPr lang="en-US" altLang="zh-CN" sz="2400" dirty="0"/>
              <a:t>caller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设置</a:t>
            </a:r>
            <a:r>
              <a:rPr lang="zh-CN" altLang="en-US" sz="2400" dirty="0"/>
              <a:t>参数，跳转</a:t>
            </a:r>
            <a:r>
              <a:rPr lang="zh-CN" altLang="en-US" sz="2400" dirty="0" smtClean="0"/>
              <a:t>到被调用者子程序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被</a:t>
            </a:r>
            <a:r>
              <a:rPr lang="zh-CN" altLang="en-US" sz="2400" dirty="0"/>
              <a:t>调用者（</a:t>
            </a:r>
            <a:r>
              <a:rPr lang="en-US" altLang="zh-CN" sz="2400" dirty="0" err="1"/>
              <a:t>callee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使用</a:t>
            </a:r>
            <a:r>
              <a:rPr lang="zh-CN" altLang="en-US" sz="2400" dirty="0"/>
              <a:t>调用者提供的参数，然后运行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运行结束保存</a:t>
            </a:r>
            <a:r>
              <a:rPr lang="zh-CN" altLang="en-US" sz="2400" dirty="0"/>
              <a:t>返回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将</a:t>
            </a:r>
            <a:r>
              <a:rPr lang="zh-CN" altLang="en-US" sz="2400" dirty="0"/>
              <a:t>控制（如跳回）还给调用者。 </a:t>
            </a:r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</a:t>
            </a:r>
            <a:r>
              <a:rPr lang="en-US" altLang="zh-CN" sz="1400" b="0" dirty="0" smtClean="0">
                <a:solidFill>
                  <a:srgbClr val="0D7157"/>
                </a:solidFill>
              </a:rPr>
              <a:t>-</a:t>
            </a:r>
            <a:fld id="{9309445E-1C42-4A14-A66C-58C511AD7EB4}" type="slidenum">
              <a:rPr lang="en-US" altLang="zh-CN" sz="1400" b="0" smtClean="0">
                <a:solidFill>
                  <a:srgbClr val="0D7157"/>
                </a:solidFill>
              </a:rPr>
              <a:t>27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r>
              <a:rPr lang="zh-CN" altLang="en-US" dirty="0"/>
              <a:t>的机器级表示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函数体中使用局部变量</a:t>
            </a:r>
            <a:endParaRPr lang="en-US" altLang="zh-CN" dirty="0" smtClean="0"/>
          </a:p>
          <a:p>
            <a:r>
              <a:rPr lang="zh-CN" altLang="en-US" dirty="0" smtClean="0"/>
              <a:t>汇编子程序使用寄存器（全局变量）</a:t>
            </a:r>
            <a:endParaRPr lang="en-US" altLang="zh-CN" dirty="0" smtClean="0"/>
          </a:p>
          <a:p>
            <a:r>
              <a:rPr lang="zh-CN" altLang="en-US" dirty="0" smtClean="0"/>
              <a:t>对全局变量的修改可能会引起调用者逻辑不正确</a:t>
            </a:r>
            <a:endParaRPr lang="en-US" altLang="zh-CN" dirty="0" smtClean="0"/>
          </a:p>
          <a:p>
            <a:pPr algn="just" eaLnBrk="1" hangingPunct="1">
              <a:spcBef>
                <a:spcPct val="250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调用者函数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和被调用函数可能使用相同寄存器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spcBef>
                <a:spcPct val="2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造成数据破坏？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spcBef>
                <a:spcPct val="25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被调用函数需要保存可能被破坏的寄存器（现场）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</a:t>
            </a:r>
            <a:r>
              <a:rPr lang="en-US" altLang="zh-CN" sz="1400" b="0" dirty="0" smtClean="0">
                <a:solidFill>
                  <a:srgbClr val="0D7157"/>
                </a:solidFill>
              </a:rPr>
              <a:t>-</a:t>
            </a:r>
            <a:fld id="{75B1E7B7-2F46-435A-AA0A-CD8910CD9027}" type="slidenum">
              <a:rPr lang="en-US" altLang="zh-CN" sz="1400" b="0" smtClean="0">
                <a:solidFill>
                  <a:srgbClr val="0D7157"/>
                </a:solidFill>
              </a:rPr>
              <a:t>28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spcBef>
                <a:spcPct val="2500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使用约定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256584"/>
          </a:xfrm>
        </p:spPr>
        <p:txBody>
          <a:bodyPr/>
          <a:lstStyle/>
          <a:p>
            <a:pPr algn="just" eaLnBrk="1" hangingPunct="1">
              <a:spcBef>
                <a:spcPct val="250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调用者保存寄存器：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3100" lvl="2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调用者负责根据实际情况保存现场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73100" lvl="2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调用过程可直接使用，不用压栈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130300" lvl="3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 IA32  EAX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</a:p>
          <a:p>
            <a:pPr marL="1130300" lvl="3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$t0~$t9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被调用者保存寄存器：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3100" lvl="2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者负责根据实际情况保存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 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3100" lvl="2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返回之前</a:t>
            </a:r>
            <a:r>
              <a:rPr lang="zh-CN" altLang="en-US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恢复它们的</a:t>
            </a:r>
            <a:r>
              <a:rPr lang="zh-CN" altLang="en-US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                      </a:t>
            </a:r>
            <a:r>
              <a:rPr lang="en-US" altLang="zh-CN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restore</a:t>
            </a:r>
          </a:p>
          <a:p>
            <a:pPr marL="1130300" lvl="3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 IA32 EBX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</a:p>
          <a:p>
            <a:pPr marL="1130300" lvl="3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  $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s0~$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s7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,$</a:t>
            </a:r>
            <a:r>
              <a:rPr lang="en-US" altLang="zh-CN" dirty="0" err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73100" lvl="2" indent="-342900" algn="just" eaLnBrk="1" hangingPunct="1">
              <a:spcBef>
                <a:spcPct val="25000"/>
              </a:spcBef>
              <a:buFont typeface="Wingdings" pitchFamily="2" charset="2"/>
              <a:buChar char="n"/>
            </a:pPr>
            <a:endParaRPr lang="zh-CN" altLang="en-US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2000" dirty="0" smtClean="0">
                <a:solidFill>
                  <a:srgbClr val="0E706E"/>
                </a:solidFill>
              </a:rPr>
              <a:t>为</a:t>
            </a:r>
            <a:r>
              <a:rPr lang="zh-CN" altLang="en-US" sz="2000" dirty="0">
                <a:solidFill>
                  <a:srgbClr val="0E706E"/>
                </a:solidFill>
              </a:rPr>
              <a:t>减少准备和结束阶段的开销，每个过程应先使用哪些寄存器？</a:t>
            </a:r>
          </a:p>
          <a:p>
            <a:pPr algn="just" eaLnBrk="1" hangingPunct="1">
              <a:spcBef>
                <a:spcPct val="2500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</a:t>
            </a:r>
            <a:r>
              <a:rPr lang="en-US" altLang="zh-CN" sz="1400" b="0" dirty="0" smtClean="0">
                <a:solidFill>
                  <a:srgbClr val="0D7157"/>
                </a:solidFill>
              </a:rPr>
              <a:t>-</a:t>
            </a:r>
            <a:fld id="{69078B7F-B9C0-40E8-9DB4-A670BDEE3D27}" type="slidenum">
              <a:rPr lang="en-US" altLang="zh-CN" sz="1400" b="0" smtClean="0">
                <a:solidFill>
                  <a:srgbClr val="0D7157"/>
                </a:solidFill>
              </a:rPr>
              <a:t>29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0" y="2781300"/>
            <a:ext cx="6786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533400" algn="l"/>
            <a:r>
              <a:rPr lang="en-US" altLang="zh-CN" sz="4000" b="1" i="0" dirty="0" smtClean="0">
                <a:solidFill>
                  <a:srgbClr val="FFFFFF"/>
                </a:solidFill>
                <a:ea typeface="微软雅黑" pitchFamily="34" charset="-122"/>
              </a:rPr>
              <a:t>MIPS</a:t>
            </a:r>
            <a:r>
              <a:rPr lang="zh-CN" altLang="en-US" sz="4000" b="1" i="0" dirty="0" smtClean="0">
                <a:solidFill>
                  <a:srgbClr val="FFFFFF"/>
                </a:solidFill>
                <a:ea typeface="微软雅黑" pitchFamily="34" charset="-122"/>
              </a:rPr>
              <a:t>指令系统</a:t>
            </a:r>
            <a:endParaRPr lang="zh-CN" altLang="en-US" sz="4000" i="0" dirty="0" smtClean="0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0" y="3787775"/>
            <a:ext cx="2859088" cy="936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函数参数传递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IA-32</a:t>
            </a:r>
            <a:r>
              <a:rPr lang="zh-CN" altLang="en-US" dirty="0" smtClean="0"/>
              <a:t>参数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 smtClean="0"/>
              <a:t>栈帧</a:t>
            </a:r>
            <a:endParaRPr lang="en-US" altLang="zh-CN" dirty="0"/>
          </a:p>
          <a:p>
            <a:r>
              <a:rPr lang="en-US" altLang="zh-CN" dirty="0" smtClean="0"/>
              <a:t>Linux X86-64</a:t>
            </a:r>
            <a:r>
              <a:rPr lang="zh-CN" altLang="en-US" dirty="0" smtClean="0"/>
              <a:t>参数传递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</a:t>
            </a:r>
            <a:r>
              <a:rPr lang="en-US" altLang="zh-CN" dirty="0" smtClean="0"/>
              <a:t>rdi,rsi,rdx,rcx,r8</a:t>
            </a:r>
            <a:r>
              <a:rPr lang="zh-CN" altLang="en-US" dirty="0"/>
              <a:t>和</a:t>
            </a:r>
            <a:r>
              <a:rPr lang="en-US" altLang="zh-CN" dirty="0"/>
              <a:t>r9</a:t>
            </a:r>
            <a:r>
              <a:rPr lang="zh-CN" altLang="en-US" dirty="0" smtClean="0"/>
              <a:t>。浮点数</a:t>
            </a:r>
            <a:r>
              <a:rPr lang="en-US" altLang="zh-CN" dirty="0" smtClean="0"/>
              <a:t>xmm0-xmm7</a:t>
            </a:r>
          </a:p>
          <a:p>
            <a:pPr lvl="1"/>
            <a:r>
              <a:rPr lang="zh-CN" altLang="en-US" dirty="0" smtClean="0"/>
              <a:t>剩余的由</a:t>
            </a:r>
            <a:r>
              <a:rPr lang="zh-CN" altLang="en-US" dirty="0"/>
              <a:t>右向左依次入栈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en-US" altLang="zh-CN" dirty="0"/>
              <a:t>X86-64</a:t>
            </a:r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rcx,rdx,r8,r9</a:t>
            </a:r>
            <a:r>
              <a:rPr lang="zh-CN" altLang="en-US" dirty="0" smtClean="0"/>
              <a:t>，</a:t>
            </a:r>
            <a:r>
              <a:rPr lang="zh-CN" altLang="en-US" dirty="0"/>
              <a:t>浮点数</a:t>
            </a:r>
            <a:r>
              <a:rPr lang="en-US" altLang="zh-CN" dirty="0" smtClean="0"/>
              <a:t>xmm0-xmm3</a:t>
            </a:r>
          </a:p>
          <a:p>
            <a:pPr lvl="1"/>
            <a:r>
              <a:rPr lang="zh-CN" altLang="en-US" dirty="0" smtClean="0"/>
              <a:t>剩余由</a:t>
            </a:r>
            <a:r>
              <a:rPr lang="zh-CN" altLang="en-US" dirty="0"/>
              <a:t>右向左依次入栈。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</a:t>
            </a:r>
            <a:r>
              <a:rPr lang="en-US" altLang="zh-CN" sz="1400" b="0" dirty="0" smtClean="0">
                <a:solidFill>
                  <a:srgbClr val="0D7157"/>
                </a:solidFill>
              </a:rPr>
              <a:t>-</a:t>
            </a:r>
            <a:fld id="{4A7E8C5E-0A1D-4B15-95BD-9B4BBD6977A1}" type="slidenum">
              <a:rPr lang="en-US" altLang="zh-CN" sz="1400" b="0" smtClean="0">
                <a:solidFill>
                  <a:srgbClr val="0D7157"/>
                </a:solidFill>
              </a:rPr>
              <a:t>30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ABI</a:t>
            </a:r>
            <a:r>
              <a:rPr lang="zh-CN" altLang="en-US" dirty="0" smtClean="0"/>
              <a:t>（</a:t>
            </a:r>
            <a:r>
              <a:rPr lang="en-US" altLang="zh-CN" b="0" dirty="0"/>
              <a:t>application binary interface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描述了应用程序和操作系统之间，一个应用和它的库之间，或者应用的组成部分之间</a:t>
            </a:r>
            <a:r>
              <a:rPr lang="zh-CN" altLang="en-US" dirty="0" smtClean="0"/>
              <a:t>的接口 。</a:t>
            </a:r>
            <a:endParaRPr lang="en-US" altLang="zh-CN" dirty="0" smtClean="0"/>
          </a:p>
          <a:p>
            <a:pPr lvl="1"/>
            <a:r>
              <a:rPr lang="zh-CN" altLang="en-US" dirty="0"/>
              <a:t>数据类型的大小、布局和对齐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调用约定（控制着函数的参数如何传送以及如何接受返回值），例如，是所有的参数都通过栈传递，还是部分参数通过寄存器传递；哪个寄存器用于哪个函数参数；通过栈传递的第一个函数参数是最先</a:t>
            </a:r>
            <a:r>
              <a:rPr lang="en-US" altLang="zh-CN" dirty="0"/>
              <a:t>push</a:t>
            </a:r>
            <a:r>
              <a:rPr lang="zh-CN" altLang="en-US" dirty="0"/>
              <a:t>到栈上还是最后；</a:t>
            </a:r>
          </a:p>
          <a:p>
            <a:pPr lvl="1"/>
            <a:r>
              <a:rPr lang="zh-CN" altLang="en-US" dirty="0">
                <a:hlinkClick r:id="rId2"/>
              </a:rPr>
              <a:t>系统调用</a:t>
            </a:r>
            <a:r>
              <a:rPr lang="zh-CN" altLang="en-US" dirty="0"/>
              <a:t>的编码和一个应用如何向操作系统进行系统调用；</a:t>
            </a:r>
          </a:p>
          <a:p>
            <a:pPr lvl="1"/>
            <a:r>
              <a:rPr lang="zh-CN" altLang="en-US" dirty="0"/>
              <a:t>以及在一个完整的操作系统</a:t>
            </a:r>
            <a:r>
              <a:rPr lang="en-US" altLang="zh-CN" dirty="0"/>
              <a:t>ABI</a:t>
            </a:r>
            <a:r>
              <a:rPr lang="zh-CN" altLang="en-US" dirty="0"/>
              <a:t>中，</a:t>
            </a:r>
            <a:r>
              <a:rPr lang="zh-CN" altLang="en-US" dirty="0">
                <a:hlinkClick r:id="rId3"/>
              </a:rPr>
              <a:t>目标文件</a:t>
            </a:r>
            <a:r>
              <a:rPr lang="zh-CN" altLang="en-US" dirty="0"/>
              <a:t>的</a:t>
            </a:r>
            <a:r>
              <a:rPr lang="zh-CN" altLang="en-US" dirty="0">
                <a:hlinkClick r:id="rId4"/>
              </a:rPr>
              <a:t>二进制</a:t>
            </a:r>
            <a:r>
              <a:rPr lang="zh-CN" altLang="en-US" dirty="0"/>
              <a:t>格式、程序库等等</a:t>
            </a:r>
            <a:r>
              <a:rPr lang="zh-CN" altLang="en-US" dirty="0" smtClean="0"/>
              <a:t>。</a:t>
            </a:r>
            <a:r>
              <a:rPr lang="zh-CN" altLang="en-US" dirty="0"/>
              <a:t> 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</a:t>
            </a:r>
            <a:r>
              <a:rPr lang="en-US" altLang="zh-CN" sz="1400" b="0" dirty="0" smtClean="0">
                <a:solidFill>
                  <a:srgbClr val="0D7157"/>
                </a:solidFill>
              </a:rPr>
              <a:t>-</a:t>
            </a:r>
            <a:fld id="{FFD3C42A-AC01-43C6-9532-DCB85741BFF4}" type="slidenum">
              <a:rPr lang="en-US" altLang="zh-CN" sz="1400" b="0" smtClean="0">
                <a:solidFill>
                  <a:srgbClr val="0D7157"/>
                </a:solidFill>
              </a:rPr>
              <a:t>31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32</a:t>
            </a:r>
            <a:r>
              <a:rPr lang="zh-CN" altLang="en-US" smtClean="0"/>
              <a:t>位定长</a:t>
            </a:r>
            <a:r>
              <a:rPr lang="en-US" altLang="zh-CN" smtClean="0"/>
              <a:t>MIPS</a:t>
            </a:r>
            <a:r>
              <a:rPr lang="zh-CN" altLang="en-US" smtClean="0"/>
              <a:t>指令格式（</a:t>
            </a:r>
            <a:r>
              <a:rPr lang="en-US" altLang="zh-CN" smtClean="0"/>
              <a:t>R</a:t>
            </a:r>
            <a:r>
              <a:rPr lang="zh-CN" altLang="en-US" smtClean="0"/>
              <a:t>型指令）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2205038"/>
            <a:ext cx="8218487" cy="4032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OP</a:t>
            </a:r>
            <a:r>
              <a:rPr lang="zh-CN" altLang="en-US" dirty="0" smtClean="0"/>
              <a:t>：指令的基本操作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操作码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Rs</a:t>
            </a:r>
            <a:r>
              <a:rPr lang="zh-CN" altLang="en-US" dirty="0" smtClean="0"/>
              <a:t>：第一个源操作数寄存器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Rt</a:t>
            </a:r>
            <a:r>
              <a:rPr lang="zh-CN" altLang="en-US" dirty="0" smtClean="0"/>
              <a:t>：第二个源操作寄存器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Rd</a:t>
            </a:r>
            <a:r>
              <a:rPr lang="zh-CN" altLang="en-US" dirty="0" smtClean="0"/>
              <a:t>：存放结果的目的操作寄存器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Shamt</a:t>
            </a:r>
            <a:r>
              <a:rPr lang="zh-CN" altLang="en-US" dirty="0" smtClean="0"/>
              <a:t>：偏移量，用于移位指令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err="1" smtClean="0"/>
              <a:t>Funct</a:t>
            </a:r>
            <a:r>
              <a:rPr lang="zh-CN" altLang="en-US" dirty="0" smtClean="0"/>
              <a:t>：函数，对操作</a:t>
            </a:r>
            <a:r>
              <a:rPr lang="zh-CN" altLang="en-US" dirty="0"/>
              <a:t>码</a:t>
            </a:r>
            <a:r>
              <a:rPr lang="zh-CN" altLang="en-US" dirty="0" smtClean="0"/>
              <a:t>进行补充</a:t>
            </a:r>
            <a:endParaRPr lang="en-US" altLang="zh-CN" dirty="0" smtClean="0"/>
          </a:p>
        </p:txBody>
      </p:sp>
      <p:sp>
        <p:nvSpPr>
          <p:cNvPr id="7" name="矩形 7"/>
          <p:cNvSpPr/>
          <p:nvPr/>
        </p:nvSpPr>
        <p:spPr>
          <a:xfrm>
            <a:off x="1985963" y="1422400"/>
            <a:ext cx="1036637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OP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8" name="矩形 24"/>
          <p:cNvSpPr/>
          <p:nvPr/>
        </p:nvSpPr>
        <p:spPr>
          <a:xfrm>
            <a:off x="3079750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 smtClean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 smtClean="0">
                <a:solidFill>
                  <a:sysClr val="window" lastClr="FFFFFF"/>
                </a:solidFill>
                <a:latin typeface="Calibri"/>
                <a:ea typeface="宋体"/>
              </a:rPr>
              <a:t>s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3994150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>
                <a:solidFill>
                  <a:sysClr val="window" lastClr="FFFFFF"/>
                </a:solidFill>
                <a:latin typeface="Calibri"/>
                <a:ea typeface="宋体"/>
              </a:rPr>
              <a:t>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5824538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shamt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1" name="矩形 27"/>
          <p:cNvSpPr/>
          <p:nvPr/>
        </p:nvSpPr>
        <p:spPr>
          <a:xfrm>
            <a:off x="4910138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>
                <a:solidFill>
                  <a:sysClr val="window" lastClr="FFFFFF"/>
                </a:solidFill>
                <a:latin typeface="Calibri"/>
                <a:ea typeface="宋体"/>
              </a:rPr>
              <a:t>d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3438" y="1052513"/>
            <a:ext cx="890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6738938" y="1422400"/>
            <a:ext cx="1001712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funct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67050" y="1052513"/>
            <a:ext cx="8905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650" y="1052513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275" y="1052513"/>
            <a:ext cx="8905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02313" y="1052513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0375" y="1052513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19" name="矩形 7"/>
          <p:cNvSpPr/>
          <p:nvPr/>
        </p:nvSpPr>
        <p:spPr>
          <a:xfrm>
            <a:off x="619125" y="1422400"/>
            <a:ext cx="1295400" cy="428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0000"/>
                </a:solidFill>
              </a:rPr>
              <a:t>R </a:t>
            </a:r>
            <a:r>
              <a:rPr lang="zh-CN" altLang="en-US" i="0" kern="0" dirty="0">
                <a:solidFill>
                  <a:srgbClr val="000000"/>
                </a:solidFill>
              </a:rPr>
              <a:t>型指令</a:t>
            </a: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32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(R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755650" y="1185863"/>
          <a:ext cx="79200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87358"/>
              </p:ext>
            </p:extLst>
          </p:nvPr>
        </p:nvGraphicFramePr>
        <p:xfrm>
          <a:off x="611188" y="1557338"/>
          <a:ext cx="8064504" cy="33353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指令</a:t>
                      </a: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格式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rd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shamt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funct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add</a:t>
                      </a:r>
                      <a:endParaRPr lang="zh-CN" altLang="en-US" sz="18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32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sub</a:t>
                      </a:r>
                      <a:endParaRPr lang="zh-CN" altLang="en-US" sz="18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34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and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36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or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37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nor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39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sll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1800" b="0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srl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mtClean="0"/>
                        <a:t>x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jr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8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dirty="0"/>
                    </a:p>
                  </a:txBody>
                  <a:tcPr marL="91436" marR="91436" marT="45689" marB="4568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38980"/>
              </p:ext>
            </p:extLst>
          </p:nvPr>
        </p:nvGraphicFramePr>
        <p:xfrm>
          <a:off x="611188" y="5157788"/>
          <a:ext cx="8064504" cy="3714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add</a:t>
                      </a:r>
                      <a:endParaRPr lang="zh-CN" altLang="en-US" sz="1800" dirty="0"/>
                    </a:p>
                  </a:txBody>
                  <a:tcPr marL="91436" marR="91436"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36" marR="91436"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18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36" marR="91436" marT="45798" marB="4579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32</a:t>
                      </a:r>
                      <a:endParaRPr lang="zh-CN" altLang="en-US" sz="1800" dirty="0"/>
                    </a:p>
                  </a:txBody>
                  <a:tcPr marL="91436" marR="91436" marT="45798" marB="4579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539750" y="5661025"/>
            <a:ext cx="8218488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add </a:t>
            </a:r>
            <a:r>
              <a:rPr lang="en-US" altLang="zh-CN" b="1" dirty="0">
                <a:solidFill>
                  <a:srgbClr val="7030A0"/>
                </a:solidFill>
                <a:latin typeface="Courier New" pitchFamily="-65" charset="0"/>
              </a:rPr>
              <a:t>$s1,$s2,$s3  </a:t>
            </a:r>
            <a:r>
              <a:rPr lang="en-US" altLang="zh-CN" dirty="0" smtClean="0"/>
              <a:t># machine code   0x2538820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33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1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(I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755650" y="1185863"/>
          <a:ext cx="79200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56757"/>
              </p:ext>
            </p:extLst>
          </p:nvPr>
        </p:nvGraphicFramePr>
        <p:xfrm>
          <a:off x="611188" y="1557338"/>
          <a:ext cx="8064504" cy="333851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指令</a:t>
                      </a: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格式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rd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shamt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funct</a:t>
                      </a:r>
                      <a:endParaRPr lang="zh-CN" altLang="en-US" sz="18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add</a:t>
                      </a:r>
                      <a:endParaRPr lang="zh-CN" altLang="en-US" sz="18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zh-CN" altLang="en-US" sz="1800" b="0" i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32</a:t>
                      </a:r>
                      <a:r>
                        <a:rPr lang="en-US" altLang="zh-CN" sz="1800" b="0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1800" b="0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err="1" smtClean="0">
                          <a:solidFill>
                            <a:srgbClr val="002060"/>
                          </a:solidFill>
                        </a:rPr>
                        <a:t>addi</a:t>
                      </a:r>
                      <a:endParaRPr lang="zh-CN" altLang="en-US" sz="18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b="0" i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/>
                </a:tc>
                <a:tc hMerge="1">
                  <a:txBody>
                    <a:bodyPr/>
                    <a:lstStyle/>
                    <a:p>
                      <a:endParaRPr lang="zh-CN" altLang="en-US" sz="1800" b="0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lw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i="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35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sw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i="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43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andi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b="0" i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12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ori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i="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13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beq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i="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立即数（相对寻址）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bne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zh-CN" altLang="en-US" sz="1800" i="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立即数（相对寻址）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99037"/>
              </p:ext>
            </p:extLst>
          </p:nvPr>
        </p:nvGraphicFramePr>
        <p:xfrm>
          <a:off x="611188" y="5157788"/>
          <a:ext cx="8064504" cy="36988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j</a:t>
                      </a:r>
                      <a:endParaRPr lang="zh-CN" altLang="en-US" sz="1800" dirty="0"/>
                    </a:p>
                  </a:txBody>
                  <a:tcPr marL="91436" marR="91436" marT="45602" marB="45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J</a:t>
                      </a:r>
                      <a:endParaRPr lang="zh-CN" altLang="en-US" sz="1800" dirty="0"/>
                    </a:p>
                  </a:txBody>
                  <a:tcPr marL="91436" marR="91436" marT="45602" marB="456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L="91436" marR="91436" marT="45602" marB="45602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26bit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伪直接寻址</a:t>
                      </a: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680" marB="45680"/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09360"/>
              </p:ext>
            </p:extLst>
          </p:nvPr>
        </p:nvGraphicFramePr>
        <p:xfrm>
          <a:off x="611188" y="5511800"/>
          <a:ext cx="8064504" cy="36539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jal</a:t>
                      </a:r>
                      <a:endParaRPr lang="zh-CN" altLang="en-US" sz="1800" dirty="0"/>
                    </a:p>
                  </a:txBody>
                  <a:tcPr marL="91436" marR="91436" marT="45539" marB="455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J</a:t>
                      </a:r>
                    </a:p>
                  </a:txBody>
                  <a:tcPr marL="91436" marR="91436" marT="45539" marB="455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L="91436" marR="91436" marT="45539" marB="45539"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26bit 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zh-CN" altLang="en-US" sz="1600" b="0" dirty="0" smtClean="0">
                          <a:solidFill>
                            <a:srgbClr val="002060"/>
                          </a:solidFill>
                        </a:rPr>
                        <a:t>伪直接寻址</a:t>
                      </a:r>
                      <a:r>
                        <a:rPr lang="en-US" altLang="zh-CN" sz="1600" b="0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zh-CN" altLang="en-US" sz="1600" b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617" marB="45617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34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266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指令格式</a:t>
            </a:r>
          </a:p>
        </p:txBody>
      </p:sp>
      <p:sp>
        <p:nvSpPr>
          <p:cNvPr id="13" name="矩形 7"/>
          <p:cNvSpPr/>
          <p:nvPr/>
        </p:nvSpPr>
        <p:spPr>
          <a:xfrm>
            <a:off x="1835150" y="1992313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smtClean="0">
                <a:solidFill>
                  <a:sysClr val="window" lastClr="FFFFFF"/>
                </a:solidFill>
                <a:latin typeface="Calibri"/>
                <a:ea typeface="宋体"/>
              </a:rPr>
              <a:t>000000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4" name="矩形 24"/>
          <p:cNvSpPr/>
          <p:nvPr/>
        </p:nvSpPr>
        <p:spPr>
          <a:xfrm>
            <a:off x="29289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 smtClean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 smtClean="0">
                <a:solidFill>
                  <a:sysClr val="window" lastClr="FFFFFF"/>
                </a:solidFill>
                <a:latin typeface="Calibri"/>
                <a:ea typeface="宋体"/>
              </a:rPr>
              <a:t>s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5" name="矩形 25"/>
          <p:cNvSpPr/>
          <p:nvPr/>
        </p:nvSpPr>
        <p:spPr>
          <a:xfrm>
            <a:off x="38433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>
                <a:solidFill>
                  <a:sysClr val="window" lastClr="FFFFFF"/>
                </a:solidFill>
                <a:latin typeface="Calibri"/>
                <a:ea typeface="宋体"/>
              </a:rPr>
              <a:t>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6" name="矩形 26"/>
          <p:cNvSpPr/>
          <p:nvPr/>
        </p:nvSpPr>
        <p:spPr>
          <a:xfrm>
            <a:off x="5673725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shamt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7" name="矩形 27"/>
          <p:cNvSpPr/>
          <p:nvPr/>
        </p:nvSpPr>
        <p:spPr>
          <a:xfrm>
            <a:off x="47577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>
                <a:solidFill>
                  <a:sysClr val="window" lastClr="FFFFFF"/>
                </a:solidFill>
                <a:latin typeface="Calibri"/>
                <a:ea typeface="宋体"/>
              </a:rPr>
              <a:t>d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52625" y="1622425"/>
            <a:ext cx="8905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2" name="矩形 26"/>
          <p:cNvSpPr/>
          <p:nvPr/>
        </p:nvSpPr>
        <p:spPr>
          <a:xfrm>
            <a:off x="6588125" y="1992313"/>
            <a:ext cx="1001713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funct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16238" y="1622425"/>
            <a:ext cx="8905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79838" y="1622425"/>
            <a:ext cx="892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6463" y="1622425"/>
            <a:ext cx="8905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1500" y="1622425"/>
            <a:ext cx="892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9563" y="1622425"/>
            <a:ext cx="8921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28" name="矩形 7"/>
          <p:cNvSpPr/>
          <p:nvPr/>
        </p:nvSpPr>
        <p:spPr>
          <a:xfrm>
            <a:off x="1835150" y="3495675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OP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9" name="矩形 24"/>
          <p:cNvSpPr/>
          <p:nvPr/>
        </p:nvSpPr>
        <p:spPr>
          <a:xfrm>
            <a:off x="2928938" y="3495675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 smtClean="0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 smtClean="0">
                <a:solidFill>
                  <a:sysClr val="window" lastClr="FFFFFF"/>
                </a:solidFill>
                <a:latin typeface="Calibri"/>
                <a:ea typeface="宋体"/>
              </a:rPr>
              <a:t>s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0" name="矩形 25"/>
          <p:cNvSpPr/>
          <p:nvPr/>
        </p:nvSpPr>
        <p:spPr>
          <a:xfrm>
            <a:off x="3843338" y="3495675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 err="1">
                <a:solidFill>
                  <a:sysClr val="window" lastClr="FFFFFF"/>
                </a:solidFill>
                <a:latin typeface="Calibri"/>
                <a:ea typeface="宋体"/>
              </a:rPr>
              <a:t>R</a:t>
            </a:r>
            <a:r>
              <a:rPr lang="en-US" altLang="zh-CN" i="0" kern="0" baseline="-25000" dirty="0" err="1">
                <a:solidFill>
                  <a:sysClr val="window" lastClr="FFFFFF"/>
                </a:solidFill>
                <a:latin typeface="Calibri"/>
                <a:ea typeface="宋体"/>
              </a:rPr>
              <a:t>t</a:t>
            </a:r>
            <a:endParaRPr lang="zh-CN" altLang="en-US" i="0" kern="0" baseline="-2500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2625" y="3125788"/>
            <a:ext cx="8905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34" name="矩形 26"/>
          <p:cNvSpPr/>
          <p:nvPr/>
        </p:nvSpPr>
        <p:spPr>
          <a:xfrm>
            <a:off x="4757738" y="3495675"/>
            <a:ext cx="283210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立即数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16238" y="3125788"/>
            <a:ext cx="890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9838" y="3125788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5bits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51500" y="3125788"/>
            <a:ext cx="8921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16bits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40" name="矩形 7"/>
          <p:cNvSpPr/>
          <p:nvPr/>
        </p:nvSpPr>
        <p:spPr>
          <a:xfrm>
            <a:off x="1835150" y="5016500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ysClr val="window" lastClr="FFFFFF"/>
                </a:solidFill>
                <a:latin typeface="Calibri"/>
                <a:ea typeface="宋体"/>
              </a:rPr>
              <a:t>OP</a:t>
            </a:r>
            <a:endParaRPr lang="zh-CN" altLang="en-US" i="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52625" y="4646613"/>
            <a:ext cx="8905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44" name="矩形 26"/>
          <p:cNvSpPr/>
          <p:nvPr/>
        </p:nvSpPr>
        <p:spPr>
          <a:xfrm>
            <a:off x="2928938" y="5016500"/>
            <a:ext cx="466090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i="0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立即数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16463" y="4646613"/>
            <a:ext cx="89058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70C0"/>
                </a:solidFill>
              </a:rPr>
              <a:t>26bits</a:t>
            </a:r>
            <a:endParaRPr lang="zh-CN" altLang="en-US" i="0" kern="0" dirty="0">
              <a:solidFill>
                <a:srgbClr val="0070C0"/>
              </a:solidFill>
            </a:endParaRPr>
          </a:p>
        </p:txBody>
      </p:sp>
      <p:sp>
        <p:nvSpPr>
          <p:cNvPr id="50" name="矩形 7"/>
          <p:cNvSpPr/>
          <p:nvPr/>
        </p:nvSpPr>
        <p:spPr>
          <a:xfrm>
            <a:off x="468313" y="1992313"/>
            <a:ext cx="1295400" cy="428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0000"/>
                </a:solidFill>
              </a:rPr>
              <a:t>R </a:t>
            </a:r>
            <a:r>
              <a:rPr lang="zh-CN" altLang="en-US" i="0" kern="0" dirty="0">
                <a:solidFill>
                  <a:srgbClr val="000000"/>
                </a:solidFill>
              </a:rPr>
              <a:t>型指令</a:t>
            </a:r>
          </a:p>
        </p:txBody>
      </p:sp>
      <p:sp>
        <p:nvSpPr>
          <p:cNvPr id="51" name="矩形 7"/>
          <p:cNvSpPr/>
          <p:nvPr/>
        </p:nvSpPr>
        <p:spPr>
          <a:xfrm>
            <a:off x="468313" y="3495675"/>
            <a:ext cx="1295400" cy="428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0000"/>
                </a:solidFill>
              </a:rPr>
              <a:t>I </a:t>
            </a:r>
            <a:r>
              <a:rPr lang="zh-CN" altLang="en-US" i="0" kern="0" dirty="0">
                <a:solidFill>
                  <a:srgbClr val="000000"/>
                </a:solidFill>
              </a:rPr>
              <a:t>型指令</a:t>
            </a:r>
          </a:p>
        </p:txBody>
      </p:sp>
      <p:sp>
        <p:nvSpPr>
          <p:cNvPr id="52" name="矩形 7"/>
          <p:cNvSpPr/>
          <p:nvPr/>
        </p:nvSpPr>
        <p:spPr>
          <a:xfrm>
            <a:off x="468313" y="5016500"/>
            <a:ext cx="1295400" cy="428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kern="0" dirty="0">
                <a:solidFill>
                  <a:srgbClr val="000000"/>
                </a:solidFill>
              </a:rPr>
              <a:t>J </a:t>
            </a:r>
            <a:r>
              <a:rPr lang="zh-CN" altLang="en-US" i="0" kern="0" dirty="0">
                <a:solidFill>
                  <a:srgbClr val="000000"/>
                </a:solidFill>
              </a:rPr>
              <a:t>型指令</a:t>
            </a: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35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寻址方式总结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寄存器寻址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变址寻址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立即</a:t>
            </a:r>
            <a:r>
              <a:rPr lang="zh-CN" altLang="en-US" dirty="0" smtClean="0"/>
              <a:t>数寻址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PC</a:t>
            </a:r>
            <a:r>
              <a:rPr lang="zh-CN" altLang="en-US" dirty="0" smtClean="0"/>
              <a:t>相对寻址 </a:t>
            </a:r>
            <a:r>
              <a:rPr lang="en-US" altLang="zh-CN" b="1" dirty="0" err="1" smtClean="0">
                <a:solidFill>
                  <a:srgbClr val="7030A0"/>
                </a:solidFill>
                <a:latin typeface="Courier New" pitchFamily="-65" charset="0"/>
              </a:rPr>
              <a:t>beq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 New" pitchFamily="-65" charset="0"/>
              </a:rPr>
              <a:t>req1,req2,label</a:t>
            </a:r>
          </a:p>
          <a:p>
            <a:pPr lvl="1">
              <a:defRPr/>
            </a:pPr>
            <a:r>
              <a:rPr lang="en-US" altLang="zh-CN" dirty="0" smtClean="0"/>
              <a:t>PC+16</a:t>
            </a:r>
            <a:r>
              <a:rPr lang="zh-CN" altLang="en-US" dirty="0" smtClean="0"/>
              <a:t>位偏移地址左移两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字地址变字节地址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伪直接寻址  </a:t>
            </a:r>
            <a:r>
              <a:rPr lang="en-US" altLang="zh-CN" b="1" dirty="0" smtClean="0">
                <a:solidFill>
                  <a:srgbClr val="7030A0"/>
                </a:solidFill>
                <a:latin typeface="Courier New" pitchFamily="-65" charset="0"/>
              </a:rPr>
              <a:t>J label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36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91680" y="4581128"/>
            <a:ext cx="4248472" cy="428626"/>
            <a:chOff x="1691680" y="4293096"/>
            <a:chExt cx="4248472" cy="428626"/>
          </a:xfrm>
        </p:grpSpPr>
        <p:sp>
          <p:nvSpPr>
            <p:cNvPr id="6" name="矩形 7"/>
            <p:cNvSpPr/>
            <p:nvPr/>
          </p:nvSpPr>
          <p:spPr>
            <a:xfrm>
              <a:off x="1691680" y="4293097"/>
              <a:ext cx="1180108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 smtClean="0">
                  <a:solidFill>
                    <a:sysClr val="window" lastClr="FFFFFF"/>
                  </a:solidFill>
                  <a:latin typeface="Calibri"/>
                  <a:ea typeface="宋体"/>
                </a:rPr>
                <a:t>PC </a:t>
              </a:r>
              <a:r>
                <a:rPr lang="zh-CN" altLang="en-US" i="0" kern="0" dirty="0" smtClean="0">
                  <a:solidFill>
                    <a:sysClr val="window" lastClr="FFFFFF"/>
                  </a:solidFill>
                  <a:latin typeface="Calibri"/>
                  <a:ea typeface="宋体"/>
                </a:rPr>
                <a:t>高</a:t>
              </a:r>
              <a:r>
                <a:rPr lang="en-US" altLang="zh-CN" i="0" kern="0" dirty="0" smtClean="0">
                  <a:solidFill>
                    <a:sysClr val="window" lastClr="FFFFFF"/>
                  </a:solidFill>
                  <a:latin typeface="Calibri"/>
                  <a:ea typeface="宋体"/>
                </a:rPr>
                <a:t>4</a:t>
              </a:r>
              <a:r>
                <a:rPr lang="zh-CN" altLang="en-US" i="0" kern="0" dirty="0" smtClean="0">
                  <a:solidFill>
                    <a:sysClr val="window" lastClr="FFFFFF"/>
                  </a:solidFill>
                  <a:latin typeface="Calibri"/>
                  <a:ea typeface="宋体"/>
                </a:rPr>
                <a:t>位</a:t>
              </a:r>
              <a:endPara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矩形 26"/>
            <p:cNvSpPr/>
            <p:nvPr/>
          </p:nvSpPr>
          <p:spPr>
            <a:xfrm>
              <a:off x="2928938" y="4293097"/>
              <a:ext cx="24351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i="0" kern="0" dirty="0" smtClean="0">
                  <a:solidFill>
                    <a:sysClr val="window" lastClr="FFFFFF"/>
                  </a:solidFill>
                  <a:latin typeface="微软雅黑"/>
                  <a:ea typeface="微软雅黑"/>
                </a:rPr>
                <a:t>26</a:t>
              </a:r>
              <a:r>
                <a:rPr lang="zh-CN" altLang="en-US" i="0" kern="0" dirty="0" smtClean="0">
                  <a:solidFill>
                    <a:sysClr val="window" lastClr="FFFFFF"/>
                  </a:solidFill>
                  <a:latin typeface="微软雅黑"/>
                  <a:ea typeface="微软雅黑"/>
                </a:rPr>
                <a:t>位立即数</a:t>
              </a:r>
              <a:endParaRPr lang="zh-CN" altLang="en-US" i="0" kern="0" dirty="0">
                <a:solidFill>
                  <a:sysClr val="window" lastClr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" name="矩形 26"/>
            <p:cNvSpPr/>
            <p:nvPr/>
          </p:nvSpPr>
          <p:spPr>
            <a:xfrm>
              <a:off x="5436096" y="4293096"/>
              <a:ext cx="504056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i="0" kern="0" dirty="0">
                  <a:solidFill>
                    <a:sysClr val="window" lastClr="FFFFFF"/>
                  </a:solidFill>
                  <a:latin typeface="Calibri"/>
                  <a:ea typeface="宋体"/>
                </a:rPr>
                <a:t>00</a:t>
              </a:r>
              <a:endParaRPr lang="zh-CN" altLang="en-US" i="0" kern="0" dirty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1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X86</a:t>
            </a:r>
            <a:r>
              <a:rPr lang="zh-CN" altLang="en-US" dirty="0" smtClean="0"/>
              <a:t>指令格式   </a:t>
            </a:r>
            <a:r>
              <a:rPr lang="zh-CN" altLang="en-US" sz="1800" dirty="0" smtClean="0"/>
              <a:t>（最长</a:t>
            </a:r>
            <a:r>
              <a:rPr lang="en-US" altLang="zh-CN" sz="1800" dirty="0" smtClean="0"/>
              <a:t>15bytes</a:t>
            </a:r>
            <a:r>
              <a:rPr lang="zh-CN" altLang="en-US" sz="1800" dirty="0" smtClean="0"/>
              <a:t>）</a:t>
            </a:r>
          </a:p>
        </p:txBody>
      </p:sp>
      <p:graphicFrame>
        <p:nvGraphicFramePr>
          <p:cNvPr id="6" name="内容占位符 4"/>
          <p:cNvGraphicFramePr>
            <a:graphicFrameLocks/>
          </p:cNvGraphicFramePr>
          <p:nvPr/>
        </p:nvGraphicFramePr>
        <p:xfrm>
          <a:off x="1054100" y="1544638"/>
          <a:ext cx="3600450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4bits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898" marB="458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4bits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898" marB="458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8bits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41" marR="91441" marT="45898" marB="458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1042988" y="1905000"/>
          <a:ext cx="424973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JE 4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7" marR="91467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Condition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7" marR="91467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Displacement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7" marR="91467" marT="45798" marB="4579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3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JE  20H</a:t>
            </a:r>
          </a:p>
        </p:txBody>
      </p:sp>
      <p:graphicFrame>
        <p:nvGraphicFramePr>
          <p:cNvPr id="10" name="内容占位符 4"/>
          <p:cNvGraphicFramePr>
            <a:graphicFrameLocks/>
          </p:cNvGraphicFramePr>
          <p:nvPr/>
        </p:nvGraphicFramePr>
        <p:xfrm>
          <a:off x="1054100" y="2924175"/>
          <a:ext cx="6110288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8bits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51" marR="91451" marT="45898" marB="458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32bits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51" marR="91451" marT="45898" marB="458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1042988" y="3284538"/>
          <a:ext cx="705802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Call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6" marR="91456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Offset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6" marR="91456" marT="45798" marB="4579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60" name="内容占位符 2"/>
          <p:cNvSpPr txBox="1">
            <a:spLocks/>
          </p:cNvSpPr>
          <p:nvPr/>
        </p:nvSpPr>
        <p:spPr bwMode="auto">
          <a:xfrm>
            <a:off x="395288" y="2397125"/>
            <a:ext cx="82184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Call</a:t>
            </a:r>
          </a:p>
        </p:txBody>
      </p:sp>
      <p:sp>
        <p:nvSpPr>
          <p:cNvPr id="30761" name="内容占位符 2"/>
          <p:cNvSpPr txBox="1">
            <a:spLocks/>
          </p:cNvSpPr>
          <p:nvPr/>
        </p:nvSpPr>
        <p:spPr bwMode="auto">
          <a:xfrm>
            <a:off x="385763" y="3860800"/>
            <a:ext cx="82184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PUSH ESI</a:t>
            </a:r>
          </a:p>
        </p:txBody>
      </p:sp>
      <p:graphicFrame>
        <p:nvGraphicFramePr>
          <p:cNvPr id="19" name="内容占位符 4"/>
          <p:cNvGraphicFramePr>
            <a:graphicFrameLocks/>
          </p:cNvGraphicFramePr>
          <p:nvPr/>
        </p:nvGraphicFramePr>
        <p:xfrm>
          <a:off x="982663" y="4425950"/>
          <a:ext cx="2005012" cy="36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5" marR="91435" marT="45425" marB="45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3bits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L="91435" marR="91435" marT="45425" marB="45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内容占位符 4"/>
          <p:cNvGraphicFramePr>
            <a:graphicFrameLocks/>
          </p:cNvGraphicFramePr>
          <p:nvPr/>
        </p:nvGraphicFramePr>
        <p:xfrm>
          <a:off x="1042988" y="4724400"/>
          <a:ext cx="1944687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PUSH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2" marR="91462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62" marR="91462" marT="45798" marB="4579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内容占位符 4"/>
          <p:cNvGraphicFramePr>
            <a:graphicFrameLocks/>
          </p:cNvGraphicFramePr>
          <p:nvPr/>
        </p:nvGraphicFramePr>
        <p:xfrm>
          <a:off x="1042988" y="5727700"/>
          <a:ext cx="7405686" cy="6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1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 1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 1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8bits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B050"/>
                          </a:solidFill>
                        </a:rPr>
                        <a:t>8bits</a:t>
                      </a:r>
                      <a:endParaRPr lang="zh-CN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marT="45613" marB="4561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内容占位符 4"/>
          <p:cNvGraphicFramePr>
            <a:graphicFrameLocks/>
          </p:cNvGraphicFramePr>
          <p:nvPr/>
        </p:nvGraphicFramePr>
        <p:xfrm>
          <a:off x="1042988" y="6088063"/>
          <a:ext cx="5473700" cy="36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MOV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w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solidFill>
                            <a:srgbClr val="002060"/>
                          </a:solidFill>
                        </a:rPr>
                        <a:t>Postbyte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002060"/>
                          </a:solidFill>
                        </a:rPr>
                        <a:t>Displacement</a:t>
                      </a:r>
                      <a:endParaRPr lang="zh-CN" alt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58" marR="91458" marT="45425" marB="454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06" name="内容占位符 2"/>
          <p:cNvSpPr txBox="1">
            <a:spLocks/>
          </p:cNvSpPr>
          <p:nvPr/>
        </p:nvSpPr>
        <p:spPr bwMode="auto">
          <a:xfrm>
            <a:off x="361950" y="5175250"/>
            <a:ext cx="82184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40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MOV EBX,[EDI+45]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37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  X86</a:t>
            </a:r>
            <a:r>
              <a:rPr lang="zh-CN" altLang="en-US" dirty="0"/>
              <a:t> </a:t>
            </a:r>
            <a:r>
              <a:rPr lang="zh-CN" altLang="en-US" dirty="0" smtClean="0"/>
              <a:t> 差异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83527"/>
              </p:ext>
            </p:extLst>
          </p:nvPr>
        </p:nvGraphicFramePr>
        <p:xfrm>
          <a:off x="1043608" y="1412776"/>
          <a:ext cx="7272808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MIPS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X86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定长指令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变长（</a:t>
                      </a:r>
                      <a:r>
                        <a:rPr lang="en-US" altLang="zh-CN" dirty="0" smtClean="0"/>
                        <a:t>1-17bytes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寻址方式简单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寻址方式复杂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无堆栈指令（访存指令代替）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有堆栈指令 </a:t>
                      </a:r>
                      <a:r>
                        <a:rPr lang="en-US" altLang="zh-CN" dirty="0" smtClean="0"/>
                        <a:t>Push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I/O</a:t>
                      </a:r>
                      <a:r>
                        <a:rPr lang="zh-CN" altLang="en-US" dirty="0" smtClean="0"/>
                        <a:t>指令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设备统一编址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r>
                        <a:rPr lang="en-US" altLang="zh-CN" dirty="0" smtClean="0"/>
                        <a:t>I/O</a:t>
                      </a:r>
                      <a:r>
                        <a:rPr lang="zh-CN" altLang="en-US" dirty="0" smtClean="0"/>
                        <a:t>指令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参数传递（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寄存器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栈帧）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栈帧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r>
                        <a:rPr lang="zh-CN" altLang="en-US" dirty="0" smtClean="0"/>
                        <a:t>个通用寄存器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个通用寄存器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指令数少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指令数多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指令系统发展方向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900" dirty="0" smtClean="0">
                <a:latin typeface="+mn-lt"/>
              </a:rPr>
              <a:t>CISC---</a:t>
            </a:r>
            <a:r>
              <a:rPr lang="zh-CN" altLang="en-US" sz="2900" dirty="0" smtClean="0">
                <a:latin typeface="+mn-lt"/>
              </a:rPr>
              <a:t>复杂指令系统计算机 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accent2"/>
                </a:solidFill>
                <a:latin typeface="+mn-lt"/>
              </a:rPr>
              <a:t>Complex Instruction System Computer</a:t>
            </a:r>
          </a:p>
          <a:p>
            <a:pPr lvl="1" eaLnBrk="1" hangingPunct="1"/>
            <a:r>
              <a:rPr kumimoji="1" lang="zh-CN" altLang="en-US" sz="2500" dirty="0" smtClean="0">
                <a:solidFill>
                  <a:schemeClr val="accent2"/>
                </a:solidFill>
                <a:latin typeface="+mn-lt"/>
              </a:rPr>
              <a:t>指令数量多，指令功能，复杂的计算机。</a:t>
            </a:r>
            <a:endParaRPr kumimoji="1" lang="en-US" altLang="zh-CN" sz="2500" dirty="0" smtClean="0">
              <a:solidFill>
                <a:schemeClr val="accent2"/>
              </a:solidFill>
              <a:latin typeface="+mn-lt"/>
            </a:endParaRPr>
          </a:p>
          <a:p>
            <a:pPr lvl="1" eaLnBrk="1" hangingPunct="1"/>
            <a:r>
              <a:rPr kumimoji="1" lang="en-US" altLang="zh-CN" sz="2500" dirty="0" smtClean="0">
                <a:solidFill>
                  <a:schemeClr val="accent2"/>
                </a:solidFill>
                <a:latin typeface="+mn-lt"/>
              </a:rPr>
              <a:t>Intel X86</a:t>
            </a:r>
            <a:endParaRPr kumimoji="1" lang="zh-CN" altLang="en-US" sz="2500" dirty="0" smtClean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zh-CN" altLang="en-US" sz="2900" dirty="0" smtClean="0">
                <a:latin typeface="+mn-lt"/>
              </a:rPr>
              <a:t> </a:t>
            </a:r>
            <a:r>
              <a:rPr lang="en-US" altLang="zh-CN" sz="2900" dirty="0" smtClean="0">
                <a:latin typeface="+mn-lt"/>
              </a:rPr>
              <a:t>RISC---</a:t>
            </a:r>
            <a:r>
              <a:rPr lang="zh-CN" altLang="en-US" sz="2900" dirty="0" smtClean="0">
                <a:latin typeface="+mn-lt"/>
              </a:rPr>
              <a:t>精简指令系统计算机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accent2"/>
                </a:solidFill>
                <a:latin typeface="+mn-lt"/>
              </a:rPr>
              <a:t>Reduced  Instruction System Computer</a:t>
            </a:r>
          </a:p>
          <a:p>
            <a:pPr lvl="1" eaLnBrk="1" hangingPunct="1"/>
            <a:r>
              <a:rPr kumimoji="1" lang="zh-CN" altLang="en-US" sz="2500" dirty="0" smtClean="0">
                <a:solidFill>
                  <a:schemeClr val="accent2"/>
                </a:solidFill>
                <a:latin typeface="+mn-lt"/>
              </a:rPr>
              <a:t>指令数量少，指令功能单一的计算机。</a:t>
            </a:r>
            <a:endParaRPr kumimoji="1" lang="en-US" altLang="zh-CN" sz="2500" dirty="0" smtClean="0">
              <a:solidFill>
                <a:schemeClr val="accent2"/>
              </a:solidFill>
              <a:latin typeface="+mn-lt"/>
            </a:endParaRPr>
          </a:p>
          <a:p>
            <a:pPr lvl="1" eaLnBrk="1" hangingPunct="1"/>
            <a:r>
              <a:rPr kumimoji="1" lang="en-US" altLang="zh-CN" sz="2500" dirty="0" smtClean="0">
                <a:solidFill>
                  <a:schemeClr val="accent2"/>
                </a:solidFill>
                <a:latin typeface="+mn-lt"/>
              </a:rPr>
              <a:t>MIPS</a:t>
            </a:r>
            <a:r>
              <a:rPr kumimoji="1" lang="zh-CN" altLang="en-US" sz="2500" dirty="0" smtClean="0">
                <a:solidFill>
                  <a:schemeClr val="accent2"/>
                </a:solidFill>
                <a:latin typeface="+mn-lt"/>
              </a:rPr>
              <a:t>指令系统</a:t>
            </a:r>
            <a:endParaRPr lang="zh-CN" altLang="en-US" sz="2500" dirty="0" smtClean="0">
              <a:solidFill>
                <a:schemeClr val="accent2"/>
              </a:solidFill>
              <a:latin typeface="+mn-lt"/>
            </a:endParaRPr>
          </a:p>
          <a:p>
            <a:pPr eaLnBrk="1" hangingPunct="1"/>
            <a:endParaRPr lang="en-US" altLang="zh-CN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39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CPU</a:t>
            </a:r>
            <a:r>
              <a:rPr lang="zh-CN" altLang="en-US" sz="2800" dirty="0" smtClean="0"/>
              <a:t>主要工作：执行指令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指令是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执行最主要的操作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不同类型的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执行不同指令集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Instruction Set Architecture (ISA).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Intel 80x86 (Pentium 4</a:t>
            </a:r>
            <a:r>
              <a:rPr lang="en-US" altLang="zh-CN" sz="2400" dirty="0">
                <a:solidFill>
                  <a:srgbClr val="C00000"/>
                </a:solidFill>
              </a:rPr>
              <a:t>), Intel IA64, ...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solidFill>
                  <a:srgbClr val="C00000"/>
                </a:solidFill>
              </a:rPr>
              <a:t>IBM/Motorola PowerPC (Macintosh), </a:t>
            </a:r>
          </a:p>
          <a:p>
            <a:pPr lvl="1" eaLnBrk="1" hangingPunct="1"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Alpha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ARM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MIPS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SPARC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>
          <a:xfrm>
            <a:off x="7877472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指令系统基本概念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/>
              <a:t>机器指令（指令）</a:t>
            </a:r>
          </a:p>
          <a:p>
            <a:pPr lvl="1" algn="just" eaLnBrk="1" hangingPunct="1"/>
            <a:r>
              <a:rPr lang="zh-CN" altLang="en-US" sz="2500" dirty="0" smtClean="0">
                <a:latin typeface="华文新魏" pitchFamily="2" charset="-122"/>
              </a:rPr>
              <a:t>计算机能直接识别、执行的某种操作命令</a:t>
            </a:r>
            <a:r>
              <a:rPr lang="zh-CN" altLang="en-US" sz="2500" dirty="0" smtClean="0">
                <a:solidFill>
                  <a:schemeClr val="accent2"/>
                </a:solidFill>
                <a:latin typeface="华文新魏" pitchFamily="2" charset="-122"/>
              </a:rPr>
              <a:t>。</a:t>
            </a:r>
          </a:p>
          <a:p>
            <a:pPr algn="just" eaLnBrk="1" hangingPunct="1"/>
            <a:r>
              <a:rPr lang="zh-CN" altLang="en-US" dirty="0" smtClean="0"/>
              <a:t>指令系统（指令集）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000" dirty="0" smtClean="0">
                <a:solidFill>
                  <a:schemeClr val="accent2"/>
                </a:solidFill>
              </a:rPr>
              <a:t> </a:t>
            </a:r>
            <a:r>
              <a:rPr lang="zh-CN" altLang="en-US" sz="2400" dirty="0" smtClean="0">
                <a:solidFill>
                  <a:schemeClr val="accent2"/>
                </a:solidFill>
              </a:rPr>
              <a:t>一台计算机中所有机器指令的集合。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chemeClr val="accent2"/>
                </a:solidFill>
              </a:rPr>
              <a:t>机器硬件设计的依据，也是软件设计的基础。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solidFill>
                  <a:schemeClr val="accent2"/>
                </a:solidFill>
              </a:rPr>
              <a:t>硬件和软件间的界面，直接影响计算机系统性能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600" dirty="0" smtClean="0"/>
              <a:t>系列机</a:t>
            </a:r>
            <a:endParaRPr lang="en-US" altLang="zh-CN" sz="2600" dirty="0" smtClean="0"/>
          </a:p>
          <a:p>
            <a:pPr lvl="1" eaLnBrk="1" hangingPunct="1"/>
            <a:r>
              <a:rPr lang="zh-CN" altLang="en-US" sz="2200" dirty="0" smtClean="0"/>
              <a:t>基本</a:t>
            </a:r>
            <a:r>
              <a:rPr lang="zh-CN" altLang="en-US" sz="2200" dirty="0"/>
              <a:t>指令系统相同，基本系统结构相同的计算机。</a:t>
            </a:r>
          </a:p>
          <a:p>
            <a:pPr lvl="2" eaLnBrk="1" hangingPunct="1"/>
            <a:r>
              <a:rPr lang="en-US" altLang="zh-CN" sz="2200" dirty="0"/>
              <a:t>IBM</a:t>
            </a:r>
            <a:r>
              <a:rPr lang="zh-CN" altLang="en-US" sz="2200" dirty="0"/>
              <a:t>，</a:t>
            </a:r>
            <a:r>
              <a:rPr lang="en-US" altLang="zh-CN" sz="2200" dirty="0"/>
              <a:t>PDP-11</a:t>
            </a:r>
            <a:r>
              <a:rPr lang="zh-CN" altLang="en-US" sz="2200" dirty="0"/>
              <a:t>，</a:t>
            </a:r>
            <a:r>
              <a:rPr lang="en-US" altLang="zh-CN" sz="2200" dirty="0"/>
              <a:t>VAX-11</a:t>
            </a:r>
            <a:r>
              <a:rPr lang="zh-CN" altLang="en-US" sz="2200" dirty="0"/>
              <a:t>，</a:t>
            </a:r>
            <a:r>
              <a:rPr lang="en-US" altLang="zh-CN" sz="2200" dirty="0" smtClean="0"/>
              <a:t>Intel-x86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 smtClean="0"/>
              <a:t>解决</a:t>
            </a:r>
            <a:r>
              <a:rPr lang="zh-CN" altLang="en-US" sz="2200" dirty="0"/>
              <a:t>软件兼容的</a:t>
            </a:r>
            <a:r>
              <a:rPr lang="zh-CN" altLang="en-US" sz="2200" dirty="0" smtClean="0"/>
              <a:t>问题</a:t>
            </a:r>
            <a:endParaRPr lang="zh-CN" altLang="en-US" sz="2200" dirty="0"/>
          </a:p>
          <a:p>
            <a:pPr lvl="1" eaLnBrk="1" hangingPunct="1">
              <a:lnSpc>
                <a:spcPct val="140000"/>
              </a:lnSpc>
            </a:pPr>
            <a:endParaRPr lang="zh-CN" alt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40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计算机指令系统特性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华文新魏" pitchFamily="2" charset="-122"/>
              </a:rPr>
              <a:t>完备性：指令丰富，功能齐全，使用方便。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华文新魏" pitchFamily="2" charset="-122"/>
              </a:rPr>
              <a:t>有效性：程序占空间小，执行速度快。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华文新魏" pitchFamily="2" charset="-122"/>
              </a:rPr>
              <a:t>规整性：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latin typeface="华文新魏" pitchFamily="2" charset="-122"/>
              </a:rPr>
              <a:t>对称性  （对不同寻址方式的支持）</a:t>
            </a:r>
            <a:endParaRPr lang="en-US" altLang="zh-CN" dirty="0" smtClean="0">
              <a:latin typeface="华文新魏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latin typeface="华文新魏" pitchFamily="2" charset="-122"/>
              </a:rPr>
              <a:t>匀齐性   </a:t>
            </a:r>
            <a:r>
              <a:rPr lang="en-US" altLang="zh-CN" dirty="0" smtClean="0">
                <a:latin typeface="华文新魏" pitchFamily="2" charset="-122"/>
              </a:rPr>
              <a:t>(</a:t>
            </a:r>
            <a:r>
              <a:rPr lang="zh-CN" altLang="en-US" dirty="0" smtClean="0">
                <a:latin typeface="华文新魏" pitchFamily="2" charset="-122"/>
              </a:rPr>
              <a:t>对不同数据类型的支持</a:t>
            </a:r>
            <a:r>
              <a:rPr lang="en-US" altLang="zh-CN" dirty="0" smtClean="0">
                <a:latin typeface="华文新魏" pitchFamily="2" charset="-122"/>
              </a:rPr>
              <a:t>)</a:t>
            </a:r>
            <a:endParaRPr lang="zh-CN" altLang="en-US" dirty="0">
              <a:latin typeface="华文新魏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latin typeface="华文新魏" pitchFamily="2" charset="-122"/>
              </a:rPr>
              <a:t>一致性  （指令长度和数据长度的</a:t>
            </a:r>
            <a:r>
              <a:rPr lang="zh-CN" altLang="en-US" dirty="0">
                <a:latin typeface="华文新魏" pitchFamily="2" charset="-122"/>
              </a:rPr>
              <a:t>一 致</a:t>
            </a:r>
            <a:r>
              <a:rPr lang="zh-CN" altLang="en-US" dirty="0" smtClean="0">
                <a:latin typeface="华文新魏" pitchFamily="2" charset="-122"/>
              </a:rPr>
              <a:t>性）</a:t>
            </a:r>
            <a:endParaRPr lang="zh-CN" altLang="en-US" dirty="0">
              <a:latin typeface="华文新魏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华文新魏" pitchFamily="2" charset="-122"/>
              </a:rPr>
              <a:t>兼容性：系列机软件向上</a:t>
            </a:r>
            <a:r>
              <a:rPr lang="zh-CN" altLang="en-US" dirty="0" smtClean="0">
                <a:latin typeface="华文新魏" pitchFamily="2" charset="-122"/>
              </a:rPr>
              <a:t>兼容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41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9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指令格式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79512"/>
            <a:ext cx="8218488" cy="5040312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表示一条指令的机器字，称为指令字，简称指令。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指令格式：用二进制代码表示指令的结构形式。</a:t>
            </a:r>
            <a:endParaRPr lang="en-US" altLang="zh-CN" sz="2600" dirty="0" smtClean="0"/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指令要求计算机处理什么数据？</a:t>
            </a:r>
            <a:endParaRPr lang="en-US" altLang="zh-CN" sz="2200" dirty="0"/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指令要求计算机对数据做什么处理？</a:t>
            </a:r>
            <a:endParaRPr lang="en-US" altLang="zh-CN" sz="2200" dirty="0"/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计算机怎样才能得到要处理的数据？</a:t>
            </a:r>
          </a:p>
          <a:p>
            <a:pPr eaLnBrk="1" hangingPunct="1">
              <a:lnSpc>
                <a:spcPct val="135000"/>
              </a:lnSpc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5000"/>
              </a:lnSpc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hangingPunct="1">
              <a:lnSpc>
                <a:spcPct val="135000"/>
              </a:lnSpc>
            </a:pPr>
            <a:endParaRPr lang="zh-CN" altLang="en-US" sz="2600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68538" y="5214714"/>
            <a:ext cx="4489450" cy="590550"/>
            <a:chOff x="1367" y="1244"/>
            <a:chExt cx="2556" cy="245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367" y="1244"/>
              <a:ext cx="847" cy="245"/>
            </a:xfrm>
            <a:prstGeom prst="rect">
              <a:avLst/>
            </a:prstGeom>
            <a:solidFill>
              <a:srgbClr val="CC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Arial" pitchFamily="34" charset="0"/>
                  <a:ea typeface="华文新魏" pitchFamily="2" charset="-122"/>
                </a:rPr>
                <a:t>操作码字段</a:t>
              </a: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00" y="1244"/>
              <a:ext cx="1723" cy="24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Arial" pitchFamily="34" charset="0"/>
                  <a:ea typeface="华文新魏" pitchFamily="2" charset="-122"/>
                </a:rPr>
                <a:t>地址码字段</a:t>
              </a:r>
            </a:p>
          </p:txBody>
        </p:sp>
      </p:grpSp>
      <p:sp>
        <p:nvSpPr>
          <p:cNvPr id="11" name="自选图形 7"/>
          <p:cNvSpPr>
            <a:spLocks noChangeArrowheads="1"/>
          </p:cNvSpPr>
          <p:nvPr/>
        </p:nvSpPr>
        <p:spPr bwMode="auto">
          <a:xfrm flipH="1">
            <a:off x="611560" y="4257045"/>
            <a:ext cx="2400828" cy="752475"/>
          </a:xfrm>
          <a:prstGeom prst="wedgeRoundRectCallout">
            <a:avLst>
              <a:gd name="adj1" fmla="val -31819"/>
              <a:gd name="adj2" fmla="val -111177"/>
              <a:gd name="adj3" fmla="val 16667"/>
            </a:avLst>
          </a:prstGeom>
          <a:solidFill>
            <a:srgbClr val="FFCC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charset="0"/>
              </a:rPr>
              <a:t>指令的寻址方式需要解决的问题</a:t>
            </a:r>
          </a:p>
        </p:txBody>
      </p:sp>
      <p:sp>
        <p:nvSpPr>
          <p:cNvPr id="12" name="自选图形 8"/>
          <p:cNvSpPr>
            <a:spLocks noChangeArrowheads="1"/>
          </p:cNvSpPr>
          <p:nvPr/>
        </p:nvSpPr>
        <p:spPr bwMode="auto">
          <a:xfrm flipH="1">
            <a:off x="5973441" y="2258689"/>
            <a:ext cx="2311995" cy="814711"/>
          </a:xfrm>
          <a:prstGeom prst="wedgeRoundRectCallout">
            <a:avLst>
              <a:gd name="adj1" fmla="val 80685"/>
              <a:gd name="adj2" fmla="val -9631"/>
              <a:gd name="adj3" fmla="val 16667"/>
            </a:avLst>
          </a:prstGeom>
          <a:solidFill>
            <a:srgbClr val="FFCC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charset="0"/>
              </a:rPr>
              <a:t>指令的操作数需要解决的问题</a:t>
            </a:r>
          </a:p>
        </p:txBody>
      </p:sp>
      <p:sp>
        <p:nvSpPr>
          <p:cNvPr id="13" name="自选图形 9"/>
          <p:cNvSpPr>
            <a:spLocks noChangeArrowheads="1"/>
          </p:cNvSpPr>
          <p:nvPr/>
        </p:nvSpPr>
        <p:spPr bwMode="auto">
          <a:xfrm flipH="1">
            <a:off x="5734048" y="3599668"/>
            <a:ext cx="2551389" cy="778658"/>
          </a:xfrm>
          <a:prstGeom prst="wedgeRoundRectCallout">
            <a:avLst>
              <a:gd name="adj1" fmla="val 55880"/>
              <a:gd name="adj2" fmla="val -101586"/>
              <a:gd name="adj3" fmla="val 16667"/>
            </a:avLst>
          </a:prstGeom>
          <a:solidFill>
            <a:srgbClr val="FFCC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charset="0"/>
              </a:rPr>
              <a:t>指令的操作码需要解决的问题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  <p:bldP spid="11" grpId="0" animBg="1" autoUpdateAnimBg="0"/>
      <p:bldP spid="12" grpId="0" animBg="1"/>
      <p:bldP spid="1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操作码</a:t>
            </a:r>
            <a:r>
              <a:rPr lang="en-US" altLang="zh-CN" dirty="0"/>
              <a:t>(OP)</a:t>
            </a:r>
            <a:r>
              <a:rPr lang="zh-CN" altLang="en-US" dirty="0"/>
              <a:t>与地址码</a:t>
            </a:r>
            <a:r>
              <a:rPr lang="en-US" altLang="zh-CN" dirty="0"/>
              <a:t>(AC)</a:t>
            </a:r>
          </a:p>
        </p:txBody>
      </p:sp>
      <p:sp>
        <p:nvSpPr>
          <p:cNvPr id="14633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dirty="0" smtClean="0"/>
              <a:t>指令系统中每一条指令对应一个操作码</a:t>
            </a:r>
          </a:p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dirty="0" smtClean="0"/>
              <a:t>操作码的长度取决于指令系统的规模 </a:t>
            </a:r>
          </a:p>
          <a:p>
            <a:pPr lvl="1" eaLnBrk="1" hangingPunct="1">
              <a:lnSpc>
                <a:spcPct val="135000"/>
              </a:lnSpc>
              <a:defRPr/>
            </a:pPr>
            <a:r>
              <a:rPr lang="zh-CN" altLang="en-US" dirty="0" smtClean="0"/>
              <a:t>定长操作码  </a:t>
            </a:r>
            <a:r>
              <a:rPr lang="en-US" altLang="zh-CN" dirty="0" err="1" smtClean="0">
                <a:solidFill>
                  <a:schemeClr val="accent2"/>
                </a:solidFill>
              </a:rPr>
              <a:t>Length</a:t>
            </a:r>
            <a:r>
              <a:rPr lang="en-US" altLang="zh-CN" baseline="-25000" dirty="0" err="1" smtClean="0">
                <a:solidFill>
                  <a:schemeClr val="accent2"/>
                </a:solidFill>
              </a:rPr>
              <a:t>OP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=</a:t>
            </a:r>
            <a:r>
              <a:rPr lang="en-US" altLang="zh-CN" sz="24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⌈log</a:t>
            </a:r>
            <a:r>
              <a:rPr lang="en-US" altLang="zh-CN" sz="2400" b="1" kern="12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n⌉</a:t>
            </a:r>
            <a:endParaRPr lang="zh-CN" altLang="en-US" sz="2400" b="1" kern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35000"/>
              </a:lnSpc>
              <a:defRPr/>
            </a:pPr>
            <a:r>
              <a:rPr lang="zh-CN" altLang="en-US" dirty="0" smtClean="0"/>
              <a:t>变长操作码   </a:t>
            </a:r>
            <a:endParaRPr lang="en-US" altLang="zh-CN" dirty="0" smtClean="0"/>
          </a:p>
          <a:p>
            <a:pPr lvl="2" eaLnBrk="1" hangingPunct="1">
              <a:lnSpc>
                <a:spcPct val="135000"/>
              </a:lnSpc>
              <a:defRPr/>
            </a:pPr>
            <a:r>
              <a:rPr lang="zh-CN" altLang="en-US" dirty="0" smtClean="0"/>
              <a:t>扩展操作码，操作码向不用的地址码字段扩展</a:t>
            </a:r>
            <a:endParaRPr lang="en-US" altLang="zh-CN" dirty="0" smtClean="0"/>
          </a:p>
          <a:p>
            <a:pPr lvl="2" eaLnBrk="1" hangingPunct="1">
              <a:lnSpc>
                <a:spcPct val="135000"/>
              </a:lnSpc>
              <a:defRPr/>
            </a:pPr>
            <a:r>
              <a:rPr lang="en-US" altLang="zh-CN" dirty="0" err="1" smtClean="0"/>
              <a:t>huffman</a:t>
            </a:r>
            <a:r>
              <a:rPr lang="zh-CN" altLang="en-US" dirty="0" smtClean="0"/>
              <a:t>优化，频率高的短操作码</a:t>
            </a:r>
            <a:endParaRPr lang="en-US" altLang="zh-CN" dirty="0" smtClean="0"/>
          </a:p>
          <a:p>
            <a:pPr eaLnBrk="1" hangingPunct="1">
              <a:lnSpc>
                <a:spcPct val="135000"/>
              </a:lnSpc>
              <a:defRPr/>
            </a:pPr>
            <a:r>
              <a:rPr lang="zh-CN" altLang="en-US" sz="2400" dirty="0" smtClean="0"/>
              <a:t>地址码</a:t>
            </a:r>
            <a:r>
              <a:rPr lang="zh-CN" altLang="en-US" sz="2400" dirty="0" smtClean="0">
                <a:latin typeface="华文新魏" pitchFamily="2" charset="-122"/>
              </a:rPr>
              <a:t>包括</a:t>
            </a:r>
            <a:r>
              <a:rPr lang="zh-CN" altLang="en-US" sz="2400" dirty="0" smtClean="0">
                <a:solidFill>
                  <a:schemeClr val="accent2"/>
                </a:solidFill>
                <a:latin typeface="华文新魏" pitchFamily="2" charset="-122"/>
              </a:rPr>
              <a:t>被操作数</a:t>
            </a:r>
            <a:r>
              <a:rPr lang="zh-CN" altLang="en-US" sz="2400" dirty="0" smtClean="0">
                <a:latin typeface="华文新魏" pitchFamily="2" charset="-122"/>
              </a:rPr>
              <a:t>，</a:t>
            </a:r>
            <a:r>
              <a:rPr lang="zh-CN" altLang="en-US" sz="2400" dirty="0" smtClean="0">
                <a:solidFill>
                  <a:schemeClr val="accent2"/>
                </a:solidFill>
                <a:latin typeface="华文新魏" pitchFamily="2" charset="-122"/>
              </a:rPr>
              <a:t>操作数，操作结果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 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</a:endParaRPr>
          </a:p>
          <a:p>
            <a:pPr eaLnBrk="1" hangingPunct="1">
              <a:lnSpc>
                <a:spcPct val="135000"/>
              </a:lnSpc>
              <a:defRPr/>
            </a:pPr>
            <a:r>
              <a:rPr lang="zh-CN" altLang="en-US" dirty="0"/>
              <a:t>定长指令、变长指令</a:t>
            </a:r>
          </a:p>
          <a:p>
            <a:pPr marL="0" indent="0" eaLnBrk="1" hangingPunct="1">
              <a:lnSpc>
                <a:spcPct val="135000"/>
              </a:lnSpc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</a:rPr>
              <a:t> </a:t>
            </a:r>
            <a:endParaRPr lang="zh-CN" altLang="en-US" sz="2600" dirty="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27275" y="5301208"/>
            <a:ext cx="4489450" cy="590550"/>
            <a:chOff x="1367" y="1244"/>
            <a:chExt cx="2556" cy="245"/>
          </a:xfrm>
        </p:grpSpPr>
        <p:sp>
          <p:nvSpPr>
            <p:cNvPr id="10246" name="Rectangle 8"/>
            <p:cNvSpPr>
              <a:spLocks noChangeArrowheads="1"/>
            </p:cNvSpPr>
            <p:nvPr/>
          </p:nvSpPr>
          <p:spPr bwMode="auto">
            <a:xfrm>
              <a:off x="1367" y="1244"/>
              <a:ext cx="847" cy="245"/>
            </a:xfrm>
            <a:prstGeom prst="rect">
              <a:avLst/>
            </a:prstGeom>
            <a:solidFill>
              <a:srgbClr val="CCFF66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Arial" pitchFamily="34" charset="0"/>
                  <a:ea typeface="华文新魏" pitchFamily="2" charset="-122"/>
                </a:rPr>
                <a:t>操作码字段</a:t>
              </a:r>
            </a:p>
          </p:txBody>
        </p:sp>
        <p:sp>
          <p:nvSpPr>
            <p:cNvPr id="10247" name="Rectangle 9"/>
            <p:cNvSpPr>
              <a:spLocks noChangeArrowheads="1"/>
            </p:cNvSpPr>
            <p:nvPr/>
          </p:nvSpPr>
          <p:spPr bwMode="auto">
            <a:xfrm>
              <a:off x="2200" y="1244"/>
              <a:ext cx="1723" cy="245"/>
            </a:xfrm>
            <a:prstGeom prst="rect">
              <a:avLst/>
            </a:prstGeom>
            <a:solidFill>
              <a:srgbClr val="FF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Arial" pitchFamily="34" charset="0"/>
                  <a:ea typeface="华文新魏" pitchFamily="2" charset="-122"/>
                </a:rPr>
                <a:t>地址码字段</a:t>
              </a:r>
            </a:p>
          </p:txBody>
        </p:sp>
      </p:grp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6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6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6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6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63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63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63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63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63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3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63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63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63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63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63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63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63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63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63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63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63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63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63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3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63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330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扩展操作码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566738" y="3933056"/>
            <a:ext cx="8001000" cy="1955800"/>
          </a:xfrm>
        </p:spPr>
        <p:txBody>
          <a:bodyPr/>
          <a:lstStyle/>
          <a:p>
            <a:pPr algn="l"/>
            <a:r>
              <a:rPr lang="zh-CN" altLang="en-US" sz="2000" dirty="0"/>
              <a:t>双</a:t>
            </a:r>
            <a:r>
              <a:rPr lang="zh-CN" altLang="en-US" sz="2000" dirty="0" smtClean="0"/>
              <a:t>操作数指令操作码不能和单操作数，无操作数指令相同，否则无法区分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假设双操作数指令数为</a:t>
            </a:r>
            <a:r>
              <a:rPr lang="en-US" altLang="zh-CN" sz="2000" dirty="0" smtClean="0"/>
              <a:t>k,  </a:t>
            </a:r>
            <a:r>
              <a:rPr lang="zh-CN" altLang="en-US" sz="2000" dirty="0" smtClean="0"/>
              <a:t>显然</a:t>
            </a:r>
            <a:r>
              <a:rPr lang="en-US" altLang="zh-CN" sz="2000" dirty="0" smtClean="0"/>
              <a:t>k&lt;2</a:t>
            </a:r>
            <a:r>
              <a:rPr lang="en-US" altLang="zh-CN" sz="2000" baseline="30000" dirty="0" smtClean="0"/>
              <a:t>8</a:t>
            </a:r>
          </a:p>
          <a:p>
            <a:pPr algn="l"/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8</a:t>
            </a:r>
            <a:r>
              <a:rPr lang="en-US" altLang="zh-CN" sz="2000" dirty="0" smtClean="0"/>
              <a:t>-K</a:t>
            </a:r>
            <a:r>
              <a:rPr lang="zh-CN" altLang="en-US" sz="2000" dirty="0" smtClean="0"/>
              <a:t>为多余状态，可以用于表示单操作数或者无操作数指令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可用于单操作数指令的条数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8</a:t>
            </a:r>
            <a:r>
              <a:rPr lang="en-US" altLang="zh-CN" sz="2000" dirty="0" smtClean="0"/>
              <a:t>-k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*2</a:t>
            </a:r>
            <a:r>
              <a:rPr lang="en-US" altLang="zh-CN" sz="2000" baseline="30000" dirty="0" smtClean="0"/>
              <a:t>12</a:t>
            </a:r>
            <a:r>
              <a:rPr lang="zh-CN" altLang="en-US" sz="2000" baseline="-25000" dirty="0" smtClean="0"/>
              <a:t>，</a:t>
            </a:r>
            <a:r>
              <a:rPr lang="en-US" altLang="zh-CN" sz="2000" dirty="0" smtClean="0"/>
              <a:t>2</a:t>
            </a:r>
            <a:r>
              <a:rPr lang="en-US" altLang="zh-CN" sz="2000" baseline="30000" dirty="0" smtClean="0"/>
              <a:t>12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是多余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位组合</a:t>
            </a:r>
            <a:endParaRPr lang="en-US" altLang="zh-CN" sz="2000" dirty="0" smtClean="0"/>
          </a:p>
          <a:p>
            <a:pPr algn="l"/>
            <a:endParaRPr lang="en-US" altLang="zh-CN" sz="2000" dirty="0" smtClean="0"/>
          </a:p>
          <a:p>
            <a:pPr marL="0" indent="0" algn="l">
              <a:buNone/>
            </a:pP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59632" y="1340768"/>
            <a:ext cx="5040560" cy="432048"/>
            <a:chOff x="1259632" y="1412776"/>
            <a:chExt cx="5040560" cy="432048"/>
          </a:xfrm>
        </p:grpSpPr>
        <p:sp>
          <p:nvSpPr>
            <p:cNvPr id="4" name="矩形 3"/>
            <p:cNvSpPr/>
            <p:nvPr/>
          </p:nvSpPr>
          <p:spPr>
            <a:xfrm>
              <a:off x="2510036" y="1412776"/>
              <a:ext cx="1080120" cy="432048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590156" y="1412776"/>
              <a:ext cx="1368152" cy="432048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932040" y="1412776"/>
              <a:ext cx="1368152" cy="432048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259632" y="1444134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1800" i="0" dirty="0" smtClean="0">
                  <a:latin typeface="Tahoma" pitchFamily="34" charset="0"/>
                  <a:ea typeface="宋体" pitchFamily="2" charset="-122"/>
                </a:rPr>
                <a:t>双操作数</a:t>
              </a:r>
              <a:endParaRPr lang="zh-CN" altLang="en-US" sz="1800" i="0" dirty="0"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9632" y="2101498"/>
            <a:ext cx="5040560" cy="432048"/>
            <a:chOff x="1259632" y="2173506"/>
            <a:chExt cx="5040560" cy="432048"/>
          </a:xfrm>
        </p:grpSpPr>
        <p:sp>
          <p:nvSpPr>
            <p:cNvPr id="9" name="矩形 8"/>
            <p:cNvSpPr/>
            <p:nvPr/>
          </p:nvSpPr>
          <p:spPr>
            <a:xfrm>
              <a:off x="2510036" y="2173506"/>
              <a:ext cx="2422004" cy="432048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2040" y="2173506"/>
              <a:ext cx="1368152" cy="432048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259632" y="2204864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1800" i="0" dirty="0">
                  <a:latin typeface="Tahoma" pitchFamily="34" charset="0"/>
                  <a:ea typeface="宋体" pitchFamily="2" charset="-122"/>
                </a:rPr>
                <a:t>单</a:t>
              </a:r>
              <a:r>
                <a:rPr lang="zh-CN" altLang="en-US" sz="1800" i="0" dirty="0" smtClean="0">
                  <a:latin typeface="Tahoma" pitchFamily="34" charset="0"/>
                  <a:ea typeface="宋体" pitchFamily="2" charset="-122"/>
                </a:rPr>
                <a:t>操作数</a:t>
              </a:r>
              <a:endParaRPr lang="zh-CN" altLang="en-US" sz="1800" i="0" dirty="0"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632" y="2924944"/>
            <a:ext cx="5040560" cy="432048"/>
            <a:chOff x="1259632" y="2996952"/>
            <a:chExt cx="5040560" cy="432048"/>
          </a:xfrm>
        </p:grpSpPr>
        <p:sp>
          <p:nvSpPr>
            <p:cNvPr id="13" name="矩形 12"/>
            <p:cNvSpPr/>
            <p:nvPr/>
          </p:nvSpPr>
          <p:spPr>
            <a:xfrm>
              <a:off x="2510036" y="2996952"/>
              <a:ext cx="3790156" cy="432048"/>
            </a:xfrm>
            <a:prstGeom prst="rect">
              <a:avLst/>
            </a:prstGeom>
            <a:solidFill>
              <a:srgbClr val="FFC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0" dirty="0" smtClean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259632" y="3028310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1800" i="0" dirty="0">
                  <a:latin typeface="Tahoma" pitchFamily="34" charset="0"/>
                  <a:ea typeface="宋体" pitchFamily="2" charset="-122"/>
                </a:rPr>
                <a:t>无</a:t>
              </a:r>
              <a:r>
                <a:rPr lang="zh-CN" altLang="en-US" sz="1800" i="0" dirty="0" smtClean="0">
                  <a:latin typeface="Tahoma" pitchFamily="34" charset="0"/>
                  <a:ea typeface="宋体" pitchFamily="2" charset="-122"/>
                </a:rPr>
                <a:t>操作数</a:t>
              </a:r>
              <a:endParaRPr lang="zh-CN" altLang="en-US" sz="1800" i="0" dirty="0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16216" y="1372126"/>
            <a:ext cx="1152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1800" i="0" baseline="30000" dirty="0" smtClean="0">
                <a:latin typeface="Tahoma" pitchFamily="34" charset="0"/>
                <a:ea typeface="宋体" pitchFamily="2" charset="-122"/>
              </a:rPr>
              <a:t>8</a:t>
            </a:r>
            <a:endParaRPr lang="zh-CN" altLang="en-US" sz="1800" i="0" baseline="300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516216" y="2132856"/>
            <a:ext cx="1152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1800" i="0" baseline="30000" dirty="0" smtClean="0">
                <a:latin typeface="Tahoma" pitchFamily="34" charset="0"/>
                <a:ea typeface="宋体" pitchFamily="2" charset="-122"/>
              </a:rPr>
              <a:t>20</a:t>
            </a:r>
            <a:endParaRPr lang="zh-CN" altLang="en-US" sz="1800" i="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516216" y="2956302"/>
            <a:ext cx="1152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en-US" altLang="zh-CN" sz="1800" i="0" dirty="0" smtClean="0"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1800" i="0" baseline="30000" dirty="0" smtClean="0">
                <a:latin typeface="Tahoma" pitchFamily="34" charset="0"/>
                <a:ea typeface="宋体" pitchFamily="2" charset="-122"/>
              </a:rPr>
              <a:t>32</a:t>
            </a:r>
            <a:endParaRPr lang="zh-CN" altLang="en-US" sz="1800" i="0" baseline="300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2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指令分类方法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>
                <a:latin typeface="华文新魏" pitchFamily="2" charset="-122"/>
              </a:rPr>
              <a:t>按计算机系统的层次结构分类</a:t>
            </a:r>
            <a:endParaRPr lang="en-US" altLang="zh-CN" sz="2600" dirty="0" smtClean="0">
              <a:latin typeface="华文新魏" pitchFamily="2" charset="-122"/>
            </a:endParaRPr>
          </a:p>
          <a:p>
            <a:pPr lvl="1" eaLnBrk="1" hangingPunct="1"/>
            <a:r>
              <a:rPr lang="zh-CN" altLang="en-US" dirty="0" smtClean="0"/>
              <a:t>微指令</a:t>
            </a:r>
            <a:r>
              <a:rPr lang="zh-CN" altLang="en-US" dirty="0"/>
              <a:t>、</a:t>
            </a:r>
            <a:r>
              <a:rPr lang="zh-CN" altLang="en-US" dirty="0" smtClean="0"/>
              <a:t>机器指令、宏指令</a:t>
            </a:r>
            <a:endParaRPr lang="zh-CN" altLang="en-US" dirty="0"/>
          </a:p>
          <a:p>
            <a:pPr eaLnBrk="1" hangingPunct="1"/>
            <a:r>
              <a:rPr lang="zh-CN" altLang="en-US" sz="2600" dirty="0" smtClean="0"/>
              <a:t>按</a:t>
            </a:r>
            <a:r>
              <a:rPr lang="zh-CN" altLang="en-US" sz="2600" dirty="0"/>
              <a:t>操作数物理位置</a:t>
            </a:r>
            <a:r>
              <a:rPr lang="zh-CN" altLang="en-US" sz="2600" dirty="0" smtClean="0"/>
              <a:t>分类</a:t>
            </a:r>
            <a:endParaRPr lang="en-US" altLang="zh-CN" sz="2600" dirty="0" smtClean="0"/>
          </a:p>
          <a:p>
            <a:pPr lvl="1" eaLnBrk="1" hangingPunct="1">
              <a:defRPr/>
            </a:pPr>
            <a:r>
              <a:rPr lang="zh-CN" altLang="en-US" dirty="0"/>
              <a:t>存储器－存储器（</a:t>
            </a:r>
            <a:r>
              <a:rPr lang="en-US" altLang="zh-CN" dirty="0"/>
              <a:t>SS</a:t>
            </a:r>
            <a:r>
              <a:rPr lang="zh-CN" altLang="en-US" dirty="0"/>
              <a:t>）型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寄存器－寄存器（</a:t>
            </a:r>
            <a:r>
              <a:rPr lang="en-US" altLang="zh-CN" dirty="0"/>
              <a:t>RR</a:t>
            </a:r>
            <a:r>
              <a:rPr lang="zh-CN" altLang="en-US" dirty="0"/>
              <a:t>）型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寄存器－存储器（</a:t>
            </a:r>
            <a:r>
              <a:rPr lang="en-US" altLang="zh-CN" dirty="0"/>
              <a:t>RS</a:t>
            </a:r>
            <a:r>
              <a:rPr lang="zh-CN" altLang="en-US" dirty="0"/>
              <a:t>）型 </a:t>
            </a:r>
          </a:p>
          <a:p>
            <a:pPr eaLnBrk="1" hangingPunct="1"/>
            <a:r>
              <a:rPr lang="zh-CN" altLang="en-US" sz="2600" dirty="0" smtClean="0">
                <a:latin typeface="华文新魏" pitchFamily="2" charset="-122"/>
              </a:rPr>
              <a:t>按操作数个数分类</a:t>
            </a:r>
            <a:endParaRPr lang="en-US" altLang="zh-CN" sz="2600" dirty="0" smtClean="0">
              <a:latin typeface="华文新魏" pitchFamily="2" charset="-122"/>
            </a:endParaRPr>
          </a:p>
          <a:p>
            <a:pPr lvl="1" eaLnBrk="1" hangingPunct="1">
              <a:defRPr/>
            </a:pPr>
            <a:r>
              <a:rPr lang="en-US" altLang="zh-CN" dirty="0"/>
              <a:t> </a:t>
            </a:r>
            <a:r>
              <a:rPr lang="zh-CN" altLang="en-US" dirty="0"/>
              <a:t>三地址、二地址、单地址、零地址</a:t>
            </a:r>
          </a:p>
          <a:p>
            <a:pPr eaLnBrk="1" hangingPunct="1"/>
            <a:endParaRPr lang="zh-CN" altLang="en-US" sz="2600" dirty="0" smtClean="0">
              <a:latin typeface="华文新魏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45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新魏" pitchFamily="2" charset="-122"/>
              </a:rPr>
              <a:t>按操作数个数分类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9219" y="1633562"/>
            <a:ext cx="3244850" cy="417513"/>
            <a:chOff x="1701" y="663"/>
            <a:chExt cx="1996" cy="182"/>
          </a:xfrm>
        </p:grpSpPr>
        <p:sp>
          <p:nvSpPr>
            <p:cNvPr id="1466373" name="Rectangle 5"/>
            <p:cNvSpPr>
              <a:spLocks noChangeArrowheads="1"/>
            </p:cNvSpPr>
            <p:nvPr/>
          </p:nvSpPr>
          <p:spPr bwMode="auto">
            <a:xfrm>
              <a:off x="1701" y="663"/>
              <a:ext cx="499" cy="182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OP</a:t>
              </a:r>
            </a:p>
          </p:txBody>
        </p:sp>
        <p:sp>
          <p:nvSpPr>
            <p:cNvPr id="1466374" name="Rectangle 6"/>
            <p:cNvSpPr>
              <a:spLocks noChangeArrowheads="1"/>
            </p:cNvSpPr>
            <p:nvPr/>
          </p:nvSpPr>
          <p:spPr bwMode="auto">
            <a:xfrm>
              <a:off x="2200" y="663"/>
              <a:ext cx="499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A1</a:t>
              </a:r>
            </a:p>
          </p:txBody>
        </p:sp>
        <p:sp>
          <p:nvSpPr>
            <p:cNvPr id="1466375" name="Rectangle 7"/>
            <p:cNvSpPr>
              <a:spLocks noChangeArrowheads="1"/>
            </p:cNvSpPr>
            <p:nvPr/>
          </p:nvSpPr>
          <p:spPr bwMode="auto">
            <a:xfrm>
              <a:off x="2699" y="663"/>
              <a:ext cx="499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 dirty="0">
                  <a:latin typeface="华文新魏" pitchFamily="2" charset="-122"/>
                  <a:ea typeface="华文新魏" pitchFamily="2" charset="-122"/>
                </a:rPr>
                <a:t>A2</a:t>
              </a:r>
            </a:p>
          </p:txBody>
        </p:sp>
        <p:sp>
          <p:nvSpPr>
            <p:cNvPr id="1466376" name="Rectangle 8"/>
            <p:cNvSpPr>
              <a:spLocks noChangeArrowheads="1"/>
            </p:cNvSpPr>
            <p:nvPr/>
          </p:nvSpPr>
          <p:spPr bwMode="auto">
            <a:xfrm>
              <a:off x="3198" y="663"/>
              <a:ext cx="499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 dirty="0">
                  <a:latin typeface="华文新魏" pitchFamily="2" charset="-122"/>
                  <a:ea typeface="华文新魏" pitchFamily="2" charset="-122"/>
                </a:rPr>
                <a:t>A3</a:t>
              </a:r>
            </a:p>
          </p:txBody>
        </p:sp>
      </p:grpSp>
      <p:sp>
        <p:nvSpPr>
          <p:cNvPr id="1466377" name="Rectangle 9"/>
          <p:cNvSpPr>
            <a:spLocks noChangeArrowheads="1"/>
          </p:cNvSpPr>
          <p:nvPr/>
        </p:nvSpPr>
        <p:spPr bwMode="auto">
          <a:xfrm>
            <a:off x="422020" y="1628800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</a:t>
            </a:r>
            <a:r>
              <a:rPr lang="zh-CN" altLang="en-US" sz="18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39219" y="2498750"/>
            <a:ext cx="3243263" cy="417512"/>
            <a:chOff x="1701" y="980"/>
            <a:chExt cx="1995" cy="182"/>
          </a:xfrm>
        </p:grpSpPr>
        <p:sp>
          <p:nvSpPr>
            <p:cNvPr id="1466379" name="Rectangle 11"/>
            <p:cNvSpPr>
              <a:spLocks noChangeArrowheads="1"/>
            </p:cNvSpPr>
            <p:nvPr/>
          </p:nvSpPr>
          <p:spPr bwMode="auto">
            <a:xfrm>
              <a:off x="1701" y="980"/>
              <a:ext cx="499" cy="182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solidFill>
                    <a:srgbClr val="0000FF"/>
                  </a:solidFill>
                  <a:latin typeface="华文新魏" pitchFamily="2" charset="-122"/>
                  <a:ea typeface="华文新魏" pitchFamily="2" charset="-122"/>
                </a:rPr>
                <a:t>OP</a:t>
              </a:r>
            </a:p>
          </p:txBody>
        </p:sp>
        <p:sp>
          <p:nvSpPr>
            <p:cNvPr id="1466380" name="Rectangle 12"/>
            <p:cNvSpPr>
              <a:spLocks noChangeArrowheads="1"/>
            </p:cNvSpPr>
            <p:nvPr/>
          </p:nvSpPr>
          <p:spPr bwMode="auto">
            <a:xfrm>
              <a:off x="2200" y="980"/>
              <a:ext cx="725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latin typeface="华文新魏" pitchFamily="2" charset="-122"/>
                  <a:ea typeface="华文新魏" pitchFamily="2" charset="-122"/>
                </a:rPr>
                <a:t>A1</a:t>
              </a:r>
            </a:p>
          </p:txBody>
        </p:sp>
        <p:sp>
          <p:nvSpPr>
            <p:cNvPr id="1466381" name="Rectangle 13"/>
            <p:cNvSpPr>
              <a:spLocks noChangeArrowheads="1"/>
            </p:cNvSpPr>
            <p:nvPr/>
          </p:nvSpPr>
          <p:spPr bwMode="auto">
            <a:xfrm>
              <a:off x="2925" y="980"/>
              <a:ext cx="771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latin typeface="华文新魏" pitchFamily="2" charset="-122"/>
                  <a:ea typeface="华文新魏" pitchFamily="2" charset="-122"/>
                </a:rPr>
                <a:t>A2</a:t>
              </a:r>
            </a:p>
          </p:txBody>
        </p:sp>
      </p:grpSp>
      <p:sp>
        <p:nvSpPr>
          <p:cNvPr id="1466382" name="Rectangle 14"/>
          <p:cNvSpPr>
            <a:spLocks noChangeArrowheads="1"/>
          </p:cNvSpPr>
          <p:nvPr/>
        </p:nvSpPr>
        <p:spPr bwMode="auto">
          <a:xfrm>
            <a:off x="422020" y="2446362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二地址指令</a:t>
            </a:r>
            <a:r>
              <a:rPr lang="zh-CN" altLang="en-US" sz="18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439219" y="3276625"/>
            <a:ext cx="3243263" cy="417512"/>
            <a:chOff x="1701" y="1343"/>
            <a:chExt cx="1995" cy="182"/>
          </a:xfrm>
        </p:grpSpPr>
        <p:sp>
          <p:nvSpPr>
            <p:cNvPr id="1466384" name="Rectangle 16"/>
            <p:cNvSpPr>
              <a:spLocks noChangeArrowheads="1"/>
            </p:cNvSpPr>
            <p:nvPr/>
          </p:nvSpPr>
          <p:spPr bwMode="auto">
            <a:xfrm>
              <a:off x="1701" y="1343"/>
              <a:ext cx="499" cy="182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latin typeface="华文新魏" pitchFamily="2" charset="-122"/>
                  <a:ea typeface="华文新魏" pitchFamily="2" charset="-122"/>
                </a:rPr>
                <a:t>OP</a:t>
              </a:r>
            </a:p>
          </p:txBody>
        </p:sp>
        <p:sp>
          <p:nvSpPr>
            <p:cNvPr id="1466385" name="Rectangle 17"/>
            <p:cNvSpPr>
              <a:spLocks noChangeArrowheads="1"/>
            </p:cNvSpPr>
            <p:nvPr/>
          </p:nvSpPr>
          <p:spPr bwMode="auto">
            <a:xfrm>
              <a:off x="2200" y="1343"/>
              <a:ext cx="1496" cy="18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800" i="0">
                  <a:latin typeface="华文新魏" pitchFamily="2" charset="-122"/>
                  <a:ea typeface="华文新魏" pitchFamily="2" charset="-122"/>
                </a:rPr>
                <a:t>A1</a:t>
              </a:r>
            </a:p>
          </p:txBody>
        </p:sp>
      </p:grpSp>
      <p:sp>
        <p:nvSpPr>
          <p:cNvPr id="1466386" name="Rectangle 18"/>
          <p:cNvSpPr>
            <a:spLocks noChangeArrowheads="1"/>
          </p:cNvSpPr>
          <p:nvPr/>
        </p:nvSpPr>
        <p:spPr bwMode="auto">
          <a:xfrm>
            <a:off x="431545" y="3213125"/>
            <a:ext cx="1883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一地址指令</a:t>
            </a:r>
            <a:r>
              <a:rPr lang="zh-CN" altLang="en-US" sz="18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66387" name="Rectangle 19"/>
          <p:cNvSpPr>
            <a:spLocks noChangeArrowheads="1"/>
          </p:cNvSpPr>
          <p:nvPr/>
        </p:nvSpPr>
        <p:spPr bwMode="auto">
          <a:xfrm>
            <a:off x="2434457" y="4068787"/>
            <a:ext cx="3244850" cy="417513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OP</a:t>
            </a:r>
          </a:p>
        </p:txBody>
      </p:sp>
      <p:sp>
        <p:nvSpPr>
          <p:cNvPr id="1466388" name="Rectangle 20"/>
          <p:cNvSpPr>
            <a:spLocks noChangeArrowheads="1"/>
          </p:cNvSpPr>
          <p:nvPr/>
        </p:nvSpPr>
        <p:spPr bwMode="auto">
          <a:xfrm>
            <a:off x="507166" y="4005287"/>
            <a:ext cx="17796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零地址指令</a:t>
            </a:r>
            <a:r>
              <a:rPr lang="zh-CN" altLang="en-US" sz="18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466389" name="Rectangle 21"/>
          <p:cNvSpPr>
            <a:spLocks noChangeArrowheads="1"/>
          </p:cNvSpPr>
          <p:nvPr/>
        </p:nvSpPr>
        <p:spPr bwMode="auto">
          <a:xfrm>
            <a:off x="5922752" y="1700289"/>
            <a:ext cx="250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(A1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8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 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(A2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→ 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(A3)</a:t>
            </a:r>
          </a:p>
        </p:txBody>
      </p:sp>
      <p:sp>
        <p:nvSpPr>
          <p:cNvPr id="1466390" name="Rectangle 22"/>
          <p:cNvSpPr>
            <a:spLocks noChangeArrowheads="1"/>
          </p:cNvSpPr>
          <p:nvPr/>
        </p:nvSpPr>
        <p:spPr bwMode="auto">
          <a:xfrm>
            <a:off x="5817167" y="2522840"/>
            <a:ext cx="2646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(A1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8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(A2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→ 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(A1)</a:t>
            </a:r>
          </a:p>
        </p:txBody>
      </p:sp>
      <p:sp>
        <p:nvSpPr>
          <p:cNvPr id="1466391" name="Rectangle 23"/>
          <p:cNvSpPr>
            <a:spLocks noChangeArrowheads="1"/>
          </p:cNvSpPr>
          <p:nvPr/>
        </p:nvSpPr>
        <p:spPr bwMode="auto">
          <a:xfrm>
            <a:off x="5909810" y="3316307"/>
            <a:ext cx="2744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AC) </a:t>
            </a:r>
            <a:r>
              <a:rPr lang="en-US" altLang="zh-CN" sz="18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OP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(A1)  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→ </a:t>
            </a:r>
            <a:r>
              <a:rPr lang="en-US" altLang="zh-CN" sz="1800" i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AC</a:t>
            </a:r>
          </a:p>
        </p:txBody>
      </p:sp>
      <p:sp>
        <p:nvSpPr>
          <p:cNvPr id="1466392" name="Rectangle 24"/>
          <p:cNvSpPr>
            <a:spLocks noChangeArrowheads="1"/>
          </p:cNvSpPr>
          <p:nvPr/>
        </p:nvSpPr>
        <p:spPr bwMode="auto">
          <a:xfrm>
            <a:off x="5981817" y="4100240"/>
            <a:ext cx="2600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如停机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空操作</a:t>
            </a:r>
            <a:r>
              <a:rPr lang="en-US" altLang="zh-CN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i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堆栈指令</a:t>
            </a:r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3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6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6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6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6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6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6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7" grpId="0"/>
      <p:bldP spid="1466382" grpId="0"/>
      <p:bldP spid="1466386" grpId="0"/>
      <p:bldP spid="1466387" grpId="0" animBg="1"/>
      <p:bldP spid="1466388" grpId="0"/>
      <p:bldP spid="1466389" grpId="0"/>
      <p:bldP spid="1466390" grpId="0"/>
      <p:bldP spid="1466391" grpId="0"/>
      <p:bldP spid="146639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指令字长度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500" dirty="0" smtClean="0">
                <a:latin typeface="华文新魏" pitchFamily="2" charset="-122"/>
              </a:rPr>
              <a:t>指令中包含二进制代码的位数</a:t>
            </a:r>
          </a:p>
          <a:p>
            <a:pPr eaLnBrk="1" hangingPunct="1"/>
            <a:r>
              <a:rPr lang="zh-CN" altLang="en-US" sz="2500" dirty="0" smtClean="0">
                <a:latin typeface="华文新魏" pitchFamily="2" charset="-122"/>
              </a:rPr>
              <a:t>与机器字的长度有关</a:t>
            </a:r>
            <a:r>
              <a:rPr lang="en-US" altLang="zh-CN" sz="2500" dirty="0" smtClean="0">
                <a:latin typeface="华文新魏" pitchFamily="2" charset="-122"/>
              </a:rPr>
              <a:t>:   </a:t>
            </a:r>
            <a:r>
              <a:rPr lang="zh-CN" altLang="en-US" sz="2500" u="sng" dirty="0" smtClean="0">
                <a:latin typeface="华文新魏" pitchFamily="2" charset="-122"/>
              </a:rPr>
              <a:t>单字长</a:t>
            </a:r>
            <a:r>
              <a:rPr lang="en-US" altLang="zh-CN" sz="2500" u="sng" dirty="0" smtClean="0">
                <a:latin typeface="华文新魏" pitchFamily="2" charset="-122"/>
              </a:rPr>
              <a:t>,</a:t>
            </a:r>
            <a:r>
              <a:rPr lang="zh-CN" altLang="en-US" sz="2500" u="sng" dirty="0" smtClean="0">
                <a:latin typeface="华文新魏" pitchFamily="2" charset="-122"/>
              </a:rPr>
              <a:t>双字长</a:t>
            </a:r>
            <a:r>
              <a:rPr lang="en-US" altLang="zh-CN" sz="2500" u="sng" dirty="0" smtClean="0">
                <a:latin typeface="华文新魏" pitchFamily="2" charset="-122"/>
              </a:rPr>
              <a:t>,</a:t>
            </a:r>
            <a:r>
              <a:rPr lang="zh-CN" altLang="en-US" sz="2500" u="sng" dirty="0" smtClean="0">
                <a:latin typeface="华文新魏" pitchFamily="2" charset="-122"/>
              </a:rPr>
              <a:t>半字长。</a:t>
            </a:r>
          </a:p>
          <a:p>
            <a:pPr eaLnBrk="1" hangingPunct="1"/>
            <a:r>
              <a:rPr lang="zh-CN" altLang="en-US" sz="2500" dirty="0" smtClean="0">
                <a:latin typeface="华文新魏" pitchFamily="2" charset="-122"/>
              </a:rPr>
              <a:t>多字长指令</a:t>
            </a:r>
          </a:p>
          <a:p>
            <a:pPr lvl="1" eaLnBrk="1" hangingPunct="1"/>
            <a:r>
              <a:rPr lang="zh-CN" altLang="en-US" sz="2100" dirty="0" smtClean="0">
                <a:latin typeface="华文新魏" pitchFamily="2" charset="-122"/>
              </a:rPr>
              <a:t>解决寻址较大存储空间的问题</a:t>
            </a:r>
          </a:p>
          <a:p>
            <a:pPr lvl="1" eaLnBrk="1" hangingPunct="1"/>
            <a:r>
              <a:rPr lang="zh-CN" altLang="en-US" sz="2100" dirty="0" smtClean="0">
                <a:latin typeface="华文新魏" pitchFamily="2" charset="-122"/>
              </a:rPr>
              <a:t>取指多次访内，影响速度，占用空间大。</a:t>
            </a:r>
          </a:p>
          <a:p>
            <a:pPr eaLnBrk="1" hangingPunct="1"/>
            <a:r>
              <a:rPr lang="zh-CN" altLang="en-US" sz="2500" dirty="0" smtClean="0">
                <a:solidFill>
                  <a:srgbClr val="0000FF"/>
                </a:solidFill>
                <a:latin typeface="华文新魏" pitchFamily="2" charset="-122"/>
              </a:rPr>
              <a:t>等长指令</a:t>
            </a:r>
            <a:r>
              <a:rPr lang="en-US" altLang="zh-CN" sz="2500" dirty="0" smtClean="0">
                <a:solidFill>
                  <a:srgbClr val="0000FF"/>
                </a:solidFill>
                <a:latin typeface="华文新魏" pitchFamily="2" charset="-122"/>
              </a:rPr>
              <a:t>:</a:t>
            </a:r>
            <a:r>
              <a:rPr lang="en-US" altLang="zh-CN" sz="2500" dirty="0" smtClean="0">
                <a:latin typeface="华文新魏" pitchFamily="2" charset="-122"/>
              </a:rPr>
              <a:t>  </a:t>
            </a:r>
            <a:r>
              <a:rPr lang="zh-CN" altLang="en-US" sz="2500" dirty="0" smtClean="0">
                <a:latin typeface="华文新魏" pitchFamily="2" charset="-122"/>
              </a:rPr>
              <a:t>结构简单，控制线路简单。</a:t>
            </a:r>
          </a:p>
          <a:p>
            <a:pPr eaLnBrk="1" hangingPunct="1"/>
            <a:r>
              <a:rPr lang="zh-CN" altLang="en-US" sz="2500" dirty="0" smtClean="0">
                <a:solidFill>
                  <a:srgbClr val="0000FF"/>
                </a:solidFill>
                <a:latin typeface="华文新魏" pitchFamily="2" charset="-122"/>
              </a:rPr>
              <a:t>变长指令</a:t>
            </a:r>
            <a:r>
              <a:rPr lang="en-US" altLang="zh-CN" sz="2500" dirty="0" smtClean="0">
                <a:solidFill>
                  <a:srgbClr val="0000FF"/>
                </a:solidFill>
                <a:latin typeface="华文新魏" pitchFamily="2" charset="-122"/>
              </a:rPr>
              <a:t>:</a:t>
            </a:r>
            <a:r>
              <a:rPr lang="en-US" altLang="zh-CN" sz="2500" dirty="0" smtClean="0">
                <a:latin typeface="华文新魏" pitchFamily="2" charset="-122"/>
              </a:rPr>
              <a:t>  </a:t>
            </a:r>
            <a:r>
              <a:rPr lang="zh-CN" altLang="en-US" sz="2500" dirty="0" smtClean="0">
                <a:latin typeface="华文新魏" pitchFamily="2" charset="-122"/>
              </a:rPr>
              <a:t>结构灵活，充分利用指令长度，控制复杂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endParaRPr lang="en-US" altLang="zh-CN" sz="2500" dirty="0" smtClean="0">
              <a:latin typeface="华文新魏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47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指令字助记符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ADD</a:t>
            </a:r>
          </a:p>
          <a:p>
            <a:pPr eaLnBrk="1" hangingPunct="1"/>
            <a:r>
              <a:rPr lang="en-US" altLang="zh-CN" smtClean="0"/>
              <a:t> SUB</a:t>
            </a:r>
          </a:p>
          <a:p>
            <a:pPr eaLnBrk="1" hangingPunct="1"/>
            <a:r>
              <a:rPr lang="en-US" altLang="zh-CN" smtClean="0"/>
              <a:t> MOV</a:t>
            </a:r>
          </a:p>
          <a:p>
            <a:pPr eaLnBrk="1" hangingPunct="1"/>
            <a:r>
              <a:rPr lang="en-US" altLang="zh-CN" smtClean="0"/>
              <a:t> JMP</a:t>
            </a:r>
          </a:p>
          <a:p>
            <a:pPr eaLnBrk="1" hangingPunct="1"/>
            <a:r>
              <a:rPr lang="en-US" altLang="zh-CN" smtClean="0"/>
              <a:t> STR</a:t>
            </a:r>
          </a:p>
          <a:p>
            <a:pPr eaLnBrk="1" hangingPunct="1"/>
            <a:r>
              <a:rPr lang="en-US" altLang="zh-CN" smtClean="0"/>
              <a:t> LDA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48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PDP-11 </a:t>
            </a:r>
            <a:r>
              <a:rPr lang="zh-CN" altLang="en-US" dirty="0" smtClean="0">
                <a:latin typeface="方正舒体" pitchFamily="2" charset="-122"/>
              </a:rPr>
              <a:t>指令格式举例</a:t>
            </a: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49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086794" y="2132856"/>
            <a:ext cx="3763962" cy="5207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</a:t>
            </a:r>
            <a:r>
              <a:rPr kumimoji="1" lang="zh-CN" altLang="en-US" sz="16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60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10bits</a:t>
            </a:r>
            <a:r>
              <a:rPr kumimoji="1" lang="zh-CN" altLang="en-US" sz="160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1600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850756" y="2132856"/>
            <a:ext cx="11176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MODE(3)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930256" y="2132856"/>
            <a:ext cx="971550" cy="5207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Rn(3)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086794" y="3888631"/>
            <a:ext cx="1728787" cy="5461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OP</a:t>
            </a:r>
            <a:r>
              <a:rPr kumimoji="1" lang="zh-CN" altLang="en-US" sz="160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60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4bits</a:t>
            </a:r>
            <a:r>
              <a:rPr kumimoji="1" lang="zh-CN" altLang="en-US" sz="1600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1600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868219" y="3888631"/>
            <a:ext cx="11176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MODE(3)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947719" y="3888631"/>
            <a:ext cx="971550" cy="5461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Rn(3)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3817169" y="3888631"/>
            <a:ext cx="1117600" cy="54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MODE(3)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4896669" y="3888631"/>
            <a:ext cx="971550" cy="5461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1600" i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Rn</a:t>
            </a:r>
            <a:r>
              <a:rPr kumimoji="1" lang="en-US" altLang="zh-CN" sz="1600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(3)</a:t>
            </a:r>
          </a:p>
        </p:txBody>
      </p:sp>
      <p:sp>
        <p:nvSpPr>
          <p:cNvPr id="18444" name="AutoShape 11"/>
          <p:cNvSpPr>
            <a:spLocks/>
          </p:cNvSpPr>
          <p:nvPr/>
        </p:nvSpPr>
        <p:spPr bwMode="auto">
          <a:xfrm rot="-5400000">
            <a:off x="4667959" y="3705632"/>
            <a:ext cx="240732" cy="1942305"/>
          </a:xfrm>
          <a:prstGeom prst="leftBrace">
            <a:avLst>
              <a:gd name="adj1" fmla="val 22685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5" name="AutoShape 12"/>
          <p:cNvSpPr>
            <a:spLocks/>
          </p:cNvSpPr>
          <p:nvPr/>
        </p:nvSpPr>
        <p:spPr bwMode="auto">
          <a:xfrm rot="-5400000">
            <a:off x="6747811" y="3643155"/>
            <a:ext cx="274407" cy="2033586"/>
          </a:xfrm>
          <a:prstGeom prst="leftBrace">
            <a:avLst>
              <a:gd name="adj1" fmla="val 22685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1" name="Rectangle 13"/>
          <p:cNvSpPr>
            <a:spLocks noChangeArrowheads="1"/>
          </p:cNvSpPr>
          <p:nvPr/>
        </p:nvSpPr>
        <p:spPr bwMode="auto">
          <a:xfrm>
            <a:off x="4247381" y="4795094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源操作数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2" name="Rectangle 14"/>
          <p:cNvSpPr>
            <a:spLocks noChangeArrowheads="1"/>
          </p:cNvSpPr>
          <p:nvPr/>
        </p:nvSpPr>
        <p:spPr bwMode="auto">
          <a:xfrm>
            <a:off x="6334944" y="4795094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被操作数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3" name="Rectangle 15"/>
          <p:cNvSpPr>
            <a:spLocks noChangeArrowheads="1"/>
          </p:cNvSpPr>
          <p:nvPr/>
        </p:nvSpPr>
        <p:spPr bwMode="auto">
          <a:xfrm>
            <a:off x="4104506" y="3336181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4" name="Rectangle 16"/>
          <p:cNvSpPr>
            <a:spLocks noChangeArrowheads="1"/>
          </p:cNvSpPr>
          <p:nvPr/>
        </p:nvSpPr>
        <p:spPr bwMode="auto">
          <a:xfrm>
            <a:off x="6222231" y="3329831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操作数地址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H="1">
            <a:off x="4463281" y="3701306"/>
            <a:ext cx="144463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>
            <a:off x="5039544" y="3701306"/>
            <a:ext cx="14398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 flipV="1">
            <a:off x="5399906" y="3701306"/>
            <a:ext cx="12954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>
            <a:off x="6984231" y="3701306"/>
            <a:ext cx="43180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5429" name="Rectangle 21"/>
          <p:cNvSpPr>
            <a:spLocks noChangeArrowheads="1"/>
          </p:cNvSpPr>
          <p:nvPr/>
        </p:nvSpPr>
        <p:spPr bwMode="auto">
          <a:xfrm>
            <a:off x="502469" y="2221756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单字长指令</a:t>
            </a:r>
          </a:p>
        </p:txBody>
      </p:sp>
      <p:sp>
        <p:nvSpPr>
          <p:cNvPr id="1425430" name="Rectangle 22"/>
          <p:cNvSpPr>
            <a:spLocks noChangeArrowheads="1"/>
          </p:cNvSpPr>
          <p:nvPr/>
        </p:nvSpPr>
        <p:spPr bwMode="auto">
          <a:xfrm>
            <a:off x="467544" y="4053731"/>
            <a:ext cx="169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 i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双字长指令</a:t>
            </a:r>
            <a:endParaRPr lang="zh-CN" altLang="en-US" sz="2000" i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6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5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5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5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5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21" grpId="0"/>
      <p:bldP spid="1425422" grpId="0"/>
      <p:bldP spid="1425423" grpId="0"/>
      <p:bldP spid="1425424" grpId="0"/>
      <p:bldP spid="1425429" grpId="0"/>
      <p:bldP spid="14254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6562725" cy="50403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/>
              <a:t>MIPS</a:t>
            </a:r>
            <a:r>
              <a:rPr lang="zh-CN" altLang="en-US" sz="2800" dirty="0" smtClean="0"/>
              <a:t>公司发布了第一个商用</a:t>
            </a:r>
            <a:r>
              <a:rPr lang="en-US" altLang="zh-CN" sz="2800" dirty="0" smtClean="0"/>
              <a:t>RISC</a:t>
            </a:r>
            <a:r>
              <a:rPr lang="zh-CN" altLang="en-US" sz="2800" dirty="0" smtClean="0"/>
              <a:t>结构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en-US" altLang="zh-CN" sz="1800" dirty="0">
                <a:solidFill>
                  <a:srgbClr val="C00000"/>
                </a:solidFill>
              </a:rPr>
              <a:t>Microprocessor without </a:t>
            </a:r>
            <a:r>
              <a:rPr lang="en-US" altLang="zh-CN" sz="1800" dirty="0" smtClean="0">
                <a:solidFill>
                  <a:srgbClr val="C00000"/>
                </a:solidFill>
              </a:rPr>
              <a:t>interlocked </a:t>
            </a:r>
            <a:r>
              <a:rPr lang="en-US" altLang="zh-CN" sz="1800" dirty="0">
                <a:solidFill>
                  <a:srgbClr val="C00000"/>
                </a:solidFill>
              </a:rPr>
              <a:t>Piped Stages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zh-CN" altLang="en-US" sz="2800" dirty="0" smtClean="0"/>
              <a:t>为什么选择</a:t>
            </a:r>
            <a:r>
              <a:rPr lang="en-US" altLang="zh-CN" sz="2800" dirty="0" smtClean="0"/>
              <a:t>MIPS</a:t>
            </a:r>
            <a:r>
              <a:rPr lang="zh-CN" altLang="en-US" sz="2800" dirty="0" smtClean="0"/>
              <a:t>而不是</a:t>
            </a:r>
            <a:r>
              <a:rPr lang="en-US" altLang="zh-CN" sz="2800" dirty="0" smtClean="0"/>
              <a:t>Intel 80x86?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简洁雅致，不会陷入繁琐的细节</a:t>
            </a:r>
            <a:r>
              <a:rPr lang="en-US" altLang="zh-CN" sz="2400" dirty="0" smtClean="0"/>
              <a:t>.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MIPS</a:t>
            </a:r>
            <a:r>
              <a:rPr lang="zh-CN" altLang="en-US" sz="2400" dirty="0" smtClean="0"/>
              <a:t>广泛应用于嵌入式应用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X86</a:t>
            </a:r>
            <a:r>
              <a:rPr lang="zh-CN" altLang="en-US" sz="2400" dirty="0" smtClean="0"/>
              <a:t>平台主要应用于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领域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65" y="3950395"/>
            <a:ext cx="167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316" y="1268760"/>
            <a:ext cx="22002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2" y="4365104"/>
            <a:ext cx="30337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00" y="4581128"/>
            <a:ext cx="26638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7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寻找指令或操作数有效地址的方式</a:t>
            </a:r>
          </a:p>
          <a:p>
            <a:pPr lvl="1"/>
            <a:r>
              <a:rPr lang="zh-CN" altLang="en-US" dirty="0"/>
              <a:t>指令寻址</a:t>
            </a:r>
          </a:p>
          <a:p>
            <a:pPr lvl="2"/>
            <a:r>
              <a:rPr lang="zh-CN" altLang="en-US" sz="2400" dirty="0"/>
              <a:t>顺序寻址</a:t>
            </a:r>
          </a:p>
          <a:p>
            <a:pPr lvl="2"/>
            <a:r>
              <a:rPr lang="zh-CN" altLang="en-US" sz="2400" dirty="0"/>
              <a:t>跳跃寻址</a:t>
            </a:r>
          </a:p>
          <a:p>
            <a:pPr lvl="1"/>
            <a:r>
              <a:rPr lang="zh-CN" altLang="en-US" dirty="0"/>
              <a:t>操作数寻址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01D71506-0713-46DD-9483-17E15EDE737E}" type="slidenum">
              <a:rPr lang="en-US" altLang="zh-CN" smtClean="0"/>
              <a:pPr>
                <a:defRPr/>
              </a:pPr>
              <a:t>50</a:t>
            </a:fld>
            <a:r>
              <a:rPr lang="en-US" altLang="zh-CN" smtClean="0"/>
              <a:t>-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73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顺序寻址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500" dirty="0" smtClean="0"/>
              <a:t>程序的指令序列在主存顺序存放。执行时从第一条指令开始，逐条取出并逐条执行，这种程序的顺序执行过程，称为</a:t>
            </a:r>
            <a:r>
              <a:rPr lang="zh-CN" altLang="en-US" sz="2500" u="sng" dirty="0" smtClean="0">
                <a:solidFill>
                  <a:srgbClr val="FF0000"/>
                </a:solidFill>
              </a:rPr>
              <a:t>顺序寻址方式</a:t>
            </a:r>
            <a:r>
              <a:rPr lang="zh-CN" altLang="en-US" sz="2500" dirty="0" smtClean="0"/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500" dirty="0"/>
              <a:t>CPU</a:t>
            </a:r>
            <a:r>
              <a:rPr lang="zh-CN" altLang="en-US" sz="2500" dirty="0"/>
              <a:t>中设置</a:t>
            </a:r>
            <a:r>
              <a:rPr lang="zh-CN" altLang="en-US" sz="2500" dirty="0" smtClean="0"/>
              <a:t>一个</a:t>
            </a:r>
            <a:r>
              <a:rPr lang="zh-CN" altLang="en-US" sz="2500" u="sng" dirty="0" smtClean="0">
                <a:solidFill>
                  <a:srgbClr val="FF0000"/>
                </a:solidFill>
              </a:rPr>
              <a:t>程序计数器</a:t>
            </a:r>
            <a:r>
              <a:rPr lang="zh-CN" altLang="en-US" sz="2100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sz="2100" dirty="0" smtClean="0"/>
              <a:t>）</a:t>
            </a:r>
            <a:r>
              <a:rPr lang="zh-CN" altLang="en-US" sz="2500" dirty="0" smtClean="0"/>
              <a:t>对指令的顺序号进行计数。</a:t>
            </a:r>
            <a:r>
              <a:rPr lang="en-US" altLang="zh-CN" sz="2100" dirty="0" smtClean="0"/>
              <a:t>PC</a:t>
            </a:r>
            <a:r>
              <a:rPr lang="zh-CN" altLang="en-US" sz="2500" dirty="0" smtClean="0"/>
              <a:t>中开始时存放程序的首地址，每执行一条指令，</a:t>
            </a:r>
            <a:r>
              <a:rPr lang="en-US" altLang="zh-CN" sz="2500" dirty="0"/>
              <a:t>PC </a:t>
            </a:r>
            <a:r>
              <a:rPr lang="zh-CN" altLang="en-US" sz="2500" dirty="0" smtClean="0"/>
              <a:t>加</a:t>
            </a:r>
            <a:r>
              <a:rPr lang="en-US" altLang="zh-CN" sz="2100" dirty="0" smtClean="0"/>
              <a:t>1</a:t>
            </a:r>
            <a:r>
              <a:rPr lang="zh-CN" altLang="en-US" sz="2500" dirty="0" smtClean="0"/>
              <a:t>，以指出下条指令的地址，直到程序结束。</a:t>
            </a:r>
            <a:endParaRPr lang="en-US" altLang="zh-CN" sz="25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zh-CN" sz="2100" dirty="0" smtClean="0"/>
              <a:t>PC++  </a:t>
            </a:r>
            <a:r>
              <a:rPr lang="zh-CN" altLang="en-US" sz="2100" dirty="0" smtClean="0"/>
              <a:t>准确应该是加上当前指令的长度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500" dirty="0"/>
              <a:t>PC</a:t>
            </a:r>
            <a:r>
              <a:rPr lang="zh-CN" altLang="en-US" sz="2500" dirty="0" smtClean="0"/>
              <a:t>存放下一条指令的地址</a:t>
            </a:r>
            <a:endParaRPr lang="zh-CN" altLang="en-US" sz="2600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顺序寻址过程</a:t>
            </a:r>
          </a:p>
        </p:txBody>
      </p:sp>
      <p:sp>
        <p:nvSpPr>
          <p:cNvPr id="1473540" name="Rectangle 4"/>
          <p:cNvSpPr>
            <a:spLocks noChangeArrowheads="1"/>
          </p:cNvSpPr>
          <p:nvPr/>
        </p:nvSpPr>
        <p:spPr bwMode="auto">
          <a:xfrm>
            <a:off x="1620838" y="2997200"/>
            <a:ext cx="1676400" cy="3048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>
                <a:solidFill>
                  <a:sysClr val="window" lastClr="FFFFFF"/>
                </a:solidFill>
                <a:latin typeface="Calibri"/>
                <a:ea typeface="宋体"/>
              </a:rPr>
              <a:t>100</a:t>
            </a:r>
          </a:p>
        </p:txBody>
      </p:sp>
      <p:sp>
        <p:nvSpPr>
          <p:cNvPr id="1473541" name="Line 5"/>
          <p:cNvSpPr>
            <a:spLocks noChangeShapeType="1"/>
          </p:cNvSpPr>
          <p:nvPr/>
        </p:nvSpPr>
        <p:spPr bwMode="auto">
          <a:xfrm flipV="1">
            <a:off x="3144838" y="33147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3542" name="Line 6"/>
          <p:cNvSpPr>
            <a:spLocks noChangeShapeType="1"/>
          </p:cNvSpPr>
          <p:nvPr/>
        </p:nvSpPr>
        <p:spPr bwMode="auto">
          <a:xfrm>
            <a:off x="3297238" y="3154363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3543" name="Rectangle 7"/>
          <p:cNvSpPr>
            <a:spLocks noChangeArrowheads="1"/>
          </p:cNvSpPr>
          <p:nvPr/>
        </p:nvSpPr>
        <p:spPr bwMode="auto">
          <a:xfrm>
            <a:off x="4645025" y="2997200"/>
            <a:ext cx="1800225" cy="40640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 dirty="0" err="1">
                <a:latin typeface="Calibri"/>
                <a:ea typeface="宋体"/>
              </a:rPr>
              <a:t>Inc</a:t>
            </a:r>
            <a:r>
              <a:rPr lang="en-US" altLang="zh-CN" i="0" kern="0" dirty="0">
                <a:latin typeface="Calibri"/>
                <a:ea typeface="宋体"/>
              </a:rPr>
              <a:t> AX</a:t>
            </a:r>
          </a:p>
        </p:txBody>
      </p:sp>
      <p:sp>
        <p:nvSpPr>
          <p:cNvPr id="1473544" name="Rectangle 8"/>
          <p:cNvSpPr>
            <a:spLocks noChangeArrowheads="1"/>
          </p:cNvSpPr>
          <p:nvPr/>
        </p:nvSpPr>
        <p:spPr bwMode="auto">
          <a:xfrm>
            <a:off x="4645025" y="3362325"/>
            <a:ext cx="1800225" cy="40640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>
                <a:solidFill>
                  <a:schemeClr val="tx1"/>
                </a:solidFill>
                <a:latin typeface="Calibri"/>
                <a:ea typeface="宋体"/>
              </a:rPr>
              <a:t>add ax,bx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645025" y="3727450"/>
            <a:ext cx="1800225" cy="407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645025" y="4094163"/>
            <a:ext cx="1800225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645025" y="4451350"/>
            <a:ext cx="1800225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73548" name="Rectangle 12"/>
          <p:cNvSpPr>
            <a:spLocks noChangeArrowheads="1"/>
          </p:cNvSpPr>
          <p:nvPr/>
        </p:nvSpPr>
        <p:spPr bwMode="auto">
          <a:xfrm>
            <a:off x="2220913" y="2524125"/>
            <a:ext cx="5492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PC</a:t>
            </a:r>
          </a:p>
        </p:txBody>
      </p:sp>
      <p:sp>
        <p:nvSpPr>
          <p:cNvPr id="1473549" name="Rectangle 13"/>
          <p:cNvSpPr>
            <a:spLocks noChangeArrowheads="1"/>
          </p:cNvSpPr>
          <p:nvPr/>
        </p:nvSpPr>
        <p:spPr bwMode="auto">
          <a:xfrm>
            <a:off x="3030538" y="3602038"/>
            <a:ext cx="5080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>
                <a:solidFill>
                  <a:srgbClr val="0000FF"/>
                </a:solidFill>
                <a:latin typeface="Franklin Gothic Heavy" pitchFamily="34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+1</a:t>
            </a:r>
          </a:p>
        </p:txBody>
      </p:sp>
      <p:sp>
        <p:nvSpPr>
          <p:cNvPr id="1473550" name="Rectangle 14"/>
          <p:cNvSpPr>
            <a:spLocks noChangeArrowheads="1"/>
          </p:cNvSpPr>
          <p:nvPr/>
        </p:nvSpPr>
        <p:spPr bwMode="auto">
          <a:xfrm>
            <a:off x="6464300" y="3062288"/>
            <a:ext cx="4984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100</a:t>
            </a:r>
          </a:p>
        </p:txBody>
      </p:sp>
      <p:sp>
        <p:nvSpPr>
          <p:cNvPr id="1473551" name="Rectangle 15"/>
          <p:cNvSpPr>
            <a:spLocks noChangeArrowheads="1"/>
          </p:cNvSpPr>
          <p:nvPr/>
        </p:nvSpPr>
        <p:spPr bwMode="auto">
          <a:xfrm>
            <a:off x="6434138" y="3422650"/>
            <a:ext cx="5778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00FF"/>
                </a:solidFill>
                <a:latin typeface="Franklin Gothic Heavy" pitchFamily="34" charset="0"/>
              </a:rPr>
              <a:t> </a:t>
            </a:r>
            <a:r>
              <a:rPr lang="en-US" altLang="zh-CN" sz="1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101</a:t>
            </a:r>
            <a:r>
              <a:rPr lang="en-US" altLang="zh-CN" sz="1400" b="1">
                <a:solidFill>
                  <a:srgbClr val="0000FF"/>
                </a:solidFill>
                <a:latin typeface="Franklin Gothic Heavy" pitchFamily="34" charset="0"/>
              </a:rPr>
              <a:t> </a:t>
            </a:r>
          </a:p>
        </p:txBody>
      </p:sp>
      <p:sp>
        <p:nvSpPr>
          <p:cNvPr id="1473552" name="Rectangle 16"/>
          <p:cNvSpPr>
            <a:spLocks noChangeArrowheads="1"/>
          </p:cNvSpPr>
          <p:nvPr/>
        </p:nvSpPr>
        <p:spPr bwMode="auto">
          <a:xfrm>
            <a:off x="5073650" y="2571750"/>
            <a:ext cx="7937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内存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645025" y="4816475"/>
            <a:ext cx="1800225" cy="40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645025" y="5181600"/>
            <a:ext cx="1800225" cy="407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73555" name="Rectangle 19"/>
          <p:cNvSpPr>
            <a:spLocks noChangeArrowheads="1"/>
          </p:cNvSpPr>
          <p:nvPr/>
        </p:nvSpPr>
        <p:spPr bwMode="auto">
          <a:xfrm>
            <a:off x="1620838" y="2994025"/>
            <a:ext cx="1676400" cy="317500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 dirty="0">
                <a:latin typeface="Calibri"/>
                <a:ea typeface="宋体"/>
              </a:rPr>
              <a:t>101</a:t>
            </a:r>
          </a:p>
        </p:txBody>
      </p:sp>
      <p:sp>
        <p:nvSpPr>
          <p:cNvPr id="2" name="矩形​​ 1"/>
          <p:cNvSpPr/>
          <p:nvPr/>
        </p:nvSpPr>
        <p:spPr bwMode="auto">
          <a:xfrm>
            <a:off x="5149850" y="1524000"/>
            <a:ext cx="1600200" cy="55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6" name="矩形 7"/>
          <p:cNvSpPr/>
          <p:nvPr/>
        </p:nvSpPr>
        <p:spPr>
          <a:xfrm>
            <a:off x="2071670" y="1660556"/>
            <a:ext cx="928694" cy="42862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OP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7" name="矩形 24"/>
          <p:cNvSpPr/>
          <p:nvPr/>
        </p:nvSpPr>
        <p:spPr>
          <a:xfrm>
            <a:off x="3000364" y="1660556"/>
            <a:ext cx="857256" cy="428628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M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8" name="矩形 25"/>
          <p:cNvSpPr/>
          <p:nvPr/>
        </p:nvSpPr>
        <p:spPr>
          <a:xfrm>
            <a:off x="3857620" y="1660556"/>
            <a:ext cx="857256" cy="428628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R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S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9" name="矩形 26"/>
          <p:cNvSpPr/>
          <p:nvPr/>
        </p:nvSpPr>
        <p:spPr>
          <a:xfrm>
            <a:off x="4714876" y="1660556"/>
            <a:ext cx="857256" cy="4286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M</a:t>
            </a:r>
            <a:r>
              <a:rPr kumimoji="0" lang="en-US" altLang="zh-CN" sz="1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d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0" name="矩形 27"/>
          <p:cNvSpPr/>
          <p:nvPr/>
        </p:nvSpPr>
        <p:spPr>
          <a:xfrm>
            <a:off x="5572132" y="1660556"/>
            <a:ext cx="857256" cy="4286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R</a:t>
            </a:r>
            <a:r>
              <a:rPr kumimoji="0" lang="en-US" altLang="zh-CN" sz="1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d</a:t>
            </a:r>
            <a:endParaRPr kumimoji="0" lang="zh-CN" altLang="en-US" sz="1800" b="0" i="0" u="none" strike="noStrike" kern="0" cap="none" spc="0" normalizeH="0" baseline="-2500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1400129" y="4761210"/>
            <a:ext cx="2271776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</a:rPr>
              <a:t>Mem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</a:rPr>
              <a:t>[pc++]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  <a:sym typeface="Wingdings" panose="05000000000000000000" pitchFamily="2" charset="2"/>
              </a:rPr>
              <a:t>IR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Franklin Gothic Heavy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8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47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3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47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3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47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40" grpId="0" animBg="1"/>
      <p:bldP spid="1473541" grpId="0" animBg="1"/>
      <p:bldP spid="1473542" grpId="0" animBg="1"/>
      <p:bldP spid="1473542" grpId="1" animBg="1"/>
      <p:bldP spid="1473543" grpId="0" animBg="1"/>
      <p:bldP spid="1473544" grpId="0" animBg="1"/>
      <p:bldP spid="1473549" grpId="0"/>
      <p:bldP spid="1473555" grpId="0" animBg="1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跳跃寻址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当程序中出现分支或循环时，就会改变程序的执行顺序。此时采</a:t>
            </a:r>
            <a:r>
              <a:rPr lang="zh-CN" altLang="en-US" sz="2600" dirty="0"/>
              <a:t>用</a:t>
            </a:r>
            <a:r>
              <a:rPr lang="zh-CN" altLang="en-US" sz="2600" u="sng" dirty="0" smtClean="0">
                <a:solidFill>
                  <a:srgbClr val="FF0000"/>
                </a:solidFill>
              </a:rPr>
              <a:t>跳跃寻址方式</a:t>
            </a:r>
            <a:r>
              <a:rPr lang="zh-CN" altLang="en-US" sz="2600" dirty="0" smtClean="0">
                <a:solidFill>
                  <a:schemeClr val="accent2"/>
                </a:solidFill>
              </a:rPr>
              <a:t>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下条指令的地址不是通过程序计数器</a:t>
            </a:r>
            <a:r>
              <a:rPr lang="en-US" altLang="zh-CN" sz="2200" dirty="0" smtClean="0"/>
              <a:t>PC</a:t>
            </a:r>
            <a:r>
              <a:rPr lang="zh-CN" altLang="en-US" sz="2600" dirty="0" smtClean="0"/>
              <a:t>当前值获得的，而是由指令本身给出。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600" dirty="0" smtClean="0"/>
              <a:t>跳跃的处理方式是重新修改</a:t>
            </a:r>
            <a:r>
              <a:rPr lang="en-US" altLang="zh-CN" sz="2200" dirty="0" smtClean="0"/>
              <a:t>PC</a:t>
            </a:r>
            <a:r>
              <a:rPr lang="zh-CN" altLang="en-US" sz="2600" dirty="0" smtClean="0"/>
              <a:t>的内容，然后进入取指令阶段。</a:t>
            </a:r>
          </a:p>
          <a:p>
            <a:pPr eaLnBrk="1" hangingPunct="1"/>
            <a:endParaRPr lang="en-US" altLang="zh-CN" sz="2600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跳跃寻址过程</a:t>
            </a: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709922" y="4182070"/>
            <a:ext cx="1828800" cy="381000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rPr>
              <a:t>IR</a:t>
            </a: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659122" y="2147891"/>
            <a:ext cx="1828800" cy="3810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100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542022" y="2138958"/>
            <a:ext cx="1905000" cy="3810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b="1" i="0" kern="0" dirty="0">
                <a:latin typeface="Times New Roman" pitchFamily="18" charset="0"/>
                <a:ea typeface="宋体"/>
              </a:rPr>
              <a:t>JMP 103</a:t>
            </a: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4542022" y="2508845"/>
            <a:ext cx="19050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4542022" y="2888258"/>
            <a:ext cx="1905000" cy="381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4542022" y="3269258"/>
            <a:ext cx="1905000" cy="38100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i="0" kern="0" dirty="0">
                <a:solidFill>
                  <a:schemeClr val="dk1"/>
                </a:solidFill>
                <a:latin typeface="Calibri"/>
                <a:ea typeface="宋体"/>
              </a:rPr>
              <a:t>MOV AX,BX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4542022" y="3650258"/>
            <a:ext cx="1905000" cy="1295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0" name="AutoShape 11"/>
          <p:cNvSpPr>
            <a:spLocks noChangeArrowheads="1"/>
          </p:cNvSpPr>
          <p:nvPr/>
        </p:nvSpPr>
        <p:spPr bwMode="auto">
          <a:xfrm>
            <a:off x="7132772" y="2138958"/>
            <a:ext cx="914400" cy="1600200"/>
          </a:xfrm>
          <a:prstGeom prst="curvedLeftArrow">
            <a:avLst>
              <a:gd name="adj1" fmla="val 35000"/>
              <a:gd name="adj2" fmla="val 70000"/>
              <a:gd name="adj3" fmla="val 33333"/>
            </a:avLst>
          </a:prstGeom>
          <a:solidFill>
            <a:srgbClr val="00FF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3551422" y="2367558"/>
            <a:ext cx="990600" cy="0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 flipH="1" flipV="1">
            <a:off x="2595747" y="2549529"/>
            <a:ext cx="0" cy="1765300"/>
          </a:xfrm>
          <a:prstGeom prst="line">
            <a:avLst/>
          </a:prstGeom>
          <a:noFill/>
          <a:ln w="50800" cap="flat" cmpd="sng" algn="ctr">
            <a:solidFill>
              <a:srgbClr val="4BACC6"/>
            </a:solidFill>
            <a:prstDash val="solid"/>
            <a:headE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2282588" y="1738734"/>
            <a:ext cx="508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Franklin Gothic Heavy" pitchFamily="34" charset="0"/>
              </a:rPr>
              <a:t>PC</a:t>
            </a:r>
          </a:p>
        </p:txBody>
      </p:sp>
      <p:sp>
        <p:nvSpPr>
          <p:cNvPr id="64" name="Rectangle 18"/>
          <p:cNvSpPr>
            <a:spLocks noChangeArrowheads="1"/>
          </p:cNvSpPr>
          <p:nvPr/>
        </p:nvSpPr>
        <p:spPr bwMode="auto">
          <a:xfrm>
            <a:off x="5018272" y="1700808"/>
            <a:ext cx="7937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6521585" y="2153245"/>
            <a:ext cx="541337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100</a:t>
            </a:r>
          </a:p>
        </p:txBody>
      </p:sp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6481897" y="2535833"/>
            <a:ext cx="6429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 101 </a:t>
            </a:r>
          </a:p>
        </p:txBody>
      </p:sp>
      <p:sp>
        <p:nvSpPr>
          <p:cNvPr id="67" name="Rectangle 21"/>
          <p:cNvSpPr>
            <a:spLocks noChangeArrowheads="1"/>
          </p:cNvSpPr>
          <p:nvPr/>
        </p:nvSpPr>
        <p:spPr bwMode="auto">
          <a:xfrm>
            <a:off x="6521585" y="2918421"/>
            <a:ext cx="541337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102</a:t>
            </a:r>
          </a:p>
        </p:txBody>
      </p:sp>
      <p:sp>
        <p:nvSpPr>
          <p:cNvPr id="68" name="Rectangle 22"/>
          <p:cNvSpPr>
            <a:spLocks noChangeArrowheads="1"/>
          </p:cNvSpPr>
          <p:nvPr/>
        </p:nvSpPr>
        <p:spPr bwMode="auto">
          <a:xfrm>
            <a:off x="6469197" y="3301008"/>
            <a:ext cx="6429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Heavy" pitchFamily="34" charset="0"/>
              </a:rPr>
              <a:t> 103 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3064060" y="2624733"/>
            <a:ext cx="473075" cy="869950"/>
            <a:chOff x="3316288" y="3090863"/>
            <a:chExt cx="473075" cy="869950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3536950" y="3090863"/>
              <a:ext cx="0" cy="5334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3316288" y="3624263"/>
              <a:ext cx="473075" cy="3365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FF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Franklin Gothic Heavy" pitchFamily="34" charset="0"/>
                </a:rPr>
                <a:t> +1</a:t>
              </a:r>
            </a:p>
          </p:txBody>
        </p:sp>
      </p:grp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1709922" y="4182070"/>
            <a:ext cx="1828800" cy="3810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aramond" pitchFamily="18" charset="0"/>
                <a:ea typeface="宋体"/>
                <a:cs typeface="+mn-cs"/>
              </a:rPr>
              <a:t>JMP 103</a:t>
            </a: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1619672" y="4582120"/>
            <a:ext cx="196373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</a:rPr>
              <a:t>指令寄存器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Franklin Gothic Heavy" pitchFamily="34" charset="0"/>
                <a:ea typeface="华文新魏" pitchFamily="2" charset="-122"/>
              </a:rPr>
              <a:t>IR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1703572" y="4169370"/>
            <a:ext cx="1841500" cy="393700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>
                <a:solidFill>
                  <a:srgbClr val="FFFF00"/>
                </a:solidFill>
                <a:latin typeface="Times New Roman" pitchFamily="18" charset="0"/>
                <a:ea typeface="宋体"/>
              </a:rPr>
              <a:t>MOV AX,BX</a:t>
            </a: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 flipH="1">
            <a:off x="3548247" y="4334470"/>
            <a:ext cx="990600" cy="0"/>
          </a:xfrm>
          <a:prstGeom prst="line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1659122" y="2147891"/>
            <a:ext cx="1873250" cy="40163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101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1659122" y="2147891"/>
            <a:ext cx="1873250" cy="40163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103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1659122" y="2147891"/>
            <a:ext cx="1873250" cy="401638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104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3914678" y="5548263"/>
            <a:ext cx="1544012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</a:rPr>
              <a:t>IR(A)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Garamond" pitchFamily="18" charset="0"/>
                <a:ea typeface="华文新魏" pitchFamily="2" charset="-122"/>
                <a:sym typeface="Wingdings" panose="05000000000000000000" pitchFamily="2" charset="2"/>
              </a:rPr>
              <a:t>PC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Franklin Gothic Heavy" pitchFamily="34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3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repeatCount="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0" grpId="0" animBg="1"/>
      <p:bldP spid="61" grpId="0" animBg="1"/>
      <p:bldP spid="61" grpId="1" animBg="1"/>
      <p:bldP spid="62" grpId="0" animBg="1"/>
      <p:bldP spid="72" grpId="0" animBg="1"/>
      <p:bldP spid="74" grpId="0" animBg="1"/>
      <p:bldP spid="75" grpId="0" animBg="1"/>
      <p:bldP spid="75" grpId="1" animBg="1"/>
      <p:bldP spid="76" grpId="0" animBg="1"/>
      <p:bldP spid="77" grpId="0" animBg="1"/>
      <p:bldP spid="78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FFFF"/>
                </a:solidFill>
              </a:rPr>
              <a:t>操作数的寻址方式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900" dirty="0" smtClean="0"/>
              <a:t>形成操作数有效地址的方法。       </a:t>
            </a:r>
          </a:p>
          <a:p>
            <a:pPr lvl="1" eaLnBrk="1" hangingPunct="1"/>
            <a:r>
              <a:rPr lang="zh-CN" altLang="en-US" sz="2500" dirty="0" smtClean="0">
                <a:solidFill>
                  <a:schemeClr val="accent2"/>
                </a:solidFill>
              </a:rPr>
              <a:t>单地址指令地址码的构成</a:t>
            </a:r>
            <a:r>
              <a:rPr lang="en-US" altLang="zh-CN" sz="2500" dirty="0" smtClean="0">
                <a:solidFill>
                  <a:schemeClr val="accent2"/>
                </a:solidFill>
              </a:rPr>
              <a:t>: mode(</a:t>
            </a:r>
            <a:r>
              <a:rPr lang="en-US" altLang="zh-CN" sz="2100" dirty="0" smtClean="0">
                <a:solidFill>
                  <a:schemeClr val="accent2"/>
                </a:solidFill>
              </a:rPr>
              <a:t>X ,  I)  , D</a:t>
            </a:r>
          </a:p>
          <a:p>
            <a:pPr lvl="1" eaLnBrk="1" hangingPunct="1"/>
            <a:r>
              <a:rPr lang="zh-CN" altLang="en-US" sz="2500" dirty="0" smtClean="0">
                <a:solidFill>
                  <a:schemeClr val="accent2"/>
                </a:solidFill>
              </a:rPr>
              <a:t>实际有效地址为 </a:t>
            </a:r>
            <a:r>
              <a:rPr lang="en-US" altLang="zh-CN" sz="2400" dirty="0" smtClean="0">
                <a:solidFill>
                  <a:schemeClr val="accent2"/>
                </a:solidFill>
              </a:rPr>
              <a:t>E</a:t>
            </a:r>
            <a:r>
              <a:rPr lang="en-US" altLang="zh-CN" sz="2500" dirty="0" smtClean="0">
                <a:solidFill>
                  <a:schemeClr val="accent2"/>
                </a:solidFill>
              </a:rPr>
              <a:t>, </a:t>
            </a:r>
            <a:r>
              <a:rPr lang="zh-CN" altLang="en-US" sz="2500" dirty="0" smtClean="0">
                <a:solidFill>
                  <a:schemeClr val="accent2"/>
                </a:solidFill>
              </a:rPr>
              <a:t>实际操作数 </a:t>
            </a:r>
            <a:r>
              <a:rPr lang="en-US" altLang="zh-CN" sz="2100" dirty="0" smtClean="0">
                <a:solidFill>
                  <a:schemeClr val="accent2"/>
                </a:solidFill>
              </a:rPr>
              <a:t>S</a:t>
            </a:r>
          </a:p>
          <a:p>
            <a:pPr lvl="1" eaLnBrk="1" hangingPunct="1"/>
            <a:r>
              <a:rPr lang="en-US" altLang="zh-CN" sz="2500" dirty="0" smtClean="0">
                <a:solidFill>
                  <a:schemeClr val="accent2"/>
                </a:solidFill>
              </a:rPr>
              <a:t> S= (E)</a:t>
            </a:r>
            <a:r>
              <a:rPr lang="en-US" altLang="zh-CN" sz="2500" dirty="0" smtClean="0"/>
              <a:t>      </a:t>
            </a:r>
            <a:endParaRPr lang="en-US" altLang="zh-CN" dirty="0" smtClean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55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1625672" y="3933056"/>
            <a:ext cx="1519238" cy="481013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OP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144910" y="3933056"/>
            <a:ext cx="798513" cy="481013"/>
          </a:xfrm>
          <a:prstGeom prst="rect">
            <a:avLst/>
          </a:prstGeom>
          <a:solidFill>
            <a:srgbClr val="00B0F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X</a:t>
            </a: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3943422" y="3933056"/>
            <a:ext cx="800100" cy="481013"/>
          </a:xfrm>
          <a:prstGeom prst="rect">
            <a:avLst/>
          </a:prstGeom>
          <a:solidFill>
            <a:srgbClr val="FF505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I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743522" y="3933056"/>
            <a:ext cx="2317750" cy="481013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D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812997" y="4483894"/>
            <a:ext cx="946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操作码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044897" y="4483894"/>
            <a:ext cx="9477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变址位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5413447" y="4496594"/>
            <a:ext cx="125888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形式地址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3887860" y="4483894"/>
            <a:ext cx="94615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间址位</a:t>
            </a:r>
          </a:p>
        </p:txBody>
      </p:sp>
    </p:spTree>
    <p:extLst>
      <p:ext uri="{BB962C8B-B14F-4D97-AF65-F5344CB8AC3E}">
        <p14:creationId xmlns:p14="http://schemas.microsoft.com/office/powerpoint/2010/main" val="4065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寻址方式分类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立即寻址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直接寻址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间接寻址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寄存器寻址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寄存器间接寻址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相对寻址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变址寻址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900" dirty="0" smtClean="0"/>
              <a:t>复合寻址</a:t>
            </a:r>
            <a:endParaRPr lang="zh-CN" altLang="en-US" sz="2900" dirty="0" smtClean="0"/>
          </a:p>
          <a:p>
            <a:pPr eaLnBrk="1" hangingPunct="1"/>
            <a:endParaRPr lang="zh-CN" altLang="en-US" sz="3000" dirty="0" smtClean="0"/>
          </a:p>
          <a:p>
            <a:pPr eaLnBrk="1" hangingPunct="1"/>
            <a:endParaRPr lang="en-US" altLang="zh-CN" sz="3000" dirty="0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方正舒体" pitchFamily="2" charset="-122"/>
              </a:rPr>
              <a:t>立即寻址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700" dirty="0" smtClean="0"/>
              <a:t>地址码字段是操作数本身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S=D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:    </a:t>
            </a:r>
            <a:r>
              <a:rPr lang="en-US" altLang="zh-CN" sz="2100" dirty="0" smtClean="0">
                <a:solidFill>
                  <a:schemeClr val="accent2"/>
                </a:solidFill>
              </a:rPr>
              <a:t>MOV  AX,2038H    </a:t>
            </a:r>
            <a:r>
              <a:rPr lang="zh-CN" altLang="en-US" sz="2100" dirty="0" smtClean="0">
                <a:solidFill>
                  <a:schemeClr val="accent2"/>
                </a:solidFill>
              </a:rPr>
              <a:t>（</a:t>
            </a:r>
            <a:r>
              <a:rPr lang="en-US" altLang="zh-CN" sz="2100" dirty="0" smtClean="0">
                <a:solidFill>
                  <a:schemeClr val="accent2"/>
                </a:solidFill>
              </a:rPr>
              <a:t>2038H→AX</a:t>
            </a:r>
            <a:r>
              <a:rPr lang="zh-CN" altLang="en-US" sz="2100" dirty="0" smtClean="0">
                <a:solidFill>
                  <a:schemeClr val="accent2"/>
                </a:solidFill>
              </a:rPr>
              <a:t>） </a:t>
            </a: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57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2454404" y="3212976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482813" y="3212976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000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427984" y="3212976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2038H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dirty="0"/>
              <a:t>寄存器寻址</a:t>
            </a:r>
            <a:r>
              <a:rPr lang="en-US" altLang="zh-CN" sz="2900" dirty="0"/>
              <a:t>(</a:t>
            </a:r>
            <a:r>
              <a:rPr lang="en-US" altLang="zh-CN" sz="2900" dirty="0" smtClean="0"/>
              <a:t>Register Addressing)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华文新魏" pitchFamily="2" charset="-122"/>
              </a:rPr>
              <a:t> </a:t>
            </a:r>
            <a:r>
              <a:rPr lang="zh-CN" altLang="en-US" sz="2800" dirty="0" smtClean="0">
                <a:latin typeface="华文新魏" pitchFamily="2" charset="-122"/>
              </a:rPr>
              <a:t>操作数在</a:t>
            </a:r>
            <a:r>
              <a:rPr lang="en-US" altLang="zh-CN" sz="2800" dirty="0" smtClean="0">
                <a:latin typeface="华文新魏" pitchFamily="2" charset="-122"/>
              </a:rPr>
              <a:t>CPU</a:t>
            </a:r>
            <a:r>
              <a:rPr lang="zh-CN" altLang="en-US" sz="2800" dirty="0" smtClean="0">
                <a:latin typeface="华文新魏" pitchFamily="2" charset="-122"/>
              </a:rPr>
              <a:t>的内部寄存器中</a:t>
            </a:r>
            <a:r>
              <a:rPr lang="en-US" altLang="zh-CN" sz="2800" dirty="0" smtClean="0">
                <a:latin typeface="华文新魏" pitchFamily="2" charset="-122"/>
              </a:rPr>
              <a:t>.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accent2"/>
                </a:solidFill>
                <a:latin typeface="华文新魏" pitchFamily="2" charset="-122"/>
              </a:rPr>
              <a:t>AX,BX,CX,DX</a:t>
            </a:r>
          </a:p>
          <a:p>
            <a:pPr lvl="1" eaLnBrk="1" hangingPunct="1"/>
            <a:r>
              <a:rPr lang="en-US" altLang="zh-CN" sz="2400" dirty="0" smtClean="0">
                <a:solidFill>
                  <a:schemeClr val="accent2"/>
                </a:solidFill>
                <a:latin typeface="华文新魏" pitchFamily="2" charset="-122"/>
              </a:rPr>
              <a:t>MOV  AX, BX   </a:t>
            </a:r>
            <a:r>
              <a:rPr lang="en-US" altLang="zh-CN" sz="2400" dirty="0" smtClean="0">
                <a:solidFill>
                  <a:srgbClr val="0000FF"/>
                </a:solidFill>
                <a:latin typeface="华文新魏" pitchFamily="2" charset="-122"/>
              </a:rPr>
              <a:t> E=R</a:t>
            </a:r>
            <a:endParaRPr lang="en-US" altLang="zh-CN" sz="2400" dirty="0" smtClean="0">
              <a:solidFill>
                <a:schemeClr val="accent2"/>
              </a:solidFill>
              <a:latin typeface="华文新魏" pitchFamily="2" charset="-122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58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454404" y="3212976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482813" y="3212976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001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427984" y="3212976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000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8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084"/>
            <a:ext cx="8229600" cy="5826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直接寻址</a:t>
            </a:r>
            <a:r>
              <a:rPr lang="en-US" altLang="zh-CN" sz="4200" dirty="0" smtClean="0">
                <a:latin typeface="方正舒体" pitchFamily="2" charset="-122"/>
              </a:rPr>
              <a:t>(</a:t>
            </a:r>
            <a:r>
              <a:rPr lang="en-US" altLang="zh-CN" sz="2900" dirty="0" smtClean="0"/>
              <a:t>Direct Addressing)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500" dirty="0" smtClean="0"/>
              <a:t>地址码字段直接给出操作数在内存的地址</a:t>
            </a:r>
            <a:r>
              <a:rPr lang="en-US" altLang="zh-CN" sz="2500" dirty="0" smtClean="0"/>
              <a:t>. </a:t>
            </a:r>
            <a:r>
              <a:rPr lang="en-US" altLang="zh-CN" sz="2500" dirty="0" smtClean="0">
                <a:solidFill>
                  <a:schemeClr val="accent2"/>
                </a:solidFill>
              </a:rPr>
              <a:t> </a:t>
            </a:r>
            <a:r>
              <a:rPr lang="en-US" altLang="zh-CN" sz="2500" dirty="0" smtClean="0">
                <a:solidFill>
                  <a:srgbClr val="0000FF"/>
                </a:solidFill>
              </a:rPr>
              <a:t>E=D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500" dirty="0" smtClean="0"/>
              <a:t>MOV AX , [200]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zh-CN" sz="2600" dirty="0" smtClean="0">
              <a:latin typeface="华文新魏" pitchFamily="2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59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85834" name="Rectangle 10"/>
          <p:cNvSpPr>
            <a:spLocks noChangeArrowheads="1"/>
          </p:cNvSpPr>
          <p:nvPr/>
        </p:nvSpPr>
        <p:spPr bwMode="auto">
          <a:xfrm>
            <a:off x="5427663" y="3176662"/>
            <a:ext cx="2024062" cy="6111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i="0"/>
          </a:p>
        </p:txBody>
      </p:sp>
      <p:sp>
        <p:nvSpPr>
          <p:cNvPr id="1485835" name="Rectangle 11"/>
          <p:cNvSpPr>
            <a:spLocks noChangeArrowheads="1"/>
          </p:cNvSpPr>
          <p:nvPr/>
        </p:nvSpPr>
        <p:spPr bwMode="auto">
          <a:xfrm>
            <a:off x="5422900" y="3787849"/>
            <a:ext cx="2028825" cy="360363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i="0" kern="0">
                <a:latin typeface="Times New Roman" pitchFamily="18" charset="0"/>
                <a:ea typeface="宋体"/>
              </a:rPr>
              <a:t>77</a:t>
            </a:r>
          </a:p>
        </p:txBody>
      </p:sp>
      <p:sp>
        <p:nvSpPr>
          <p:cNvPr id="1485836" name="Rectangle 12"/>
          <p:cNvSpPr>
            <a:spLocks noChangeArrowheads="1"/>
          </p:cNvSpPr>
          <p:nvPr/>
        </p:nvSpPr>
        <p:spPr bwMode="auto">
          <a:xfrm>
            <a:off x="5424488" y="4148212"/>
            <a:ext cx="2027237" cy="12239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i="0"/>
          </a:p>
        </p:txBody>
      </p:sp>
      <p:sp>
        <p:nvSpPr>
          <p:cNvPr id="1485837" name="Line 13"/>
          <p:cNvSpPr>
            <a:spLocks noChangeShapeType="1"/>
          </p:cNvSpPr>
          <p:nvPr/>
        </p:nvSpPr>
        <p:spPr bwMode="auto">
          <a:xfrm>
            <a:off x="3824288" y="4033912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i="0"/>
          </a:p>
        </p:txBody>
      </p:sp>
      <p:sp>
        <p:nvSpPr>
          <p:cNvPr id="1485838" name="Line 14"/>
          <p:cNvSpPr>
            <a:spLocks noChangeShapeType="1"/>
          </p:cNvSpPr>
          <p:nvPr/>
        </p:nvSpPr>
        <p:spPr bwMode="auto">
          <a:xfrm flipV="1">
            <a:off x="3824288" y="3729112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i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08175" y="3294137"/>
            <a:ext cx="2466975" cy="422275"/>
            <a:chOff x="791" y="2478"/>
            <a:chExt cx="1965" cy="317"/>
          </a:xfrm>
        </p:grpSpPr>
        <p:sp>
          <p:nvSpPr>
            <p:cNvPr id="28686" name="Rectangle 16"/>
            <p:cNvSpPr>
              <a:spLocks noChangeArrowheads="1"/>
            </p:cNvSpPr>
            <p:nvPr/>
          </p:nvSpPr>
          <p:spPr bwMode="auto">
            <a:xfrm>
              <a:off x="791" y="2478"/>
              <a:ext cx="680" cy="317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OP</a:t>
              </a:r>
              <a:endParaRPr kumimoji="1" lang="en-US" altLang="zh-CN" sz="20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687" name="Rectangle 17"/>
            <p:cNvSpPr>
              <a:spLocks noChangeArrowheads="1"/>
            </p:cNvSpPr>
            <p:nvPr/>
          </p:nvSpPr>
          <p:spPr bwMode="auto">
            <a:xfrm>
              <a:off x="1471" y="2478"/>
              <a:ext cx="499" cy="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i="0" kern="0" dirty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X  </a:t>
              </a:r>
            </a:p>
          </p:txBody>
        </p:sp>
        <p:sp>
          <p:nvSpPr>
            <p:cNvPr id="28688" name="Rectangle 18"/>
            <p:cNvSpPr>
              <a:spLocks noChangeArrowheads="1"/>
            </p:cNvSpPr>
            <p:nvPr/>
          </p:nvSpPr>
          <p:spPr bwMode="auto">
            <a:xfrm>
              <a:off x="1970" y="2478"/>
              <a:ext cx="786" cy="317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20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D</a:t>
              </a:r>
              <a:endParaRPr kumimoji="1" lang="en-US" altLang="zh-CN" sz="20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1485843" name="Rectangle 19"/>
          <p:cNvSpPr>
            <a:spLocks noChangeArrowheads="1"/>
          </p:cNvSpPr>
          <p:nvPr/>
        </p:nvSpPr>
        <p:spPr bwMode="auto">
          <a:xfrm>
            <a:off x="3563938" y="2852812"/>
            <a:ext cx="5080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200</a:t>
            </a:r>
          </a:p>
        </p:txBody>
      </p:sp>
      <p:sp>
        <p:nvSpPr>
          <p:cNvPr id="1485844" name="Rectangle 20"/>
          <p:cNvSpPr>
            <a:spLocks noChangeArrowheads="1"/>
          </p:cNvSpPr>
          <p:nvPr/>
        </p:nvSpPr>
        <p:spPr bwMode="auto">
          <a:xfrm>
            <a:off x="7451725" y="3787849"/>
            <a:ext cx="5080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200</a:t>
            </a:r>
          </a:p>
        </p:txBody>
      </p:sp>
      <p:sp>
        <p:nvSpPr>
          <p:cNvPr id="1485845" name="Rectangle 21"/>
          <p:cNvSpPr>
            <a:spLocks noChangeArrowheads="1"/>
          </p:cNvSpPr>
          <p:nvPr/>
        </p:nvSpPr>
        <p:spPr bwMode="auto">
          <a:xfrm>
            <a:off x="6011863" y="2636912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i="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736976" y="4934023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1765385" y="4934023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010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710556" y="4934023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200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29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5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5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5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85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148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34" grpId="0" animBg="1"/>
      <p:bldP spid="1485835" grpId="0" animBg="1"/>
      <p:bldP spid="1485835" grpId="1" animBg="1"/>
      <p:bldP spid="1485836" grpId="0" animBg="1"/>
      <p:bldP spid="1485837" grpId="0" animBg="1"/>
      <p:bldP spid="1485838" grpId="0" animBg="1"/>
      <p:bldP spid="1485843" grpId="0"/>
      <p:bldP spid="1485843" grpId="1"/>
      <p:bldP spid="1485844" grpId="0"/>
      <p:bldP spid="148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汇编语言的变量</a:t>
            </a:r>
            <a:r>
              <a:rPr lang="en-US" altLang="zh-CN" smtClean="0"/>
              <a:t>---</a:t>
            </a:r>
            <a:r>
              <a:rPr lang="zh-CN" altLang="en-US" smtClean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18488" cy="51133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汇编语言不能使用变量（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可以）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a;   float b;</a:t>
            </a:r>
          </a:p>
          <a:p>
            <a:pPr lvl="1" eaLnBrk="1" hangingPunct="1">
              <a:defRPr/>
            </a:pPr>
            <a:r>
              <a:rPr lang="zh-CN" altLang="en-US" dirty="0" smtClean="0"/>
              <a:t>寄存器变量没有数据类型    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汇编语言的操作对象是寄存器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好处：</a:t>
            </a:r>
            <a:r>
              <a:rPr lang="zh-CN" altLang="en-US" dirty="0" smtClean="0">
                <a:solidFill>
                  <a:srgbClr val="00B050"/>
                </a:solidFill>
              </a:rPr>
              <a:t>寄存器是最快的数据单元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缺陷：寄存器数量有限，需仔细高效的使用各寄存器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MIPS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32</a:t>
            </a:r>
            <a:r>
              <a:rPr lang="zh-CN" altLang="en-US" dirty="0" smtClean="0"/>
              <a:t>个通用寄存器，字长</a:t>
            </a:r>
            <a:r>
              <a:rPr lang="en-US" altLang="zh-CN" dirty="0" smtClean="0"/>
              <a:t>---32bits= 1 Word</a:t>
            </a:r>
          </a:p>
          <a:p>
            <a:pPr marL="673100" lvl="2" indent="-342900" eaLnBrk="1" hangingPunct="1">
              <a:buFont typeface="Wingdings" pitchFamily="2" charset="2"/>
              <a:buChar char="n"/>
              <a:defRPr/>
            </a:pPr>
            <a:r>
              <a:rPr lang="en-US" altLang="zh-CN" dirty="0" smtClean="0"/>
              <a:t>$0, $1, $2, … $30, $31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6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900" dirty="0"/>
              <a:t>间接寻址</a:t>
            </a:r>
            <a:r>
              <a:rPr lang="en-US" altLang="zh-CN" sz="2900" dirty="0"/>
              <a:t>(</a:t>
            </a:r>
            <a:r>
              <a:rPr lang="en-US" altLang="zh-CN" sz="2900" dirty="0" smtClean="0"/>
              <a:t>Indirect Addressing)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单元的内容是操作数地址</a:t>
            </a:r>
            <a:r>
              <a:rPr lang="en-US" altLang="zh-CN" sz="2400" dirty="0" smtClean="0"/>
              <a:t>, D</a:t>
            </a:r>
            <a:r>
              <a:rPr lang="zh-CN" altLang="en-US" sz="2400" dirty="0" smtClean="0"/>
              <a:t>是操作数地址的地址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200" dirty="0" smtClean="0">
                <a:solidFill>
                  <a:srgbClr val="0000FF"/>
                </a:solidFill>
              </a:rPr>
              <a:t>E=(D)</a:t>
            </a:r>
          </a:p>
          <a:p>
            <a:pPr eaLnBrk="1" hangingPunct="1"/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60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86854" name="Rectangle 6"/>
          <p:cNvSpPr>
            <a:spLocks noChangeArrowheads="1"/>
          </p:cNvSpPr>
          <p:nvPr/>
        </p:nvSpPr>
        <p:spPr bwMode="auto">
          <a:xfrm>
            <a:off x="5257800" y="2799160"/>
            <a:ext cx="18288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6855" name="Rectangle 7"/>
          <p:cNvSpPr>
            <a:spLocks noChangeArrowheads="1"/>
          </p:cNvSpPr>
          <p:nvPr/>
        </p:nvSpPr>
        <p:spPr bwMode="auto">
          <a:xfrm>
            <a:off x="5257800" y="3345260"/>
            <a:ext cx="1828800" cy="4572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400</a:t>
            </a:r>
          </a:p>
        </p:txBody>
      </p:sp>
      <p:sp>
        <p:nvSpPr>
          <p:cNvPr id="1486856" name="Rectangle 8"/>
          <p:cNvSpPr>
            <a:spLocks noChangeArrowheads="1"/>
          </p:cNvSpPr>
          <p:nvPr/>
        </p:nvSpPr>
        <p:spPr bwMode="auto">
          <a:xfrm>
            <a:off x="5257800" y="3802460"/>
            <a:ext cx="1828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6857" name="Rectangle 9"/>
          <p:cNvSpPr>
            <a:spLocks noChangeArrowheads="1"/>
          </p:cNvSpPr>
          <p:nvPr/>
        </p:nvSpPr>
        <p:spPr bwMode="auto">
          <a:xfrm>
            <a:off x="5257800" y="4640660"/>
            <a:ext cx="1828800" cy="4572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b="1" i="0" kern="0">
                <a:latin typeface="Times New Roman" pitchFamily="18" charset="0"/>
                <a:ea typeface="宋体"/>
              </a:rPr>
              <a:t>788</a:t>
            </a:r>
          </a:p>
        </p:txBody>
      </p:sp>
      <p:sp>
        <p:nvSpPr>
          <p:cNvPr id="1486858" name="Rectangle 10"/>
          <p:cNvSpPr>
            <a:spLocks noChangeArrowheads="1"/>
          </p:cNvSpPr>
          <p:nvPr/>
        </p:nvSpPr>
        <p:spPr bwMode="auto">
          <a:xfrm>
            <a:off x="5257800" y="5097860"/>
            <a:ext cx="1828800" cy="66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6859" name="Line 11"/>
          <p:cNvSpPr>
            <a:spLocks noChangeShapeType="1"/>
          </p:cNvSpPr>
          <p:nvPr/>
        </p:nvSpPr>
        <p:spPr bwMode="auto">
          <a:xfrm>
            <a:off x="3886200" y="365006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6860" name="Line 12"/>
          <p:cNvSpPr>
            <a:spLocks noChangeShapeType="1"/>
          </p:cNvSpPr>
          <p:nvPr/>
        </p:nvSpPr>
        <p:spPr bwMode="auto">
          <a:xfrm flipV="1">
            <a:off x="3886200" y="342146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6861" name="AutoShape 13"/>
          <p:cNvSpPr>
            <a:spLocks noChangeArrowheads="1"/>
          </p:cNvSpPr>
          <p:nvPr/>
        </p:nvSpPr>
        <p:spPr bwMode="auto">
          <a:xfrm>
            <a:off x="7097713" y="3421460"/>
            <a:ext cx="1219200" cy="1752600"/>
          </a:xfrm>
          <a:prstGeom prst="curvedLeftArrow">
            <a:avLst>
              <a:gd name="adj1" fmla="val 28750"/>
              <a:gd name="adj2" fmla="val 57500"/>
              <a:gd name="adj3" fmla="val 33333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6863" name="Rectangle 15"/>
          <p:cNvSpPr>
            <a:spLocks noChangeArrowheads="1"/>
          </p:cNvSpPr>
          <p:nvPr/>
        </p:nvSpPr>
        <p:spPr bwMode="auto">
          <a:xfrm>
            <a:off x="4676361" y="3291285"/>
            <a:ext cx="545341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200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486864" name="Rectangle 16"/>
          <p:cNvSpPr>
            <a:spLocks noChangeArrowheads="1"/>
          </p:cNvSpPr>
          <p:nvPr/>
        </p:nvSpPr>
        <p:spPr bwMode="auto">
          <a:xfrm>
            <a:off x="4751388" y="4731147"/>
            <a:ext cx="5413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400</a:t>
            </a:r>
          </a:p>
        </p:txBody>
      </p:sp>
      <p:sp>
        <p:nvSpPr>
          <p:cNvPr id="1486865" name="Rectangle 17"/>
          <p:cNvSpPr>
            <a:spLocks noChangeArrowheads="1"/>
          </p:cNvSpPr>
          <p:nvPr/>
        </p:nvSpPr>
        <p:spPr bwMode="auto">
          <a:xfrm>
            <a:off x="768349" y="3869136"/>
            <a:ext cx="3960813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100" i="0" dirty="0">
                <a:solidFill>
                  <a:schemeClr val="tx1"/>
                </a:solidFill>
                <a:ea typeface="华文新魏" pitchFamily="2" charset="-122"/>
              </a:rPr>
              <a:t>需要访问两次内存</a:t>
            </a:r>
            <a:r>
              <a:rPr lang="en-US" altLang="zh-CN" sz="2100" i="0" dirty="0" smtClean="0">
                <a:solidFill>
                  <a:schemeClr val="tx1"/>
                </a:solidFill>
                <a:ea typeface="华文新魏" pitchFamily="2" charset="-122"/>
              </a:rPr>
              <a:t>,</a:t>
            </a:r>
          </a:p>
          <a:p>
            <a:pPr marL="469900" indent="-469900"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100" i="0" dirty="0" smtClean="0">
                <a:solidFill>
                  <a:schemeClr val="tx1"/>
                </a:solidFill>
                <a:ea typeface="华文新魏" pitchFamily="2" charset="-122"/>
              </a:rPr>
              <a:t>速度慢，已</a:t>
            </a:r>
            <a:r>
              <a:rPr lang="zh-CN" altLang="en-US" sz="2100" i="0" dirty="0">
                <a:solidFill>
                  <a:schemeClr val="tx1"/>
                </a:solidFill>
                <a:ea typeface="华文新魏" pitchFamily="2" charset="-122"/>
              </a:rPr>
              <a:t>被淘汰</a:t>
            </a:r>
            <a:endParaRPr lang="zh-CN" altLang="en-US" sz="2600" i="0" dirty="0">
              <a:solidFill>
                <a:schemeClr val="tx1"/>
              </a:solidFill>
              <a:ea typeface="华文新魏" pitchFamily="2" charset="-122"/>
            </a:endParaRPr>
          </a:p>
        </p:txBody>
      </p:sp>
      <p:sp>
        <p:nvSpPr>
          <p:cNvPr id="1486870" name="Rectangle 22"/>
          <p:cNvSpPr>
            <a:spLocks noChangeArrowheads="1"/>
          </p:cNvSpPr>
          <p:nvPr/>
        </p:nvSpPr>
        <p:spPr bwMode="auto">
          <a:xfrm>
            <a:off x="5762625" y="2276872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790868" y="2922985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1857619" y="2922985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011  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802790" y="2922985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200</a:t>
            </a:r>
            <a:endParaRPr kumimoji="1" lang="en-US" altLang="zh-CN" sz="200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3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6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6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8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86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86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6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6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6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86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48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8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148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8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8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4" grpId="0" animBg="1"/>
      <p:bldP spid="1486855" grpId="0" animBg="1"/>
      <p:bldP spid="1486855" grpId="1" animBg="1"/>
      <p:bldP spid="1486856" grpId="0" animBg="1"/>
      <p:bldP spid="1486857" grpId="0" animBg="1"/>
      <p:bldP spid="1486857" grpId="1" animBg="1"/>
      <p:bldP spid="1486858" grpId="0" animBg="1"/>
      <p:bldP spid="1486859" grpId="0" animBg="1"/>
      <p:bldP spid="1486860" grpId="0" animBg="1"/>
      <p:bldP spid="1486861" grpId="0" animBg="1"/>
      <p:bldP spid="1486863" grpId="0"/>
      <p:bldP spid="1486864" grpId="0"/>
      <p:bldP spid="1486865" grpId="0"/>
      <p:bldP spid="1486870" grpId="0"/>
      <p:bldP spid="22" grpId="0" animBg="1"/>
      <p:bldP spid="23" grpId="0" animBg="1"/>
      <p:bldP spid="2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寄存器间接寻址</a:t>
            </a:r>
            <a:r>
              <a:rPr lang="en-US" altLang="zh-CN" sz="2100" dirty="0" smtClean="0">
                <a:solidFill>
                  <a:srgbClr val="FF9900"/>
                </a:solidFill>
              </a:rPr>
              <a:t>(Register Indirect Addressing)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dirty="0" smtClean="0"/>
              <a:t>D</a:t>
            </a:r>
            <a:r>
              <a:rPr lang="zh-CN" altLang="en-US" sz="2400" dirty="0" smtClean="0"/>
              <a:t>单元的内容是操作数的地址</a:t>
            </a:r>
            <a:r>
              <a:rPr lang="en-US" altLang="zh-CN" sz="2400" dirty="0" smtClean="0"/>
              <a:t>,D</a:t>
            </a:r>
            <a:r>
              <a:rPr lang="zh-CN" altLang="en-US" sz="2400" dirty="0" smtClean="0"/>
              <a:t>是操作数地址的地址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000" dirty="0" smtClean="0">
                <a:solidFill>
                  <a:srgbClr val="0000FF"/>
                </a:solidFill>
              </a:rPr>
              <a:t>E=(R)</a:t>
            </a:r>
            <a:r>
              <a:rPr lang="en-US" altLang="zh-CN" sz="2000" dirty="0" smtClean="0"/>
              <a:t>       MOV AX, [BX]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88903" name="Line 7"/>
          <p:cNvSpPr>
            <a:spLocks noChangeShapeType="1"/>
          </p:cNvSpPr>
          <p:nvPr/>
        </p:nvSpPr>
        <p:spPr bwMode="auto">
          <a:xfrm>
            <a:off x="4175919" y="3718073"/>
            <a:ext cx="1409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8904" name="Rectangle 8"/>
          <p:cNvSpPr>
            <a:spLocks noChangeArrowheads="1"/>
          </p:cNvSpPr>
          <p:nvPr/>
        </p:nvSpPr>
        <p:spPr bwMode="auto">
          <a:xfrm>
            <a:off x="2267744" y="4790479"/>
            <a:ext cx="2289175" cy="36671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300</a:t>
            </a:r>
          </a:p>
        </p:txBody>
      </p:sp>
      <p:sp>
        <p:nvSpPr>
          <p:cNvPr id="1488905" name="Line 9"/>
          <p:cNvSpPr>
            <a:spLocks noChangeShapeType="1"/>
          </p:cNvSpPr>
          <p:nvPr/>
        </p:nvSpPr>
        <p:spPr bwMode="auto">
          <a:xfrm flipV="1">
            <a:off x="4175919" y="3718073"/>
            <a:ext cx="0" cy="1072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8906" name="Rectangle 10"/>
          <p:cNvSpPr>
            <a:spLocks noChangeArrowheads="1"/>
          </p:cNvSpPr>
          <p:nvPr/>
        </p:nvSpPr>
        <p:spPr bwMode="auto">
          <a:xfrm>
            <a:off x="2518802" y="4365029"/>
            <a:ext cx="904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  <a:latin typeface="Garamond" pitchFamily="18" charset="0"/>
              </a:rPr>
              <a:t>   R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Garamond" pitchFamily="18" charset="0"/>
              </a:rPr>
              <a:t>001</a:t>
            </a:r>
            <a:endParaRPr lang="en-US" altLang="zh-CN" sz="2400" b="1" baseline="-25000" dirty="0">
              <a:solidFill>
                <a:schemeClr val="tx1"/>
              </a:solidFill>
              <a:latin typeface="Garamond" pitchFamily="18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076056" y="2421731"/>
            <a:ext cx="2335212" cy="3311525"/>
            <a:chOff x="3087" y="1752"/>
            <a:chExt cx="1471" cy="2086"/>
          </a:xfrm>
        </p:grpSpPr>
        <p:sp>
          <p:nvSpPr>
            <p:cNvPr id="1488912" name="Rectangle 16"/>
            <p:cNvSpPr>
              <a:spLocks noChangeArrowheads="1"/>
            </p:cNvSpPr>
            <p:nvPr/>
          </p:nvSpPr>
          <p:spPr bwMode="auto">
            <a:xfrm>
              <a:off x="3107" y="2296"/>
              <a:ext cx="341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300</a:t>
              </a:r>
            </a:p>
          </p:txBody>
        </p:sp>
        <p:sp>
          <p:nvSpPr>
            <p:cNvPr id="1488913" name="Rectangle 17"/>
            <p:cNvSpPr>
              <a:spLocks noChangeArrowheads="1"/>
            </p:cNvSpPr>
            <p:nvPr/>
          </p:nvSpPr>
          <p:spPr bwMode="auto">
            <a:xfrm>
              <a:off x="3087" y="3258"/>
              <a:ext cx="341" cy="2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400</a:t>
              </a:r>
            </a:p>
          </p:txBody>
        </p:sp>
        <p:grpSp>
          <p:nvGrpSpPr>
            <p:cNvPr id="30733" name="Group 18"/>
            <p:cNvGrpSpPr>
              <a:grpSpLocks/>
            </p:cNvGrpSpPr>
            <p:nvPr/>
          </p:nvGrpSpPr>
          <p:grpSpPr bwMode="auto">
            <a:xfrm>
              <a:off x="3406" y="1752"/>
              <a:ext cx="1152" cy="2086"/>
              <a:chOff x="3406" y="1752"/>
              <a:chExt cx="1152" cy="2086"/>
            </a:xfrm>
          </p:grpSpPr>
          <p:sp>
            <p:nvSpPr>
              <p:cNvPr id="30734" name="Rectangle 19"/>
              <p:cNvSpPr>
                <a:spLocks noChangeArrowheads="1"/>
              </p:cNvSpPr>
              <p:nvPr/>
            </p:nvSpPr>
            <p:spPr bwMode="auto">
              <a:xfrm>
                <a:off x="3406" y="2069"/>
                <a:ext cx="1152" cy="3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5" name="Rectangle 20"/>
              <p:cNvSpPr>
                <a:spLocks noChangeArrowheads="1"/>
              </p:cNvSpPr>
              <p:nvPr/>
            </p:nvSpPr>
            <p:spPr bwMode="auto">
              <a:xfrm>
                <a:off x="3406" y="2385"/>
                <a:ext cx="1152" cy="288"/>
              </a:xfrm>
              <a:prstGeom prst="rect">
                <a:avLst/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rgbClr val="0000FF"/>
                    </a:solidFill>
                    <a:latin typeface="Times New Roman" pitchFamily="18" charset="0"/>
                  </a:rPr>
                  <a:t>400</a:t>
                </a:r>
              </a:p>
            </p:txBody>
          </p:sp>
          <p:sp>
            <p:nvSpPr>
              <p:cNvPr id="30736" name="Rectangle 21"/>
              <p:cNvSpPr>
                <a:spLocks noChangeArrowheads="1"/>
              </p:cNvSpPr>
              <p:nvPr/>
            </p:nvSpPr>
            <p:spPr bwMode="auto">
              <a:xfrm>
                <a:off x="3406" y="2673"/>
                <a:ext cx="1152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7" name="Rectangle 22"/>
              <p:cNvSpPr>
                <a:spLocks noChangeArrowheads="1"/>
              </p:cNvSpPr>
              <p:nvPr/>
            </p:nvSpPr>
            <p:spPr bwMode="auto">
              <a:xfrm>
                <a:off x="3406" y="3201"/>
                <a:ext cx="1152" cy="288"/>
              </a:xfrm>
              <a:prstGeom prst="rect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>
                    <a:solidFill>
                      <a:schemeClr val="tx1"/>
                    </a:solidFill>
                    <a:latin typeface="Times New Roman" pitchFamily="18" charset="0"/>
                  </a:rPr>
                  <a:t>788</a:t>
                </a:r>
              </a:p>
            </p:txBody>
          </p:sp>
          <p:sp>
            <p:nvSpPr>
              <p:cNvPr id="30738" name="Rectangle 23"/>
              <p:cNvSpPr>
                <a:spLocks noChangeArrowheads="1"/>
              </p:cNvSpPr>
              <p:nvPr/>
            </p:nvSpPr>
            <p:spPr bwMode="auto">
              <a:xfrm>
                <a:off x="3406" y="3489"/>
                <a:ext cx="1152" cy="3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9" name="Rectangle 24"/>
              <p:cNvSpPr>
                <a:spLocks noChangeArrowheads="1"/>
              </p:cNvSpPr>
              <p:nvPr/>
            </p:nvSpPr>
            <p:spPr bwMode="auto">
              <a:xfrm>
                <a:off x="3700" y="1752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latin typeface="Garamond" pitchFamily="18" charset="0"/>
                    <a:ea typeface="华文新魏" pitchFamily="2" charset="-122"/>
                  </a:rPr>
                  <a:t>内存</a:t>
                </a:r>
              </a:p>
            </p:txBody>
          </p:sp>
        </p:grpSp>
      </p:grp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1075183" y="2564086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103592" y="2564086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100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048763" y="2564086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001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9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8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88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3" grpId="0" animBg="1"/>
      <p:bldP spid="1488904" grpId="0" animBg="1"/>
      <p:bldP spid="1488905" grpId="0" animBg="1"/>
      <p:bldP spid="1488905" grpId="1" animBg="1"/>
      <p:bldP spid="1488906" grpId="0"/>
      <p:bldP spid="23" grpId="0" animBg="1"/>
      <p:bldP spid="24" grpId="0" animBg="1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相对寻址 </a:t>
            </a:r>
            <a:r>
              <a:rPr lang="en-US" altLang="zh-CN" sz="2900" dirty="0" smtClean="0"/>
              <a:t>(Relative Addressing)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600" dirty="0" smtClean="0"/>
              <a:t>指令中的</a:t>
            </a:r>
            <a:r>
              <a:rPr lang="en-US" altLang="zh-CN" sz="2600" dirty="0" smtClean="0"/>
              <a:t>D</a:t>
            </a:r>
            <a:r>
              <a:rPr lang="zh-CN" altLang="en-US" sz="2600" dirty="0" smtClean="0"/>
              <a:t>加上</a:t>
            </a:r>
            <a:r>
              <a:rPr lang="en-US" altLang="zh-CN" sz="2600" dirty="0" smtClean="0"/>
              <a:t>PC</a:t>
            </a:r>
            <a:r>
              <a:rPr lang="zh-CN" altLang="en-US" sz="2600" dirty="0" smtClean="0"/>
              <a:t>的内容作为操作数的地址</a:t>
            </a:r>
            <a:r>
              <a:rPr lang="en-US" altLang="zh-CN" sz="2600" dirty="0" smtClean="0"/>
              <a:t>.      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600" dirty="0" smtClean="0">
                <a:solidFill>
                  <a:srgbClr val="0000FF"/>
                </a:solidFill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E=D+(PC)</a:t>
            </a:r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90949" name="Rectangle 5"/>
          <p:cNvSpPr>
            <a:spLocks noChangeArrowheads="1"/>
          </p:cNvSpPr>
          <p:nvPr/>
        </p:nvSpPr>
        <p:spPr bwMode="auto">
          <a:xfrm>
            <a:off x="2040903" y="4072781"/>
            <a:ext cx="25146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2000</a:t>
            </a:r>
          </a:p>
        </p:txBody>
      </p:sp>
      <p:sp>
        <p:nvSpPr>
          <p:cNvPr id="1490950" name="AutoShape 6"/>
          <p:cNvSpPr>
            <a:spLocks noChangeArrowheads="1"/>
          </p:cNvSpPr>
          <p:nvPr/>
        </p:nvSpPr>
        <p:spPr bwMode="auto">
          <a:xfrm>
            <a:off x="3945903" y="3463181"/>
            <a:ext cx="304800" cy="304800"/>
          </a:xfrm>
          <a:prstGeom prst="flowChartOr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0951" name="Line 7"/>
          <p:cNvSpPr>
            <a:spLocks noChangeShapeType="1"/>
          </p:cNvSpPr>
          <p:nvPr/>
        </p:nvSpPr>
        <p:spPr bwMode="auto">
          <a:xfrm>
            <a:off x="4250703" y="3615581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0952" name="Line 8"/>
          <p:cNvSpPr>
            <a:spLocks noChangeShapeType="1"/>
          </p:cNvSpPr>
          <p:nvPr/>
        </p:nvSpPr>
        <p:spPr bwMode="auto">
          <a:xfrm>
            <a:off x="4098303" y="300598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0953" name="Line 9"/>
          <p:cNvSpPr>
            <a:spLocks noChangeShapeType="1"/>
          </p:cNvSpPr>
          <p:nvPr/>
        </p:nvSpPr>
        <p:spPr bwMode="auto">
          <a:xfrm flipV="1">
            <a:off x="4098303" y="37679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0954" name="Rectangle 10"/>
          <p:cNvSpPr>
            <a:spLocks noChangeArrowheads="1"/>
          </p:cNvSpPr>
          <p:nvPr/>
        </p:nvSpPr>
        <p:spPr bwMode="auto">
          <a:xfrm>
            <a:off x="1445591" y="4020393"/>
            <a:ext cx="5683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CN" sz="2000" b="1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PC</a:t>
            </a:r>
          </a:p>
        </p:txBody>
      </p:sp>
      <p:sp>
        <p:nvSpPr>
          <p:cNvPr id="1490955" name="Rectangle 11"/>
          <p:cNvSpPr>
            <a:spLocks noChangeArrowheads="1"/>
          </p:cNvSpPr>
          <p:nvPr/>
        </p:nvSpPr>
        <p:spPr bwMode="auto">
          <a:xfrm>
            <a:off x="4635470" y="3272681"/>
            <a:ext cx="66556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2200</a:t>
            </a:r>
            <a:endParaRPr lang="en-US" altLang="zh-CN" sz="2000" b="1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490956" name="Rectangle 12"/>
          <p:cNvSpPr>
            <a:spLocks noChangeArrowheads="1"/>
          </p:cNvSpPr>
          <p:nvPr/>
        </p:nvSpPr>
        <p:spPr bwMode="auto">
          <a:xfrm>
            <a:off x="2072653" y="4485531"/>
            <a:ext cx="2392363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程序指令计数器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22304" y="2431901"/>
            <a:ext cx="2478088" cy="2281640"/>
            <a:chOff x="3408" y="1691"/>
            <a:chExt cx="1561" cy="1759"/>
          </a:xfrm>
        </p:grpSpPr>
        <p:sp>
          <p:nvSpPr>
            <p:cNvPr id="31759" name="Rectangle 18"/>
            <p:cNvSpPr>
              <a:spLocks noChangeArrowheads="1"/>
            </p:cNvSpPr>
            <p:nvPr/>
          </p:nvSpPr>
          <p:spPr bwMode="auto">
            <a:xfrm>
              <a:off x="3408" y="2001"/>
              <a:ext cx="1104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31760" name="Rectangle 19"/>
            <p:cNvSpPr>
              <a:spLocks noChangeArrowheads="1"/>
            </p:cNvSpPr>
            <p:nvPr/>
          </p:nvSpPr>
          <p:spPr bwMode="auto">
            <a:xfrm>
              <a:off x="3408" y="2433"/>
              <a:ext cx="1104" cy="288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i="0">
                  <a:solidFill>
                    <a:srgbClr val="0000FF"/>
                  </a:solidFill>
                  <a:latin typeface="Times New Roman" pitchFamily="18" charset="0"/>
                </a:rPr>
                <a:t>XXX</a:t>
              </a:r>
            </a:p>
          </p:txBody>
        </p:sp>
        <p:sp>
          <p:nvSpPr>
            <p:cNvPr id="31761" name="Rectangle 20"/>
            <p:cNvSpPr>
              <a:spLocks noChangeArrowheads="1"/>
            </p:cNvSpPr>
            <p:nvPr/>
          </p:nvSpPr>
          <p:spPr bwMode="auto">
            <a:xfrm>
              <a:off x="3408" y="2721"/>
              <a:ext cx="1104" cy="7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490965" name="Rectangle 21"/>
            <p:cNvSpPr>
              <a:spLocks noChangeArrowheads="1"/>
            </p:cNvSpPr>
            <p:nvPr/>
          </p:nvSpPr>
          <p:spPr bwMode="auto">
            <a:xfrm>
              <a:off x="4550" y="2454"/>
              <a:ext cx="419" cy="25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 b="1" i="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Garamond" pitchFamily="18" charset="0"/>
                </a:rPr>
                <a:t>2200</a:t>
              </a:r>
              <a:endParaRPr lang="en-US" altLang="zh-CN" sz="20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endParaRPr>
            </a:p>
          </p:txBody>
        </p:sp>
        <p:sp>
          <p:nvSpPr>
            <p:cNvPr id="31763" name="Rectangle 22"/>
            <p:cNvSpPr>
              <a:spLocks noChangeArrowheads="1"/>
            </p:cNvSpPr>
            <p:nvPr/>
          </p:nvSpPr>
          <p:spPr bwMode="auto">
            <a:xfrm>
              <a:off x="3606" y="169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zh-CN" altLang="en-US" sz="2400" i="0">
                  <a:solidFill>
                    <a:schemeClr val="tx1"/>
                  </a:solidFill>
                  <a:latin typeface="Garamond" pitchFamily="18" charset="0"/>
                  <a:ea typeface="华文新魏" pitchFamily="2" charset="-122"/>
                </a:rPr>
                <a:t>内存</a:t>
              </a:r>
            </a:p>
          </p:txBody>
        </p:sp>
      </p:grp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917434" y="2604344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JMP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945843" y="2604344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101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891014" y="2604344"/>
            <a:ext cx="1913832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200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5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0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0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90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90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9" grpId="0" animBg="1"/>
      <p:bldP spid="1490950" grpId="0" animBg="1"/>
      <p:bldP spid="1490951" grpId="0" animBg="1"/>
      <p:bldP spid="1490952" grpId="0" animBg="1"/>
      <p:bldP spid="1490953" grpId="0" animBg="1"/>
      <p:bldP spid="1490954" grpId="0"/>
      <p:bldP spid="1490955" grpId="0"/>
      <p:bldP spid="1490956" grpId="0"/>
      <p:bldP spid="23" grpId="0" animBg="1"/>
      <p:bldP spid="24" grpId="0" animBg="1"/>
      <p:bldP spid="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变址寻址</a:t>
            </a:r>
            <a:r>
              <a:rPr lang="en-US" altLang="zh-CN" sz="2900" dirty="0" smtClean="0"/>
              <a:t>(Index Addressing)---</a:t>
            </a:r>
            <a:r>
              <a:rPr lang="zh-CN" altLang="en-US" sz="2900" dirty="0" smtClean="0"/>
              <a:t>数组访问</a:t>
            </a:r>
            <a:endParaRPr lang="en-US" altLang="zh-CN" sz="2900" dirty="0" smtClean="0"/>
          </a:p>
        </p:txBody>
      </p:sp>
      <p:sp>
        <p:nvSpPr>
          <p:cNvPr id="149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指定一个寄存器</a:t>
            </a: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R,</a:t>
            </a: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其存放基址</a:t>
            </a: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,R</a:t>
            </a: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被称为变址寄存器。它与本指令的地址无关</a:t>
            </a: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R</a:t>
            </a: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的内容可以随要求填入。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1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E=D+(R)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MOV AX, 32[SI]                 SI,DI </a:t>
            </a:r>
            <a:r>
              <a:rPr lang="zh-CN" altLang="en-US" sz="21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都称为变址寄存器</a:t>
            </a:r>
          </a:p>
          <a:p>
            <a:pPr lvl="2" eaLnBrk="1" hangingPunct="1">
              <a:defRPr/>
            </a:pPr>
            <a:endParaRPr lang="en-US" altLang="zh-CN" sz="1500" dirty="0" smtClean="0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92997" name="Rectangle 5"/>
          <p:cNvSpPr>
            <a:spLocks noChangeArrowheads="1"/>
          </p:cNvSpPr>
          <p:nvPr/>
        </p:nvSpPr>
        <p:spPr bwMode="auto">
          <a:xfrm>
            <a:off x="1885528" y="4662240"/>
            <a:ext cx="2514600" cy="381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3000</a:t>
            </a:r>
          </a:p>
        </p:txBody>
      </p:sp>
      <p:sp>
        <p:nvSpPr>
          <p:cNvPr id="1492998" name="Rectangle 6"/>
          <p:cNvSpPr>
            <a:spLocks noChangeArrowheads="1"/>
          </p:cNvSpPr>
          <p:nvPr/>
        </p:nvSpPr>
        <p:spPr bwMode="auto">
          <a:xfrm>
            <a:off x="5924128" y="3446215"/>
            <a:ext cx="1600200" cy="606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2999" name="Rectangle 7"/>
          <p:cNvSpPr>
            <a:spLocks noChangeArrowheads="1"/>
          </p:cNvSpPr>
          <p:nvPr/>
        </p:nvSpPr>
        <p:spPr bwMode="auto">
          <a:xfrm>
            <a:off x="5924128" y="4052640"/>
            <a:ext cx="1600200" cy="4572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kumimoji="1" lang="zh-CN" altLang="en-US" sz="2000" i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rPr>
              <a:t>操作数</a:t>
            </a:r>
          </a:p>
        </p:txBody>
      </p:sp>
      <p:sp>
        <p:nvSpPr>
          <p:cNvPr id="1493000" name="Rectangle 8"/>
          <p:cNvSpPr>
            <a:spLocks noChangeArrowheads="1"/>
          </p:cNvSpPr>
          <p:nvPr/>
        </p:nvSpPr>
        <p:spPr bwMode="auto">
          <a:xfrm>
            <a:off x="5924128" y="4509840"/>
            <a:ext cx="1600200" cy="731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3001" name="AutoShape 9"/>
          <p:cNvSpPr>
            <a:spLocks noChangeArrowheads="1"/>
          </p:cNvSpPr>
          <p:nvPr/>
        </p:nvSpPr>
        <p:spPr bwMode="auto">
          <a:xfrm>
            <a:off x="3866728" y="4052640"/>
            <a:ext cx="304800" cy="304800"/>
          </a:xfrm>
          <a:prstGeom prst="flowChartOr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493002" name="Line 10"/>
          <p:cNvSpPr>
            <a:spLocks noChangeShapeType="1"/>
          </p:cNvSpPr>
          <p:nvPr/>
        </p:nvSpPr>
        <p:spPr bwMode="auto">
          <a:xfrm>
            <a:off x="4171528" y="420504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3003" name="Line 11"/>
          <p:cNvSpPr>
            <a:spLocks noChangeShapeType="1"/>
          </p:cNvSpPr>
          <p:nvPr/>
        </p:nvSpPr>
        <p:spPr bwMode="auto">
          <a:xfrm>
            <a:off x="4019128" y="367164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3004" name="Line 12"/>
          <p:cNvSpPr>
            <a:spLocks noChangeShapeType="1"/>
          </p:cNvSpPr>
          <p:nvPr/>
        </p:nvSpPr>
        <p:spPr bwMode="auto">
          <a:xfrm flipV="1">
            <a:off x="4019128" y="435744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1493005" name="Rectangle 13"/>
          <p:cNvSpPr>
            <a:spLocks noChangeArrowheads="1"/>
          </p:cNvSpPr>
          <p:nvPr/>
        </p:nvSpPr>
        <p:spPr bwMode="auto">
          <a:xfrm>
            <a:off x="2495128" y="4328514"/>
            <a:ext cx="94288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b="1" i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CN" sz="1800" b="1" i="0" dirty="0" smtClean="0">
                <a:solidFill>
                  <a:schemeClr val="tx1"/>
                </a:solidFill>
                <a:latin typeface="Garamond" pitchFamily="18" charset="0"/>
              </a:rPr>
              <a:t>      </a:t>
            </a:r>
            <a:r>
              <a:rPr lang="en-US" altLang="zh-CN" sz="18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R</a:t>
            </a:r>
            <a:r>
              <a:rPr lang="en-US" altLang="zh-CN" sz="1800" b="1" i="0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011</a:t>
            </a:r>
            <a:endParaRPr lang="en-US" altLang="zh-CN" sz="1800" b="1" i="0" baseline="-25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493006" name="Rectangle 14"/>
          <p:cNvSpPr>
            <a:spLocks noChangeArrowheads="1"/>
          </p:cNvSpPr>
          <p:nvPr/>
        </p:nvSpPr>
        <p:spPr bwMode="auto">
          <a:xfrm>
            <a:off x="4672932" y="3819277"/>
            <a:ext cx="838692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i="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altLang="zh-CN" sz="2400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3032</a:t>
            </a:r>
            <a:endParaRPr lang="en-US" altLang="zh-CN" sz="2400" b="1" i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493011" name="Rectangle 19"/>
          <p:cNvSpPr>
            <a:spLocks noChangeArrowheads="1"/>
          </p:cNvSpPr>
          <p:nvPr/>
        </p:nvSpPr>
        <p:spPr bwMode="auto">
          <a:xfrm>
            <a:off x="6294016" y="2996952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2400" i="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内存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101036" y="3202202"/>
            <a:ext cx="1028409" cy="422275"/>
          </a:xfrm>
          <a:prstGeom prst="rect">
            <a:avLst/>
          </a:prstGeom>
          <a:solidFill>
            <a:srgbClr val="CCFF66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MOV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129445" y="3202202"/>
            <a:ext cx="930105" cy="422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  110  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409788" y="3202202"/>
            <a:ext cx="1336675" cy="422275"/>
          </a:xfrm>
          <a:prstGeom prst="rect">
            <a:avLst/>
          </a:prstGeom>
          <a:solidFill>
            <a:srgbClr val="00B0F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011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072250" y="3197439"/>
            <a:ext cx="1320076" cy="422275"/>
          </a:xfrm>
          <a:prstGeom prst="rect">
            <a:avLst/>
          </a:prstGeom>
          <a:solidFill>
            <a:srgbClr val="FFCC00"/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32</a:t>
            </a:r>
            <a:endParaRPr kumimoji="1" lang="en-US" altLang="zh-CN" sz="20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0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9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93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9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3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9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997" grpId="0" animBg="1"/>
      <p:bldP spid="1492998" grpId="0" animBg="1"/>
      <p:bldP spid="1492999" grpId="0" animBg="1"/>
      <p:bldP spid="1493000" grpId="0" animBg="1"/>
      <p:bldP spid="1493001" grpId="0" animBg="1"/>
      <p:bldP spid="1493002" grpId="0" animBg="1"/>
      <p:bldP spid="1493003" grpId="0" animBg="1"/>
      <p:bldP spid="1493004" grpId="0" animBg="1"/>
      <p:bldP spid="1493005" grpId="0"/>
      <p:bldP spid="1493006" grpId="0"/>
      <p:bldP spid="1493011" grpId="0"/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块寻址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用于</a:t>
            </a:r>
            <a:r>
              <a:rPr lang="en-US" altLang="zh-CN" sz="2400" smtClean="0"/>
              <a:t>I/O</a:t>
            </a:r>
            <a:r>
              <a:rPr lang="zh-CN" altLang="en-US" sz="2400" smtClean="0"/>
              <a:t>指令。对顺序连续的成块数据字进行寻址</a:t>
            </a:r>
          </a:p>
          <a:p>
            <a:pPr lvl="1" eaLnBrk="1" hangingPunct="1"/>
            <a:r>
              <a:rPr lang="zh-CN" altLang="en-US" sz="2000" smtClean="0">
                <a:solidFill>
                  <a:schemeClr val="accent2"/>
                </a:solidFill>
              </a:rPr>
              <a:t>目的：压缩程序的长度，加快执行速度。</a:t>
            </a:r>
          </a:p>
          <a:p>
            <a:pPr lvl="1" eaLnBrk="1" hangingPunct="1"/>
            <a:r>
              <a:rPr lang="zh-CN" altLang="en-US" sz="2000" smtClean="0">
                <a:solidFill>
                  <a:schemeClr val="accent2"/>
                </a:solidFill>
              </a:rPr>
              <a:t>用于：两个部件间的数据交换；程序，数据块的浮动。</a:t>
            </a:r>
          </a:p>
          <a:p>
            <a:pPr lvl="1" eaLnBrk="1" hangingPunct="1"/>
            <a:r>
              <a:rPr lang="zh-CN" altLang="en-US" sz="2000" smtClean="0">
                <a:solidFill>
                  <a:schemeClr val="accent2"/>
                </a:solidFill>
              </a:rPr>
              <a:t>数据搬移子程序</a:t>
            </a:r>
          </a:p>
          <a:p>
            <a:pPr eaLnBrk="1" hangingPunct="1"/>
            <a:r>
              <a:rPr lang="zh-CN" altLang="en-US" sz="2600" smtClean="0"/>
              <a:t>若块的长度可变，格式如下：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51188" y="3933056"/>
            <a:ext cx="4267200" cy="381000"/>
            <a:chOff x="2097" y="2568"/>
            <a:chExt cx="2688" cy="240"/>
          </a:xfrm>
        </p:grpSpPr>
        <p:sp>
          <p:nvSpPr>
            <p:cNvPr id="34828" name="Rectangle 5"/>
            <p:cNvSpPr>
              <a:spLocks noChangeArrowheads="1"/>
            </p:cNvSpPr>
            <p:nvPr/>
          </p:nvSpPr>
          <p:spPr bwMode="auto">
            <a:xfrm>
              <a:off x="2097" y="2568"/>
              <a:ext cx="672" cy="24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操作码</a:t>
              </a:r>
            </a:p>
          </p:txBody>
        </p:sp>
        <p:sp>
          <p:nvSpPr>
            <p:cNvPr id="34829" name="Rectangle 6"/>
            <p:cNvSpPr>
              <a:spLocks noChangeArrowheads="1"/>
            </p:cNvSpPr>
            <p:nvPr/>
          </p:nvSpPr>
          <p:spPr bwMode="auto">
            <a:xfrm>
              <a:off x="2769" y="2568"/>
              <a:ext cx="672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 dirty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源首址</a:t>
              </a:r>
            </a:p>
          </p:txBody>
        </p:sp>
        <p:sp>
          <p:nvSpPr>
            <p:cNvPr id="34830" name="Rectangle 7"/>
            <p:cNvSpPr>
              <a:spLocks noChangeArrowheads="1"/>
            </p:cNvSpPr>
            <p:nvPr/>
          </p:nvSpPr>
          <p:spPr bwMode="auto">
            <a:xfrm>
              <a:off x="3441" y="2568"/>
              <a:ext cx="672" cy="24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长度</a:t>
              </a:r>
            </a:p>
          </p:txBody>
        </p:sp>
        <p:sp>
          <p:nvSpPr>
            <p:cNvPr id="34831" name="Rectangle 8"/>
            <p:cNvSpPr>
              <a:spLocks noChangeArrowheads="1"/>
            </p:cNvSpPr>
            <p:nvPr/>
          </p:nvSpPr>
          <p:spPr bwMode="auto">
            <a:xfrm>
              <a:off x="4113" y="2568"/>
              <a:ext cx="672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目首址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189288" y="5208240"/>
            <a:ext cx="4267200" cy="381000"/>
            <a:chOff x="2097" y="3192"/>
            <a:chExt cx="2688" cy="240"/>
          </a:xfrm>
        </p:grpSpPr>
        <p:sp>
          <p:nvSpPr>
            <p:cNvPr id="34824" name="Rectangle 10"/>
            <p:cNvSpPr>
              <a:spLocks noChangeArrowheads="1"/>
            </p:cNvSpPr>
            <p:nvPr/>
          </p:nvSpPr>
          <p:spPr bwMode="auto">
            <a:xfrm>
              <a:off x="2097" y="3192"/>
              <a:ext cx="672" cy="24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操作码</a:t>
              </a:r>
            </a:p>
          </p:txBody>
        </p:sp>
        <p:sp>
          <p:nvSpPr>
            <p:cNvPr id="34825" name="Rectangle 11"/>
            <p:cNvSpPr>
              <a:spLocks noChangeArrowheads="1"/>
            </p:cNvSpPr>
            <p:nvPr/>
          </p:nvSpPr>
          <p:spPr bwMode="auto">
            <a:xfrm>
              <a:off x="2769" y="3192"/>
              <a:ext cx="672" cy="24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 dirty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首址</a:t>
              </a:r>
            </a:p>
          </p:txBody>
        </p:sp>
        <p:sp>
          <p:nvSpPr>
            <p:cNvPr id="34826" name="Rectangle 12"/>
            <p:cNvSpPr>
              <a:spLocks noChangeArrowheads="1"/>
            </p:cNvSpPr>
            <p:nvPr/>
          </p:nvSpPr>
          <p:spPr bwMode="auto">
            <a:xfrm>
              <a:off x="3441" y="3192"/>
              <a:ext cx="672" cy="24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标志位</a:t>
              </a:r>
            </a:p>
          </p:txBody>
        </p:sp>
        <p:sp>
          <p:nvSpPr>
            <p:cNvPr id="34827" name="Rectangle 13"/>
            <p:cNvSpPr>
              <a:spLocks noChangeArrowheads="1"/>
            </p:cNvSpPr>
            <p:nvPr/>
          </p:nvSpPr>
          <p:spPr bwMode="auto">
            <a:xfrm>
              <a:off x="4113" y="3192"/>
              <a:ext cx="672" cy="240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i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末地址</a:t>
              </a:r>
            </a:p>
          </p:txBody>
        </p:sp>
      </p:grpSp>
      <p:sp>
        <p:nvSpPr>
          <p:cNvPr id="1497103" name="Rectangle 15"/>
          <p:cNvSpPr>
            <a:spLocks noChangeArrowheads="1"/>
          </p:cNvSpPr>
          <p:nvPr/>
        </p:nvSpPr>
        <p:spPr bwMode="auto">
          <a:xfrm>
            <a:off x="1004888" y="4509120"/>
            <a:ext cx="25765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i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6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数据块定长时：</a:t>
            </a:r>
          </a:p>
        </p:txBody>
      </p:sp>
    </p:spTree>
    <p:extLst>
      <p:ext uri="{BB962C8B-B14F-4D97-AF65-F5344CB8AC3E}">
        <p14:creationId xmlns:p14="http://schemas.microsoft.com/office/powerpoint/2010/main" val="19904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7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7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10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737619" y="2046759"/>
            <a:ext cx="3671582" cy="402959"/>
            <a:chOff x="721910" y="2043113"/>
            <a:chExt cx="3885046" cy="422275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721910" y="20431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750319" y="20431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000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693124" y="20431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38H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37619" y="2600532"/>
            <a:ext cx="3671582" cy="402959"/>
            <a:chOff x="721910" y="2589213"/>
            <a:chExt cx="3885046" cy="422275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721910" y="25892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1750319" y="25892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001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693124" y="25892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00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737619" y="3154305"/>
            <a:ext cx="3671582" cy="402959"/>
            <a:chOff x="721910" y="3165474"/>
            <a:chExt cx="3885046" cy="422275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721910" y="3165474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750319" y="3165474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010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693124" y="3165474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200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737619" y="3708078"/>
            <a:ext cx="3671582" cy="402959"/>
            <a:chOff x="721910" y="3744913"/>
            <a:chExt cx="3885046" cy="422275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721910" y="37449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750319" y="37449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011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693124" y="37449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200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37619" y="4815624"/>
            <a:ext cx="3671582" cy="402959"/>
            <a:chOff x="721910" y="4821238"/>
            <a:chExt cx="3885046" cy="422275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721910" y="4821238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JMP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750319" y="4821238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101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693124" y="4821238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200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737619" y="4261851"/>
            <a:ext cx="3671582" cy="402959"/>
            <a:chOff x="721910" y="4278313"/>
            <a:chExt cx="3885046" cy="422275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21910" y="42783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750319" y="42783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100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693124" y="42783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01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737619" y="5373215"/>
            <a:ext cx="3666711" cy="411836"/>
            <a:chOff x="721910" y="5369756"/>
            <a:chExt cx="3879892" cy="431578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721910" y="53705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MOV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1750319" y="53705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110  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644886" y="5369756"/>
              <a:ext cx="956916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02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693124" y="5379059"/>
              <a:ext cx="956916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8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32</a:t>
              </a:r>
              <a:endPara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355600" y="2046759"/>
            <a:ext cx="1296237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立即寻址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55600" y="2603751"/>
            <a:ext cx="1296237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寄存器寻址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355600" y="3160743"/>
            <a:ext cx="1296237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直接寻址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355600" y="3717735"/>
            <a:ext cx="1296237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间接寻址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355600" y="4274727"/>
            <a:ext cx="1296237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寄存器间接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355600" y="4831719"/>
            <a:ext cx="1296237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相对寻址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355600" y="5388712"/>
            <a:ext cx="1296237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变址寻址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6527800" y="2019641"/>
            <a:ext cx="2184400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新魏" pitchFamily="2" charset="-122"/>
                <a:ea typeface="华文新魏" pitchFamily="2" charset="-122"/>
              </a:rPr>
              <a:t>0~255   -128~127</a:t>
            </a:r>
            <a:endParaRPr kumimoji="1" lang="en-US" altLang="zh-CN" sz="1800" i="0" kern="0" dirty="0">
              <a:solidFill>
                <a:schemeClr val="accent2">
                  <a:lumMod val="60000"/>
                  <a:lumOff val="4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527800" y="2576633"/>
            <a:ext cx="2184400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0~255# </a:t>
            </a:r>
            <a:r>
              <a:rPr kumimoji="1" lang="en-US" altLang="zh-CN" sz="1800" i="0" kern="0" dirty="0" err="1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Reg</a:t>
            </a:r>
            <a:endParaRPr kumimoji="1" lang="en-US" altLang="zh-CN" sz="1800" i="0" kern="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6527800" y="3133625"/>
            <a:ext cx="2184400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0~255 RAM Cell</a:t>
            </a:r>
            <a:endParaRPr kumimoji="1" lang="en-US" altLang="zh-CN" sz="1800" i="0" kern="0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6527800" y="3690617"/>
            <a:ext cx="2184400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0~2</a:t>
            </a:r>
            <a:r>
              <a:rPr kumimoji="1" lang="en-US" altLang="zh-CN" sz="1800" i="0" kern="0" baseline="3000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-1 RAM Cell</a:t>
            </a:r>
            <a:endParaRPr kumimoji="1" lang="en-US" altLang="zh-CN" sz="1800" i="0" kern="0" baseline="3000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6527800" y="4247609"/>
            <a:ext cx="2184400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0~2</a:t>
            </a:r>
            <a:r>
              <a:rPr kumimoji="1" lang="en-US" altLang="zh-CN" sz="1800" i="0" kern="0" baseline="3000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-1  </a:t>
            </a:r>
            <a:r>
              <a: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RAM </a:t>
            </a: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Cell</a:t>
            </a:r>
            <a:endParaRPr kumimoji="1" lang="en-US" altLang="zh-CN" sz="1800" i="0" kern="0" baseline="3000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6527800" y="4804601"/>
            <a:ext cx="2184400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rgbClr val="D60093"/>
                </a:solidFill>
                <a:latin typeface="华文新魏" pitchFamily="2" charset="-122"/>
                <a:ea typeface="华文新魏" pitchFamily="2" charset="-122"/>
              </a:rPr>
              <a:t>PC-128~PC+127 </a:t>
            </a:r>
            <a:endParaRPr kumimoji="1" lang="en-US" altLang="zh-CN" sz="1800" i="0" kern="0" baseline="30000" dirty="0">
              <a:solidFill>
                <a:srgbClr val="D60093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6527800" y="5361594"/>
            <a:ext cx="2184400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0~2</a:t>
            </a:r>
            <a:r>
              <a:rPr kumimoji="1" lang="en-US" altLang="zh-CN" sz="1800" i="0" kern="0" baseline="3000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kumimoji="1" lang="en-US" altLang="zh-CN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-1  RAM Cell</a:t>
            </a:r>
            <a:endParaRPr kumimoji="1" lang="en-US" altLang="zh-CN" sz="1800" i="0" kern="0" baseline="3000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740910" y="1484784"/>
            <a:ext cx="3671582" cy="402959"/>
            <a:chOff x="721910" y="2043113"/>
            <a:chExt cx="3885046" cy="422275"/>
          </a:xfrm>
        </p:grpSpPr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721910" y="2043113"/>
              <a:ext cx="1028409" cy="422275"/>
            </a:xfrm>
            <a:prstGeom prst="rect">
              <a:avLst/>
            </a:prstGeom>
            <a:solidFill>
              <a:srgbClr val="CCFF6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操作码</a:t>
              </a:r>
              <a:r>
                <a:rPr kumimoji="1" lang="en-US" altLang="zh-CN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5bit</a:t>
              </a:r>
              <a:endParaRPr kumimoji="1" lang="en-US" altLang="zh-CN" sz="14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1750319" y="2043113"/>
              <a:ext cx="930105" cy="4222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zh-CN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</a:t>
              </a:r>
              <a:r>
                <a:rPr kumimoji="1" lang="zh-CN" altLang="en-US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寻址模式</a:t>
              </a:r>
              <a:r>
                <a:rPr kumimoji="1" lang="en-US" altLang="zh-CN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  </a:t>
              </a:r>
              <a:endParaRPr kumimoji="1" lang="en-US" altLang="zh-CN" sz="14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2693124" y="2043113"/>
              <a:ext cx="1913832" cy="422275"/>
            </a:xfrm>
            <a:prstGeom prst="rect">
              <a:avLst/>
            </a:prstGeom>
            <a:solidFill>
              <a:srgbClr val="FFCC00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zh-CN" altLang="en-US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形式地址</a:t>
              </a:r>
              <a:r>
                <a:rPr kumimoji="1" lang="en-US" altLang="zh-CN" sz="1400" i="0" kern="0" dirty="0" smtClean="0">
                  <a:solidFill>
                    <a:sysClr val="windowText" lastClr="000000"/>
                  </a:solidFill>
                  <a:latin typeface="华文新魏" pitchFamily="2" charset="-122"/>
                  <a:ea typeface="华文新魏" pitchFamily="2" charset="-122"/>
                </a:rPr>
                <a:t>D 8bit</a:t>
              </a:r>
              <a:endParaRPr kumimoji="1" lang="en-US" altLang="zh-CN" sz="14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6527800" y="1484784"/>
            <a:ext cx="2184400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寻址范围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方正舒体" pitchFamily="2" charset="-122"/>
              </a:rPr>
              <a:t>不同寻址方式对比</a:t>
            </a: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5510801" y="2033133"/>
            <a:ext cx="928099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S=D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5510801" y="2590125"/>
            <a:ext cx="928099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E=R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5510801" y="3147117"/>
            <a:ext cx="928099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E=D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5510801" y="3704109"/>
            <a:ext cx="928099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E=(D)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5510801" y="4261101"/>
            <a:ext cx="928099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E=(R)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5510801" y="4818093"/>
            <a:ext cx="928099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</a:t>
            </a:r>
            <a:r>
              <a:rPr kumimoji="1" lang="en-US" altLang="zh-CN" sz="1400" i="0" kern="0" dirty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1" lang="en-US" altLang="zh-CN" sz="14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PC)+D</a:t>
            </a:r>
            <a:endParaRPr kumimoji="1" lang="en-US" altLang="zh-CN" sz="14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5510801" y="5375086"/>
            <a:ext cx="928099" cy="402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E=(R)+D</a:t>
            </a:r>
            <a:endParaRPr kumimoji="1" lang="en-US" altLang="zh-CN" sz="16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" name="Rectangle 16"/>
          <p:cNvSpPr>
            <a:spLocks noChangeArrowheads="1"/>
          </p:cNvSpPr>
          <p:nvPr/>
        </p:nvSpPr>
        <p:spPr bwMode="auto">
          <a:xfrm>
            <a:off x="5510801" y="1484784"/>
            <a:ext cx="928099" cy="40295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实地址</a:t>
            </a:r>
            <a:r>
              <a:rPr kumimoji="1" lang="en-US" altLang="zh-CN" sz="1800" i="0" kern="0" dirty="0" smtClean="0">
                <a:solidFill>
                  <a:sysClr val="windowText" lastClr="000000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endParaRPr kumimoji="1" lang="en-US" altLang="zh-CN" sz="1800" i="0" kern="0" dirty="0">
              <a:solidFill>
                <a:sysClr val="windowText" lastClr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1" name="灯片编号占位符 3"/>
          <p:cNvSpPr txBox="1">
            <a:spLocks/>
          </p:cNvSpPr>
          <p:nvPr/>
        </p:nvSpPr>
        <p:spPr>
          <a:xfrm>
            <a:off x="7668344" y="6237312"/>
            <a:ext cx="1015008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itchFamily="34" charset="0"/>
                <a:ea typeface="华文细黑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1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堆栈寻址方式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30821"/>
            <a:ext cx="8218488" cy="5544616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500" dirty="0" smtClean="0"/>
              <a:t>堆栈</a:t>
            </a:r>
            <a:r>
              <a:rPr lang="en-US" altLang="zh-CN" sz="2500" dirty="0" smtClean="0"/>
              <a:t>---</a:t>
            </a:r>
            <a:r>
              <a:rPr lang="zh-CN" altLang="en-US" sz="2100" dirty="0" smtClean="0"/>
              <a:t>一组能存取数据的暂时存储单元。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500" dirty="0" smtClean="0"/>
              <a:t>硬件堆栈（寄存器串联堆栈）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en-US" altLang="zh-CN" dirty="0">
                <a:sym typeface="Wingdings" pitchFamily="2" charset="2"/>
              </a:rPr>
              <a:t>CPU</a:t>
            </a:r>
            <a:r>
              <a:rPr kumimoji="1" lang="zh-CN" altLang="en-US" dirty="0">
                <a:sym typeface="Wingdings" pitchFamily="2" charset="2"/>
              </a:rPr>
              <a:t>内部</a:t>
            </a:r>
            <a:r>
              <a:rPr kumimoji="1" lang="zh-CN" altLang="en-US" dirty="0"/>
              <a:t>一组串联的寄存器</a:t>
            </a:r>
            <a:endParaRPr kumimoji="1" lang="en-US" altLang="zh-CN" dirty="0"/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dirty="0"/>
              <a:t>数据的传送在栈顶和通用寄存器之间进行    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dirty="0" smtClean="0">
                <a:sym typeface="Wingdings 2" pitchFamily="18" charset="2"/>
              </a:rPr>
              <a:t>栈</a:t>
            </a:r>
            <a:r>
              <a:rPr kumimoji="1" lang="zh-CN" altLang="en-US" dirty="0">
                <a:sym typeface="Wingdings 2" pitchFamily="18" charset="2"/>
              </a:rPr>
              <a:t>顶不动，数据</a:t>
            </a:r>
            <a:r>
              <a:rPr kumimoji="1" lang="zh-CN" altLang="en-US" dirty="0" smtClean="0">
                <a:sym typeface="Wingdings 2" pitchFamily="18" charset="2"/>
              </a:rPr>
              <a:t>移动，</a:t>
            </a:r>
            <a:r>
              <a:rPr kumimoji="1" lang="zh-CN" altLang="en-US" sz="2000" dirty="0" smtClean="0">
                <a:sym typeface="Wingdings" pitchFamily="2" charset="2"/>
              </a:rPr>
              <a:t>进出栈涉及到栈内所有数据的移动</a:t>
            </a:r>
            <a:endParaRPr kumimoji="1" lang="en-US" altLang="zh-CN" dirty="0">
              <a:sym typeface="Wingdings 2" pitchFamily="18" charset="2"/>
            </a:endParaRP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000" dirty="0" smtClean="0">
                <a:sym typeface="Wingdings" pitchFamily="2" charset="2"/>
              </a:rPr>
              <a:t>栈容量有限：取决于堆栈寄存器的数量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 smtClean="0"/>
              <a:t>软件堆栈（内存堆栈）</a:t>
            </a:r>
            <a:endParaRPr lang="en-US" altLang="zh-CN" sz="2400" dirty="0" smtClean="0"/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dirty="0">
                <a:sym typeface="Wingdings" pitchFamily="2" charset="2"/>
              </a:rPr>
              <a:t>内存区间做堆栈</a:t>
            </a:r>
            <a:endParaRPr kumimoji="1" lang="en-US" altLang="zh-CN" dirty="0"/>
          </a:p>
          <a:p>
            <a:pPr lvl="1" eaLnBrk="1" hangingPunct="1"/>
            <a:r>
              <a:rPr lang="en-US" altLang="zh-CN" dirty="0" smtClean="0"/>
              <a:t>SP-</a:t>
            </a:r>
            <a:r>
              <a:rPr lang="en-US" altLang="zh-CN" dirty="0"/>
              <a:t>--</a:t>
            </a:r>
            <a:r>
              <a:rPr lang="zh-CN" altLang="en-US" dirty="0"/>
              <a:t>堆栈指示器</a:t>
            </a:r>
            <a:r>
              <a:rPr lang="en-US" altLang="zh-CN" dirty="0"/>
              <a:t>(</a:t>
            </a:r>
            <a:r>
              <a:rPr lang="zh-CN" altLang="en-US" dirty="0"/>
              <a:t>栈指针</a:t>
            </a:r>
            <a:r>
              <a:rPr lang="en-US" altLang="zh-CN" dirty="0" smtClean="0"/>
              <a:t>),</a:t>
            </a:r>
            <a:r>
              <a:rPr lang="zh-CN" altLang="en-US" dirty="0" smtClean="0"/>
              <a:t>改变</a:t>
            </a:r>
            <a:r>
              <a:rPr lang="en-US" altLang="zh-CN" dirty="0" smtClean="0"/>
              <a:t>SP</a:t>
            </a:r>
            <a:r>
              <a:rPr lang="zh-CN" altLang="en-US" dirty="0" smtClean="0"/>
              <a:t>即</a:t>
            </a:r>
            <a:r>
              <a:rPr lang="zh-CN" altLang="en-US" dirty="0"/>
              <a:t>可移动栈</a:t>
            </a:r>
            <a:r>
              <a:rPr lang="zh-CN" altLang="en-US" dirty="0" smtClean="0"/>
              <a:t>顶位置。</a:t>
            </a:r>
            <a:endParaRPr lang="en-US" altLang="zh-CN" dirty="0" smtClean="0"/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dirty="0">
                <a:sym typeface="Wingdings 2" pitchFamily="18" charset="2"/>
              </a:rPr>
              <a:t>栈顶移动，数据不动</a:t>
            </a:r>
            <a:endParaRPr kumimoji="1" lang="en-US" altLang="zh-CN" dirty="0">
              <a:sym typeface="Wingdings 2" pitchFamily="18" charset="2"/>
            </a:endParaRP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dirty="0">
                <a:sym typeface="Wingdings" pitchFamily="2" charset="2"/>
              </a:rPr>
              <a:t>栈容量，栈数目自定义</a:t>
            </a:r>
            <a:endParaRPr kumimoji="1" lang="en-US" altLang="zh-CN" dirty="0">
              <a:sym typeface="Wingdings" pitchFamily="2" charset="2"/>
            </a:endParaRPr>
          </a:p>
          <a:p>
            <a:pPr lvl="1" eaLnBrk="1" hangingPunct="1"/>
            <a:r>
              <a:rPr kumimoji="1" lang="zh-CN" altLang="en-US" dirty="0" smtClean="0">
                <a:sym typeface="Wingdings 2" pitchFamily="18" charset="2"/>
              </a:rPr>
              <a:t>非</a:t>
            </a:r>
            <a:r>
              <a:rPr kumimoji="1" lang="zh-CN" altLang="en-US" dirty="0">
                <a:sym typeface="Wingdings 2" pitchFamily="18" charset="2"/>
              </a:rPr>
              <a:t>破坏性读出</a:t>
            </a:r>
            <a:endParaRPr lang="zh-CN" altLang="en-US" dirty="0"/>
          </a:p>
          <a:p>
            <a:pPr lvl="1" eaLnBrk="1" hangingPunct="1">
              <a:lnSpc>
                <a:spcPct val="125000"/>
              </a:lnSpc>
            </a:pPr>
            <a:endParaRPr kumimoji="1" lang="zh-CN" altLang="en-US" dirty="0">
              <a:sym typeface="Wingdings" pitchFamily="2" charset="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sz="2400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硬件</a:t>
            </a:r>
            <a:r>
              <a:rPr lang="zh-CN" altLang="en-US" dirty="0" smtClean="0"/>
              <a:t>堆栈</a:t>
            </a:r>
          </a:p>
        </p:txBody>
      </p:sp>
      <p:sp>
        <p:nvSpPr>
          <p:cNvPr id="1445891" name="Rectangle 3"/>
          <p:cNvSpPr>
            <a:spLocks noChangeArrowheads="1"/>
          </p:cNvSpPr>
          <p:nvPr/>
        </p:nvSpPr>
        <p:spPr bwMode="auto">
          <a:xfrm>
            <a:off x="1044129" y="2150343"/>
            <a:ext cx="15240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892" name="Rectangle 4"/>
          <p:cNvSpPr>
            <a:spLocks noChangeArrowheads="1"/>
          </p:cNvSpPr>
          <p:nvPr/>
        </p:nvSpPr>
        <p:spPr bwMode="auto">
          <a:xfrm>
            <a:off x="1044129" y="2988543"/>
            <a:ext cx="15240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893" name="Rectangle 5"/>
          <p:cNvSpPr>
            <a:spLocks noChangeArrowheads="1"/>
          </p:cNvSpPr>
          <p:nvPr/>
        </p:nvSpPr>
        <p:spPr bwMode="auto">
          <a:xfrm>
            <a:off x="1044129" y="3369543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894" name="Rectangle 6"/>
          <p:cNvSpPr>
            <a:spLocks noChangeArrowheads="1"/>
          </p:cNvSpPr>
          <p:nvPr/>
        </p:nvSpPr>
        <p:spPr bwMode="auto">
          <a:xfrm>
            <a:off x="1044129" y="3750543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895" name="Rectangle 7"/>
          <p:cNvSpPr>
            <a:spLocks noChangeArrowheads="1"/>
          </p:cNvSpPr>
          <p:nvPr/>
        </p:nvSpPr>
        <p:spPr bwMode="auto">
          <a:xfrm>
            <a:off x="1044129" y="4131543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896" name="AutoShape 8"/>
          <p:cNvSpPr>
            <a:spLocks noChangeArrowheads="1"/>
          </p:cNvSpPr>
          <p:nvPr/>
        </p:nvSpPr>
        <p:spPr bwMode="auto">
          <a:xfrm>
            <a:off x="1653729" y="2531343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zh-CN" altLang="en-US" i="0"/>
          </a:p>
        </p:txBody>
      </p:sp>
      <p:sp>
        <p:nvSpPr>
          <p:cNvPr id="1445897" name="Rectangle 9"/>
          <p:cNvSpPr>
            <a:spLocks noChangeArrowheads="1"/>
          </p:cNvSpPr>
          <p:nvPr/>
        </p:nvSpPr>
        <p:spPr bwMode="auto">
          <a:xfrm>
            <a:off x="2976117" y="2132880"/>
            <a:ext cx="15240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BX</a:t>
            </a:r>
          </a:p>
        </p:txBody>
      </p:sp>
      <p:sp>
        <p:nvSpPr>
          <p:cNvPr id="1445898" name="Rectangle 10"/>
          <p:cNvSpPr>
            <a:spLocks noChangeArrowheads="1"/>
          </p:cNvSpPr>
          <p:nvPr/>
        </p:nvSpPr>
        <p:spPr bwMode="auto">
          <a:xfrm>
            <a:off x="2976117" y="2971080"/>
            <a:ext cx="1524000" cy="304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BX</a:t>
            </a:r>
          </a:p>
        </p:txBody>
      </p:sp>
      <p:sp>
        <p:nvSpPr>
          <p:cNvPr id="1445899" name="Rectangle 11"/>
          <p:cNvSpPr>
            <a:spLocks noChangeArrowheads="1"/>
          </p:cNvSpPr>
          <p:nvPr/>
        </p:nvSpPr>
        <p:spPr bwMode="auto">
          <a:xfrm>
            <a:off x="2976117" y="3352080"/>
            <a:ext cx="15240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900" name="Rectangle 12"/>
          <p:cNvSpPr>
            <a:spLocks noChangeArrowheads="1"/>
          </p:cNvSpPr>
          <p:nvPr/>
        </p:nvSpPr>
        <p:spPr bwMode="auto">
          <a:xfrm>
            <a:off x="2976117" y="3733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01" name="Rectangle 13"/>
          <p:cNvSpPr>
            <a:spLocks noChangeArrowheads="1"/>
          </p:cNvSpPr>
          <p:nvPr/>
        </p:nvSpPr>
        <p:spPr bwMode="auto">
          <a:xfrm>
            <a:off x="2976117" y="4114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02" name="AutoShape 14"/>
          <p:cNvSpPr>
            <a:spLocks noChangeArrowheads="1"/>
          </p:cNvSpPr>
          <p:nvPr/>
        </p:nvSpPr>
        <p:spPr bwMode="auto">
          <a:xfrm>
            <a:off x="3585717" y="251388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zh-CN" altLang="en-US" i="0"/>
          </a:p>
        </p:txBody>
      </p:sp>
      <p:sp>
        <p:nvSpPr>
          <p:cNvPr id="1445903" name="Rectangle 15"/>
          <p:cNvSpPr>
            <a:spLocks noChangeArrowheads="1"/>
          </p:cNvSpPr>
          <p:nvPr/>
        </p:nvSpPr>
        <p:spPr bwMode="auto">
          <a:xfrm>
            <a:off x="4992242" y="2132880"/>
            <a:ext cx="15240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CX</a:t>
            </a:r>
          </a:p>
        </p:txBody>
      </p:sp>
      <p:sp>
        <p:nvSpPr>
          <p:cNvPr id="1445904" name="Rectangle 16"/>
          <p:cNvSpPr>
            <a:spLocks noChangeArrowheads="1"/>
          </p:cNvSpPr>
          <p:nvPr/>
        </p:nvSpPr>
        <p:spPr bwMode="auto">
          <a:xfrm>
            <a:off x="4992242" y="2971080"/>
            <a:ext cx="15240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CX</a:t>
            </a:r>
          </a:p>
        </p:txBody>
      </p:sp>
      <p:sp>
        <p:nvSpPr>
          <p:cNvPr id="1445905" name="Rectangle 17"/>
          <p:cNvSpPr>
            <a:spLocks noChangeArrowheads="1"/>
          </p:cNvSpPr>
          <p:nvPr/>
        </p:nvSpPr>
        <p:spPr bwMode="auto">
          <a:xfrm>
            <a:off x="4992242" y="3352080"/>
            <a:ext cx="1524000" cy="304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BX</a:t>
            </a:r>
          </a:p>
        </p:txBody>
      </p:sp>
      <p:sp>
        <p:nvSpPr>
          <p:cNvPr id="1445906" name="Rectangle 18"/>
          <p:cNvSpPr>
            <a:spLocks noChangeArrowheads="1"/>
          </p:cNvSpPr>
          <p:nvPr/>
        </p:nvSpPr>
        <p:spPr bwMode="auto">
          <a:xfrm>
            <a:off x="4992242" y="3733080"/>
            <a:ext cx="15240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b="1" i="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907" name="Rectangle 19"/>
          <p:cNvSpPr>
            <a:spLocks noChangeArrowheads="1"/>
          </p:cNvSpPr>
          <p:nvPr/>
        </p:nvSpPr>
        <p:spPr bwMode="auto">
          <a:xfrm>
            <a:off x="4992242" y="4114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08" name="AutoShape 20"/>
          <p:cNvSpPr>
            <a:spLocks noChangeArrowheads="1"/>
          </p:cNvSpPr>
          <p:nvPr/>
        </p:nvSpPr>
        <p:spPr bwMode="auto">
          <a:xfrm>
            <a:off x="5601842" y="251388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zh-CN" altLang="en-US" i="0"/>
          </a:p>
        </p:txBody>
      </p:sp>
      <p:sp>
        <p:nvSpPr>
          <p:cNvPr id="1445909" name="Rectangle 21"/>
          <p:cNvSpPr>
            <a:spLocks noChangeArrowheads="1"/>
          </p:cNvSpPr>
          <p:nvPr/>
        </p:nvSpPr>
        <p:spPr bwMode="auto">
          <a:xfrm>
            <a:off x="1055242" y="454429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PUSH AX</a:t>
            </a:r>
          </a:p>
        </p:txBody>
      </p:sp>
      <p:sp>
        <p:nvSpPr>
          <p:cNvPr id="1445910" name="Rectangle 22"/>
          <p:cNvSpPr>
            <a:spLocks noChangeArrowheads="1"/>
          </p:cNvSpPr>
          <p:nvPr/>
        </p:nvSpPr>
        <p:spPr bwMode="auto">
          <a:xfrm>
            <a:off x="3084067" y="4544293"/>
            <a:ext cx="1265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PUSH BX</a:t>
            </a:r>
          </a:p>
        </p:txBody>
      </p:sp>
      <p:sp>
        <p:nvSpPr>
          <p:cNvPr id="1445911" name="Rectangle 23"/>
          <p:cNvSpPr>
            <a:spLocks noChangeArrowheads="1"/>
          </p:cNvSpPr>
          <p:nvPr/>
        </p:nvSpPr>
        <p:spPr bwMode="auto">
          <a:xfrm>
            <a:off x="5092254" y="4537943"/>
            <a:ext cx="1282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PUSH CX</a:t>
            </a:r>
          </a:p>
        </p:txBody>
      </p:sp>
      <p:sp>
        <p:nvSpPr>
          <p:cNvPr id="1445912" name="Rectangle 24"/>
          <p:cNvSpPr>
            <a:spLocks noChangeArrowheads="1"/>
          </p:cNvSpPr>
          <p:nvPr/>
        </p:nvSpPr>
        <p:spPr bwMode="auto">
          <a:xfrm>
            <a:off x="6948042" y="2132880"/>
            <a:ext cx="1524000" cy="3810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CX</a:t>
            </a:r>
          </a:p>
        </p:txBody>
      </p:sp>
      <p:sp>
        <p:nvSpPr>
          <p:cNvPr id="1445913" name="Rectangle 25"/>
          <p:cNvSpPr>
            <a:spLocks noChangeArrowheads="1"/>
          </p:cNvSpPr>
          <p:nvPr/>
        </p:nvSpPr>
        <p:spPr bwMode="auto">
          <a:xfrm>
            <a:off x="6948042" y="2971080"/>
            <a:ext cx="15240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BX</a:t>
            </a:r>
          </a:p>
        </p:txBody>
      </p:sp>
      <p:sp>
        <p:nvSpPr>
          <p:cNvPr id="1445914" name="Rectangle 26"/>
          <p:cNvSpPr>
            <a:spLocks noChangeArrowheads="1"/>
          </p:cNvSpPr>
          <p:nvPr/>
        </p:nvSpPr>
        <p:spPr bwMode="auto">
          <a:xfrm>
            <a:off x="6948042" y="3352080"/>
            <a:ext cx="1524000" cy="304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AX</a:t>
            </a:r>
          </a:p>
        </p:txBody>
      </p:sp>
      <p:sp>
        <p:nvSpPr>
          <p:cNvPr id="1445915" name="Rectangle 27"/>
          <p:cNvSpPr>
            <a:spLocks noChangeArrowheads="1"/>
          </p:cNvSpPr>
          <p:nvPr/>
        </p:nvSpPr>
        <p:spPr bwMode="auto">
          <a:xfrm>
            <a:off x="6948042" y="3733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16" name="Rectangle 28"/>
          <p:cNvSpPr>
            <a:spLocks noChangeArrowheads="1"/>
          </p:cNvSpPr>
          <p:nvPr/>
        </p:nvSpPr>
        <p:spPr bwMode="auto">
          <a:xfrm>
            <a:off x="6948042" y="4114080"/>
            <a:ext cx="152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45917" name="AutoShape 29"/>
          <p:cNvSpPr>
            <a:spLocks noChangeArrowheads="1"/>
          </p:cNvSpPr>
          <p:nvPr/>
        </p:nvSpPr>
        <p:spPr bwMode="auto">
          <a:xfrm>
            <a:off x="7557642" y="2513880"/>
            <a:ext cx="304800" cy="457200"/>
          </a:xfrm>
          <a:prstGeom prst="upDown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pPr algn="ctr"/>
            <a:endParaRPr lang="zh-CN" altLang="en-US" i="0"/>
          </a:p>
        </p:txBody>
      </p:sp>
      <p:sp>
        <p:nvSpPr>
          <p:cNvPr id="1445918" name="Rectangle 30"/>
          <p:cNvSpPr>
            <a:spLocks noChangeArrowheads="1"/>
          </p:cNvSpPr>
          <p:nvPr/>
        </p:nvSpPr>
        <p:spPr bwMode="auto">
          <a:xfrm>
            <a:off x="7121079" y="4537943"/>
            <a:ext cx="113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20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POP CX</a:t>
            </a:r>
          </a:p>
        </p:txBody>
      </p:sp>
      <p:sp>
        <p:nvSpPr>
          <p:cNvPr id="1445919" name="Rectangle 31"/>
          <p:cNvSpPr>
            <a:spLocks noChangeArrowheads="1"/>
          </p:cNvSpPr>
          <p:nvPr/>
        </p:nvSpPr>
        <p:spPr bwMode="auto">
          <a:xfrm>
            <a:off x="107504" y="2990130"/>
            <a:ext cx="87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altLang="en-US" sz="1800" i="0">
                <a:solidFill>
                  <a:schemeClr val="tx1"/>
                </a:solidFill>
                <a:latin typeface="Garamond" pitchFamily="18" charset="0"/>
                <a:ea typeface="华文新魏" pitchFamily="2" charset="-122"/>
              </a:rPr>
              <a:t>堆栈顶</a:t>
            </a:r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67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5717" y="551723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i="0" dirty="0">
                <a:solidFill>
                  <a:srgbClr val="FF0000"/>
                </a:solidFill>
                <a:sym typeface="Wingdings 2" pitchFamily="18" charset="2"/>
              </a:rPr>
              <a:t>栈顶不动，数据移动</a:t>
            </a:r>
            <a:endParaRPr lang="zh-CN" altLang="en-US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4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4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4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4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4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4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4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4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4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4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45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45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4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4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4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4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4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4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4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4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4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4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4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45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45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45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45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4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4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1" grpId="0" animBg="1"/>
      <p:bldP spid="1445892" grpId="0" animBg="1"/>
      <p:bldP spid="1445893" grpId="0" animBg="1"/>
      <p:bldP spid="1445894" grpId="0" animBg="1"/>
      <p:bldP spid="1445895" grpId="0" animBg="1"/>
      <p:bldP spid="1445896" grpId="0" animBg="1"/>
      <p:bldP spid="1445897" grpId="0" animBg="1"/>
      <p:bldP spid="1445898" grpId="0" animBg="1"/>
      <p:bldP spid="1445899" grpId="0" animBg="1"/>
      <p:bldP spid="1445900" grpId="0" animBg="1"/>
      <p:bldP spid="1445901" grpId="0" animBg="1"/>
      <p:bldP spid="1445902" grpId="0" animBg="1"/>
      <p:bldP spid="1445903" grpId="0" animBg="1"/>
      <p:bldP spid="1445904" grpId="0" animBg="1"/>
      <p:bldP spid="1445905" grpId="0" animBg="1"/>
      <p:bldP spid="1445906" grpId="0" animBg="1"/>
      <p:bldP spid="1445907" grpId="0" animBg="1"/>
      <p:bldP spid="1445908" grpId="0" animBg="1"/>
      <p:bldP spid="1445909" grpId="0"/>
      <p:bldP spid="1445910" grpId="0"/>
      <p:bldP spid="1445911" grpId="0"/>
      <p:bldP spid="1445912" grpId="0" animBg="1"/>
      <p:bldP spid="1445913" grpId="0" animBg="1"/>
      <p:bldP spid="1445914" grpId="0" animBg="1"/>
      <p:bldP spid="1445915" grpId="0" animBg="1"/>
      <p:bldP spid="1445916" grpId="0" animBg="1"/>
      <p:bldP spid="1445917" grpId="0" animBg="1"/>
      <p:bldP spid="1445918" grpId="0"/>
      <p:bldP spid="14459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进栈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97818"/>
            <a:ext cx="8218488" cy="504031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进栈</a:t>
            </a:r>
            <a:r>
              <a:rPr lang="en-US" altLang="zh-CN" dirty="0" smtClean="0"/>
              <a:t>--------</a:t>
            </a:r>
            <a:r>
              <a:rPr lang="zh-CN" altLang="en-US" dirty="0" smtClean="0"/>
              <a:t>累加器中的数送堆栈保存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sz="2600" dirty="0" smtClean="0"/>
              <a:t>(AC) </a:t>
            </a:r>
            <a:r>
              <a:rPr lang="en-US" altLang="zh-CN" dirty="0" smtClean="0"/>
              <a:t>→</a:t>
            </a:r>
            <a:r>
              <a:rPr lang="zh-CN" altLang="en-US" dirty="0" smtClean="0"/>
              <a:t>堆栈</a:t>
            </a:r>
            <a:r>
              <a:rPr lang="en-US" altLang="zh-CN" sz="2600" dirty="0" smtClean="0"/>
              <a:t>MSP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堆栈指针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sp</a:t>
            </a:r>
            <a:r>
              <a:rPr lang="en-US" altLang="zh-CN" sz="2600" dirty="0" smtClean="0"/>
              <a:t>) </a:t>
            </a:r>
            <a:r>
              <a:rPr lang="zh-CN" altLang="en-US" sz="2600" dirty="0" smtClean="0"/>
              <a:t>－</a:t>
            </a:r>
            <a:r>
              <a:rPr lang="en-US" altLang="zh-CN" sz="2600" dirty="0" smtClean="0"/>
              <a:t>1 →</a:t>
            </a:r>
            <a:r>
              <a:rPr lang="en-US" altLang="zh-CN" sz="2600" dirty="0" err="1" smtClean="0"/>
              <a:t>sp</a:t>
            </a:r>
            <a:endParaRPr lang="en-US" altLang="zh-CN" sz="2600" dirty="0" smtClean="0"/>
          </a:p>
          <a:p>
            <a:pPr eaLnBrk="1" hangingPunct="1"/>
            <a:r>
              <a:rPr lang="en-US" altLang="zh-CN" sz="2600" dirty="0" smtClean="0"/>
              <a:t>(AC)</a:t>
            </a:r>
            <a:r>
              <a:rPr lang="en-US" altLang="zh-CN" sz="2600" dirty="0" smtClean="0">
                <a:sym typeface="Wingdings" panose="05000000000000000000" pitchFamily="2" charset="2"/>
              </a:rPr>
              <a:t></a:t>
            </a:r>
            <a:r>
              <a:rPr lang="en-US" altLang="zh-CN" sz="2600" dirty="0" err="1" smtClean="0"/>
              <a:t>Mem</a:t>
            </a:r>
            <a:r>
              <a:rPr lang="en-US" altLang="zh-CN" sz="2600" dirty="0" smtClean="0"/>
              <a:t>[</a:t>
            </a:r>
            <a:r>
              <a:rPr lang="en-US" altLang="zh-CN" sz="2600" dirty="0" err="1" smtClean="0"/>
              <a:t>sp</a:t>
            </a:r>
            <a:r>
              <a:rPr lang="en-US" altLang="zh-CN" sz="2600" dirty="0" smtClean="0"/>
              <a:t>--]</a:t>
            </a:r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68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1546497" y="4029298"/>
            <a:ext cx="1066800" cy="3048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3059385" y="3005360"/>
            <a:ext cx="1368425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>
            <a:off x="2613297" y="41816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228035" y="364512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PUSH a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6228035" y="3999135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PUSH b</a:t>
            </a: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202635" y="432774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PUSH c</a:t>
            </a:r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4426222" y="3967385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4426222" y="361496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99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4426222" y="325459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98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4426222" y="2965673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97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80249" y="3973735"/>
            <a:ext cx="1060451" cy="369888"/>
            <a:chOff x="2744" y="2069"/>
            <a:chExt cx="668" cy="233"/>
          </a:xfrm>
        </p:grpSpPr>
        <p:sp>
          <p:nvSpPr>
            <p:cNvPr id="39963" name="Text Box 17"/>
            <p:cNvSpPr txBox="1">
              <a:spLocks noChangeArrowheads="1"/>
            </p:cNvSpPr>
            <p:nvPr/>
          </p:nvSpPr>
          <p:spPr bwMode="auto">
            <a:xfrm>
              <a:off x="3049" y="2069"/>
              <a:ext cx="36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accent2"/>
                  </a:solidFill>
                  <a:latin typeface="Garamond" pitchFamily="18" charset="0"/>
                </a:rPr>
                <a:t>SP</a:t>
              </a:r>
            </a:p>
          </p:txBody>
        </p:sp>
        <p:sp>
          <p:nvSpPr>
            <p:cNvPr id="39964" name="Line 18"/>
            <p:cNvSpPr>
              <a:spLocks noChangeShapeType="1"/>
            </p:cNvSpPr>
            <p:nvPr/>
          </p:nvSpPr>
          <p:spPr bwMode="auto">
            <a:xfrm flipH="1">
              <a:off x="2744" y="216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i="0"/>
            </a:p>
          </p:txBody>
        </p:sp>
      </p:grpSp>
      <p:sp>
        <p:nvSpPr>
          <p:cNvPr id="39952" name="Rectangle 19"/>
          <p:cNvSpPr>
            <a:spLocks noChangeArrowheads="1"/>
          </p:cNvSpPr>
          <p:nvPr/>
        </p:nvSpPr>
        <p:spPr bwMode="auto">
          <a:xfrm>
            <a:off x="3059385" y="3326035"/>
            <a:ext cx="13684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3057797" y="3686398"/>
            <a:ext cx="1370013" cy="3206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4" name="Rectangle 21"/>
          <p:cNvSpPr>
            <a:spLocks noChangeArrowheads="1"/>
          </p:cNvSpPr>
          <p:nvPr/>
        </p:nvSpPr>
        <p:spPr bwMode="auto">
          <a:xfrm>
            <a:off x="3059385" y="4007073"/>
            <a:ext cx="1368425" cy="3587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9955" name="Rectangle 22"/>
          <p:cNvSpPr>
            <a:spLocks noChangeArrowheads="1"/>
          </p:cNvSpPr>
          <p:nvPr/>
        </p:nvSpPr>
        <p:spPr bwMode="auto">
          <a:xfrm>
            <a:off x="3059385" y="4334098"/>
            <a:ext cx="1368425" cy="319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6" name="Rectangle 23"/>
          <p:cNvSpPr>
            <a:spLocks noChangeArrowheads="1"/>
          </p:cNvSpPr>
          <p:nvPr/>
        </p:nvSpPr>
        <p:spPr bwMode="auto">
          <a:xfrm>
            <a:off x="3059385" y="4654773"/>
            <a:ext cx="13684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7" name="Rectangle 24"/>
          <p:cNvSpPr>
            <a:spLocks noChangeArrowheads="1"/>
          </p:cNvSpPr>
          <p:nvPr/>
        </p:nvSpPr>
        <p:spPr bwMode="auto">
          <a:xfrm>
            <a:off x="3059385" y="4981798"/>
            <a:ext cx="1368425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9958" name="Rectangle 25"/>
          <p:cNvSpPr>
            <a:spLocks noChangeArrowheads="1"/>
          </p:cNvSpPr>
          <p:nvPr/>
        </p:nvSpPr>
        <p:spPr bwMode="auto">
          <a:xfrm>
            <a:off x="3059385" y="5302473"/>
            <a:ext cx="13684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04282" name="Rectangle 26"/>
          <p:cNvSpPr>
            <a:spLocks noChangeArrowheads="1"/>
          </p:cNvSpPr>
          <p:nvPr/>
        </p:nvSpPr>
        <p:spPr bwMode="auto">
          <a:xfrm>
            <a:off x="3060972" y="4010248"/>
            <a:ext cx="1368425" cy="325437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a</a:t>
            </a:r>
          </a:p>
        </p:txBody>
      </p:sp>
      <p:sp>
        <p:nvSpPr>
          <p:cNvPr id="1504283" name="Rectangle 27"/>
          <p:cNvSpPr>
            <a:spLocks noChangeArrowheads="1"/>
          </p:cNvSpPr>
          <p:nvPr/>
        </p:nvSpPr>
        <p:spPr bwMode="auto">
          <a:xfrm>
            <a:off x="1546497" y="4029298"/>
            <a:ext cx="1066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rgbClr val="502694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04284" name="Rectangle 28"/>
          <p:cNvSpPr>
            <a:spLocks noChangeArrowheads="1"/>
          </p:cNvSpPr>
          <p:nvPr/>
        </p:nvSpPr>
        <p:spPr bwMode="auto">
          <a:xfrm>
            <a:off x="3057797" y="3686398"/>
            <a:ext cx="1368425" cy="334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502694"/>
                </a:solidFill>
                <a:latin typeface="Garamond" pitchFamily="18" charset="0"/>
              </a:rPr>
              <a:t>b</a:t>
            </a:r>
          </a:p>
        </p:txBody>
      </p:sp>
      <p:sp>
        <p:nvSpPr>
          <p:cNvPr id="1504285" name="Rectangle 29"/>
          <p:cNvSpPr>
            <a:spLocks noChangeArrowheads="1"/>
          </p:cNvSpPr>
          <p:nvPr/>
        </p:nvSpPr>
        <p:spPr bwMode="auto">
          <a:xfrm>
            <a:off x="1949722" y="3686398"/>
            <a:ext cx="484188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AC</a:t>
            </a:r>
          </a:p>
        </p:txBody>
      </p:sp>
    </p:spTree>
    <p:extLst>
      <p:ext uri="{BB962C8B-B14F-4D97-AF65-F5344CB8AC3E}">
        <p14:creationId xmlns:p14="http://schemas.microsoft.com/office/powerpoint/2010/main" val="102243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51434E-6 L 0.00017 -0.048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488 L 0.00017 -0.10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83" grpId="0" animBg="1"/>
      <p:bldP spid="150428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出栈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Char char="p"/>
            </a:pPr>
            <a:r>
              <a:rPr lang="zh-CN" altLang="en-US" sz="2600" dirty="0" smtClean="0"/>
              <a:t>出栈</a:t>
            </a:r>
            <a:r>
              <a:rPr lang="en-US" altLang="zh-CN" sz="2600" dirty="0" smtClean="0"/>
              <a:t>--------</a:t>
            </a:r>
            <a:r>
              <a:rPr lang="zh-CN" altLang="en-US" sz="2600" dirty="0" smtClean="0"/>
              <a:t>将堆栈中的数取出送累加器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p"/>
            </a:pPr>
            <a:r>
              <a:rPr lang="zh-CN" altLang="en-US" sz="2600" dirty="0" smtClean="0"/>
              <a:t>堆栈指针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sp</a:t>
            </a:r>
            <a:r>
              <a:rPr lang="en-US" altLang="zh-CN" sz="2600" dirty="0" smtClean="0"/>
              <a:t>) </a:t>
            </a:r>
            <a:r>
              <a:rPr lang="zh-CN" altLang="en-US" sz="2600" dirty="0" smtClean="0"/>
              <a:t>＋</a:t>
            </a:r>
            <a:r>
              <a:rPr lang="en-US" altLang="zh-CN" sz="2600" dirty="0" smtClean="0"/>
              <a:t>1 → </a:t>
            </a:r>
            <a:r>
              <a:rPr lang="en-US" altLang="zh-CN" sz="2600" dirty="0" err="1" smtClean="0"/>
              <a:t>sp</a:t>
            </a:r>
            <a:r>
              <a:rPr lang="en-US" altLang="zh-CN" sz="2600" dirty="0" smtClean="0"/>
              <a:t>    </a:t>
            </a:r>
            <a:r>
              <a:rPr lang="zh-CN" altLang="en-US" sz="2600" dirty="0" smtClean="0"/>
              <a:t>（堆栈</a:t>
            </a:r>
            <a:r>
              <a:rPr lang="en-US" altLang="zh-CN" sz="2600" dirty="0" smtClean="0"/>
              <a:t>MSP</a:t>
            </a:r>
            <a:r>
              <a:rPr lang="zh-CN" altLang="en-US" sz="2600" dirty="0" smtClean="0"/>
              <a:t>）→ </a:t>
            </a:r>
            <a:r>
              <a:rPr lang="en-US" altLang="zh-CN" sz="2600" dirty="0" smtClean="0"/>
              <a:t>AC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Char char="p"/>
            </a:pPr>
            <a:r>
              <a:rPr lang="en-US" altLang="zh-CN" sz="2600" dirty="0" err="1" smtClean="0"/>
              <a:t>Mem</a:t>
            </a:r>
            <a:r>
              <a:rPr lang="en-US" altLang="zh-CN" sz="2600" dirty="0" smtClean="0"/>
              <a:t>[++</a:t>
            </a:r>
            <a:r>
              <a:rPr lang="en-US" altLang="zh-CN" sz="2600" dirty="0" err="1" smtClean="0"/>
              <a:t>sp</a:t>
            </a:r>
            <a:r>
              <a:rPr lang="en-US" altLang="zh-CN" sz="2600" dirty="0" smtClean="0"/>
              <a:t>]</a:t>
            </a:r>
            <a:r>
              <a:rPr lang="en-US" altLang="zh-CN" sz="2600" dirty="0" smtClean="0">
                <a:sym typeface="Wingdings" panose="05000000000000000000" pitchFamily="2" charset="2"/>
              </a:rPr>
              <a:t>AC</a:t>
            </a:r>
            <a:endParaRPr lang="en-US" altLang="zh-CN" sz="2600" dirty="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Char char="p"/>
            </a:pPr>
            <a:endParaRPr lang="en-US" altLang="zh-CN" sz="2600" dirty="0" smtClean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69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40965" name="Rectangle 28"/>
          <p:cNvSpPr>
            <a:spLocks noChangeArrowheads="1"/>
          </p:cNvSpPr>
          <p:nvPr/>
        </p:nvSpPr>
        <p:spPr bwMode="auto">
          <a:xfrm>
            <a:off x="3660775" y="3109912"/>
            <a:ext cx="13779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06333" name="Line 29"/>
          <p:cNvSpPr>
            <a:spLocks noChangeShapeType="1"/>
          </p:cNvSpPr>
          <p:nvPr/>
        </p:nvSpPr>
        <p:spPr bwMode="auto">
          <a:xfrm>
            <a:off x="3216275" y="4286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i="0"/>
          </a:p>
        </p:txBody>
      </p:sp>
      <p:sp>
        <p:nvSpPr>
          <p:cNvPr id="40967" name="Text Box 30"/>
          <p:cNvSpPr txBox="1">
            <a:spLocks noChangeArrowheads="1"/>
          </p:cNvSpPr>
          <p:nvPr/>
        </p:nvSpPr>
        <p:spPr bwMode="auto">
          <a:xfrm>
            <a:off x="5029200" y="4071937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40968" name="Text Box 31"/>
          <p:cNvSpPr txBox="1">
            <a:spLocks noChangeArrowheads="1"/>
          </p:cNvSpPr>
          <p:nvPr/>
        </p:nvSpPr>
        <p:spPr bwMode="auto">
          <a:xfrm>
            <a:off x="5029200" y="3719512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99</a:t>
            </a:r>
          </a:p>
        </p:txBody>
      </p:sp>
      <p:sp>
        <p:nvSpPr>
          <p:cNvPr id="40969" name="Text Box 32"/>
          <p:cNvSpPr txBox="1">
            <a:spLocks noChangeArrowheads="1"/>
          </p:cNvSpPr>
          <p:nvPr/>
        </p:nvSpPr>
        <p:spPr bwMode="auto">
          <a:xfrm>
            <a:off x="5029200" y="3359150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98</a:t>
            </a:r>
          </a:p>
        </p:txBody>
      </p:sp>
      <p:sp>
        <p:nvSpPr>
          <p:cNvPr id="40970" name="Text Box 33"/>
          <p:cNvSpPr txBox="1">
            <a:spLocks noChangeArrowheads="1"/>
          </p:cNvSpPr>
          <p:nvPr/>
        </p:nvSpPr>
        <p:spPr bwMode="auto">
          <a:xfrm>
            <a:off x="5029200" y="3070225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97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580733" y="3436937"/>
            <a:ext cx="1079501" cy="369888"/>
            <a:chOff x="2699" y="2069"/>
            <a:chExt cx="680" cy="233"/>
          </a:xfrm>
        </p:grpSpPr>
        <p:sp>
          <p:nvSpPr>
            <p:cNvPr id="40985" name="Text Box 35"/>
            <p:cNvSpPr txBox="1">
              <a:spLocks noChangeArrowheads="1"/>
            </p:cNvSpPr>
            <p:nvPr/>
          </p:nvSpPr>
          <p:spPr bwMode="auto">
            <a:xfrm>
              <a:off x="3016" y="2069"/>
              <a:ext cx="36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1800" b="1" i="0">
                  <a:solidFill>
                    <a:schemeClr val="accent2"/>
                  </a:solidFill>
                  <a:latin typeface="Garamond" pitchFamily="18" charset="0"/>
                </a:rPr>
                <a:t>SP</a:t>
              </a:r>
            </a:p>
          </p:txBody>
        </p:sp>
        <p:sp>
          <p:nvSpPr>
            <p:cNvPr id="40986" name="Line 36"/>
            <p:cNvSpPr>
              <a:spLocks noChangeShapeType="1"/>
            </p:cNvSpPr>
            <p:nvPr/>
          </p:nvSpPr>
          <p:spPr bwMode="auto">
            <a:xfrm flipH="1">
              <a:off x="2699" y="216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i="0"/>
            </a:p>
          </p:txBody>
        </p:sp>
      </p:grpSp>
      <p:sp>
        <p:nvSpPr>
          <p:cNvPr id="40972" name="Rectangle 37"/>
          <p:cNvSpPr>
            <a:spLocks noChangeArrowheads="1"/>
          </p:cNvSpPr>
          <p:nvPr/>
        </p:nvSpPr>
        <p:spPr bwMode="auto">
          <a:xfrm>
            <a:off x="3673475" y="3790950"/>
            <a:ext cx="1352550" cy="320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973" name="Rectangle 38"/>
          <p:cNvSpPr>
            <a:spLocks noChangeArrowheads="1"/>
          </p:cNvSpPr>
          <p:nvPr/>
        </p:nvSpPr>
        <p:spPr bwMode="auto">
          <a:xfrm>
            <a:off x="3662363" y="4111625"/>
            <a:ext cx="13684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40974" name="Rectangle 39"/>
          <p:cNvSpPr>
            <a:spLocks noChangeArrowheads="1"/>
          </p:cNvSpPr>
          <p:nvPr/>
        </p:nvSpPr>
        <p:spPr bwMode="auto">
          <a:xfrm>
            <a:off x="3660775" y="4438650"/>
            <a:ext cx="1377950" cy="32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506344" name="Rectangle 40"/>
          <p:cNvSpPr>
            <a:spLocks noChangeArrowheads="1"/>
          </p:cNvSpPr>
          <p:nvPr/>
        </p:nvSpPr>
        <p:spPr bwMode="auto">
          <a:xfrm>
            <a:off x="3660775" y="4078287"/>
            <a:ext cx="1377950" cy="358775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a</a:t>
            </a:r>
          </a:p>
        </p:txBody>
      </p:sp>
      <p:sp>
        <p:nvSpPr>
          <p:cNvPr id="1506345" name="Rectangle 41"/>
          <p:cNvSpPr>
            <a:spLocks noChangeArrowheads="1"/>
          </p:cNvSpPr>
          <p:nvPr/>
        </p:nvSpPr>
        <p:spPr bwMode="auto">
          <a:xfrm>
            <a:off x="2162175" y="4110037"/>
            <a:ext cx="10668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rgbClr val="502694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06346" name="Rectangle 42"/>
          <p:cNvSpPr>
            <a:spLocks noChangeArrowheads="1"/>
          </p:cNvSpPr>
          <p:nvPr/>
        </p:nvSpPr>
        <p:spPr bwMode="auto">
          <a:xfrm>
            <a:off x="3660775" y="3719512"/>
            <a:ext cx="1377950" cy="358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rgbClr val="502694"/>
                </a:solidFill>
                <a:latin typeface="Garamond" pitchFamily="18" charset="0"/>
              </a:rPr>
              <a:t>b</a:t>
            </a:r>
          </a:p>
        </p:txBody>
      </p:sp>
      <p:sp>
        <p:nvSpPr>
          <p:cNvPr id="1506347" name="Rectangle 43"/>
          <p:cNvSpPr>
            <a:spLocks noChangeArrowheads="1"/>
          </p:cNvSpPr>
          <p:nvPr/>
        </p:nvSpPr>
        <p:spPr bwMode="auto">
          <a:xfrm>
            <a:off x="2451100" y="3790950"/>
            <a:ext cx="484188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18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AC</a:t>
            </a:r>
          </a:p>
        </p:txBody>
      </p:sp>
      <p:sp>
        <p:nvSpPr>
          <p:cNvPr id="40979" name="Rectangle 44"/>
          <p:cNvSpPr>
            <a:spLocks noChangeArrowheads="1"/>
          </p:cNvSpPr>
          <p:nvPr/>
        </p:nvSpPr>
        <p:spPr bwMode="auto">
          <a:xfrm>
            <a:off x="2162175" y="4110037"/>
            <a:ext cx="1066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zh-CN" sz="240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06349" name="Rectangle 45"/>
          <p:cNvSpPr>
            <a:spLocks noChangeArrowheads="1"/>
          </p:cNvSpPr>
          <p:nvPr/>
        </p:nvSpPr>
        <p:spPr bwMode="auto">
          <a:xfrm>
            <a:off x="2162175" y="4110037"/>
            <a:ext cx="1066800" cy="304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i="0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0981" name="Rectangle 46"/>
          <p:cNvSpPr>
            <a:spLocks noChangeArrowheads="1"/>
          </p:cNvSpPr>
          <p:nvPr/>
        </p:nvSpPr>
        <p:spPr bwMode="auto">
          <a:xfrm>
            <a:off x="3660775" y="5118100"/>
            <a:ext cx="137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982" name="Rectangle 47"/>
          <p:cNvSpPr>
            <a:spLocks noChangeArrowheads="1"/>
          </p:cNvSpPr>
          <p:nvPr/>
        </p:nvSpPr>
        <p:spPr bwMode="auto">
          <a:xfrm>
            <a:off x="3660775" y="5446489"/>
            <a:ext cx="137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983" name="Rectangle 48"/>
          <p:cNvSpPr>
            <a:spLocks noChangeArrowheads="1"/>
          </p:cNvSpPr>
          <p:nvPr/>
        </p:nvSpPr>
        <p:spPr bwMode="auto">
          <a:xfrm>
            <a:off x="3660775" y="4757737"/>
            <a:ext cx="137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40984" name="Rectangle 49"/>
          <p:cNvSpPr>
            <a:spLocks noChangeArrowheads="1"/>
          </p:cNvSpPr>
          <p:nvPr/>
        </p:nvSpPr>
        <p:spPr bwMode="auto">
          <a:xfrm>
            <a:off x="3660775" y="3390900"/>
            <a:ext cx="1377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31350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4903 L 0.00017 0.00023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50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0152 L 0.00017 0.04903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50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33" grpId="0" animBg="1"/>
      <p:bldP spid="1506333" grpId="1" animBg="1"/>
      <p:bldP spid="1506344" grpId="0" animBg="1"/>
      <p:bldP spid="1506345" grpId="0" animBg="1"/>
      <p:bldP spid="1506346" grpId="0" animBg="1"/>
      <p:bldP spid="15063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32</a:t>
            </a:r>
            <a:r>
              <a:rPr lang="zh-CN" altLang="en-US" smtClean="0"/>
              <a:t>个</a:t>
            </a:r>
            <a:r>
              <a:rPr lang="en-US" altLang="zh-CN" smtClean="0"/>
              <a:t>MIPS</a:t>
            </a:r>
            <a:r>
              <a:rPr lang="zh-CN" altLang="en-US" smtClean="0"/>
              <a:t>寄存器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7988" y="1052513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寄存器编号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MIPS</a:t>
                      </a:r>
                      <a:r>
                        <a:rPr lang="zh-CN" altLang="en-US" sz="1800" dirty="0" smtClean="0"/>
                        <a:t>助记符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释义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备注</a:t>
                      </a:r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7988" y="1433513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$Zero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固定值为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硬件置位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07988" y="2192338"/>
          <a:ext cx="82184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2~3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$v0~$v1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函数调用返回值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7988" y="2570163"/>
          <a:ext cx="82184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$a0~$a3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函数调用参数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个参数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47157"/>
              </p:ext>
            </p:extLst>
          </p:nvPr>
        </p:nvGraphicFramePr>
        <p:xfrm>
          <a:off x="407988" y="2949575"/>
          <a:ext cx="8218488" cy="407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417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8~15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$t0~$t7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</a:rPr>
                        <a:t>暂存寄存器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随便使用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82266"/>
              </p:ext>
            </p:extLst>
          </p:nvPr>
        </p:nvGraphicFramePr>
        <p:xfrm>
          <a:off x="407988" y="3324225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16~23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$s0~$s7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save</a:t>
                      </a:r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</a:rPr>
                        <a:t>寄存器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save/restore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7988" y="3703638"/>
          <a:ext cx="8218488" cy="64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24~25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</a:rPr>
                        <a:t>$t8~$t9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rgbClr val="FF0000"/>
                          </a:solidFill>
                        </a:rPr>
                        <a:t>暂存寄存器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随便使用</a:t>
                      </a:r>
                      <a:endParaRPr lang="zh-CN" altLang="en-US" sz="1800" b="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07988" y="4464050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全局指针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07988" y="4845050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堆栈指针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07988" y="5226050"/>
          <a:ext cx="8218488" cy="36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帧指针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7988" y="5599113"/>
          <a:ext cx="8218488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ra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函数返回地址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07988" y="1812925"/>
          <a:ext cx="8218488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汇编器保留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07988" y="4084638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26~27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$k0~$k1</a:t>
                      </a: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操作系统保留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smtClean="0">
                <a:solidFill>
                  <a:srgbClr val="0D7157"/>
                </a:solidFill>
              </a:rPr>
              <a:pPr algn="r">
                <a:defRPr/>
              </a:pPr>
              <a:t>7</a:t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6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8088/8086</a:t>
            </a:r>
            <a:r>
              <a:rPr lang="zh-CN" altLang="en-US" dirty="0" smtClean="0"/>
              <a:t>典型指令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500" smtClean="0">
                <a:latin typeface="宋体" pitchFamily="2" charset="-122"/>
              </a:rPr>
              <a:t>数据传送类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取数     </a:t>
            </a:r>
            <a:r>
              <a:rPr lang="en-US" altLang="zh-CN" sz="2100" smtClean="0">
                <a:latin typeface="宋体" pitchFamily="2" charset="-122"/>
              </a:rPr>
              <a:t>MOV  AX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TEMP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存数     </a:t>
            </a:r>
            <a:r>
              <a:rPr lang="en-US" altLang="zh-CN" sz="2100" smtClean="0">
                <a:latin typeface="宋体" pitchFamily="2" charset="-122"/>
              </a:rPr>
              <a:t>MOV  TEMP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AX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传送     </a:t>
            </a:r>
            <a:r>
              <a:rPr lang="en-US" altLang="zh-CN" sz="2100" smtClean="0">
                <a:latin typeface="宋体" pitchFamily="2" charset="-122"/>
              </a:rPr>
              <a:t>MOV  AX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CX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500" smtClean="0">
                <a:latin typeface="宋体" pitchFamily="2" charset="-122"/>
              </a:rPr>
              <a:t>算术运算类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定点＋，－，</a:t>
            </a:r>
            <a:r>
              <a:rPr lang="en-US" altLang="zh-CN" sz="2100" smtClean="0">
                <a:latin typeface="宋体" pitchFamily="2" charset="-122"/>
              </a:rPr>
              <a:t>×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÷       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100" smtClean="0">
                <a:latin typeface="宋体" pitchFamily="2" charset="-122"/>
              </a:rPr>
              <a:t>ADD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ADC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INC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SUB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DEC MUL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DIV</a:t>
            </a:r>
            <a:r>
              <a:rPr lang="zh-CN" altLang="en-US" sz="2100" smtClean="0">
                <a:latin typeface="宋体" pitchFamily="2" charset="-122"/>
              </a:rPr>
              <a:t>等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100" smtClean="0">
                <a:latin typeface="宋体" pitchFamily="2" charset="-122"/>
              </a:rPr>
              <a:t>浮点＋，－，</a:t>
            </a:r>
            <a:r>
              <a:rPr lang="en-US" altLang="zh-CN" sz="2100" smtClean="0">
                <a:latin typeface="宋体" pitchFamily="2" charset="-122"/>
              </a:rPr>
              <a:t>×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÷ </a:t>
            </a:r>
            <a:r>
              <a:rPr lang="zh-CN" altLang="en-US" sz="2100" smtClean="0">
                <a:latin typeface="宋体" pitchFamily="2" charset="-122"/>
              </a:rPr>
              <a:t>，求反，求补 </a:t>
            </a:r>
            <a:r>
              <a:rPr lang="en-US" altLang="zh-CN" sz="2100" smtClean="0">
                <a:latin typeface="宋体" pitchFamily="2" charset="-122"/>
              </a:rPr>
              <a:t>NEG</a:t>
            </a:r>
            <a:r>
              <a:rPr lang="zh-CN" altLang="en-US" sz="2100" smtClean="0">
                <a:latin typeface="宋体" pitchFamily="2" charset="-122"/>
              </a:rPr>
              <a:t>，比较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500" smtClean="0">
                <a:latin typeface="宋体" pitchFamily="2" charset="-122"/>
              </a:rPr>
              <a:t>逻辑运算类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100" smtClean="0">
                <a:latin typeface="宋体" pitchFamily="2" charset="-122"/>
              </a:rPr>
              <a:t>NOT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AND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OR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XOR</a:t>
            </a:r>
            <a:r>
              <a:rPr lang="zh-CN" altLang="en-US" sz="2100" smtClean="0">
                <a:latin typeface="宋体" pitchFamily="2" charset="-122"/>
              </a:rPr>
              <a:t>，</a:t>
            </a:r>
            <a:r>
              <a:rPr lang="en-US" altLang="zh-CN" sz="2100" smtClean="0">
                <a:latin typeface="宋体" pitchFamily="2" charset="-122"/>
              </a:rPr>
              <a:t>TEST</a:t>
            </a:r>
            <a:endParaRPr lang="en-US" altLang="zh-CN" sz="220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70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8088/8086</a:t>
            </a:r>
            <a:r>
              <a:rPr lang="zh-CN" altLang="en-US" dirty="0" smtClean="0"/>
              <a:t>典型指令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000" dirty="0" smtClean="0"/>
              <a:t>程序控制类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900" dirty="0" smtClean="0"/>
              <a:t>无条件转移   </a:t>
            </a:r>
            <a:r>
              <a:rPr lang="en-US" altLang="zh-CN" sz="1900" dirty="0" smtClean="0"/>
              <a:t>JMP    </a:t>
            </a:r>
            <a:r>
              <a:rPr lang="zh-CN" altLang="en-US" sz="1900" dirty="0" smtClean="0"/>
              <a:t>条件转移    </a:t>
            </a:r>
            <a:r>
              <a:rPr lang="en-US" altLang="zh-CN" sz="1900" dirty="0" smtClean="0"/>
              <a:t>C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Z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N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P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900" dirty="0" smtClean="0"/>
              <a:t>转子程序    </a:t>
            </a:r>
            <a:r>
              <a:rPr lang="en-US" altLang="zh-CN" sz="1900" dirty="0" smtClean="0"/>
              <a:t>JSR      </a:t>
            </a:r>
            <a:r>
              <a:rPr lang="zh-CN" altLang="en-US" sz="1900" dirty="0" smtClean="0"/>
              <a:t>子程序返回   </a:t>
            </a:r>
            <a:r>
              <a:rPr lang="en-US" altLang="zh-CN" sz="1900" dirty="0" smtClean="0"/>
              <a:t>RET     </a:t>
            </a:r>
            <a:r>
              <a:rPr lang="zh-CN" altLang="en-US" sz="1900" dirty="0" smtClean="0"/>
              <a:t>中断返回   </a:t>
            </a:r>
            <a:r>
              <a:rPr lang="en-US" altLang="zh-CN" sz="1900" dirty="0" smtClean="0"/>
              <a:t>IRET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/>
              <a:t>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输出类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900" dirty="0" smtClean="0"/>
              <a:t>IN  AX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n               OUT  n, AX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/>
              <a:t>字符串处理   字符串传送、转换、比较、查找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/>
              <a:t>特权指令</a:t>
            </a:r>
            <a:r>
              <a:rPr lang="en-US" altLang="zh-CN" sz="2000" dirty="0" smtClean="0"/>
              <a:t>:      </a:t>
            </a:r>
            <a:r>
              <a:rPr lang="zh-CN" altLang="en-US" sz="2000" dirty="0" smtClean="0"/>
              <a:t>系统资源的分配和管理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/>
              <a:t>其他类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900" dirty="0" smtClean="0"/>
              <a:t>标志操作：</a:t>
            </a:r>
            <a:r>
              <a:rPr lang="en-US" altLang="zh-CN" sz="1900" dirty="0" smtClean="0"/>
              <a:t>CLC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clear  carry flag)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900" dirty="0" smtClean="0"/>
              <a:t>CLI (clear interrupt </a:t>
            </a:r>
            <a:r>
              <a:rPr lang="en-US" altLang="zh-CN" sz="1900" dirty="0" err="1" smtClean="0"/>
              <a:t>elable</a:t>
            </a:r>
            <a:r>
              <a:rPr lang="en-US" altLang="zh-CN" sz="1900" dirty="0" smtClean="0"/>
              <a:t> flag)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1900" dirty="0" smtClean="0"/>
              <a:t>HLT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WAIT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ESC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LOCK</a:t>
            </a:r>
            <a:endParaRPr lang="en-US" altLang="zh-CN" sz="2000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精减指令系统</a:t>
            </a:r>
            <a:r>
              <a:rPr lang="en-US" altLang="zh-CN" dirty="0" smtClean="0"/>
              <a:t>(RISC)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300" dirty="0" smtClean="0"/>
              <a:t>选取使用频率最高的一些简单指令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指令条数少</a:t>
            </a:r>
            <a:r>
              <a:rPr lang="en-US" altLang="zh-CN" sz="2300" dirty="0" smtClean="0"/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dirty="0" smtClean="0"/>
              <a:t>寻址方式简单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dirty="0" smtClean="0"/>
              <a:t>指令长度固定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指令格式简单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300" dirty="0" smtClean="0"/>
              <a:t>CPU</a:t>
            </a:r>
            <a:r>
              <a:rPr lang="zh-CN" altLang="en-US" sz="2300" dirty="0" smtClean="0"/>
              <a:t>设置大量寄存器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dirty="0" smtClean="0"/>
              <a:t>只有存</a:t>
            </a:r>
            <a:r>
              <a:rPr lang="en-US" altLang="zh-CN" sz="2300" dirty="0" smtClean="0"/>
              <a:t>/</a:t>
            </a:r>
            <a:r>
              <a:rPr lang="zh-CN" altLang="en-US" sz="2300" dirty="0" smtClean="0"/>
              <a:t>取数指令才能访问存储器</a:t>
            </a:r>
            <a:r>
              <a:rPr lang="en-US" altLang="zh-CN" sz="2300" dirty="0" smtClean="0"/>
              <a:t>,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dirty="0" smtClean="0"/>
              <a:t>其余指令的操作都在寄存器之间进行</a:t>
            </a:r>
            <a:r>
              <a:rPr lang="en-US" altLang="zh-CN" sz="2300" dirty="0" smtClean="0"/>
              <a:t>.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300" dirty="0" smtClean="0"/>
              <a:t>每一个机器周期完成一条机器指令。</a:t>
            </a:r>
            <a:r>
              <a:rPr lang="zh-CN" altLang="en-US" sz="2100" dirty="0" smtClean="0"/>
              <a:t> </a:t>
            </a:r>
            <a:endParaRPr lang="zh-CN" altLang="en-US" sz="1900" dirty="0" smtClean="0"/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endParaRPr lang="en-US" altLang="zh-CN" sz="1900" dirty="0" smtClean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668344" y="6237312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72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CISC</a:t>
            </a:r>
            <a:r>
              <a:rPr lang="zh-CN" altLang="en-US" smtClean="0"/>
              <a:t>与</a:t>
            </a:r>
            <a:r>
              <a:rPr lang="en-US" altLang="zh-CN" smtClean="0"/>
              <a:t>RISC</a:t>
            </a:r>
            <a:r>
              <a:rPr lang="zh-CN" altLang="en-US" smtClean="0"/>
              <a:t>的比较 </a:t>
            </a:r>
          </a:p>
        </p:txBody>
      </p:sp>
      <p:graphicFrame>
        <p:nvGraphicFramePr>
          <p:cNvPr id="1519966" name="Group 3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928179"/>
              </p:ext>
            </p:extLst>
          </p:nvPr>
        </p:nvGraphicFramePr>
        <p:xfrm>
          <a:off x="457201" y="1556792"/>
          <a:ext cx="8156574" cy="3821113"/>
        </p:xfrm>
        <a:graphic>
          <a:graphicData uri="http://schemas.openxmlformats.org/drawingml/2006/table">
            <a:tbl>
              <a:tblPr/>
              <a:tblGrid>
                <a:gridCol w="260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336">
                <a:tc rowSpan="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特        征</a:t>
                      </a:r>
                      <a:endParaRPr kumimoji="0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CISC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RISC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69900" marR="0" lvl="0" indent="-200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IBM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469900" marR="0" lvl="0" indent="-200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370/168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200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VAX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469900" marR="0" lvl="0" indent="-200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11/780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200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Intel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469900" marR="0" lvl="0" indent="-200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80486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SPARC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2000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MIPS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华康简宋" charset="-122"/>
                        <a:cs typeface="Times New Roman" pitchFamily="18" charset="0"/>
                      </a:endParaRPr>
                    </a:p>
                    <a:p>
                      <a:pPr marL="469900" marR="0" lvl="0" indent="-20002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R4000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开发年份</a:t>
                      </a:r>
                      <a:endParaRPr kumimoji="0" lang="zh-CN" alt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1973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1978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1989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1987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1991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指令数量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条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208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303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235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69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94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指令长度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/B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寻址方式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11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通用寄存器数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个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520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控制存储器大小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/Kb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420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480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246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－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－</a:t>
                      </a:r>
                      <a:endParaRPr kumimoji="0" lang="zh-CN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63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Cache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大小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/KB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64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32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康简宋" charset="-122"/>
                          <a:cs typeface="Times New Roman" pitchFamily="18" charset="0"/>
                        </a:rPr>
                        <a:t>128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康简宋" charset="-122"/>
                        <a:cs typeface="Times New Roman" pitchFamily="18" charset="0"/>
                      </a:endParaRPr>
                    </a:p>
                  </a:txBody>
                  <a:tcPr marL="96688" marR="96688" marT="45728" marB="4572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73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</a:rPr>
              <a:t>典型</a:t>
            </a:r>
            <a:r>
              <a:rPr lang="en-US" altLang="zh-CN" smtClean="0">
                <a:latin typeface="华文新魏" pitchFamily="2" charset="-122"/>
              </a:rPr>
              <a:t>RISC</a:t>
            </a:r>
            <a:r>
              <a:rPr lang="zh-CN" altLang="en-US" smtClean="0">
                <a:latin typeface="华文新魏" pitchFamily="2" charset="-122"/>
              </a:rPr>
              <a:t>机指令系统</a:t>
            </a:r>
          </a:p>
        </p:txBody>
      </p:sp>
      <p:graphicFrame>
        <p:nvGraphicFramePr>
          <p:cNvPr id="1510455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748837"/>
              </p:ext>
            </p:extLst>
          </p:nvPr>
        </p:nvGraphicFramePr>
        <p:xfrm>
          <a:off x="467544" y="1611732"/>
          <a:ext cx="8218487" cy="3473452"/>
        </p:xfrm>
        <a:graphic>
          <a:graphicData uri="http://schemas.openxmlformats.org/drawingml/2006/table">
            <a:tbl>
              <a:tblPr/>
              <a:tblGrid>
                <a:gridCol w="1733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机器型号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指令数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寻址方式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指令格式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通用寄存器数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RISC-I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31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78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RISC-II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39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138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MIPS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55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16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SPARC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75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120-136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MIPSR3000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91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i860</a:t>
                      </a:r>
                    </a:p>
                  </a:txBody>
                  <a:tcPr marL="107392" marR="1073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65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华文新魏" pitchFamily="2" charset="-122"/>
                        </a:rPr>
                        <a:t>32</a:t>
                      </a:r>
                    </a:p>
                  </a:txBody>
                  <a:tcPr marL="107392" marR="1073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74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48182" name="Picture 56" descr="j03125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6600" y="304800"/>
            <a:ext cx="30480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6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100" dirty="0" smtClean="0"/>
              <a:t>例</a:t>
            </a:r>
            <a:r>
              <a:rPr lang="en-US" altLang="zh-CN" sz="2100" dirty="0" smtClean="0"/>
              <a:t>1. </a:t>
            </a:r>
            <a:r>
              <a:rPr lang="zh-CN" altLang="en-US" sz="2100" dirty="0" smtClean="0"/>
              <a:t>字长</a:t>
            </a:r>
            <a:r>
              <a:rPr lang="en-US" altLang="zh-CN" sz="2100" dirty="0" smtClean="0"/>
              <a:t>16</a:t>
            </a:r>
            <a:r>
              <a:rPr lang="zh-CN" altLang="en-US" sz="2100" dirty="0" smtClean="0"/>
              <a:t>位，主存</a:t>
            </a:r>
            <a:r>
              <a:rPr lang="en-US" altLang="zh-CN" sz="2100" dirty="0" smtClean="0"/>
              <a:t>64K</a:t>
            </a:r>
            <a:r>
              <a:rPr lang="zh-CN" altLang="en-US" sz="2100" dirty="0" smtClean="0"/>
              <a:t>，指令单字长单地址，</a:t>
            </a:r>
            <a:r>
              <a:rPr lang="en-US" altLang="zh-CN" sz="2100" dirty="0" smtClean="0"/>
              <a:t>80</a:t>
            </a:r>
            <a:r>
              <a:rPr lang="zh-CN" altLang="en-US" sz="2100" dirty="0" smtClean="0"/>
              <a:t>条指令。寻址方式有直接、间接、相对、变址。请设计指令格式。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0000FF"/>
                </a:solidFill>
              </a:rPr>
              <a:t>       解：</a:t>
            </a:r>
          </a:p>
          <a:p>
            <a:pPr marL="0" lvl="1" indent="0" eaLnBrk="1" hangingPunct="1">
              <a:buNone/>
            </a:pPr>
            <a:r>
              <a:rPr lang="zh-CN" altLang="en-US" sz="2100" dirty="0" smtClean="0">
                <a:solidFill>
                  <a:srgbClr val="0000FF"/>
                </a:solidFill>
              </a:rPr>
              <a:t>             </a:t>
            </a:r>
            <a:r>
              <a:rPr lang="en-US" altLang="zh-CN" sz="2100" dirty="0" smtClean="0">
                <a:solidFill>
                  <a:srgbClr val="0000FF"/>
                </a:solidFill>
              </a:rPr>
              <a:t>80</a:t>
            </a:r>
            <a:r>
              <a:rPr lang="zh-CN" altLang="en-US" sz="2100" dirty="0">
                <a:solidFill>
                  <a:srgbClr val="0000FF"/>
                </a:solidFill>
              </a:rPr>
              <a:t>条         </a:t>
            </a:r>
            <a:r>
              <a:rPr lang="en-US" altLang="zh-CN" sz="2100" dirty="0">
                <a:solidFill>
                  <a:srgbClr val="0000FF"/>
                </a:solidFill>
              </a:rPr>
              <a:t>⌈log</a:t>
            </a:r>
            <a:r>
              <a:rPr lang="en-US" altLang="zh-CN" sz="21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100" dirty="0">
                <a:solidFill>
                  <a:srgbClr val="0000FF"/>
                </a:solidFill>
              </a:rPr>
              <a:t>80⌉</a:t>
            </a:r>
            <a:r>
              <a:rPr lang="zh-CN" altLang="en-US" sz="2100" dirty="0">
                <a:solidFill>
                  <a:srgbClr val="0000FF"/>
                </a:solidFill>
              </a:rPr>
              <a:t> </a:t>
            </a:r>
            <a:r>
              <a:rPr lang="en-US" altLang="zh-CN" sz="2100" dirty="0">
                <a:solidFill>
                  <a:srgbClr val="0000FF"/>
                </a:solidFill>
              </a:rPr>
              <a:t>=7      </a:t>
            </a:r>
            <a:r>
              <a:rPr lang="zh-CN" altLang="en-US" sz="2100" dirty="0" smtClean="0">
                <a:solidFill>
                  <a:srgbClr val="0000FF"/>
                </a:solidFill>
              </a:rPr>
              <a:t>采用</a:t>
            </a:r>
            <a:r>
              <a:rPr lang="en-US" altLang="zh-CN" sz="2100" dirty="0" smtClean="0">
                <a:solidFill>
                  <a:srgbClr val="0000FF"/>
                </a:solidFill>
              </a:rPr>
              <a:t>7</a:t>
            </a:r>
            <a:r>
              <a:rPr lang="zh-CN" altLang="en-US" sz="2100" dirty="0" smtClean="0">
                <a:solidFill>
                  <a:srgbClr val="0000FF"/>
                </a:solidFill>
              </a:rPr>
              <a:t>位操作码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75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66890" y="4077074"/>
            <a:ext cx="5715001" cy="461963"/>
            <a:chOff x="960" y="2208"/>
            <a:chExt cx="3600" cy="291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960" y="2208"/>
              <a:ext cx="3600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2784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8" name="Line 6"/>
            <p:cNvSpPr>
              <a:spLocks noChangeShapeType="1"/>
            </p:cNvSpPr>
            <p:nvPr/>
          </p:nvSpPr>
          <p:spPr bwMode="auto">
            <a:xfrm>
              <a:off x="3024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2544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1275" y="2208"/>
              <a:ext cx="9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Garamond" pitchFamily="18" charset="0"/>
                </a:rPr>
                <a:t>OP  (7bits)</a:t>
              </a:r>
              <a:endParaRPr lang="en-US" altLang="zh-CN" sz="2400" dirty="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3317" y="220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chemeClr val="tx2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chemeClr val="tx1"/>
                  </a:solidFill>
                  <a:latin typeface="Garamond" pitchFamily="18" charset="0"/>
                </a:rPr>
                <a:t>7bits</a:t>
              </a:r>
              <a:endParaRPr lang="en-US" altLang="zh-CN" sz="2400" dirty="0">
                <a:solidFill>
                  <a:schemeClr val="tx1"/>
                </a:solidFill>
                <a:latin typeface="Garamond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1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76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145510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39725" y="3284985"/>
            <a:ext cx="8218488" cy="295232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100" dirty="0" smtClean="0"/>
              <a:t> </a:t>
            </a:r>
            <a:r>
              <a:rPr lang="zh-CN" altLang="en-US" sz="2100" b="1" dirty="0" smtClean="0"/>
              <a:t>答：</a:t>
            </a:r>
            <a:r>
              <a:rPr lang="zh-CN" altLang="en-US" sz="2100" dirty="0" smtClean="0"/>
              <a:t>指令格式及寻址方式的特点如下：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1</a:t>
            </a:r>
            <a:r>
              <a:rPr lang="zh-CN" altLang="en-US" sz="2100" dirty="0" smtClean="0"/>
              <a:t>）二地址指令；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2</a:t>
            </a:r>
            <a:r>
              <a:rPr lang="zh-CN" altLang="en-US" sz="2100" dirty="0" smtClean="0"/>
              <a:t>）操作码可指定</a:t>
            </a:r>
            <a:r>
              <a:rPr lang="en-US" altLang="zh-CN" sz="2100" dirty="0" smtClean="0"/>
              <a:t>16</a:t>
            </a:r>
            <a:r>
              <a:rPr lang="zh-CN" altLang="en-US" sz="2100" dirty="0" smtClean="0"/>
              <a:t>条指令；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3</a:t>
            </a:r>
            <a:r>
              <a:rPr lang="zh-CN" altLang="en-US" sz="2100" dirty="0" smtClean="0"/>
              <a:t>）源和目的均有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种寻址方式；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4</a:t>
            </a:r>
            <a:r>
              <a:rPr lang="zh-CN" altLang="en-US" sz="2100" dirty="0" smtClean="0"/>
              <a:t>）源地址寄存器和目的地址寄存器均有</a:t>
            </a:r>
            <a:r>
              <a:rPr lang="en-US" altLang="zh-CN" sz="2100" dirty="0" smtClean="0"/>
              <a:t>8</a:t>
            </a:r>
            <a:r>
              <a:rPr lang="zh-CN" altLang="en-US" sz="2100" dirty="0" smtClean="0"/>
              <a:t>个；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100" dirty="0" smtClean="0"/>
              <a:t>      </a:t>
            </a:r>
            <a:r>
              <a:rPr lang="en-US" altLang="zh-CN" sz="2100" dirty="0" smtClean="0"/>
              <a:t>5</a:t>
            </a:r>
            <a:r>
              <a:rPr lang="zh-CN" altLang="en-US" sz="2100" dirty="0" smtClean="0"/>
              <a:t>）可寻址范围为</a:t>
            </a:r>
            <a:r>
              <a:rPr lang="en-US" altLang="zh-CN" sz="2100" dirty="0" smtClean="0"/>
              <a:t>1~64K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100" dirty="0" smtClean="0"/>
          </a:p>
        </p:txBody>
      </p:sp>
      <p:sp>
        <p:nvSpPr>
          <p:cNvPr id="1455107" name="Rectangle 3"/>
          <p:cNvSpPr>
            <a:spLocks noChangeArrowheads="1"/>
          </p:cNvSpPr>
          <p:nvPr/>
        </p:nvSpPr>
        <p:spPr bwMode="auto">
          <a:xfrm>
            <a:off x="611188" y="692150"/>
            <a:ext cx="74882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800" i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800" i="0" dirty="0" smtClean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2800" i="0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800" i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2800" i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分析以下指令格式及寻址方式特点？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1412875"/>
            <a:ext cx="6089650" cy="1350963"/>
            <a:chOff x="1020" y="1525"/>
            <a:chExt cx="3836" cy="851"/>
          </a:xfrm>
        </p:grpSpPr>
        <p:grpSp>
          <p:nvGrpSpPr>
            <p:cNvPr id="50181" name="Group 5"/>
            <p:cNvGrpSpPr>
              <a:grpSpLocks/>
            </p:cNvGrpSpPr>
            <p:nvPr/>
          </p:nvGrpSpPr>
          <p:grpSpPr bwMode="auto">
            <a:xfrm>
              <a:off x="1066" y="1752"/>
              <a:ext cx="3744" cy="624"/>
              <a:chOff x="1008" y="768"/>
              <a:chExt cx="3744" cy="624"/>
            </a:xfrm>
          </p:grpSpPr>
          <p:grpSp>
            <p:nvGrpSpPr>
              <p:cNvPr id="50183" name="Group 6"/>
              <p:cNvGrpSpPr>
                <a:grpSpLocks/>
              </p:cNvGrpSpPr>
              <p:nvPr/>
            </p:nvGrpSpPr>
            <p:grpSpPr bwMode="auto">
              <a:xfrm>
                <a:off x="1008" y="768"/>
                <a:ext cx="3744" cy="624"/>
                <a:chOff x="1008" y="768"/>
                <a:chExt cx="3744" cy="624"/>
              </a:xfrm>
            </p:grpSpPr>
            <p:sp>
              <p:nvSpPr>
                <p:cNvPr id="50186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768"/>
                  <a:ext cx="1056" cy="288"/>
                </a:xfrm>
                <a:prstGeom prst="rect">
                  <a:avLst/>
                </a:prstGeom>
                <a:solidFill>
                  <a:srgbClr val="CCFF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50187" name="Rectangle 8"/>
                <p:cNvSpPr>
                  <a:spLocks noChangeArrowheads="1"/>
                </p:cNvSpPr>
                <p:nvPr/>
              </p:nvSpPr>
              <p:spPr bwMode="auto">
                <a:xfrm>
                  <a:off x="2064" y="768"/>
                  <a:ext cx="672" cy="288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寻址方式</a:t>
                  </a:r>
                </a:p>
              </p:txBody>
            </p:sp>
            <p:sp>
              <p:nvSpPr>
                <p:cNvPr id="50188" name="Rectangle 9"/>
                <p:cNvSpPr>
                  <a:spLocks noChangeArrowheads="1"/>
                </p:cNvSpPr>
                <p:nvPr/>
              </p:nvSpPr>
              <p:spPr bwMode="auto">
                <a:xfrm>
                  <a:off x="2736" y="768"/>
                  <a:ext cx="672" cy="28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寄存器</a:t>
                  </a:r>
                </a:p>
              </p:txBody>
            </p:sp>
            <p:sp>
              <p:nvSpPr>
                <p:cNvPr id="50189" name="Rectangle 10"/>
                <p:cNvSpPr>
                  <a:spLocks noChangeArrowheads="1"/>
                </p:cNvSpPr>
                <p:nvPr/>
              </p:nvSpPr>
              <p:spPr bwMode="auto">
                <a:xfrm>
                  <a:off x="3408" y="768"/>
                  <a:ext cx="672" cy="288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寻址方式</a:t>
                  </a:r>
                </a:p>
              </p:txBody>
            </p:sp>
            <p:sp>
              <p:nvSpPr>
                <p:cNvPr id="50190" name="Rectangle 11"/>
                <p:cNvSpPr>
                  <a:spLocks noChangeArrowheads="1"/>
                </p:cNvSpPr>
                <p:nvPr/>
              </p:nvSpPr>
              <p:spPr bwMode="auto">
                <a:xfrm>
                  <a:off x="4080" y="768"/>
                  <a:ext cx="672" cy="288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000" i="0">
                      <a:solidFill>
                        <a:schemeClr val="tx1"/>
                      </a:solidFill>
                      <a:latin typeface="Times New Roman" pitchFamily="18" charset="0"/>
                    </a:rPr>
                    <a:t>寄存器</a:t>
                  </a:r>
                </a:p>
              </p:txBody>
            </p:sp>
            <p:sp>
              <p:nvSpPr>
                <p:cNvPr id="50191" name="Line 12"/>
                <p:cNvSpPr>
                  <a:spLocks noChangeShapeType="1"/>
                </p:cNvSpPr>
                <p:nvPr/>
              </p:nvSpPr>
              <p:spPr bwMode="auto">
                <a:xfrm>
                  <a:off x="2064" y="10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0"/>
                </a:p>
              </p:txBody>
            </p:sp>
            <p:sp>
              <p:nvSpPr>
                <p:cNvPr id="50192" name="Line 13"/>
                <p:cNvSpPr>
                  <a:spLocks noChangeShapeType="1"/>
                </p:cNvSpPr>
                <p:nvPr/>
              </p:nvSpPr>
              <p:spPr bwMode="auto">
                <a:xfrm>
                  <a:off x="3408" y="10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0"/>
                </a:p>
              </p:txBody>
            </p:sp>
            <p:sp>
              <p:nvSpPr>
                <p:cNvPr id="50193" name="Line 14"/>
                <p:cNvSpPr>
                  <a:spLocks noChangeShapeType="1"/>
                </p:cNvSpPr>
                <p:nvPr/>
              </p:nvSpPr>
              <p:spPr bwMode="auto">
                <a:xfrm>
                  <a:off x="4752" y="1056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i="0"/>
                </a:p>
              </p:txBody>
            </p:sp>
          </p:grpSp>
          <p:sp>
            <p:nvSpPr>
              <p:cNvPr id="50184" name="Rectangle 15"/>
              <p:cNvSpPr>
                <a:spLocks noChangeArrowheads="1"/>
              </p:cNvSpPr>
              <p:nvPr/>
            </p:nvSpPr>
            <p:spPr bwMode="auto">
              <a:xfrm>
                <a:off x="2323" y="1117"/>
                <a:ext cx="9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zh-CN" altLang="en-US" sz="2000" i="0" dirty="0">
                    <a:solidFill>
                      <a:schemeClr val="tx1"/>
                    </a:solidFill>
                    <a:latin typeface="Arial" pitchFamily="34" charset="0"/>
                  </a:rPr>
                  <a:t>源地址</a:t>
                </a:r>
              </a:p>
            </p:txBody>
          </p:sp>
          <p:sp>
            <p:nvSpPr>
              <p:cNvPr id="50185" name="Rectangle 16"/>
              <p:cNvSpPr>
                <a:spLocks noChangeArrowheads="1"/>
              </p:cNvSpPr>
              <p:nvPr/>
            </p:nvSpPr>
            <p:spPr bwMode="auto">
              <a:xfrm>
                <a:off x="3683" y="1102"/>
                <a:ext cx="907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None/>
                </a:pPr>
                <a:r>
                  <a:rPr lang="zh-CN" altLang="en-US" sz="2000" i="0" dirty="0">
                    <a:solidFill>
                      <a:schemeClr val="tx1"/>
                    </a:solidFill>
                    <a:latin typeface="Arial" pitchFamily="34" charset="0"/>
                  </a:rPr>
                  <a:t>目标地址</a:t>
                </a:r>
              </a:p>
            </p:txBody>
          </p:sp>
        </p:grpSp>
        <p:sp>
          <p:nvSpPr>
            <p:cNvPr id="50182" name="Rectangle 17"/>
            <p:cNvSpPr>
              <a:spLocks noChangeArrowheads="1"/>
            </p:cNvSpPr>
            <p:nvPr/>
          </p:nvSpPr>
          <p:spPr bwMode="auto">
            <a:xfrm>
              <a:off x="1020" y="1525"/>
              <a:ext cx="3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 15            </a:t>
              </a:r>
              <a:r>
                <a:rPr lang="en-US" altLang="zh-CN" sz="1800" i="0" dirty="0" smtClean="0">
                  <a:solidFill>
                    <a:schemeClr val="tx1"/>
                  </a:solidFill>
                  <a:latin typeface="Arial" pitchFamily="34" charset="0"/>
                </a:rPr>
                <a:t>   </a:t>
              </a:r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12  11     </a:t>
              </a:r>
              <a:r>
                <a:rPr lang="en-US" altLang="zh-CN" sz="1800" i="0" dirty="0" smtClean="0">
                  <a:solidFill>
                    <a:schemeClr val="tx1"/>
                  </a:solidFill>
                  <a:latin typeface="Arial" pitchFamily="34" charset="0"/>
                </a:rPr>
                <a:t>     </a:t>
              </a:r>
              <a:r>
                <a:rPr lang="en-US" altLang="zh-CN" sz="1800" i="0" dirty="0">
                  <a:solidFill>
                    <a:schemeClr val="tx1"/>
                  </a:solidFill>
                  <a:latin typeface="Arial" pitchFamily="34" charset="0"/>
                </a:rPr>
                <a:t>9   8         6    5          3   2          0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26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5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5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06" grpId="0" build="p" autoUpdateAnimBg="0"/>
      <p:bldP spid="145510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ChangeArrowheads="1"/>
          </p:cNvSpPr>
          <p:nvPr/>
        </p:nvSpPr>
        <p:spPr bwMode="auto">
          <a:xfrm>
            <a:off x="1186682" y="2636167"/>
            <a:ext cx="1441450" cy="320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15" name="Text Box 3"/>
          <p:cNvSpPr txBox="1">
            <a:spLocks noChangeArrowheads="1"/>
          </p:cNvSpPr>
          <p:nvPr/>
        </p:nvSpPr>
        <p:spPr bwMode="auto">
          <a:xfrm>
            <a:off x="612007" y="3958555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500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467544" y="4572917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1100</a:t>
            </a:r>
          </a:p>
        </p:txBody>
      </p:sp>
      <p:sp>
        <p:nvSpPr>
          <p:cNvPr id="1523717" name="Text Box 5"/>
          <p:cNvSpPr txBox="1">
            <a:spLocks noChangeArrowheads="1"/>
          </p:cNvSpPr>
          <p:nvPr/>
        </p:nvSpPr>
        <p:spPr bwMode="auto">
          <a:xfrm>
            <a:off x="612007" y="3317205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18" name="Text Box 6"/>
          <p:cNvSpPr txBox="1">
            <a:spLocks noChangeArrowheads="1"/>
          </p:cNvSpPr>
          <p:nvPr/>
        </p:nvSpPr>
        <p:spPr bwMode="auto">
          <a:xfrm>
            <a:off x="612007" y="2596480"/>
            <a:ext cx="576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1523719" name="Rectangle 7"/>
          <p:cNvSpPr>
            <a:spLocks noChangeArrowheads="1"/>
          </p:cNvSpPr>
          <p:nvPr/>
        </p:nvSpPr>
        <p:spPr bwMode="auto">
          <a:xfrm>
            <a:off x="1188269" y="2956842"/>
            <a:ext cx="1439863" cy="360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523720" name="Rectangle 8"/>
          <p:cNvSpPr>
            <a:spLocks noChangeArrowheads="1"/>
          </p:cNvSpPr>
          <p:nvPr/>
        </p:nvSpPr>
        <p:spPr bwMode="auto">
          <a:xfrm>
            <a:off x="1186682" y="3317205"/>
            <a:ext cx="144145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500</a:t>
            </a:r>
          </a:p>
        </p:txBody>
      </p:sp>
      <p:sp>
        <p:nvSpPr>
          <p:cNvPr id="1523721" name="Rectangle 9"/>
          <p:cNvSpPr>
            <a:spLocks noChangeArrowheads="1"/>
          </p:cNvSpPr>
          <p:nvPr/>
        </p:nvSpPr>
        <p:spPr bwMode="auto">
          <a:xfrm>
            <a:off x="1188269" y="3637880"/>
            <a:ext cx="1439863" cy="327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endParaRPr lang="zh-CN" altLang="zh-CN" sz="1800" b="1" i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523722" name="Rectangle 10"/>
          <p:cNvSpPr>
            <a:spLocks noChangeArrowheads="1"/>
          </p:cNvSpPr>
          <p:nvPr/>
        </p:nvSpPr>
        <p:spPr bwMode="auto">
          <a:xfrm>
            <a:off x="1186682" y="3964905"/>
            <a:ext cx="144145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800</a:t>
            </a:r>
          </a:p>
        </p:txBody>
      </p:sp>
      <p:sp>
        <p:nvSpPr>
          <p:cNvPr id="1523723" name="Rectangle 11"/>
          <p:cNvSpPr>
            <a:spLocks noChangeArrowheads="1"/>
          </p:cNvSpPr>
          <p:nvPr/>
        </p:nvSpPr>
        <p:spPr bwMode="auto">
          <a:xfrm>
            <a:off x="1188269" y="4285580"/>
            <a:ext cx="1439863" cy="4000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523724" name="Rectangle 12"/>
          <p:cNvSpPr>
            <a:spLocks noChangeArrowheads="1"/>
          </p:cNvSpPr>
          <p:nvPr/>
        </p:nvSpPr>
        <p:spPr bwMode="auto">
          <a:xfrm>
            <a:off x="1186682" y="4612605"/>
            <a:ext cx="1441450" cy="360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100</a:t>
            </a:r>
          </a:p>
        </p:txBody>
      </p:sp>
      <p:sp>
        <p:nvSpPr>
          <p:cNvPr id="1523725" name="Rectangle 13"/>
          <p:cNvSpPr>
            <a:spLocks noChangeArrowheads="1"/>
          </p:cNvSpPr>
          <p:nvPr/>
        </p:nvSpPr>
        <p:spPr bwMode="auto">
          <a:xfrm>
            <a:off x="1188269" y="4933280"/>
            <a:ext cx="1439863" cy="328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523726" name="Rectangle 14"/>
          <p:cNvSpPr>
            <a:spLocks noChangeArrowheads="1"/>
          </p:cNvSpPr>
          <p:nvPr/>
        </p:nvSpPr>
        <p:spPr bwMode="auto">
          <a:xfrm>
            <a:off x="1186682" y="5260305"/>
            <a:ext cx="1441450" cy="328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200</a:t>
            </a:r>
          </a:p>
        </p:txBody>
      </p:sp>
      <p:sp>
        <p:nvSpPr>
          <p:cNvPr id="1523727" name="Rectangle 15"/>
          <p:cNvSpPr>
            <a:spLocks noChangeArrowheads="1"/>
          </p:cNvSpPr>
          <p:nvPr/>
        </p:nvSpPr>
        <p:spPr bwMode="auto">
          <a:xfrm>
            <a:off x="1188269" y="5580980"/>
            <a:ext cx="1439863" cy="368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i="0"/>
          </a:p>
        </p:txBody>
      </p:sp>
      <p:sp>
        <p:nvSpPr>
          <p:cNvPr id="1523728" name="Text Box 16"/>
          <p:cNvSpPr txBox="1">
            <a:spLocks noChangeArrowheads="1"/>
          </p:cNvSpPr>
          <p:nvPr/>
        </p:nvSpPr>
        <p:spPr bwMode="auto">
          <a:xfrm>
            <a:off x="467544" y="5285705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2100</a:t>
            </a:r>
          </a:p>
        </p:txBody>
      </p:sp>
      <p:sp>
        <p:nvSpPr>
          <p:cNvPr id="1523729" name="Rectangle 17"/>
          <p:cNvSpPr>
            <a:spLocks noChangeArrowheads="1"/>
          </p:cNvSpPr>
          <p:nvPr/>
        </p:nvSpPr>
        <p:spPr bwMode="auto">
          <a:xfrm>
            <a:off x="1115616" y="1916833"/>
            <a:ext cx="1081087" cy="320675"/>
          </a:xfrm>
          <a:prstGeom prst="rect">
            <a:avLst/>
          </a:prstGeom>
          <a:solidFill>
            <a:srgbClr val="66FF33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OP</a:t>
            </a:r>
          </a:p>
        </p:txBody>
      </p:sp>
      <p:sp>
        <p:nvSpPr>
          <p:cNvPr id="1523730" name="Rectangle 18"/>
          <p:cNvSpPr>
            <a:spLocks noChangeArrowheads="1"/>
          </p:cNvSpPr>
          <p:nvPr/>
        </p:nvSpPr>
        <p:spPr bwMode="auto">
          <a:xfrm>
            <a:off x="2195116" y="1916833"/>
            <a:ext cx="865187" cy="320675"/>
          </a:xfrm>
          <a:prstGeom prst="rect">
            <a:avLst/>
          </a:prstGeom>
          <a:solidFill>
            <a:srgbClr val="FF66FF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X</a:t>
            </a:r>
          </a:p>
        </p:txBody>
      </p:sp>
      <p:sp>
        <p:nvSpPr>
          <p:cNvPr id="1523731" name="Rectangle 19"/>
          <p:cNvSpPr>
            <a:spLocks noChangeArrowheads="1"/>
          </p:cNvSpPr>
          <p:nvPr/>
        </p:nvSpPr>
        <p:spPr bwMode="auto">
          <a:xfrm>
            <a:off x="3058716" y="1916833"/>
            <a:ext cx="865187" cy="320675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 dirty="0">
                <a:solidFill>
                  <a:schemeClr val="tx1"/>
                </a:solidFill>
                <a:latin typeface="Garamond" pitchFamily="18" charset="0"/>
              </a:rPr>
              <a:t>D=100</a:t>
            </a:r>
          </a:p>
        </p:txBody>
      </p:sp>
      <p:sp>
        <p:nvSpPr>
          <p:cNvPr id="1523732" name="Rectangle 20"/>
          <p:cNvSpPr>
            <a:spLocks noChangeArrowheads="1"/>
          </p:cNvSpPr>
          <p:nvPr/>
        </p:nvSpPr>
        <p:spPr bwMode="auto">
          <a:xfrm>
            <a:off x="4355703" y="1916833"/>
            <a:ext cx="1946275" cy="320675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PC=1000</a:t>
            </a:r>
          </a:p>
        </p:txBody>
      </p:sp>
      <p:sp>
        <p:nvSpPr>
          <p:cNvPr id="1523733" name="Rectangle 21"/>
          <p:cNvSpPr>
            <a:spLocks noChangeArrowheads="1"/>
          </p:cNvSpPr>
          <p:nvPr/>
        </p:nvSpPr>
        <p:spPr bwMode="auto">
          <a:xfrm>
            <a:off x="6494859" y="1916832"/>
            <a:ext cx="1946275" cy="320675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zh-CN" altLang="en-US" sz="1800" b="1" i="0" baseline="-25000">
                <a:solidFill>
                  <a:schemeClr val="tx1"/>
                </a:solidFill>
                <a:latin typeface="Garamond" pitchFamily="18" charset="0"/>
              </a:rPr>
              <a:t>基</a:t>
            </a:r>
            <a:r>
              <a:rPr lang="en-US" altLang="zh-CN" sz="1800" b="1" i="0">
                <a:solidFill>
                  <a:schemeClr val="tx1"/>
                </a:solidFill>
                <a:latin typeface="Garamond" pitchFamily="18" charset="0"/>
              </a:rPr>
              <a:t>=2000 </a:t>
            </a:r>
          </a:p>
        </p:txBody>
      </p:sp>
      <p:sp>
        <p:nvSpPr>
          <p:cNvPr id="1523734" name="Rectangle 22"/>
          <p:cNvSpPr>
            <a:spLocks noChangeArrowheads="1"/>
          </p:cNvSpPr>
          <p:nvPr/>
        </p:nvSpPr>
        <p:spPr bwMode="auto">
          <a:xfrm>
            <a:off x="3348038" y="3357563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寻址方式</a:t>
            </a:r>
          </a:p>
        </p:txBody>
      </p:sp>
      <p:sp>
        <p:nvSpPr>
          <p:cNvPr id="1523735" name="Rectangle 23"/>
          <p:cNvSpPr>
            <a:spLocks noChangeArrowheads="1"/>
          </p:cNvSpPr>
          <p:nvPr/>
        </p:nvSpPr>
        <p:spPr bwMode="auto">
          <a:xfrm>
            <a:off x="4643438" y="3357563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1523736" name="Rectangle 24"/>
          <p:cNvSpPr>
            <a:spLocks noChangeArrowheads="1"/>
          </p:cNvSpPr>
          <p:nvPr/>
        </p:nvSpPr>
        <p:spPr bwMode="auto">
          <a:xfrm>
            <a:off x="7021513" y="3357563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操作数</a:t>
            </a:r>
          </a:p>
        </p:txBody>
      </p:sp>
      <p:sp>
        <p:nvSpPr>
          <p:cNvPr id="1523737" name="Rectangle 25"/>
          <p:cNvSpPr>
            <a:spLocks noChangeArrowheads="1"/>
          </p:cNvSpPr>
          <p:nvPr/>
        </p:nvSpPr>
        <p:spPr bwMode="auto">
          <a:xfrm>
            <a:off x="3348038" y="370205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立即</a:t>
            </a:r>
          </a:p>
        </p:txBody>
      </p:sp>
      <p:sp>
        <p:nvSpPr>
          <p:cNvPr id="1523738" name="Rectangle 26"/>
          <p:cNvSpPr>
            <a:spLocks noChangeArrowheads="1"/>
          </p:cNvSpPr>
          <p:nvPr/>
        </p:nvSpPr>
        <p:spPr bwMode="auto">
          <a:xfrm>
            <a:off x="4643438" y="370205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0</a:t>
            </a:r>
          </a:p>
        </p:txBody>
      </p:sp>
      <p:sp>
        <p:nvSpPr>
          <p:cNvPr id="1523739" name="Rectangle 27"/>
          <p:cNvSpPr>
            <a:spLocks noChangeArrowheads="1"/>
          </p:cNvSpPr>
          <p:nvPr/>
        </p:nvSpPr>
        <p:spPr bwMode="auto">
          <a:xfrm>
            <a:off x="7021513" y="370205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1523740" name="Rectangle 28"/>
          <p:cNvSpPr>
            <a:spLocks noChangeArrowheads="1"/>
          </p:cNvSpPr>
          <p:nvPr/>
        </p:nvSpPr>
        <p:spPr bwMode="auto">
          <a:xfrm>
            <a:off x="3348038" y="4062413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直接</a:t>
            </a:r>
          </a:p>
        </p:txBody>
      </p:sp>
      <p:sp>
        <p:nvSpPr>
          <p:cNvPr id="1523741" name="Rectangle 29"/>
          <p:cNvSpPr>
            <a:spLocks noChangeArrowheads="1"/>
          </p:cNvSpPr>
          <p:nvPr/>
        </p:nvSpPr>
        <p:spPr bwMode="auto">
          <a:xfrm>
            <a:off x="4643438" y="4062413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523742" name="Rectangle 30"/>
          <p:cNvSpPr>
            <a:spLocks noChangeArrowheads="1"/>
          </p:cNvSpPr>
          <p:nvPr/>
        </p:nvSpPr>
        <p:spPr bwMode="auto">
          <a:xfrm>
            <a:off x="7021513" y="4062413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200</a:t>
            </a:r>
          </a:p>
        </p:txBody>
      </p:sp>
      <p:sp>
        <p:nvSpPr>
          <p:cNvPr id="1523743" name="Rectangle 31"/>
          <p:cNvSpPr>
            <a:spLocks noChangeArrowheads="1"/>
          </p:cNvSpPr>
          <p:nvPr/>
        </p:nvSpPr>
        <p:spPr bwMode="auto">
          <a:xfrm>
            <a:off x="3348038" y="4422775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间接</a:t>
            </a:r>
          </a:p>
        </p:txBody>
      </p:sp>
      <p:sp>
        <p:nvSpPr>
          <p:cNvPr id="1523744" name="Rectangle 32"/>
          <p:cNvSpPr>
            <a:spLocks noChangeArrowheads="1"/>
          </p:cNvSpPr>
          <p:nvPr/>
        </p:nvSpPr>
        <p:spPr bwMode="auto">
          <a:xfrm>
            <a:off x="4643438" y="4422775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523745" name="Rectangle 33"/>
          <p:cNvSpPr>
            <a:spLocks noChangeArrowheads="1"/>
          </p:cNvSpPr>
          <p:nvPr/>
        </p:nvSpPr>
        <p:spPr bwMode="auto">
          <a:xfrm>
            <a:off x="7021513" y="4422775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500</a:t>
            </a:r>
          </a:p>
        </p:txBody>
      </p:sp>
      <p:sp>
        <p:nvSpPr>
          <p:cNvPr id="1523746" name="Rectangle 34"/>
          <p:cNvSpPr>
            <a:spLocks noChangeArrowheads="1"/>
          </p:cNvSpPr>
          <p:nvPr/>
        </p:nvSpPr>
        <p:spPr bwMode="auto">
          <a:xfrm>
            <a:off x="3348038" y="478155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相对</a:t>
            </a:r>
          </a:p>
        </p:txBody>
      </p:sp>
      <p:sp>
        <p:nvSpPr>
          <p:cNvPr id="1523747" name="Rectangle 35"/>
          <p:cNvSpPr>
            <a:spLocks noChangeArrowheads="1"/>
          </p:cNvSpPr>
          <p:nvPr/>
        </p:nvSpPr>
        <p:spPr bwMode="auto">
          <a:xfrm>
            <a:off x="4643438" y="478155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523748" name="Rectangle 36"/>
          <p:cNvSpPr>
            <a:spLocks noChangeArrowheads="1"/>
          </p:cNvSpPr>
          <p:nvPr/>
        </p:nvSpPr>
        <p:spPr bwMode="auto">
          <a:xfrm>
            <a:off x="7021513" y="478155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100</a:t>
            </a:r>
          </a:p>
        </p:txBody>
      </p:sp>
      <p:sp>
        <p:nvSpPr>
          <p:cNvPr id="1523749" name="Rectangle 37"/>
          <p:cNvSpPr>
            <a:spLocks noChangeArrowheads="1"/>
          </p:cNvSpPr>
          <p:nvPr/>
        </p:nvSpPr>
        <p:spPr bwMode="auto">
          <a:xfrm>
            <a:off x="3348038" y="5164138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变址</a:t>
            </a:r>
          </a:p>
        </p:txBody>
      </p:sp>
      <p:sp>
        <p:nvSpPr>
          <p:cNvPr id="1523750" name="Rectangle 38"/>
          <p:cNvSpPr>
            <a:spLocks noChangeArrowheads="1"/>
          </p:cNvSpPr>
          <p:nvPr/>
        </p:nvSpPr>
        <p:spPr bwMode="auto">
          <a:xfrm>
            <a:off x="4643438" y="5157788"/>
            <a:ext cx="6492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523751" name="Rectangle 39"/>
          <p:cNvSpPr>
            <a:spLocks noChangeArrowheads="1"/>
          </p:cNvSpPr>
          <p:nvPr/>
        </p:nvSpPr>
        <p:spPr bwMode="auto">
          <a:xfrm>
            <a:off x="7023100" y="5164138"/>
            <a:ext cx="1322388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200</a:t>
            </a:r>
          </a:p>
        </p:txBody>
      </p:sp>
      <p:sp>
        <p:nvSpPr>
          <p:cNvPr id="1523752" name="Rectangle 40"/>
          <p:cNvSpPr>
            <a:spLocks noChangeArrowheads="1"/>
          </p:cNvSpPr>
          <p:nvPr/>
        </p:nvSpPr>
        <p:spPr bwMode="auto">
          <a:xfrm>
            <a:off x="3348038" y="5524500"/>
            <a:ext cx="1295400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变址间址</a:t>
            </a:r>
          </a:p>
        </p:txBody>
      </p:sp>
      <p:sp>
        <p:nvSpPr>
          <p:cNvPr id="1523753" name="Rectangle 41"/>
          <p:cNvSpPr>
            <a:spLocks noChangeArrowheads="1"/>
          </p:cNvSpPr>
          <p:nvPr/>
        </p:nvSpPr>
        <p:spPr bwMode="auto">
          <a:xfrm>
            <a:off x="4643438" y="5524500"/>
            <a:ext cx="665162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523754" name="Rectangle 42"/>
          <p:cNvSpPr>
            <a:spLocks noChangeArrowheads="1"/>
          </p:cNvSpPr>
          <p:nvPr/>
        </p:nvSpPr>
        <p:spPr bwMode="auto">
          <a:xfrm>
            <a:off x="7021513" y="5524500"/>
            <a:ext cx="1322387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500</a:t>
            </a:r>
          </a:p>
        </p:txBody>
      </p:sp>
      <p:sp>
        <p:nvSpPr>
          <p:cNvPr id="1523755" name="Rectangle 43"/>
          <p:cNvSpPr>
            <a:spLocks noChangeArrowheads="1"/>
          </p:cNvSpPr>
          <p:nvPr/>
        </p:nvSpPr>
        <p:spPr bwMode="auto">
          <a:xfrm>
            <a:off x="5291138" y="3357563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有效地址</a:t>
            </a: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</a:t>
            </a:r>
          </a:p>
        </p:txBody>
      </p:sp>
      <p:sp>
        <p:nvSpPr>
          <p:cNvPr id="1523756" name="Rectangle 44"/>
          <p:cNvSpPr>
            <a:spLocks noChangeArrowheads="1"/>
          </p:cNvSpPr>
          <p:nvPr/>
        </p:nvSpPr>
        <p:spPr bwMode="auto">
          <a:xfrm>
            <a:off x="5291138" y="3702050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S=D</a:t>
            </a:r>
          </a:p>
        </p:txBody>
      </p:sp>
      <p:sp>
        <p:nvSpPr>
          <p:cNvPr id="1523757" name="Rectangle 45"/>
          <p:cNvSpPr>
            <a:spLocks noChangeArrowheads="1"/>
          </p:cNvSpPr>
          <p:nvPr/>
        </p:nvSpPr>
        <p:spPr bwMode="auto">
          <a:xfrm>
            <a:off x="5291138" y="4062413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E=D=100</a:t>
            </a:r>
          </a:p>
        </p:txBody>
      </p:sp>
      <p:sp>
        <p:nvSpPr>
          <p:cNvPr id="1523758" name="Rectangle 46"/>
          <p:cNvSpPr>
            <a:spLocks noChangeArrowheads="1"/>
          </p:cNvSpPr>
          <p:nvPr/>
        </p:nvSpPr>
        <p:spPr bwMode="auto">
          <a:xfrm>
            <a:off x="5291138" y="4422775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E=(D)=200</a:t>
            </a:r>
          </a:p>
        </p:txBody>
      </p:sp>
      <p:sp>
        <p:nvSpPr>
          <p:cNvPr id="1523759" name="Rectangle 47"/>
          <p:cNvSpPr>
            <a:spLocks noChangeArrowheads="1"/>
          </p:cNvSpPr>
          <p:nvPr/>
        </p:nvSpPr>
        <p:spPr bwMode="auto">
          <a:xfrm>
            <a:off x="5292725" y="4787999"/>
            <a:ext cx="1727200" cy="307777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 dirty="0" smtClean="0">
                <a:solidFill>
                  <a:schemeClr val="tx1"/>
                </a:solidFill>
                <a:latin typeface="Tahoma" pitchFamily="34" charset="0"/>
              </a:rPr>
              <a:t>E</a:t>
            </a:r>
            <a:r>
              <a:rPr lang="en-US" altLang="zh-CN" sz="1400" b="1" i="0" dirty="0">
                <a:latin typeface="Tahoma" pitchFamily="34" charset="0"/>
              </a:rPr>
              <a:t>=(PC)+D=1100</a:t>
            </a:r>
            <a:endParaRPr lang="en-US" altLang="zh-CN" sz="1400" b="1" i="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523760" name="Rectangle 48"/>
          <p:cNvSpPr>
            <a:spLocks noChangeArrowheads="1"/>
          </p:cNvSpPr>
          <p:nvPr/>
        </p:nvSpPr>
        <p:spPr bwMode="auto">
          <a:xfrm>
            <a:off x="5292725" y="5164138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 dirty="0">
                <a:solidFill>
                  <a:schemeClr val="tx1"/>
                </a:solidFill>
                <a:latin typeface="Tahoma" pitchFamily="34" charset="0"/>
              </a:rPr>
              <a:t>E=(R)+D=2100</a:t>
            </a:r>
          </a:p>
        </p:txBody>
      </p:sp>
      <p:sp>
        <p:nvSpPr>
          <p:cNvPr id="1523761" name="Rectangle 49"/>
          <p:cNvSpPr>
            <a:spLocks noChangeArrowheads="1"/>
          </p:cNvSpPr>
          <p:nvPr/>
        </p:nvSpPr>
        <p:spPr bwMode="auto">
          <a:xfrm>
            <a:off x="5291138" y="5524500"/>
            <a:ext cx="1730375" cy="3175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00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 b="1" i="0">
                <a:solidFill>
                  <a:schemeClr val="tx1"/>
                </a:solidFill>
                <a:latin typeface="Tahoma" pitchFamily="34" charset="0"/>
              </a:rPr>
              <a:t>E=((R)+D)=200</a:t>
            </a:r>
          </a:p>
        </p:txBody>
      </p:sp>
      <p:sp>
        <p:nvSpPr>
          <p:cNvPr id="1523762" name="Rectangle 50"/>
          <p:cNvSpPr>
            <a:spLocks noChangeArrowheads="1"/>
          </p:cNvSpPr>
          <p:nvPr/>
        </p:nvSpPr>
        <p:spPr bwMode="auto">
          <a:xfrm>
            <a:off x="323850" y="254212"/>
            <a:ext cx="7942263" cy="115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82800" rIns="92075" bIns="82800" anchor="ctr">
            <a:spAutoFit/>
          </a:bodyPr>
          <a:lstStyle/>
          <a:p>
            <a:pPr indent="276225">
              <a:lnSpc>
                <a:spcPct val="160000"/>
              </a:lnSpc>
              <a:spcBef>
                <a:spcPct val="20000"/>
              </a:spcBef>
            </a:pPr>
            <a:r>
              <a:rPr lang="en-US" altLang="zh-CN" sz="2000" b="1" i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zh-CN" altLang="en-US" sz="2000" b="1" i="0">
                <a:solidFill>
                  <a:schemeClr val="tx1"/>
                </a:solidFill>
                <a:latin typeface="Times New Roman" pitchFamily="18" charset="0"/>
              </a:rPr>
              <a:t>．</a:t>
            </a:r>
            <a:r>
              <a:rPr lang="zh-CN" altLang="en-US" sz="2000" b="1" i="0">
                <a:solidFill>
                  <a:schemeClr val="tx1"/>
                </a:solidFill>
                <a:latin typeface="Tahoma" pitchFamily="34" charset="0"/>
              </a:rPr>
              <a:t>设某机的指令格式、有关寄存器和主存内容如下，</a:t>
            </a:r>
            <a:r>
              <a:rPr lang="en-US" altLang="zh-CN" sz="2000" b="1" i="0">
                <a:solidFill>
                  <a:schemeClr val="tx1"/>
                </a:solidFill>
                <a:latin typeface="Tahoma" pitchFamily="34" charset="0"/>
              </a:rPr>
              <a:t>X</a:t>
            </a:r>
            <a:r>
              <a:rPr lang="zh-CN" altLang="en-US" sz="2000" b="1" i="0">
                <a:solidFill>
                  <a:schemeClr val="tx1"/>
                </a:solidFill>
                <a:latin typeface="Tahoma" pitchFamily="34" charset="0"/>
              </a:rPr>
              <a:t>为寻址方式，</a:t>
            </a:r>
            <a:r>
              <a:rPr lang="en-US" altLang="zh-CN" sz="2000" b="1" i="0">
                <a:solidFill>
                  <a:schemeClr val="tx1"/>
                </a:solidFill>
                <a:latin typeface="Tahoma" pitchFamily="34" charset="0"/>
              </a:rPr>
              <a:t>D</a:t>
            </a:r>
            <a:r>
              <a:rPr lang="zh-CN" altLang="en-US" sz="2000" b="1" i="0">
                <a:solidFill>
                  <a:schemeClr val="tx1"/>
                </a:solidFill>
                <a:latin typeface="Tahoma" pitchFamily="34" charset="0"/>
              </a:rPr>
              <a:t>为形式地址，请在下表中填入有效地址</a:t>
            </a:r>
            <a:r>
              <a:rPr lang="en-US" altLang="zh-CN" sz="2000" b="1" i="0">
                <a:solidFill>
                  <a:schemeClr val="tx1"/>
                </a:solidFill>
                <a:latin typeface="Tahoma" pitchFamily="34" charset="0"/>
              </a:rPr>
              <a:t>E</a:t>
            </a:r>
            <a:r>
              <a:rPr lang="zh-CN" altLang="en-US" sz="2000" b="1" i="0">
                <a:solidFill>
                  <a:schemeClr val="tx1"/>
                </a:solidFill>
                <a:latin typeface="Tahoma" pitchFamily="34" charset="0"/>
              </a:rPr>
              <a:t>及操作数的值</a:t>
            </a:r>
            <a:r>
              <a:rPr lang="zh-CN" altLang="en-US" sz="1400" b="1" i="0">
                <a:solidFill>
                  <a:schemeClr val="tx1"/>
                </a:solidFill>
                <a:latin typeface="Tahoma" pitchFamily="34" charset="0"/>
              </a:rPr>
              <a:t>。</a:t>
            </a:r>
            <a:r>
              <a:rPr lang="zh-CN" altLang="en-US" sz="2000" b="1" i="0">
                <a:solidFill>
                  <a:schemeClr val="tx1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51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i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i="0" smtClean="0">
                <a:solidFill>
                  <a:srgbClr val="0D7157"/>
                </a:solidFill>
              </a:rPr>
              <a:pPr>
                <a:defRPr/>
              </a:pPr>
              <a:t>77</a:t>
            </a:fld>
            <a:r>
              <a:rPr lang="en-US" altLang="zh-CN" sz="1400" i="0" dirty="0" smtClean="0">
                <a:solidFill>
                  <a:srgbClr val="0D7157"/>
                </a:solidFill>
              </a:rPr>
              <a:t>- </a:t>
            </a:r>
            <a:endParaRPr lang="en-US" altLang="zh-CN" sz="1400" i="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23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3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2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2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3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23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2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2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23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2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2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2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2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2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2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2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2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2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2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2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52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2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52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2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52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2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2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2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2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52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52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2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523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52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2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52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4" grpId="0" animBg="1"/>
      <p:bldP spid="1523715" grpId="0"/>
      <p:bldP spid="1523716" grpId="0"/>
      <p:bldP spid="1523717" grpId="0"/>
      <p:bldP spid="1523718" grpId="0"/>
      <p:bldP spid="1523719" grpId="0" animBg="1"/>
      <p:bldP spid="1523720" grpId="0" animBg="1"/>
      <p:bldP spid="1523721" grpId="0" animBg="1"/>
      <p:bldP spid="1523722" grpId="0" animBg="1"/>
      <p:bldP spid="1523723" grpId="0" animBg="1"/>
      <p:bldP spid="1523724" grpId="0" animBg="1"/>
      <p:bldP spid="1523725" grpId="0" animBg="1"/>
      <p:bldP spid="1523726" grpId="0" animBg="1"/>
      <p:bldP spid="1523727" grpId="0" animBg="1"/>
      <p:bldP spid="1523728" grpId="0"/>
      <p:bldP spid="1523729" grpId="0" animBg="1"/>
      <p:bldP spid="1523730" grpId="0" animBg="1"/>
      <p:bldP spid="1523731" grpId="0" animBg="1"/>
      <p:bldP spid="1523732" grpId="0" animBg="1"/>
      <p:bldP spid="1523733" grpId="0" animBg="1"/>
      <p:bldP spid="1523734" grpId="0" animBg="1"/>
      <p:bldP spid="1523735" grpId="0" animBg="1"/>
      <p:bldP spid="1523736" grpId="0" animBg="1"/>
      <p:bldP spid="1523737" grpId="0" animBg="1"/>
      <p:bldP spid="1523738" grpId="0" animBg="1"/>
      <p:bldP spid="1523739" grpId="0" animBg="1"/>
      <p:bldP spid="1523740" grpId="0" animBg="1"/>
      <p:bldP spid="1523741" grpId="0" animBg="1"/>
      <p:bldP spid="1523742" grpId="0" animBg="1"/>
      <p:bldP spid="1523743" grpId="0" animBg="1"/>
      <p:bldP spid="1523744" grpId="0" animBg="1"/>
      <p:bldP spid="1523745" grpId="0" animBg="1"/>
      <p:bldP spid="1523746" grpId="0" animBg="1"/>
      <p:bldP spid="1523747" grpId="0" animBg="1"/>
      <p:bldP spid="1523748" grpId="0" animBg="1"/>
      <p:bldP spid="1523749" grpId="0" animBg="1"/>
      <p:bldP spid="1523750" grpId="0" animBg="1"/>
      <p:bldP spid="1523751" grpId="0" animBg="1"/>
      <p:bldP spid="1523752" grpId="0" animBg="1"/>
      <p:bldP spid="1523753" grpId="0" animBg="1"/>
      <p:bldP spid="1523754" grpId="0" animBg="1"/>
      <p:bldP spid="1523755" grpId="0" animBg="1"/>
      <p:bldP spid="1523756" grpId="0" animBg="1"/>
      <p:bldP spid="1523757" grpId="0" animBg="1"/>
      <p:bldP spid="1523758" grpId="0" animBg="1"/>
      <p:bldP spid="1523759" grpId="0" animBg="1"/>
      <p:bldP spid="1523760" grpId="0" animBg="1"/>
      <p:bldP spid="152376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71688" y="1660525"/>
            <a:ext cx="928687" cy="428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OP</a:t>
            </a:r>
            <a:endParaRPr lang="zh-CN" altLang="en-US" i="0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00375" y="1660525"/>
            <a:ext cx="857250" cy="428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M</a:t>
            </a:r>
            <a:r>
              <a:rPr lang="en-US" altLang="zh-CN" i="0" baseline="-25000" dirty="0">
                <a:solidFill>
                  <a:prstClr val="white"/>
                </a:solidFill>
              </a:rPr>
              <a:t>S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57625" y="1660525"/>
            <a:ext cx="857250" cy="428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R</a:t>
            </a:r>
            <a:r>
              <a:rPr lang="en-US" altLang="zh-CN" i="0" baseline="-25000" dirty="0">
                <a:solidFill>
                  <a:prstClr val="white"/>
                </a:solidFill>
              </a:rPr>
              <a:t>S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14875" y="1660525"/>
            <a:ext cx="857250" cy="4286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 err="1">
                <a:solidFill>
                  <a:prstClr val="white"/>
                </a:solidFill>
              </a:rPr>
              <a:t>M</a:t>
            </a:r>
            <a:r>
              <a:rPr lang="en-US" altLang="zh-CN" i="0" baseline="-25000" dirty="0" err="1">
                <a:solidFill>
                  <a:prstClr val="white"/>
                </a:solidFill>
              </a:rPr>
              <a:t>d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72125" y="1660525"/>
            <a:ext cx="857250" cy="4286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R</a:t>
            </a:r>
            <a:r>
              <a:rPr lang="en-US" altLang="zh-CN" i="0" baseline="-25000" dirty="0">
                <a:solidFill>
                  <a:prstClr val="white"/>
                </a:solidFill>
              </a:rPr>
              <a:t>d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58375" name="TextBox 28"/>
          <p:cNvSpPr txBox="1">
            <a:spLocks noChangeArrowheads="1"/>
          </p:cNvSpPr>
          <p:nvPr/>
        </p:nvSpPr>
        <p:spPr bwMode="auto">
          <a:xfrm>
            <a:off x="2071688" y="13033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15      12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376" name="TextBox 30"/>
          <p:cNvSpPr txBox="1">
            <a:spLocks noChangeArrowheads="1"/>
          </p:cNvSpPr>
          <p:nvPr/>
        </p:nvSpPr>
        <p:spPr bwMode="auto">
          <a:xfrm>
            <a:off x="3071813" y="13033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11                    6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377" name="TextBox 31"/>
          <p:cNvSpPr txBox="1">
            <a:spLocks noChangeArrowheads="1"/>
          </p:cNvSpPr>
          <p:nvPr/>
        </p:nvSpPr>
        <p:spPr bwMode="auto">
          <a:xfrm>
            <a:off x="4786313" y="13033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5                     0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8378" name="TextBox 32"/>
          <p:cNvSpPr txBox="1">
            <a:spLocks noChangeArrowheads="1"/>
          </p:cNvSpPr>
          <p:nvPr/>
        </p:nvSpPr>
        <p:spPr bwMode="auto">
          <a:xfrm>
            <a:off x="3214688" y="20891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600" i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源操作数</a:t>
            </a:r>
          </a:p>
        </p:txBody>
      </p:sp>
      <p:sp>
        <p:nvSpPr>
          <p:cNvPr id="58379" name="TextBox 33"/>
          <p:cNvSpPr txBox="1">
            <a:spLocks noChangeArrowheads="1"/>
          </p:cNvSpPr>
          <p:nvPr/>
        </p:nvSpPr>
        <p:spPr bwMode="auto">
          <a:xfrm>
            <a:off x="5000625" y="2089150"/>
            <a:ext cx="1357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600" i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目的操作数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143000" y="3049588"/>
          <a:ext cx="7072312" cy="22860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7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9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r>
                        <a:rPr lang="en-US" altLang="zh-CN" sz="1600" baseline="-25000" dirty="0" smtClean="0"/>
                        <a:t>s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M</a:t>
                      </a:r>
                      <a:r>
                        <a:rPr lang="en-US" altLang="zh-CN" sz="1600" baseline="-25000" dirty="0" err="1" smtClean="0"/>
                        <a:t>d</a:t>
                      </a:r>
                      <a:endParaRPr lang="zh-CN" altLang="en-US" sz="16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寻址方式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助记符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000B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寄存器直接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endParaRPr lang="zh-CN" altLang="en-US" sz="16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001B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</a:t>
                      </a:r>
                      <a:endParaRPr lang="zh-CN" altLang="en-US" sz="1600" dirty="0" smtClean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010B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寄存器间接，自增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)+</a:t>
                      </a:r>
                      <a:endParaRPr lang="zh-CN" altLang="en-US" sz="1600" baseline="30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)),(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)+1→(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011B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相对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转移目标地址</a:t>
                      </a:r>
                      <a:r>
                        <a:rPr lang="en-US" altLang="zh-CN" sz="1600" dirty="0" smtClean="0"/>
                        <a:t>=(PC)+(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04" name="TextBox 35"/>
          <p:cNvSpPr txBox="1">
            <a:spLocks noChangeArrowheads="1"/>
          </p:cNvSpPr>
          <p:nvPr/>
        </p:nvSpPr>
        <p:spPr bwMode="auto">
          <a:xfrm>
            <a:off x="1143000" y="5407025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(x)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表示存储器地址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x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或寄存器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x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的内容</a:t>
            </a:r>
            <a:endParaRPr lang="zh-CN" altLang="en-US" sz="14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8405" name="Rectangle 1"/>
          <p:cNvSpPr>
            <a:spLocks noChangeArrowheads="1"/>
          </p:cNvSpPr>
          <p:nvPr/>
        </p:nvSpPr>
        <p:spPr bwMode="auto">
          <a:xfrm>
            <a:off x="214313" y="357188"/>
            <a:ext cx="89296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(11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某计算机字长为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位，主存地址空间大小为</a:t>
            </a:r>
            <a:r>
              <a:rPr lang="en-US" altLang="zh-CN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128KB</a:t>
            </a:r>
            <a:r>
              <a:rPr lang="zh-CN" altLang="en-US" sz="2000" i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，按字编址。采用单字长指令格式，指令各字段定义如下：</a:t>
            </a:r>
            <a:r>
              <a:rPr lang="en-US" altLang="zh-CN" sz="2000" i="0" baseline="30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000" i="0" baseline="30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年研究生统考</a:t>
            </a:r>
            <a:endParaRPr lang="zh-CN" altLang="en-US" sz="3200" i="0" baseline="300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406" name="Rectangle 1"/>
          <p:cNvSpPr>
            <a:spLocks noChangeArrowheads="1"/>
          </p:cNvSpPr>
          <p:nvPr/>
        </p:nvSpPr>
        <p:spPr bwMode="auto">
          <a:xfrm>
            <a:off x="428625" y="2428875"/>
            <a:ext cx="8501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转移地址采用相对寻址方式，相对偏移量用补码表示。寻址方式定义如下：</a:t>
            </a: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357188" y="5786438"/>
            <a:ext cx="8501062" cy="9636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（</a:t>
            </a:r>
            <a:r>
              <a:rPr lang="en-US" altLang="zh-CN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1</a:t>
            </a: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）</a:t>
            </a:r>
            <a:r>
              <a:rPr lang="zh-CN" altLang="en-US" sz="2000" i="0" dirty="0">
                <a:solidFill>
                  <a:prstClr val="black"/>
                </a:solidFill>
              </a:rPr>
              <a:t>该指令系统最多可有多少条指令？该计算机最多有多少个通用寄存器？存储器地址寄存器</a:t>
            </a:r>
            <a:r>
              <a:rPr lang="en-US" sz="2000" i="0" dirty="0">
                <a:solidFill>
                  <a:prstClr val="black"/>
                </a:solidFill>
              </a:rPr>
              <a:t>MAR</a:t>
            </a:r>
            <a:r>
              <a:rPr lang="zh-CN" altLang="en-US" sz="2000" i="0" dirty="0">
                <a:solidFill>
                  <a:prstClr val="black"/>
                </a:solidFill>
              </a:rPr>
              <a:t>和存储器数据寄存器</a:t>
            </a:r>
            <a:r>
              <a:rPr lang="en-US" sz="2000" i="0" dirty="0">
                <a:solidFill>
                  <a:prstClr val="black"/>
                </a:solidFill>
              </a:rPr>
              <a:t>MDR</a:t>
            </a:r>
            <a:r>
              <a:rPr lang="zh-CN" altLang="en-US" sz="2000" i="0" dirty="0">
                <a:solidFill>
                  <a:prstClr val="black"/>
                </a:solidFill>
              </a:rPr>
              <a:t>至少需要多少位？</a:t>
            </a:r>
            <a:endParaRPr lang="zh-CN" altLang="en-US" sz="2000" i="0" dirty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1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71688" y="1660525"/>
            <a:ext cx="928687" cy="428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OP</a:t>
            </a:r>
            <a:endParaRPr lang="zh-CN" altLang="en-US" i="0" dirty="0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00375" y="1660525"/>
            <a:ext cx="857250" cy="428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M</a:t>
            </a:r>
            <a:r>
              <a:rPr lang="en-US" altLang="zh-CN" i="0" baseline="-25000" dirty="0">
                <a:solidFill>
                  <a:prstClr val="white"/>
                </a:solidFill>
              </a:rPr>
              <a:t>S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57625" y="1660525"/>
            <a:ext cx="857250" cy="4286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R</a:t>
            </a:r>
            <a:r>
              <a:rPr lang="en-US" altLang="zh-CN" i="0" baseline="-25000" dirty="0">
                <a:solidFill>
                  <a:prstClr val="white"/>
                </a:solidFill>
              </a:rPr>
              <a:t>S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14875" y="1660525"/>
            <a:ext cx="857250" cy="4286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 err="1">
                <a:solidFill>
                  <a:prstClr val="white"/>
                </a:solidFill>
              </a:rPr>
              <a:t>M</a:t>
            </a:r>
            <a:r>
              <a:rPr lang="en-US" altLang="zh-CN" i="0" baseline="-25000" dirty="0" err="1">
                <a:solidFill>
                  <a:prstClr val="white"/>
                </a:solidFill>
              </a:rPr>
              <a:t>d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72125" y="1660525"/>
            <a:ext cx="857250" cy="4286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i="0" dirty="0">
                <a:solidFill>
                  <a:prstClr val="white"/>
                </a:solidFill>
              </a:rPr>
              <a:t>R</a:t>
            </a:r>
            <a:r>
              <a:rPr lang="en-US" altLang="zh-CN" i="0" baseline="-25000" dirty="0">
                <a:solidFill>
                  <a:prstClr val="white"/>
                </a:solidFill>
              </a:rPr>
              <a:t>d</a:t>
            </a:r>
            <a:endParaRPr lang="zh-CN" altLang="en-US" i="0" baseline="-25000" dirty="0">
              <a:solidFill>
                <a:prstClr val="white"/>
              </a:solidFill>
            </a:endParaRPr>
          </a:p>
        </p:txBody>
      </p:sp>
      <p:sp>
        <p:nvSpPr>
          <p:cNvPr id="59399" name="TextBox 28"/>
          <p:cNvSpPr txBox="1">
            <a:spLocks noChangeArrowheads="1"/>
          </p:cNvSpPr>
          <p:nvPr/>
        </p:nvSpPr>
        <p:spPr bwMode="auto">
          <a:xfrm>
            <a:off x="2071688" y="13033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15      12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400" name="TextBox 30"/>
          <p:cNvSpPr txBox="1">
            <a:spLocks noChangeArrowheads="1"/>
          </p:cNvSpPr>
          <p:nvPr/>
        </p:nvSpPr>
        <p:spPr bwMode="auto">
          <a:xfrm>
            <a:off x="3071813" y="13033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11                    6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401" name="TextBox 31"/>
          <p:cNvSpPr txBox="1">
            <a:spLocks noChangeArrowheads="1"/>
          </p:cNvSpPr>
          <p:nvPr/>
        </p:nvSpPr>
        <p:spPr bwMode="auto">
          <a:xfrm>
            <a:off x="4786313" y="1303338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en-US" altLang="zh-CN" i="0">
                <a:solidFill>
                  <a:srgbClr val="0070C0"/>
                </a:solidFill>
                <a:latin typeface="Calibri" pitchFamily="34" charset="0"/>
                <a:ea typeface="宋体" pitchFamily="2" charset="-122"/>
              </a:rPr>
              <a:t>5                     0</a:t>
            </a:r>
            <a:endParaRPr lang="zh-CN" altLang="en-US" i="0">
              <a:solidFill>
                <a:srgbClr val="0070C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9402" name="TextBox 32"/>
          <p:cNvSpPr txBox="1">
            <a:spLocks noChangeArrowheads="1"/>
          </p:cNvSpPr>
          <p:nvPr/>
        </p:nvSpPr>
        <p:spPr bwMode="auto">
          <a:xfrm>
            <a:off x="3214688" y="208915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600" i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源操作数</a:t>
            </a:r>
          </a:p>
        </p:txBody>
      </p:sp>
      <p:sp>
        <p:nvSpPr>
          <p:cNvPr id="59403" name="TextBox 33"/>
          <p:cNvSpPr txBox="1">
            <a:spLocks noChangeArrowheads="1"/>
          </p:cNvSpPr>
          <p:nvPr/>
        </p:nvSpPr>
        <p:spPr bwMode="auto">
          <a:xfrm>
            <a:off x="5000625" y="2089150"/>
            <a:ext cx="1357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600" i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目的操作数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143000" y="3049588"/>
          <a:ext cx="7072312" cy="22860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7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9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r>
                        <a:rPr lang="en-US" altLang="zh-CN" sz="1600" baseline="-25000" dirty="0" smtClean="0"/>
                        <a:t>s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M</a:t>
                      </a:r>
                      <a:r>
                        <a:rPr lang="en-US" altLang="zh-CN" sz="1600" baseline="-25000" dirty="0" err="1" smtClean="0"/>
                        <a:t>d</a:t>
                      </a:r>
                      <a:endParaRPr lang="zh-CN" altLang="en-US" sz="16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寻址方式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助记符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000B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寄存器直接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endParaRPr lang="zh-CN" altLang="en-US" sz="1600" baseline="-250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001B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</a:t>
                      </a:r>
                      <a:endParaRPr lang="zh-CN" altLang="en-US" sz="1600" dirty="0" smtClean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010B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寄存器间接，自增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)+</a:t>
                      </a:r>
                      <a:endParaRPr lang="zh-CN" altLang="en-US" sz="1600" baseline="30000" dirty="0" smtClean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)),(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)+1→(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011B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相对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转移目标地址</a:t>
                      </a:r>
                      <a:r>
                        <a:rPr lang="en-US" altLang="zh-CN" sz="1600" dirty="0" smtClean="0"/>
                        <a:t>=(PC)+(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9428" name="TextBox 35"/>
          <p:cNvSpPr txBox="1">
            <a:spLocks noChangeArrowheads="1"/>
          </p:cNvSpPr>
          <p:nvPr/>
        </p:nvSpPr>
        <p:spPr bwMode="auto">
          <a:xfrm>
            <a:off x="1143000" y="5407025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algn="l" eaLnBrk="1" hangingPunct="1"/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注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(x)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表示存储器地址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x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或寄存器</a:t>
            </a:r>
            <a:r>
              <a:rPr lang="en-US" altLang="zh-CN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x</a:t>
            </a:r>
            <a:r>
              <a:rPr lang="zh-CN" altLang="en-US" sz="1400">
                <a:solidFill>
                  <a:srgbClr val="00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的内容</a:t>
            </a:r>
            <a:endParaRPr lang="zh-CN" altLang="en-US" sz="14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429" name="Rectangle 1"/>
          <p:cNvSpPr>
            <a:spLocks noChangeArrowheads="1"/>
          </p:cNvSpPr>
          <p:nvPr/>
        </p:nvSpPr>
        <p:spPr bwMode="auto">
          <a:xfrm>
            <a:off x="214313" y="357188"/>
            <a:ext cx="89296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(11</a:t>
            </a:r>
            <a:r>
              <a:rPr lang="zh-CN" altLang="en-US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</a:t>
            </a: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某计算机字长为</a:t>
            </a: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位，主存地址空间大小为</a:t>
            </a: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128KB</a:t>
            </a:r>
            <a:r>
              <a:rPr lang="zh-CN" altLang="en-US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，按字编址。采用单字长指令格式，指令各字段定义如下：</a:t>
            </a:r>
            <a:endParaRPr lang="zh-CN" altLang="en-US" sz="3200" i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430" name="Rectangle 1"/>
          <p:cNvSpPr>
            <a:spLocks noChangeArrowheads="1"/>
          </p:cNvSpPr>
          <p:nvPr/>
        </p:nvSpPr>
        <p:spPr bwMode="auto">
          <a:xfrm>
            <a:off x="428625" y="2428875"/>
            <a:ext cx="85010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i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转移地址采用相对寻址方式，相对偏移量用补码表示。寻址方式定义如下：</a:t>
            </a: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357188" y="5786438"/>
            <a:ext cx="8501062" cy="554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（</a:t>
            </a:r>
            <a:r>
              <a:rPr lang="en-US" altLang="zh-CN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2</a:t>
            </a: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）转移指令的目标地址范围是多少？</a:t>
            </a:r>
          </a:p>
        </p:txBody>
      </p:sp>
    </p:spTree>
    <p:extLst>
      <p:ext uri="{BB962C8B-B14F-4D97-AF65-F5344CB8AC3E}">
        <p14:creationId xmlns:p14="http://schemas.microsoft.com/office/powerpoint/2010/main" val="38736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组合 523"/>
          <p:cNvGrpSpPr/>
          <p:nvPr/>
        </p:nvGrpSpPr>
        <p:grpSpPr>
          <a:xfrm>
            <a:off x="963509" y="4316457"/>
            <a:ext cx="6432960" cy="318501"/>
            <a:chOff x="687098" y="4314313"/>
            <a:chExt cx="6432960" cy="318501"/>
          </a:xfrm>
        </p:grpSpPr>
        <p:grpSp>
          <p:nvGrpSpPr>
            <p:cNvPr id="414" name="组合 413"/>
            <p:cNvGrpSpPr/>
            <p:nvPr/>
          </p:nvGrpSpPr>
          <p:grpSpPr>
            <a:xfrm>
              <a:off x="687098" y="4314313"/>
              <a:ext cx="6432960" cy="318501"/>
              <a:chOff x="654791" y="1325371"/>
              <a:chExt cx="6432960" cy="375438"/>
            </a:xfrm>
          </p:grpSpPr>
          <p:sp>
            <p:nvSpPr>
              <p:cNvPr id="41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654791" y="1325371"/>
                <a:ext cx="1043876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eeflags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07" name="TextBox 52"/>
            <p:cNvSpPr txBox="1"/>
            <p:nvPr/>
          </p:nvSpPr>
          <p:spPr>
            <a:xfrm>
              <a:off x="1676667" y="4337396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标志寄存器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36" name="组合 535"/>
          <p:cNvGrpSpPr/>
          <p:nvPr/>
        </p:nvGrpSpPr>
        <p:grpSpPr>
          <a:xfrm>
            <a:off x="1335764" y="3979677"/>
            <a:ext cx="6060705" cy="322012"/>
            <a:chOff x="1059353" y="3977533"/>
            <a:chExt cx="6060705" cy="322012"/>
          </a:xfrm>
        </p:grpSpPr>
        <p:grpSp>
          <p:nvGrpSpPr>
            <p:cNvPr id="404" name="组合 403"/>
            <p:cNvGrpSpPr/>
            <p:nvPr/>
          </p:nvGrpSpPr>
          <p:grpSpPr>
            <a:xfrm>
              <a:off x="1059353" y="3977533"/>
              <a:ext cx="6060705" cy="322012"/>
              <a:chOff x="1027046" y="1321232"/>
              <a:chExt cx="6060705" cy="379577"/>
            </a:xfrm>
          </p:grpSpPr>
          <p:sp>
            <p:nvSpPr>
              <p:cNvPr id="40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eip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04" name="TextBox 52"/>
            <p:cNvSpPr txBox="1"/>
            <p:nvPr/>
          </p:nvSpPr>
          <p:spPr>
            <a:xfrm>
              <a:off x="1675903" y="402370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指令指针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1340378" y="3435921"/>
            <a:ext cx="6060705" cy="322012"/>
            <a:chOff x="1063967" y="3433777"/>
            <a:chExt cx="6060705" cy="322012"/>
          </a:xfrm>
        </p:grpSpPr>
        <p:grpSp>
          <p:nvGrpSpPr>
            <p:cNvPr id="394" name="组合 393"/>
            <p:cNvGrpSpPr/>
            <p:nvPr/>
          </p:nvGrpSpPr>
          <p:grpSpPr>
            <a:xfrm>
              <a:off x="1063967" y="3433777"/>
              <a:ext cx="6060705" cy="322012"/>
              <a:chOff x="1027046" y="1321232"/>
              <a:chExt cx="6060705" cy="379577"/>
            </a:xfrm>
          </p:grpSpPr>
          <p:sp>
            <p:nvSpPr>
              <p:cNvPr id="39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ebp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08" name="TextBox 52"/>
            <p:cNvSpPr txBox="1"/>
            <p:nvPr/>
          </p:nvSpPr>
          <p:spPr>
            <a:xfrm>
              <a:off x="1669901" y="348574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基址指针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23" name="组合 522"/>
          <p:cNvGrpSpPr/>
          <p:nvPr/>
        </p:nvGrpSpPr>
        <p:grpSpPr>
          <a:xfrm>
            <a:off x="1340378" y="3102653"/>
            <a:ext cx="6060705" cy="322012"/>
            <a:chOff x="1063967" y="3100509"/>
            <a:chExt cx="6060705" cy="322012"/>
          </a:xfrm>
        </p:grpSpPr>
        <p:grpSp>
          <p:nvGrpSpPr>
            <p:cNvPr id="384" name="组合 383"/>
            <p:cNvGrpSpPr/>
            <p:nvPr/>
          </p:nvGrpSpPr>
          <p:grpSpPr>
            <a:xfrm>
              <a:off x="1063967" y="3100509"/>
              <a:ext cx="6060705" cy="322012"/>
              <a:chOff x="1027046" y="1321232"/>
              <a:chExt cx="6060705" cy="379577"/>
            </a:xfrm>
          </p:grpSpPr>
          <p:sp>
            <p:nvSpPr>
              <p:cNvPr id="38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esp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09" name="TextBox 52"/>
            <p:cNvSpPr txBox="1"/>
            <p:nvPr/>
          </p:nvSpPr>
          <p:spPr>
            <a:xfrm>
              <a:off x="1678238" y="314760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堆栈指针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22" name="组合 521"/>
          <p:cNvGrpSpPr/>
          <p:nvPr/>
        </p:nvGrpSpPr>
        <p:grpSpPr>
          <a:xfrm>
            <a:off x="1340378" y="2769385"/>
            <a:ext cx="6060705" cy="322012"/>
            <a:chOff x="1063967" y="2767241"/>
            <a:chExt cx="6060705" cy="322012"/>
          </a:xfrm>
        </p:grpSpPr>
        <p:grpSp>
          <p:nvGrpSpPr>
            <p:cNvPr id="374" name="组合 373"/>
            <p:cNvGrpSpPr/>
            <p:nvPr/>
          </p:nvGrpSpPr>
          <p:grpSpPr>
            <a:xfrm>
              <a:off x="1063967" y="2767241"/>
              <a:ext cx="6060705" cy="322012"/>
              <a:chOff x="1027046" y="1321232"/>
              <a:chExt cx="6060705" cy="379577"/>
            </a:xfrm>
          </p:grpSpPr>
          <p:sp>
            <p:nvSpPr>
              <p:cNvPr id="37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edi</a:t>
                </a:r>
                <a:endPara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0" name="TextBox 52"/>
            <p:cNvSpPr txBox="1"/>
            <p:nvPr/>
          </p:nvSpPr>
          <p:spPr>
            <a:xfrm>
              <a:off x="1672722" y="2799316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目标变址寄存器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21" name="组合 520"/>
          <p:cNvGrpSpPr/>
          <p:nvPr/>
        </p:nvGrpSpPr>
        <p:grpSpPr>
          <a:xfrm>
            <a:off x="1340378" y="2436117"/>
            <a:ext cx="6060705" cy="322012"/>
            <a:chOff x="1063967" y="2433973"/>
            <a:chExt cx="6060705" cy="322012"/>
          </a:xfrm>
        </p:grpSpPr>
        <p:grpSp>
          <p:nvGrpSpPr>
            <p:cNvPr id="364" name="组合 363"/>
            <p:cNvGrpSpPr/>
            <p:nvPr/>
          </p:nvGrpSpPr>
          <p:grpSpPr>
            <a:xfrm>
              <a:off x="1063967" y="2433973"/>
              <a:ext cx="6060705" cy="322012"/>
              <a:chOff x="1027046" y="1321232"/>
              <a:chExt cx="6060705" cy="379577"/>
            </a:xfrm>
          </p:grpSpPr>
          <p:sp>
            <p:nvSpPr>
              <p:cNvPr id="36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esi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1" name="TextBox 52"/>
            <p:cNvSpPr txBox="1"/>
            <p:nvPr/>
          </p:nvSpPr>
          <p:spPr>
            <a:xfrm>
              <a:off x="1669901" y="2472445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源变址寄存器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20" name="组合 519"/>
          <p:cNvGrpSpPr/>
          <p:nvPr/>
        </p:nvGrpSpPr>
        <p:grpSpPr>
          <a:xfrm>
            <a:off x="1340378" y="2102849"/>
            <a:ext cx="6060705" cy="322012"/>
            <a:chOff x="1063967" y="2100705"/>
            <a:chExt cx="6060705" cy="322012"/>
          </a:xfrm>
        </p:grpSpPr>
        <p:grpSp>
          <p:nvGrpSpPr>
            <p:cNvPr id="354" name="组合 353"/>
            <p:cNvGrpSpPr/>
            <p:nvPr/>
          </p:nvGrpSpPr>
          <p:grpSpPr>
            <a:xfrm>
              <a:off x="1063967" y="2100705"/>
              <a:ext cx="6060705" cy="322012"/>
              <a:chOff x="1027046" y="1321232"/>
              <a:chExt cx="6060705" cy="379577"/>
            </a:xfrm>
          </p:grpSpPr>
          <p:sp>
            <p:nvSpPr>
              <p:cNvPr id="35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ebx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2" name="TextBox 52"/>
            <p:cNvSpPr txBox="1"/>
            <p:nvPr/>
          </p:nvSpPr>
          <p:spPr>
            <a:xfrm>
              <a:off x="1656593" y="2131564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基址寄存器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19" name="组合 518"/>
          <p:cNvGrpSpPr/>
          <p:nvPr/>
        </p:nvGrpSpPr>
        <p:grpSpPr>
          <a:xfrm>
            <a:off x="1340378" y="1769581"/>
            <a:ext cx="6060705" cy="322012"/>
            <a:chOff x="1063967" y="1767437"/>
            <a:chExt cx="6060705" cy="322012"/>
          </a:xfrm>
        </p:grpSpPr>
        <p:grpSp>
          <p:nvGrpSpPr>
            <p:cNvPr id="344" name="组合 343"/>
            <p:cNvGrpSpPr/>
            <p:nvPr/>
          </p:nvGrpSpPr>
          <p:grpSpPr>
            <a:xfrm>
              <a:off x="1063967" y="1767437"/>
              <a:ext cx="6060705" cy="322012"/>
              <a:chOff x="1027046" y="1321232"/>
              <a:chExt cx="6060705" cy="379577"/>
            </a:xfrm>
          </p:grpSpPr>
          <p:sp>
            <p:nvSpPr>
              <p:cNvPr id="34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edx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3" name="TextBox 52"/>
            <p:cNvSpPr txBox="1"/>
            <p:nvPr/>
          </p:nvSpPr>
          <p:spPr>
            <a:xfrm>
              <a:off x="1656592" y="1818919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数据寄存器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1340378" y="1436313"/>
            <a:ext cx="6060705" cy="322012"/>
            <a:chOff x="1063967" y="1434169"/>
            <a:chExt cx="6060705" cy="322012"/>
          </a:xfrm>
        </p:grpSpPr>
        <p:grpSp>
          <p:nvGrpSpPr>
            <p:cNvPr id="334" name="组合 333"/>
            <p:cNvGrpSpPr/>
            <p:nvPr/>
          </p:nvGrpSpPr>
          <p:grpSpPr>
            <a:xfrm>
              <a:off x="1063967" y="1434169"/>
              <a:ext cx="6060705" cy="322012"/>
              <a:chOff x="1027046" y="1321232"/>
              <a:chExt cx="6060705" cy="379577"/>
            </a:xfrm>
          </p:grpSpPr>
          <p:sp>
            <p:nvSpPr>
              <p:cNvPr id="33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ecx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4" name="TextBox 52"/>
            <p:cNvSpPr txBox="1"/>
            <p:nvPr/>
          </p:nvSpPr>
          <p:spPr>
            <a:xfrm>
              <a:off x="1654002" y="1467988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计数寄存器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17" name="组合 516"/>
          <p:cNvGrpSpPr/>
          <p:nvPr/>
        </p:nvGrpSpPr>
        <p:grpSpPr>
          <a:xfrm>
            <a:off x="1340378" y="1103045"/>
            <a:ext cx="6060705" cy="322012"/>
            <a:chOff x="1063967" y="1100901"/>
            <a:chExt cx="6060705" cy="322012"/>
          </a:xfrm>
        </p:grpSpPr>
        <p:grpSp>
          <p:nvGrpSpPr>
            <p:cNvPr id="191" name="组合 190"/>
            <p:cNvGrpSpPr/>
            <p:nvPr/>
          </p:nvGrpSpPr>
          <p:grpSpPr>
            <a:xfrm>
              <a:off x="1063967" y="1100901"/>
              <a:ext cx="6060705" cy="322012"/>
              <a:chOff x="1027046" y="1321232"/>
              <a:chExt cx="6060705" cy="379577"/>
            </a:xfrm>
          </p:grpSpPr>
          <p:sp>
            <p:nvSpPr>
              <p:cNvPr id="32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27046" y="1321232"/>
                <a:ext cx="614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eax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5" name="TextBox 52"/>
            <p:cNvSpPr txBox="1"/>
            <p:nvPr/>
          </p:nvSpPr>
          <p:spPr>
            <a:xfrm>
              <a:off x="1648124" y="1133999"/>
              <a:ext cx="13997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累加器（</a:t>
              </a:r>
              <a:r>
                <a:rPr lang="en-US" altLang="zh-CN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32bits</a:t>
              </a:r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）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的寄存器组织</a:t>
            </a:r>
          </a:p>
        </p:txBody>
      </p:sp>
      <p:grpSp>
        <p:nvGrpSpPr>
          <p:cNvPr id="537" name="组合 536"/>
          <p:cNvGrpSpPr/>
          <p:nvPr/>
        </p:nvGrpSpPr>
        <p:grpSpPr>
          <a:xfrm>
            <a:off x="3635896" y="1124744"/>
            <a:ext cx="3730510" cy="314227"/>
            <a:chOff x="3359485" y="1122600"/>
            <a:chExt cx="3730510" cy="314227"/>
          </a:xfrm>
        </p:grpSpPr>
        <p:grpSp>
          <p:nvGrpSpPr>
            <p:cNvPr id="192" name="组合 191"/>
            <p:cNvGrpSpPr/>
            <p:nvPr/>
          </p:nvGrpSpPr>
          <p:grpSpPr>
            <a:xfrm>
              <a:off x="3359485" y="1122600"/>
              <a:ext cx="3730510" cy="307777"/>
              <a:chOff x="3322564" y="1342380"/>
              <a:chExt cx="3730510" cy="332213"/>
            </a:xfrm>
          </p:grpSpPr>
          <p:grpSp>
            <p:nvGrpSpPr>
              <p:cNvPr id="7" name="Group 21"/>
              <p:cNvGrpSpPr/>
              <p:nvPr/>
            </p:nvGrpSpPr>
            <p:grpSpPr>
              <a:xfrm>
                <a:off x="4405324" y="1364609"/>
                <a:ext cx="2647750" cy="279691"/>
                <a:chOff x="4495800" y="1404970"/>
                <a:chExt cx="2819400" cy="307751"/>
              </a:xfrm>
            </p:grpSpPr>
            <p:sp>
              <p:nvSpPr>
                <p:cNvPr id="8" name="Rectangle 12"/>
                <p:cNvSpPr/>
                <p:nvPr/>
              </p:nvSpPr>
              <p:spPr bwMode="auto">
                <a:xfrm>
                  <a:off x="4495800" y="1404974"/>
                  <a:ext cx="2819400" cy="307747"/>
                </a:xfrm>
                <a:prstGeom prst="rect">
                  <a:avLst/>
                </a:prstGeom>
                <a:solidFill>
                  <a:srgbClr val="99FF6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:endParaRPr lang="en-US" b="1" i="0" smtClean="0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cxnSp>
              <p:nvCxnSpPr>
                <p:cNvPr id="9" name="Straight Connector 18"/>
                <p:cNvCxnSpPr>
                  <a:stCxn id="8" idx="0"/>
                  <a:endCxn id="8" idx="2"/>
                </p:cNvCxnSpPr>
                <p:nvPr/>
              </p:nvCxnSpPr>
              <p:spPr bwMode="auto">
                <a:xfrm>
                  <a:off x="5905500" y="1404970"/>
                  <a:ext cx="0" cy="30774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TextBox 52"/>
              <p:cNvSpPr txBox="1"/>
              <p:nvPr/>
            </p:nvSpPr>
            <p:spPr>
              <a:xfrm>
                <a:off x="3322564" y="1342380"/>
                <a:ext cx="1186543" cy="33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%ax</a:t>
                </a:r>
                <a:r>
                  <a:rPr lang="en-US" sz="11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(16</a:t>
                </a:r>
                <a:r>
                  <a:rPr lang="en-US" altLang="zh-CN" sz="11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bits</a:t>
                </a:r>
                <a:r>
                  <a:rPr lang="en-US" sz="11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)</a:t>
                </a:r>
              </a:p>
            </p:txBody>
          </p:sp>
        </p:grpSp>
        <p:sp>
          <p:nvSpPr>
            <p:cNvPr id="23" name="TextBox 60"/>
            <p:cNvSpPr txBox="1"/>
            <p:nvPr/>
          </p:nvSpPr>
          <p:spPr>
            <a:xfrm>
              <a:off x="4550263" y="1129050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%ah</a:t>
              </a:r>
              <a:r>
                <a:rPr lang="en-US" sz="12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en-US" altLang="zh-CN" sz="12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8bits)</a:t>
              </a:r>
              <a:endParaRPr lang="en-US" sz="1400" b="1" i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7" name="TextBox 68"/>
            <p:cNvSpPr txBox="1"/>
            <p:nvPr/>
          </p:nvSpPr>
          <p:spPr>
            <a:xfrm>
              <a:off x="5923179" y="1124660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%al</a:t>
              </a:r>
              <a:r>
                <a:rPr lang="en-US" altLang="zh-CN" sz="11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(8bits)</a:t>
              </a:r>
              <a:endParaRPr lang="en-US" sz="11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38" name="组合 537"/>
          <p:cNvGrpSpPr/>
          <p:nvPr/>
        </p:nvGrpSpPr>
        <p:grpSpPr>
          <a:xfrm>
            <a:off x="4160173" y="1454041"/>
            <a:ext cx="3206233" cy="984415"/>
            <a:chOff x="3883762" y="1451897"/>
            <a:chExt cx="3206233" cy="984415"/>
          </a:xfrm>
        </p:grpSpPr>
        <p:grpSp>
          <p:nvGrpSpPr>
            <p:cNvPr id="337" name="组合 336"/>
            <p:cNvGrpSpPr/>
            <p:nvPr/>
          </p:nvGrpSpPr>
          <p:grpSpPr>
            <a:xfrm>
              <a:off x="3883762" y="1461999"/>
              <a:ext cx="3206233" cy="307777"/>
              <a:chOff x="3846841" y="1348998"/>
              <a:chExt cx="3206233" cy="332213"/>
            </a:xfrm>
          </p:grpSpPr>
          <p:grpSp>
            <p:nvGrpSpPr>
              <p:cNvPr id="338" name="Group 21"/>
              <p:cNvGrpSpPr/>
              <p:nvPr/>
            </p:nvGrpSpPr>
            <p:grpSpPr>
              <a:xfrm>
                <a:off x="4405324" y="1364609"/>
                <a:ext cx="2647750" cy="279691"/>
                <a:chOff x="4495800" y="1404970"/>
                <a:chExt cx="2819400" cy="307751"/>
              </a:xfrm>
            </p:grpSpPr>
            <p:sp>
              <p:nvSpPr>
                <p:cNvPr id="340" name="Rectangle 12"/>
                <p:cNvSpPr/>
                <p:nvPr/>
              </p:nvSpPr>
              <p:spPr bwMode="auto">
                <a:xfrm>
                  <a:off x="4495800" y="1404974"/>
                  <a:ext cx="2819400" cy="307747"/>
                </a:xfrm>
                <a:prstGeom prst="rect">
                  <a:avLst/>
                </a:prstGeom>
                <a:solidFill>
                  <a:srgbClr val="99FF6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:endParaRPr lang="en-US" b="1" i="0" smtClean="0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cxnSp>
              <p:nvCxnSpPr>
                <p:cNvPr id="341" name="Straight Connector 18"/>
                <p:cNvCxnSpPr>
                  <a:stCxn id="340" idx="0"/>
                  <a:endCxn id="340" idx="2"/>
                </p:cNvCxnSpPr>
                <p:nvPr/>
              </p:nvCxnSpPr>
              <p:spPr bwMode="auto">
                <a:xfrm>
                  <a:off x="5905500" y="1404970"/>
                  <a:ext cx="0" cy="30774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39" name="TextBox 52"/>
              <p:cNvSpPr txBox="1"/>
              <p:nvPr/>
            </p:nvSpPr>
            <p:spPr>
              <a:xfrm>
                <a:off x="3846841" y="1348998"/>
                <a:ext cx="506870" cy="33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c</a:t>
                </a:r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x</a:t>
                </a:r>
              </a:p>
            </p:txBody>
          </p:sp>
        </p:grpSp>
        <p:sp>
          <p:nvSpPr>
            <p:cNvPr id="342" name="TextBox 60"/>
            <p:cNvSpPr txBox="1"/>
            <p:nvPr/>
          </p:nvSpPr>
          <p:spPr>
            <a:xfrm>
              <a:off x="4788488" y="1451897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c</a:t>
              </a:r>
              <a:r>
                <a:rPr lang="en-US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h</a:t>
              </a:r>
              <a:endParaRPr lang="en-US" sz="14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43" name="TextBox 68"/>
            <p:cNvSpPr txBox="1"/>
            <p:nvPr/>
          </p:nvSpPr>
          <p:spPr>
            <a:xfrm>
              <a:off x="6169586" y="1451898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c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l</a:t>
              </a:r>
            </a:p>
          </p:txBody>
        </p:sp>
        <p:grpSp>
          <p:nvGrpSpPr>
            <p:cNvPr id="347" name="组合 346"/>
            <p:cNvGrpSpPr/>
            <p:nvPr/>
          </p:nvGrpSpPr>
          <p:grpSpPr>
            <a:xfrm>
              <a:off x="3883762" y="1795267"/>
              <a:ext cx="3206233" cy="307777"/>
              <a:chOff x="3846841" y="1348998"/>
              <a:chExt cx="3206233" cy="332213"/>
            </a:xfrm>
          </p:grpSpPr>
          <p:grpSp>
            <p:nvGrpSpPr>
              <p:cNvPr id="348" name="Group 21"/>
              <p:cNvGrpSpPr/>
              <p:nvPr/>
            </p:nvGrpSpPr>
            <p:grpSpPr>
              <a:xfrm>
                <a:off x="4405324" y="1364609"/>
                <a:ext cx="2647750" cy="279691"/>
                <a:chOff x="4495800" y="1404970"/>
                <a:chExt cx="2819400" cy="307751"/>
              </a:xfrm>
            </p:grpSpPr>
            <p:sp>
              <p:nvSpPr>
                <p:cNvPr id="350" name="Rectangle 12"/>
                <p:cNvSpPr/>
                <p:nvPr/>
              </p:nvSpPr>
              <p:spPr bwMode="auto">
                <a:xfrm>
                  <a:off x="4495800" y="1404974"/>
                  <a:ext cx="2819400" cy="307747"/>
                </a:xfrm>
                <a:prstGeom prst="rect">
                  <a:avLst/>
                </a:prstGeom>
                <a:solidFill>
                  <a:srgbClr val="99FF6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:endParaRPr lang="en-US" b="1" i="0" smtClean="0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cxnSp>
              <p:nvCxnSpPr>
                <p:cNvPr id="351" name="Straight Connector 18"/>
                <p:cNvCxnSpPr>
                  <a:stCxn id="350" idx="0"/>
                  <a:endCxn id="350" idx="2"/>
                </p:cNvCxnSpPr>
                <p:nvPr/>
              </p:nvCxnSpPr>
              <p:spPr bwMode="auto">
                <a:xfrm>
                  <a:off x="5905500" y="1404970"/>
                  <a:ext cx="0" cy="30774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9" name="TextBox 52"/>
              <p:cNvSpPr txBox="1"/>
              <p:nvPr/>
            </p:nvSpPr>
            <p:spPr>
              <a:xfrm>
                <a:off x="3846841" y="1348998"/>
                <a:ext cx="506870" cy="33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d</a:t>
                </a:r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x</a:t>
                </a:r>
              </a:p>
            </p:txBody>
          </p:sp>
        </p:grpSp>
        <p:sp>
          <p:nvSpPr>
            <p:cNvPr id="352" name="TextBox 60"/>
            <p:cNvSpPr txBox="1"/>
            <p:nvPr/>
          </p:nvSpPr>
          <p:spPr>
            <a:xfrm>
              <a:off x="4788488" y="1785165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d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h</a:t>
              </a:r>
            </a:p>
          </p:txBody>
        </p:sp>
        <p:sp>
          <p:nvSpPr>
            <p:cNvPr id="353" name="TextBox 68"/>
            <p:cNvSpPr txBox="1"/>
            <p:nvPr/>
          </p:nvSpPr>
          <p:spPr>
            <a:xfrm>
              <a:off x="6169586" y="1785166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d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l</a:t>
              </a:r>
            </a:p>
          </p:txBody>
        </p:sp>
        <p:grpSp>
          <p:nvGrpSpPr>
            <p:cNvPr id="357" name="组合 356"/>
            <p:cNvGrpSpPr/>
            <p:nvPr/>
          </p:nvGrpSpPr>
          <p:grpSpPr>
            <a:xfrm>
              <a:off x="3883762" y="2128535"/>
              <a:ext cx="3206233" cy="307777"/>
              <a:chOff x="3846841" y="1348998"/>
              <a:chExt cx="3206233" cy="332213"/>
            </a:xfrm>
          </p:grpSpPr>
          <p:grpSp>
            <p:nvGrpSpPr>
              <p:cNvPr id="358" name="Group 21"/>
              <p:cNvGrpSpPr/>
              <p:nvPr/>
            </p:nvGrpSpPr>
            <p:grpSpPr>
              <a:xfrm>
                <a:off x="4405324" y="1364609"/>
                <a:ext cx="2647750" cy="279691"/>
                <a:chOff x="4495800" y="1404970"/>
                <a:chExt cx="2819400" cy="307751"/>
              </a:xfrm>
            </p:grpSpPr>
            <p:sp>
              <p:nvSpPr>
                <p:cNvPr id="360" name="Rectangle 12"/>
                <p:cNvSpPr/>
                <p:nvPr/>
              </p:nvSpPr>
              <p:spPr bwMode="auto">
                <a:xfrm>
                  <a:off x="4495800" y="1404974"/>
                  <a:ext cx="2819400" cy="307747"/>
                </a:xfrm>
                <a:prstGeom prst="rect">
                  <a:avLst/>
                </a:prstGeom>
                <a:solidFill>
                  <a:srgbClr val="99FF6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:endParaRPr lang="en-US" b="1" i="0" smtClean="0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cxnSp>
              <p:nvCxnSpPr>
                <p:cNvPr id="361" name="Straight Connector 18"/>
                <p:cNvCxnSpPr>
                  <a:stCxn id="360" idx="0"/>
                  <a:endCxn id="360" idx="2"/>
                </p:cNvCxnSpPr>
                <p:nvPr/>
              </p:nvCxnSpPr>
              <p:spPr bwMode="auto">
                <a:xfrm>
                  <a:off x="5905500" y="1404970"/>
                  <a:ext cx="0" cy="30774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9" name="TextBox 52"/>
              <p:cNvSpPr txBox="1"/>
              <p:nvPr/>
            </p:nvSpPr>
            <p:spPr>
              <a:xfrm>
                <a:off x="3846841" y="1348998"/>
                <a:ext cx="506870" cy="33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b</a:t>
                </a:r>
                <a:r>
                  <a:rPr lang="en-US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x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362" name="TextBox 60"/>
            <p:cNvSpPr txBox="1"/>
            <p:nvPr/>
          </p:nvSpPr>
          <p:spPr>
            <a:xfrm>
              <a:off x="4799046" y="2125014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b</a:t>
              </a:r>
              <a:r>
                <a:rPr lang="en-US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h</a:t>
              </a:r>
              <a:endParaRPr lang="en-US" sz="14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3" name="TextBox 68"/>
            <p:cNvSpPr txBox="1"/>
            <p:nvPr/>
          </p:nvSpPr>
          <p:spPr>
            <a:xfrm>
              <a:off x="6169586" y="2118434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b</a:t>
              </a:r>
              <a:r>
                <a:rPr lang="en-US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l</a:t>
              </a:r>
              <a:endParaRPr lang="en-US" sz="14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39" name="组合 538"/>
          <p:cNvGrpSpPr/>
          <p:nvPr/>
        </p:nvGrpSpPr>
        <p:grpSpPr>
          <a:xfrm>
            <a:off x="4718656" y="2443469"/>
            <a:ext cx="2647750" cy="1327205"/>
            <a:chOff x="4442245" y="2441325"/>
            <a:chExt cx="2647750" cy="1327205"/>
          </a:xfrm>
        </p:grpSpPr>
        <p:grpSp>
          <p:nvGrpSpPr>
            <p:cNvPr id="533" name="组合 532"/>
            <p:cNvGrpSpPr/>
            <p:nvPr/>
          </p:nvGrpSpPr>
          <p:grpSpPr>
            <a:xfrm>
              <a:off x="4442245" y="2441325"/>
              <a:ext cx="2647750" cy="307777"/>
              <a:chOff x="4442245" y="2441325"/>
              <a:chExt cx="2647750" cy="307777"/>
            </a:xfrm>
          </p:grpSpPr>
          <p:sp>
            <p:nvSpPr>
              <p:cNvPr id="370" name="Rectangle 12"/>
              <p:cNvSpPr/>
              <p:nvPr/>
            </p:nvSpPr>
            <p:spPr bwMode="auto">
              <a:xfrm>
                <a:off x="4442245" y="2476268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369" name="TextBox 52"/>
              <p:cNvSpPr txBox="1"/>
              <p:nvPr/>
            </p:nvSpPr>
            <p:spPr>
              <a:xfrm>
                <a:off x="5475619" y="2441325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si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32" name="组合 531"/>
            <p:cNvGrpSpPr/>
            <p:nvPr/>
          </p:nvGrpSpPr>
          <p:grpSpPr>
            <a:xfrm>
              <a:off x="4442245" y="2788541"/>
              <a:ext cx="2647750" cy="307777"/>
              <a:chOff x="4442245" y="2788541"/>
              <a:chExt cx="2647750" cy="307777"/>
            </a:xfrm>
          </p:grpSpPr>
          <p:sp>
            <p:nvSpPr>
              <p:cNvPr id="380" name="Rectangle 12"/>
              <p:cNvSpPr/>
              <p:nvPr/>
            </p:nvSpPr>
            <p:spPr bwMode="auto">
              <a:xfrm>
                <a:off x="4442245" y="2809535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379" name="TextBox 52"/>
              <p:cNvSpPr txBox="1"/>
              <p:nvPr/>
            </p:nvSpPr>
            <p:spPr>
              <a:xfrm>
                <a:off x="5489615" y="2788541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di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28" name="组合 527"/>
            <p:cNvGrpSpPr/>
            <p:nvPr/>
          </p:nvGrpSpPr>
          <p:grpSpPr>
            <a:xfrm>
              <a:off x="4442245" y="3128658"/>
              <a:ext cx="2647750" cy="307777"/>
              <a:chOff x="4442245" y="3128658"/>
              <a:chExt cx="2647750" cy="307777"/>
            </a:xfrm>
          </p:grpSpPr>
          <p:sp>
            <p:nvSpPr>
              <p:cNvPr id="390" name="Rectangle 12"/>
              <p:cNvSpPr/>
              <p:nvPr/>
            </p:nvSpPr>
            <p:spPr bwMode="auto">
              <a:xfrm>
                <a:off x="4442245" y="3142804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389" name="TextBox 52"/>
              <p:cNvSpPr txBox="1"/>
              <p:nvPr/>
            </p:nvSpPr>
            <p:spPr>
              <a:xfrm>
                <a:off x="5508071" y="3128658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sp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27" name="组合 526"/>
            <p:cNvGrpSpPr/>
            <p:nvPr/>
          </p:nvGrpSpPr>
          <p:grpSpPr>
            <a:xfrm>
              <a:off x="4442245" y="3460753"/>
              <a:ext cx="2647750" cy="307777"/>
              <a:chOff x="4442245" y="3460753"/>
              <a:chExt cx="2647750" cy="307777"/>
            </a:xfrm>
          </p:grpSpPr>
          <p:sp>
            <p:nvSpPr>
              <p:cNvPr id="400" name="Rectangle 12"/>
              <p:cNvSpPr/>
              <p:nvPr/>
            </p:nvSpPr>
            <p:spPr bwMode="auto">
              <a:xfrm>
                <a:off x="4442245" y="3476072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399" name="TextBox 52"/>
              <p:cNvSpPr txBox="1"/>
              <p:nvPr/>
            </p:nvSpPr>
            <p:spPr>
              <a:xfrm>
                <a:off x="5508071" y="3460753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bp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</p:grpSp>
      <p:grpSp>
        <p:nvGrpSpPr>
          <p:cNvPr id="540" name="组合 539"/>
          <p:cNvGrpSpPr/>
          <p:nvPr/>
        </p:nvGrpSpPr>
        <p:grpSpPr>
          <a:xfrm>
            <a:off x="4714042" y="3983510"/>
            <a:ext cx="2647750" cy="653431"/>
            <a:chOff x="4437631" y="3981366"/>
            <a:chExt cx="2647750" cy="653431"/>
          </a:xfrm>
        </p:grpSpPr>
        <p:grpSp>
          <p:nvGrpSpPr>
            <p:cNvPr id="525" name="组合 524"/>
            <p:cNvGrpSpPr/>
            <p:nvPr/>
          </p:nvGrpSpPr>
          <p:grpSpPr>
            <a:xfrm>
              <a:off x="4437631" y="3981366"/>
              <a:ext cx="2647750" cy="307777"/>
              <a:chOff x="4437631" y="3981366"/>
              <a:chExt cx="2647750" cy="307777"/>
            </a:xfrm>
          </p:grpSpPr>
          <p:sp>
            <p:nvSpPr>
              <p:cNvPr id="410" name="Rectangle 12"/>
              <p:cNvSpPr/>
              <p:nvPr/>
            </p:nvSpPr>
            <p:spPr bwMode="auto">
              <a:xfrm>
                <a:off x="4437631" y="4019824"/>
                <a:ext cx="2647750" cy="259114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412" name="TextBox 60"/>
              <p:cNvSpPr txBox="1"/>
              <p:nvPr/>
            </p:nvSpPr>
            <p:spPr>
              <a:xfrm>
                <a:off x="5543316" y="3981366"/>
                <a:ext cx="399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ip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26" name="组合 525"/>
            <p:cNvGrpSpPr/>
            <p:nvPr/>
          </p:nvGrpSpPr>
          <p:grpSpPr>
            <a:xfrm>
              <a:off x="4437631" y="4327020"/>
              <a:ext cx="2647750" cy="307777"/>
              <a:chOff x="4437631" y="4327020"/>
              <a:chExt cx="2647750" cy="307777"/>
            </a:xfrm>
          </p:grpSpPr>
          <p:sp>
            <p:nvSpPr>
              <p:cNvPr id="420" name="Rectangle 12"/>
              <p:cNvSpPr/>
              <p:nvPr/>
            </p:nvSpPr>
            <p:spPr bwMode="auto">
              <a:xfrm>
                <a:off x="4437631" y="4353097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422" name="TextBox 60"/>
              <p:cNvSpPr txBox="1"/>
              <p:nvPr/>
            </p:nvSpPr>
            <p:spPr>
              <a:xfrm>
                <a:off x="5457332" y="4327020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flags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</p:grpSp>
      <p:grpSp>
        <p:nvGrpSpPr>
          <p:cNvPr id="534" name="组合 533"/>
          <p:cNvGrpSpPr/>
          <p:nvPr/>
        </p:nvGrpSpPr>
        <p:grpSpPr>
          <a:xfrm>
            <a:off x="4753333" y="4873651"/>
            <a:ext cx="2647750" cy="307777"/>
            <a:chOff x="4476922" y="4871507"/>
            <a:chExt cx="2647750" cy="307777"/>
          </a:xfrm>
        </p:grpSpPr>
        <p:sp>
          <p:nvSpPr>
            <p:cNvPr id="429" name="Rectangle 12"/>
            <p:cNvSpPr/>
            <p:nvPr/>
          </p:nvSpPr>
          <p:spPr bwMode="auto">
            <a:xfrm>
              <a:off x="4476922" y="4890023"/>
              <a:ext cx="2647750" cy="259114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428" name="TextBox 52"/>
            <p:cNvSpPr txBox="1"/>
            <p:nvPr/>
          </p:nvSpPr>
          <p:spPr>
            <a:xfrm>
              <a:off x="5081147" y="4871507"/>
              <a:ext cx="1595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CS(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代码段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  <a:r>
                <a:rPr 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16</a:t>
              </a:r>
              <a:r>
                <a:rPr lang="en-US" altLang="zh-CN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bits</a:t>
              </a:r>
              <a:endParaRPr lang="en-US" sz="14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489" name="组合 488"/>
          <p:cNvGrpSpPr/>
          <p:nvPr/>
        </p:nvGrpSpPr>
        <p:grpSpPr>
          <a:xfrm>
            <a:off x="4753333" y="5140103"/>
            <a:ext cx="2647750" cy="307777"/>
            <a:chOff x="4405324" y="1330306"/>
            <a:chExt cx="2647750" cy="332214"/>
          </a:xfrm>
          <a:solidFill>
            <a:srgbClr val="FFC000"/>
          </a:solidFill>
        </p:grpSpPr>
        <p:sp>
          <p:nvSpPr>
            <p:cNvPr id="490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491" name="TextBox 52"/>
            <p:cNvSpPr txBox="1"/>
            <p:nvPr/>
          </p:nvSpPr>
          <p:spPr>
            <a:xfrm>
              <a:off x="5221668" y="1330306"/>
              <a:ext cx="1037463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堆栈段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492" name="组合 491"/>
          <p:cNvGrpSpPr/>
          <p:nvPr/>
        </p:nvGrpSpPr>
        <p:grpSpPr>
          <a:xfrm>
            <a:off x="4753333" y="5430999"/>
            <a:ext cx="2647750" cy="307777"/>
            <a:chOff x="4405324" y="1342369"/>
            <a:chExt cx="2647750" cy="332214"/>
          </a:xfrm>
          <a:solidFill>
            <a:srgbClr val="FFC000"/>
          </a:solidFill>
        </p:grpSpPr>
        <p:sp>
          <p:nvSpPr>
            <p:cNvPr id="493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494" name="TextBox 52"/>
            <p:cNvSpPr txBox="1"/>
            <p:nvPr/>
          </p:nvSpPr>
          <p:spPr>
            <a:xfrm>
              <a:off x="5226282" y="1342369"/>
              <a:ext cx="1075936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D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数据段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495" name="组合 494"/>
          <p:cNvGrpSpPr/>
          <p:nvPr/>
        </p:nvGrpSpPr>
        <p:grpSpPr>
          <a:xfrm>
            <a:off x="4753333" y="5706993"/>
            <a:ext cx="2647750" cy="307777"/>
            <a:chOff x="4405324" y="1338347"/>
            <a:chExt cx="2647750" cy="332214"/>
          </a:xfrm>
          <a:solidFill>
            <a:srgbClr val="FFC000"/>
          </a:solidFill>
        </p:grpSpPr>
        <p:sp>
          <p:nvSpPr>
            <p:cNvPr id="496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497" name="TextBox 52"/>
            <p:cNvSpPr txBox="1"/>
            <p:nvPr/>
          </p:nvSpPr>
          <p:spPr>
            <a:xfrm>
              <a:off x="5230896" y="1338347"/>
              <a:ext cx="1075936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E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附加段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498" name="组合 497"/>
          <p:cNvGrpSpPr/>
          <p:nvPr/>
        </p:nvGrpSpPr>
        <p:grpSpPr>
          <a:xfrm>
            <a:off x="4753333" y="5982988"/>
            <a:ext cx="2647750" cy="307777"/>
            <a:chOff x="4405324" y="1334326"/>
            <a:chExt cx="2647750" cy="332214"/>
          </a:xfrm>
          <a:solidFill>
            <a:srgbClr val="FFC000"/>
          </a:solidFill>
        </p:grpSpPr>
        <p:sp>
          <p:nvSpPr>
            <p:cNvPr id="499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500" name="TextBox 52"/>
            <p:cNvSpPr txBox="1"/>
            <p:nvPr/>
          </p:nvSpPr>
          <p:spPr>
            <a:xfrm>
              <a:off x="5224309" y="1334326"/>
              <a:ext cx="1037463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F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附加段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501" name="组合 500"/>
          <p:cNvGrpSpPr/>
          <p:nvPr/>
        </p:nvGrpSpPr>
        <p:grpSpPr>
          <a:xfrm>
            <a:off x="4753333" y="6262867"/>
            <a:ext cx="2647750" cy="307777"/>
            <a:chOff x="4405324" y="1334498"/>
            <a:chExt cx="2647750" cy="332214"/>
          </a:xfrm>
          <a:solidFill>
            <a:srgbClr val="FFC000"/>
          </a:solidFill>
        </p:grpSpPr>
        <p:sp>
          <p:nvSpPr>
            <p:cNvPr id="502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503" name="TextBox 52"/>
            <p:cNvSpPr txBox="1"/>
            <p:nvPr/>
          </p:nvSpPr>
          <p:spPr>
            <a:xfrm>
              <a:off x="5219695" y="1334498"/>
              <a:ext cx="1037463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G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附加段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516" name="Text Box 5"/>
          <p:cNvSpPr txBox="1">
            <a:spLocks noChangeArrowheads="1"/>
          </p:cNvSpPr>
          <p:nvPr/>
        </p:nvSpPr>
        <p:spPr bwMode="auto">
          <a:xfrm>
            <a:off x="1319346" y="5082556"/>
            <a:ext cx="26831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eaLnBrk="0" hangingPunct="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b="0" i="0" dirty="0" smtClean="0">
                <a:solidFill>
                  <a:srgbClr val="0070C0"/>
                </a:solidFill>
              </a:rPr>
              <a:t>8</a:t>
            </a:r>
            <a:r>
              <a:rPr lang="zh-CN" altLang="en-US" b="0" i="0" dirty="0" smtClean="0">
                <a:solidFill>
                  <a:srgbClr val="0070C0"/>
                </a:solidFill>
              </a:rPr>
              <a:t>个通用寄存器</a:t>
            </a:r>
          </a:p>
          <a:p>
            <a:pPr algn="l" eaLnBrk="0" hangingPunct="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i="0" dirty="0" smtClean="0">
                <a:solidFill>
                  <a:srgbClr val="0070C0"/>
                </a:solidFill>
              </a:rPr>
              <a:t>两个专用寄存器</a:t>
            </a:r>
          </a:p>
          <a:p>
            <a:pPr algn="l" eaLnBrk="0" hangingPunct="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b="0" i="0" dirty="0" smtClean="0">
                <a:solidFill>
                  <a:srgbClr val="0070C0"/>
                </a:solidFill>
              </a:rPr>
              <a:t>6</a:t>
            </a:r>
            <a:r>
              <a:rPr lang="zh-CN" altLang="en-US" b="0" i="0" dirty="0" smtClean="0">
                <a:solidFill>
                  <a:srgbClr val="0070C0"/>
                </a:solidFill>
              </a:rPr>
              <a:t>个段寄存器</a:t>
            </a:r>
          </a:p>
        </p:txBody>
      </p:sp>
    </p:spTree>
    <p:extLst>
      <p:ext uri="{BB962C8B-B14F-4D97-AF65-F5344CB8AC3E}">
        <p14:creationId xmlns:p14="http://schemas.microsoft.com/office/powerpoint/2010/main" val="21293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035050" y="1357313"/>
          <a:ext cx="7073900" cy="228600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73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</a:t>
                      </a:r>
                      <a:r>
                        <a:rPr lang="en-US" altLang="zh-CN" sz="1600" baseline="-25000" dirty="0" smtClean="0"/>
                        <a:t>s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en-US" altLang="zh-CN" sz="1600" dirty="0" err="1" smtClean="0"/>
                        <a:t>M</a:t>
                      </a:r>
                      <a:r>
                        <a:rPr lang="en-US" altLang="zh-CN" sz="1600" baseline="-25000" dirty="0" err="1" smtClean="0"/>
                        <a:t>d</a:t>
                      </a:r>
                      <a:endParaRPr lang="zh-CN" altLang="en-US" sz="1600" baseline="-250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寻址方式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助记符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含义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000B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寄存器直接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endParaRPr lang="zh-CN" altLang="en-US" sz="1600" baseline="-250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3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001B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</a:t>
                      </a:r>
                      <a:endParaRPr lang="zh-CN" altLang="en-US" sz="1600" dirty="0" smtClean="0"/>
                    </a:p>
                  </a:txBody>
                  <a:tcPr marL="91460" marR="914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010B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寄存器间接，自增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)+</a:t>
                      </a:r>
                      <a:endParaRPr lang="zh-CN" altLang="en-US" sz="1600" baseline="30000" dirty="0" smtClean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操作数</a:t>
                      </a:r>
                      <a:r>
                        <a:rPr lang="en-US" altLang="zh-CN" sz="1600" dirty="0" smtClean="0"/>
                        <a:t>=((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)),(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)+1→(</a:t>
                      </a:r>
                      <a:r>
                        <a:rPr lang="en-US" altLang="zh-CN" sz="1600" baseline="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baseline="0" dirty="0" smtClean="0"/>
                        <a:t>)</a:t>
                      </a:r>
                      <a:endParaRPr lang="zh-CN" altLang="en-US" sz="1600" dirty="0" smtClean="0"/>
                    </a:p>
                  </a:txBody>
                  <a:tcPr marL="91460" marR="914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011B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相对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</a:p>
                  </a:txBody>
                  <a:tcPr marL="91460" marR="9146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转移目标地址</a:t>
                      </a:r>
                      <a:r>
                        <a:rPr lang="en-US" altLang="zh-CN" sz="1600" dirty="0" smtClean="0"/>
                        <a:t>=(PC)+(</a:t>
                      </a:r>
                      <a:r>
                        <a:rPr lang="en-US" altLang="zh-CN" sz="1600" dirty="0" err="1" smtClean="0"/>
                        <a:t>R</a:t>
                      </a:r>
                      <a:r>
                        <a:rPr lang="en-US" altLang="zh-CN" sz="1600" baseline="-25000" dirty="0" err="1" smtClean="0"/>
                        <a:t>n</a:t>
                      </a:r>
                      <a:r>
                        <a:rPr lang="en-US" altLang="zh-CN" sz="1600" dirty="0" smtClean="0"/>
                        <a:t>)</a:t>
                      </a:r>
                      <a:endParaRPr lang="zh-CN" altLang="en-US" sz="1600" dirty="0"/>
                    </a:p>
                  </a:txBody>
                  <a:tcPr marL="91460" marR="914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442" name="Rectangle 1"/>
          <p:cNvSpPr>
            <a:spLocks noChangeArrowheads="1"/>
          </p:cNvSpPr>
          <p:nvPr/>
        </p:nvSpPr>
        <p:spPr bwMode="auto">
          <a:xfrm>
            <a:off x="214313" y="357188"/>
            <a:ext cx="89296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(11</a:t>
            </a:r>
            <a:r>
              <a:rPr lang="zh-CN" altLang="en-US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</a:t>
            </a: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某计算机字长为</a:t>
            </a: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位，主存地址空间大小为</a:t>
            </a:r>
            <a:r>
              <a:rPr lang="en-US" altLang="zh-CN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128KB</a:t>
            </a:r>
            <a:r>
              <a:rPr lang="zh-CN" altLang="en-US" sz="2000" i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，按字编址。采用单字长指令格式，指令各字段定义如下：</a:t>
            </a:r>
            <a:endParaRPr lang="zh-CN" altLang="en-US" sz="3200" i="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320675" y="3786188"/>
            <a:ext cx="8502650" cy="2862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（</a:t>
            </a:r>
            <a:r>
              <a:rPr lang="en-US" altLang="zh-CN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3</a:t>
            </a:r>
            <a:r>
              <a:rPr lang="zh-CN" altLang="en-US" sz="2000" i="0" dirty="0">
                <a:solidFill>
                  <a:prstClr val="black"/>
                </a:solidFill>
                <a:latin typeface="Arial" pitchFamily="34" charset="0"/>
                <a:cs typeface="宋体" pitchFamily="2" charset="-122"/>
              </a:rPr>
              <a:t>）</a:t>
            </a:r>
            <a:r>
              <a:rPr lang="zh-CN" altLang="en-US" sz="2000" i="0" dirty="0">
                <a:solidFill>
                  <a:prstClr val="black"/>
                </a:solidFill>
              </a:rPr>
              <a:t>若操作码</a:t>
            </a:r>
            <a:r>
              <a:rPr lang="en-US" sz="2000" i="0" dirty="0">
                <a:solidFill>
                  <a:prstClr val="black"/>
                </a:solidFill>
              </a:rPr>
              <a:t>0010B</a:t>
            </a:r>
            <a:r>
              <a:rPr lang="zh-CN" altLang="en-US" sz="2000" i="0" dirty="0">
                <a:solidFill>
                  <a:prstClr val="black"/>
                </a:solidFill>
              </a:rPr>
              <a:t>表示加法操作，助记符为</a:t>
            </a:r>
            <a:r>
              <a:rPr lang="en-US" sz="2000" i="0" dirty="0">
                <a:solidFill>
                  <a:prstClr val="black"/>
                </a:solidFill>
              </a:rPr>
              <a:t>add</a:t>
            </a:r>
            <a:r>
              <a:rPr lang="zh-CN" altLang="en-US" sz="2000" i="0" dirty="0">
                <a:solidFill>
                  <a:prstClr val="black"/>
                </a:solidFill>
              </a:rPr>
              <a:t>，寄存器</a:t>
            </a:r>
            <a:r>
              <a:rPr lang="en-US" sz="2000" i="0" dirty="0">
                <a:solidFill>
                  <a:prstClr val="black"/>
                </a:solidFill>
              </a:rPr>
              <a:t>R4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R5</a:t>
            </a:r>
            <a:r>
              <a:rPr lang="zh-CN" altLang="en-US" sz="2000" i="0" dirty="0">
                <a:solidFill>
                  <a:prstClr val="black"/>
                </a:solidFill>
              </a:rPr>
              <a:t>的编号分别为</a:t>
            </a:r>
            <a:r>
              <a:rPr lang="en-US" sz="2000" i="0" dirty="0">
                <a:solidFill>
                  <a:prstClr val="black"/>
                </a:solidFill>
              </a:rPr>
              <a:t>100B</a:t>
            </a:r>
            <a:r>
              <a:rPr lang="zh-CN" altLang="en-US" sz="2000" i="0" dirty="0">
                <a:solidFill>
                  <a:prstClr val="black"/>
                </a:solidFill>
              </a:rPr>
              <a:t>和</a:t>
            </a:r>
            <a:r>
              <a:rPr lang="en-US" sz="2000" i="0" dirty="0">
                <a:solidFill>
                  <a:prstClr val="black"/>
                </a:solidFill>
              </a:rPr>
              <a:t>101B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R4</a:t>
            </a:r>
            <a:r>
              <a:rPr lang="zh-CN" altLang="en-US" sz="2000" i="0" dirty="0">
                <a:solidFill>
                  <a:prstClr val="black"/>
                </a:solidFill>
              </a:rPr>
              <a:t>的内容为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，</a:t>
            </a:r>
            <a:r>
              <a:rPr lang="en-US" sz="2000" i="0" dirty="0">
                <a:solidFill>
                  <a:prstClr val="black"/>
                </a:solidFill>
              </a:rPr>
              <a:t>R5</a:t>
            </a:r>
            <a:r>
              <a:rPr lang="zh-CN" altLang="en-US" sz="2000" i="0" dirty="0">
                <a:solidFill>
                  <a:prstClr val="black"/>
                </a:solidFill>
              </a:rPr>
              <a:t>的内容为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，地址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中的内容为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，地址</a:t>
            </a:r>
            <a:r>
              <a:rPr lang="en-US" sz="2000" i="0" dirty="0">
                <a:solidFill>
                  <a:prstClr val="black"/>
                </a:solidFill>
              </a:rPr>
              <a:t>5678H</a:t>
            </a:r>
            <a:r>
              <a:rPr lang="zh-CN" altLang="en-US" sz="2000" i="0" dirty="0">
                <a:solidFill>
                  <a:prstClr val="black"/>
                </a:solidFill>
              </a:rPr>
              <a:t>中的内容为</a:t>
            </a:r>
            <a:r>
              <a:rPr lang="en-US" sz="2000" i="0" dirty="0">
                <a:solidFill>
                  <a:prstClr val="black"/>
                </a:solidFill>
              </a:rPr>
              <a:t>1234H</a:t>
            </a:r>
            <a:r>
              <a:rPr lang="zh-CN" altLang="en-US" sz="2000" i="0" dirty="0">
                <a:solidFill>
                  <a:prstClr val="black"/>
                </a:solidFill>
              </a:rPr>
              <a:t>，则汇编语句</a:t>
            </a:r>
            <a:r>
              <a:rPr lang="en-US" sz="2000" b="1" i="0" dirty="0">
                <a:solidFill>
                  <a:srgbClr val="0070C0"/>
                </a:solidFill>
              </a:rPr>
              <a:t>add  (R4),(R5)+  </a:t>
            </a:r>
            <a:r>
              <a:rPr lang="zh-CN" altLang="en-US" sz="2000" i="0" dirty="0">
                <a:solidFill>
                  <a:prstClr val="black"/>
                </a:solidFill>
              </a:rPr>
              <a:t>逗号前为源操作数，逗号后为目的操作数，对应的机器码是多少？用十六进制表示。该指令执行以后，哪些寄存器和存储单元的内容会发生改变？改变后的内容是什么？</a:t>
            </a:r>
            <a:endParaRPr lang="zh-CN" altLang="en-US" sz="2000" i="0" dirty="0">
              <a:solidFill>
                <a:prstClr val="black"/>
              </a:solidFill>
              <a:latin typeface="Arial" pitchFamily="34" charset="0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6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本章重点内容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指令系统基本概念</a:t>
            </a:r>
          </a:p>
          <a:p>
            <a:pPr eaLnBrk="1" hangingPunct="1"/>
            <a:r>
              <a:rPr lang="zh-CN" altLang="en-US" dirty="0" smtClean="0"/>
              <a:t>指令基本格式</a:t>
            </a:r>
          </a:p>
          <a:p>
            <a:pPr eaLnBrk="1" hangingPunct="1"/>
            <a:r>
              <a:rPr lang="zh-CN" altLang="en-US" dirty="0" smtClean="0"/>
              <a:t>指令系统寻址方式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81</a:t>
            </a:fld>
            <a:r>
              <a:rPr lang="en-US" altLang="zh-CN" sz="1400" dirty="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232</a:t>
            </a:r>
          </a:p>
          <a:p>
            <a:pPr lvl="1"/>
            <a:r>
              <a:rPr lang="en-US" altLang="zh-CN" dirty="0" smtClean="0"/>
              <a:t>5.6</a:t>
            </a:r>
          </a:p>
          <a:p>
            <a:pPr lvl="1"/>
            <a:r>
              <a:rPr lang="en-US" altLang="zh-CN" dirty="0" smtClean="0"/>
              <a:t>5.7</a:t>
            </a:r>
          </a:p>
          <a:p>
            <a:pPr lvl="1"/>
            <a:r>
              <a:rPr lang="en-US" altLang="zh-CN" dirty="0" smtClean="0"/>
              <a:t>5.8</a:t>
            </a:r>
          </a:p>
          <a:p>
            <a:pPr lvl="1"/>
            <a:r>
              <a:rPr lang="en-US" altLang="zh-CN" smtClean="0"/>
              <a:t>5.9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812360" y="6337126"/>
            <a:ext cx="1015008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82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5733256"/>
            <a:ext cx="8501790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4 bytes (also low-order 1 &amp; 2 bytes)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15616" y="1426814"/>
            <a:ext cx="6474296" cy="4014192"/>
            <a:chOff x="762000" y="1143000"/>
            <a:chExt cx="7518400" cy="4800600"/>
          </a:xfrm>
        </p:grpSpPr>
        <p:sp>
          <p:nvSpPr>
            <p:cNvPr id="27649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2552700" y="1181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27655" name="Rectangle 7"/>
            <p:cNvSpPr>
              <a:spLocks/>
            </p:cNvSpPr>
            <p:nvPr/>
          </p:nvSpPr>
          <p:spPr bwMode="auto">
            <a:xfrm>
              <a:off x="2552700" y="1790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27656" name="Rectangle 8"/>
            <p:cNvSpPr>
              <a:spLocks/>
            </p:cNvSpPr>
            <p:nvPr/>
          </p:nvSpPr>
          <p:spPr bwMode="auto">
            <a:xfrm>
              <a:off x="2552700" y="2400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27657" name="Rectangle 9"/>
            <p:cNvSpPr>
              <a:spLocks/>
            </p:cNvSpPr>
            <p:nvPr/>
          </p:nvSpPr>
          <p:spPr bwMode="auto">
            <a:xfrm>
              <a:off x="2552700" y="30099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27658" name="Rectangle 10"/>
            <p:cNvSpPr>
              <a:spLocks/>
            </p:cNvSpPr>
            <p:nvPr/>
          </p:nvSpPr>
          <p:spPr bwMode="auto">
            <a:xfrm>
              <a:off x="2552700" y="36195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27659" name="Rectangle 11"/>
            <p:cNvSpPr>
              <a:spLocks/>
            </p:cNvSpPr>
            <p:nvPr/>
          </p:nvSpPr>
          <p:spPr bwMode="auto">
            <a:xfrm>
              <a:off x="2552700" y="4229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27660" name="Rectangle 12"/>
            <p:cNvSpPr>
              <a:spLocks/>
            </p:cNvSpPr>
            <p:nvPr/>
          </p:nvSpPr>
          <p:spPr bwMode="auto">
            <a:xfrm>
              <a:off x="2552700" y="4838700"/>
              <a:ext cx="1752600" cy="444500"/>
            </a:xfrm>
            <a:prstGeom prst="rect">
              <a:avLst/>
            </a:prstGeom>
            <a:solidFill>
              <a:srgbClr val="FF9999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27661" name="Rectangle 13"/>
            <p:cNvSpPr>
              <a:spLocks/>
            </p:cNvSpPr>
            <p:nvPr/>
          </p:nvSpPr>
          <p:spPr bwMode="auto">
            <a:xfrm>
              <a:off x="2552700" y="54356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27662" name="Rectangle 14"/>
            <p:cNvSpPr>
              <a:spLocks/>
            </p:cNvSpPr>
            <p:nvPr/>
          </p:nvSpPr>
          <p:spPr bwMode="auto">
            <a:xfrm>
              <a:off x="6515100" y="1181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%r8d</a:t>
              </a:r>
            </a:p>
          </p:txBody>
        </p:sp>
        <p:sp>
          <p:nvSpPr>
            <p:cNvPr id="27663" name="Rectangle 15"/>
            <p:cNvSpPr>
              <a:spLocks/>
            </p:cNvSpPr>
            <p:nvPr/>
          </p:nvSpPr>
          <p:spPr bwMode="auto">
            <a:xfrm>
              <a:off x="6515100" y="1790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%r9d</a:t>
              </a:r>
            </a:p>
          </p:txBody>
        </p:sp>
        <p:sp>
          <p:nvSpPr>
            <p:cNvPr id="27664" name="Rectangle 16"/>
            <p:cNvSpPr>
              <a:spLocks/>
            </p:cNvSpPr>
            <p:nvPr/>
          </p:nvSpPr>
          <p:spPr bwMode="auto">
            <a:xfrm>
              <a:off x="6515100" y="2400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%r10d</a:t>
              </a:r>
            </a:p>
          </p:txBody>
        </p:sp>
        <p:sp>
          <p:nvSpPr>
            <p:cNvPr id="27665" name="Rectangle 17"/>
            <p:cNvSpPr>
              <a:spLocks/>
            </p:cNvSpPr>
            <p:nvPr/>
          </p:nvSpPr>
          <p:spPr bwMode="auto">
            <a:xfrm>
              <a:off x="6515100" y="30099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%r11d</a:t>
              </a:r>
            </a:p>
          </p:txBody>
        </p:sp>
        <p:sp>
          <p:nvSpPr>
            <p:cNvPr id="27666" name="Rectangle 18"/>
            <p:cNvSpPr>
              <a:spLocks/>
            </p:cNvSpPr>
            <p:nvPr/>
          </p:nvSpPr>
          <p:spPr bwMode="auto">
            <a:xfrm>
              <a:off x="6515100" y="36195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%r12d</a:t>
              </a:r>
            </a:p>
          </p:txBody>
        </p:sp>
        <p:sp>
          <p:nvSpPr>
            <p:cNvPr id="27667" name="Rectangle 19"/>
            <p:cNvSpPr>
              <a:spLocks/>
            </p:cNvSpPr>
            <p:nvPr/>
          </p:nvSpPr>
          <p:spPr bwMode="auto">
            <a:xfrm>
              <a:off x="6515100" y="4229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%r13d</a:t>
              </a:r>
            </a:p>
          </p:txBody>
        </p:sp>
        <p:sp>
          <p:nvSpPr>
            <p:cNvPr id="27668" name="Rectangle 20"/>
            <p:cNvSpPr>
              <a:spLocks/>
            </p:cNvSpPr>
            <p:nvPr/>
          </p:nvSpPr>
          <p:spPr bwMode="auto">
            <a:xfrm>
              <a:off x="6515100" y="4838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%r14d</a:t>
              </a:r>
            </a:p>
          </p:txBody>
        </p:sp>
        <p:sp>
          <p:nvSpPr>
            <p:cNvPr id="27669" name="Rectangle 21"/>
            <p:cNvSpPr>
              <a:spLocks/>
            </p:cNvSpPr>
            <p:nvPr/>
          </p:nvSpPr>
          <p:spPr bwMode="auto">
            <a:xfrm>
              <a:off x="6515100" y="5448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%r15d</a:t>
              </a:r>
            </a:p>
          </p:txBody>
        </p:sp>
        <p:sp>
          <p:nvSpPr>
            <p:cNvPr id="27670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7671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27672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7673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7674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27675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27676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27677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27678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 dirty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i="0" dirty="0" err="1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rax</a:t>
              </a:r>
              <a:endParaRPr lang="en-US" sz="2400" b="1" i="0" dirty="0">
                <a:solidFill>
                  <a:srgbClr val="000000"/>
                </a:solidFill>
                <a:latin typeface="Courier New Bold" charset="0"/>
                <a:ea typeface="+mn-ea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679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 dirty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</a:t>
              </a:r>
              <a:r>
                <a:rPr lang="en-US" sz="2400" b="1" i="0" dirty="0" err="1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rbx</a:t>
              </a:r>
              <a:endParaRPr lang="en-US" sz="2400" b="1" i="0" dirty="0">
                <a:solidFill>
                  <a:srgbClr val="000000"/>
                </a:solidFill>
                <a:latin typeface="Courier New Bold" charset="0"/>
                <a:ea typeface="+mn-ea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680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27681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27682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27683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27684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 eaLnBrk="0" hangingPunct="0"/>
              <a:r>
                <a:rPr lang="en-US" sz="2400" b="1" i="0">
                  <a:solidFill>
                    <a:srgbClr val="000000"/>
                  </a:solidFill>
                  <a:latin typeface="Courier New Bold" charset="0"/>
                  <a:ea typeface="+mn-ea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4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8472</TotalTime>
  <Words>5390</Words>
  <Application>Microsoft Office PowerPoint</Application>
  <PresentationFormat>全屏显示(4:3)</PresentationFormat>
  <Paragraphs>1518</Paragraphs>
  <Slides>82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82</vt:i4>
      </vt:variant>
    </vt:vector>
  </HeadingPairs>
  <TitlesOfParts>
    <vt:vector size="115" baseType="lpstr">
      <vt:lpstr>18 VAG Rounded Bold   07390</vt:lpstr>
      <vt:lpstr>Courier</vt:lpstr>
      <vt:lpstr>ＭＳ Ｐゴシック</vt:lpstr>
      <vt:lpstr>ＭＳ Ｐゴシック</vt:lpstr>
      <vt:lpstr>MS UI Gothic</vt:lpstr>
      <vt:lpstr>方正舒体</vt:lpstr>
      <vt:lpstr>黑体</vt:lpstr>
      <vt:lpstr>华康简宋</vt:lpstr>
      <vt:lpstr>华文仿宋</vt:lpstr>
      <vt:lpstr>华文楷体</vt:lpstr>
      <vt:lpstr>华文细黑</vt:lpstr>
      <vt:lpstr>华文新魏</vt:lpstr>
      <vt:lpstr>宋体</vt:lpstr>
      <vt:lpstr>微软雅黑</vt:lpstr>
      <vt:lpstr>Arial</vt:lpstr>
      <vt:lpstr>Arial Narrow</vt:lpstr>
      <vt:lpstr>Calibri</vt:lpstr>
      <vt:lpstr>Courier New</vt:lpstr>
      <vt:lpstr>Courier New Bold</vt:lpstr>
      <vt:lpstr>Franklin Gothic Heavy</vt:lpstr>
      <vt:lpstr>Garamond</vt:lpstr>
      <vt:lpstr>Tahoma</vt:lpstr>
      <vt:lpstr>Times</vt:lpstr>
      <vt:lpstr>Times New Roman</vt:lpstr>
      <vt:lpstr>Verdana</vt:lpstr>
      <vt:lpstr>Wingdings</vt:lpstr>
      <vt:lpstr>Wingdings 2</vt:lpstr>
      <vt:lpstr>2_nordridesign</vt:lpstr>
      <vt:lpstr>1_nordridesign</vt:lpstr>
      <vt:lpstr>Office 主题</vt:lpstr>
      <vt:lpstr>3_nordridesign</vt:lpstr>
      <vt:lpstr>4_nordridesign</vt:lpstr>
      <vt:lpstr>5_nordridesign</vt:lpstr>
      <vt:lpstr>PowerPoint 演示文稿</vt:lpstr>
      <vt:lpstr>本章主要内容</vt:lpstr>
      <vt:lpstr>PowerPoint 演示文稿</vt:lpstr>
      <vt:lpstr>汇编语言</vt:lpstr>
      <vt:lpstr>MIPS体系结构</vt:lpstr>
      <vt:lpstr>汇编语言的变量---寄存器</vt:lpstr>
      <vt:lpstr>32个MIPS寄存器</vt:lpstr>
      <vt:lpstr>IA-32的寄存器组织</vt:lpstr>
      <vt:lpstr>x86-64 Integer Registers</vt:lpstr>
      <vt:lpstr>加减指令</vt:lpstr>
      <vt:lpstr>加减指令</vt:lpstr>
      <vt:lpstr>内存数据访问指令lw sw lb sb lh sh</vt:lpstr>
      <vt:lpstr>加立即数</vt:lpstr>
      <vt:lpstr>条件判断指令   beq reg1,reg2,label</vt:lpstr>
      <vt:lpstr>MIPS 条件判断指令</vt:lpstr>
      <vt:lpstr>If-else语句举例  X86机器级表示</vt:lpstr>
      <vt:lpstr>逻辑运算</vt:lpstr>
      <vt:lpstr>循环结构</vt:lpstr>
      <vt:lpstr>循环结构</vt:lpstr>
      <vt:lpstr>do-while语句举例</vt:lpstr>
      <vt:lpstr>比较指令 slt  slti</vt:lpstr>
      <vt:lpstr>MIPS过程调用</vt:lpstr>
      <vt:lpstr>过程调用实现机制</vt:lpstr>
      <vt:lpstr>过程调用机制</vt:lpstr>
      <vt:lpstr>多级过程调用</vt:lpstr>
      <vt:lpstr>堆栈操作</vt:lpstr>
      <vt:lpstr>函数调用的机器级表示</vt:lpstr>
      <vt:lpstr>函数调用的机器级表示</vt:lpstr>
      <vt:lpstr>ISA寄存器使用约定 </vt:lpstr>
      <vt:lpstr>函数参数传递</vt:lpstr>
      <vt:lpstr>ABI（application binary interface）</vt:lpstr>
      <vt:lpstr>32位定长MIPS指令格式（R型指令）</vt:lpstr>
      <vt:lpstr>MIPS指令格式 (R型指令)</vt:lpstr>
      <vt:lpstr>MIPS指令格式 (I、J型指令)</vt:lpstr>
      <vt:lpstr>MIPS指令格式</vt:lpstr>
      <vt:lpstr>MIPS寻址方式总结</vt:lpstr>
      <vt:lpstr>X86指令格式   （最长15bytes）</vt:lpstr>
      <vt:lpstr>MIPS  X86  差异</vt:lpstr>
      <vt:lpstr>指令系统发展方向</vt:lpstr>
      <vt:lpstr>指令系统基本概念</vt:lpstr>
      <vt:lpstr>计算机指令系统特性</vt:lpstr>
      <vt:lpstr> 指令格式</vt:lpstr>
      <vt:lpstr>操作码(OP)与地址码(AC)</vt:lpstr>
      <vt:lpstr>扩展操作码</vt:lpstr>
      <vt:lpstr>指令分类方法</vt:lpstr>
      <vt:lpstr>按操作数个数分类</vt:lpstr>
      <vt:lpstr>指令字长度</vt:lpstr>
      <vt:lpstr>指令字助记符</vt:lpstr>
      <vt:lpstr>PDP-11 指令格式举例</vt:lpstr>
      <vt:lpstr>寻址方式</vt:lpstr>
      <vt:lpstr>顺序寻址</vt:lpstr>
      <vt:lpstr>顺序寻址过程</vt:lpstr>
      <vt:lpstr>跳跃寻址</vt:lpstr>
      <vt:lpstr>跳跃寻址过程</vt:lpstr>
      <vt:lpstr>操作数的寻址方式</vt:lpstr>
      <vt:lpstr>寻址方式分类</vt:lpstr>
      <vt:lpstr>立即寻址</vt:lpstr>
      <vt:lpstr>寄存器寻址(Register Addressing)</vt:lpstr>
      <vt:lpstr>直接寻址(Direct Addressing)</vt:lpstr>
      <vt:lpstr>间接寻址(Indirect Addressing)</vt:lpstr>
      <vt:lpstr>寄存器间接寻址(Register Indirect Addressing)</vt:lpstr>
      <vt:lpstr>相对寻址 (Relative Addressing)</vt:lpstr>
      <vt:lpstr>变址寻址(Index Addressing)---数组访问</vt:lpstr>
      <vt:lpstr>块寻址</vt:lpstr>
      <vt:lpstr>不同寻址方式对比</vt:lpstr>
      <vt:lpstr>堆栈寻址方式</vt:lpstr>
      <vt:lpstr>硬件堆栈</vt:lpstr>
      <vt:lpstr>进栈</vt:lpstr>
      <vt:lpstr>出栈</vt:lpstr>
      <vt:lpstr>8088/8086典型指令</vt:lpstr>
      <vt:lpstr>8088/8086典型指令</vt:lpstr>
      <vt:lpstr>精减指令系统(RISC)</vt:lpstr>
      <vt:lpstr>CISC与RISC的比较 </vt:lpstr>
      <vt:lpstr>典型RISC机指令系统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本章重点内容</vt:lpstr>
      <vt:lpstr>作业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tanzhihu</cp:lastModifiedBy>
  <cp:revision>596</cp:revision>
  <cp:lastPrinted>2010-12-14T09:23:08Z</cp:lastPrinted>
  <dcterms:created xsi:type="dcterms:W3CDTF">2009-09-14T03:13:49Z</dcterms:created>
  <dcterms:modified xsi:type="dcterms:W3CDTF">2017-11-30T14:16:40Z</dcterms:modified>
</cp:coreProperties>
</file>