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70"/>
  </p:notesMasterIdLst>
  <p:handoutMasterIdLst>
    <p:handoutMasterId r:id="rId71"/>
  </p:handoutMasterIdLst>
  <p:sldIdLst>
    <p:sldId id="551" r:id="rId3"/>
    <p:sldId id="712" r:id="rId4"/>
    <p:sldId id="713" r:id="rId5"/>
    <p:sldId id="714" r:id="rId6"/>
    <p:sldId id="715" r:id="rId7"/>
    <p:sldId id="716" r:id="rId8"/>
    <p:sldId id="784" r:id="rId9"/>
    <p:sldId id="783" r:id="rId10"/>
    <p:sldId id="717" r:id="rId11"/>
    <p:sldId id="718" r:id="rId12"/>
    <p:sldId id="719" r:id="rId13"/>
    <p:sldId id="785" r:id="rId14"/>
    <p:sldId id="720" r:id="rId15"/>
    <p:sldId id="786" r:id="rId16"/>
    <p:sldId id="722" r:id="rId17"/>
    <p:sldId id="791" r:id="rId18"/>
    <p:sldId id="789" r:id="rId19"/>
    <p:sldId id="792" r:id="rId20"/>
    <p:sldId id="726" r:id="rId21"/>
    <p:sldId id="800" r:id="rId22"/>
    <p:sldId id="729" r:id="rId23"/>
    <p:sldId id="731" r:id="rId24"/>
    <p:sldId id="733" r:id="rId25"/>
    <p:sldId id="734" r:id="rId26"/>
    <p:sldId id="735" r:id="rId27"/>
    <p:sldId id="736" r:id="rId28"/>
    <p:sldId id="738" r:id="rId29"/>
    <p:sldId id="739" r:id="rId30"/>
    <p:sldId id="740" r:id="rId31"/>
    <p:sldId id="793" r:id="rId32"/>
    <p:sldId id="794" r:id="rId33"/>
    <p:sldId id="795" r:id="rId34"/>
    <p:sldId id="796" r:id="rId35"/>
    <p:sldId id="797" r:id="rId36"/>
    <p:sldId id="798" r:id="rId37"/>
    <p:sldId id="746" r:id="rId38"/>
    <p:sldId id="748" r:id="rId39"/>
    <p:sldId id="799" r:id="rId40"/>
    <p:sldId id="750" r:id="rId41"/>
    <p:sldId id="751" r:id="rId42"/>
    <p:sldId id="752" r:id="rId43"/>
    <p:sldId id="753" r:id="rId44"/>
    <p:sldId id="755" r:id="rId45"/>
    <p:sldId id="756" r:id="rId46"/>
    <p:sldId id="757" r:id="rId47"/>
    <p:sldId id="758" r:id="rId48"/>
    <p:sldId id="759" r:id="rId49"/>
    <p:sldId id="760" r:id="rId50"/>
    <p:sldId id="761" r:id="rId51"/>
    <p:sldId id="762" r:id="rId52"/>
    <p:sldId id="764" r:id="rId53"/>
    <p:sldId id="803" r:id="rId54"/>
    <p:sldId id="765" r:id="rId55"/>
    <p:sldId id="766" r:id="rId56"/>
    <p:sldId id="767" r:id="rId57"/>
    <p:sldId id="768" r:id="rId58"/>
    <p:sldId id="770" r:id="rId59"/>
    <p:sldId id="771" r:id="rId60"/>
    <p:sldId id="772" r:id="rId61"/>
    <p:sldId id="804" r:id="rId62"/>
    <p:sldId id="773" r:id="rId63"/>
    <p:sldId id="775" r:id="rId64"/>
    <p:sldId id="776" r:id="rId65"/>
    <p:sldId id="778" r:id="rId66"/>
    <p:sldId id="779" r:id="rId67"/>
    <p:sldId id="782" r:id="rId68"/>
    <p:sldId id="802" r:id="rId69"/>
  </p:sldIdLst>
  <p:sldSz cx="9144000" cy="6858000" type="screen4x3"/>
  <p:notesSz cx="6400800" cy="8686800"/>
  <p:embeddedFontLst>
    <p:embeddedFont>
      <p:font typeface="华文细黑" panose="02010600040101010101" pitchFamily="2" charset="-122"/>
      <p:regular r:id="rId72"/>
    </p:embeddedFont>
    <p:embeddedFont>
      <p:font typeface="华文楷体" panose="02010600040101010101" pitchFamily="2" charset="-122"/>
      <p:regular r:id="rId73"/>
    </p:embeddedFont>
    <p:embeddedFont>
      <p:font typeface="黑体" panose="02010609060101010101" pitchFamily="49" charset="-122"/>
      <p:regular r:id="rId74"/>
    </p:embeddedFont>
    <p:embeddedFont>
      <p:font typeface="微软雅黑" panose="020B0503020204020204" pitchFamily="34" charset="-122"/>
      <p:regular r:id="rId75"/>
      <p:bold r:id="rId76"/>
    </p:embeddedFont>
    <p:embeddedFont>
      <p:font typeface="华文新魏" panose="02010800040101010101" pitchFamily="2" charset="-122"/>
      <p:regular r:id="rId77"/>
    </p:embeddedFont>
  </p:embeddedFontLst>
  <p:custDataLst>
    <p:tags r:id="rId78"/>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295">
          <p15:clr>
            <a:srgbClr val="A4A3A4"/>
          </p15:clr>
        </p15:guide>
        <p15:guide id="4" pos="5465">
          <p15:clr>
            <a:srgbClr val="A4A3A4"/>
          </p15:clr>
        </p15:guide>
      </p15:sldGuideLst>
    </p:ext>
    <p:ext uri="{2D200454-40CA-4A62-9FC3-DE9A4176ACB9}">
      <p15:notesGuideLst xmlns:p15="http://schemas.microsoft.com/office/powerpoint/2012/main">
        <p15:guide id="1" orient="horz" pos="2736">
          <p15:clr>
            <a:srgbClr val="A4A3A4"/>
          </p15:clr>
        </p15:guide>
        <p15:guide id="2" pos="20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99FF66"/>
    <a:srgbClr val="0E706E"/>
    <a:srgbClr val="FF9999"/>
    <a:srgbClr val="FFFFFF"/>
    <a:srgbClr val="FFFFCC"/>
    <a:srgbClr val="FF6600"/>
    <a:srgbClr val="149C99"/>
    <a:srgbClr val="0D7157"/>
    <a:srgbClr val="535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9826" autoAdjust="0"/>
  </p:normalViewPr>
  <p:slideViewPr>
    <p:cSldViewPr>
      <p:cViewPr varScale="1">
        <p:scale>
          <a:sx n="111" d="100"/>
          <a:sy n="111" d="100"/>
        </p:scale>
        <p:origin x="1590" y="174"/>
      </p:cViewPr>
      <p:guideLst>
        <p:guide orient="horz" pos="3748"/>
        <p:guide pos="2880"/>
        <p:guide pos="295"/>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860"/>
    </p:cViewPr>
  </p:sorterViewPr>
  <p:notesViewPr>
    <p:cSldViewPr>
      <p:cViewPr varScale="1">
        <p:scale>
          <a:sx n="50" d="100"/>
          <a:sy n="50" d="100"/>
        </p:scale>
        <p:origin x="-2682" y="-102"/>
      </p:cViewPr>
      <p:guideLst>
        <p:guide orient="horz" pos="2736"/>
        <p:guide pos="201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3.fntdata"/><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fntdata"/><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2.fntdata"/><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5.fntdata"/><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773233" cy="434618"/>
          </a:xfrm>
          <a:prstGeom prst="rect">
            <a:avLst/>
          </a:prstGeom>
        </p:spPr>
        <p:txBody>
          <a:bodyPr vert="horz" lIns="82375" tIns="41187" rIns="82375" bIns="41187" rtlCol="0"/>
          <a:lstStyle>
            <a:lvl1pPr algn="l">
              <a:defRPr sz="1000">
                <a:latin typeface="Arial" charset="0"/>
              </a:defRPr>
            </a:lvl1pPr>
          </a:lstStyle>
          <a:p>
            <a:pPr>
              <a:defRPr/>
            </a:pPr>
            <a:endParaRPr lang="zh-CN" altLang="en-US"/>
          </a:p>
        </p:txBody>
      </p:sp>
      <p:sp>
        <p:nvSpPr>
          <p:cNvPr id="3" name="日期占位符 2"/>
          <p:cNvSpPr>
            <a:spLocks noGrp="1"/>
          </p:cNvSpPr>
          <p:nvPr>
            <p:ph type="dt" sz="quarter" idx="1"/>
          </p:nvPr>
        </p:nvSpPr>
        <p:spPr>
          <a:xfrm>
            <a:off x="3626076" y="0"/>
            <a:ext cx="2773233" cy="434618"/>
          </a:xfrm>
          <a:prstGeom prst="rect">
            <a:avLst/>
          </a:prstGeom>
        </p:spPr>
        <p:txBody>
          <a:bodyPr vert="horz" lIns="82375" tIns="41187" rIns="82375" bIns="41187" rtlCol="0"/>
          <a:lstStyle>
            <a:lvl1pPr algn="r">
              <a:defRPr sz="1000">
                <a:latin typeface="Arial" charset="0"/>
              </a:defRPr>
            </a:lvl1pPr>
          </a:lstStyle>
          <a:p>
            <a:pPr>
              <a:defRPr/>
            </a:pPr>
            <a:fld id="{3DD7F52D-F085-4CD2-A7CA-4AE6214067E6}" type="datetimeFigureOut">
              <a:rPr lang="zh-CN" altLang="en-US"/>
              <a:pPr>
                <a:defRPr/>
              </a:pPr>
              <a:t>2018/1/2 Tuesday</a:t>
            </a:fld>
            <a:endParaRPr lang="zh-CN" altLang="en-US"/>
          </a:p>
        </p:txBody>
      </p:sp>
      <p:sp>
        <p:nvSpPr>
          <p:cNvPr id="4" name="页脚占位符 3"/>
          <p:cNvSpPr>
            <a:spLocks noGrp="1"/>
          </p:cNvSpPr>
          <p:nvPr>
            <p:ph type="ftr" sz="quarter" idx="2"/>
          </p:nvPr>
        </p:nvSpPr>
        <p:spPr>
          <a:xfrm>
            <a:off x="0" y="8250793"/>
            <a:ext cx="2773233" cy="434618"/>
          </a:xfrm>
          <a:prstGeom prst="rect">
            <a:avLst/>
          </a:prstGeom>
        </p:spPr>
        <p:txBody>
          <a:bodyPr vert="horz" lIns="82375" tIns="41187" rIns="82375" bIns="41187" rtlCol="0" anchor="b"/>
          <a:lstStyle>
            <a:lvl1pPr algn="l">
              <a:defRPr sz="10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626076" y="8250793"/>
            <a:ext cx="2773233" cy="434618"/>
          </a:xfrm>
          <a:prstGeom prst="rect">
            <a:avLst/>
          </a:prstGeom>
        </p:spPr>
        <p:txBody>
          <a:bodyPr vert="horz" lIns="82375" tIns="41187" rIns="82375" bIns="41187" rtlCol="0" anchor="b"/>
          <a:lstStyle>
            <a:lvl1pPr algn="r">
              <a:defRPr sz="10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lgn="l">
              <a:defRPr sz="10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626076"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defRPr sz="10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028700" y="650875"/>
            <a:ext cx="4344988" cy="325755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39634" y="4126786"/>
            <a:ext cx="5121533" cy="3908783"/>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lgn="l">
              <a:defRPr sz="10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626076"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defRPr sz="10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p:spPr>
        <p:txBody>
          <a:bodyPr/>
          <a:lstStyle/>
          <a:p>
            <a:pPr eaLnBrk="1" hangingPunct="1">
              <a:spcBef>
                <a:spcPct val="0"/>
              </a:spcBef>
            </a:pPr>
            <a:endParaRPr lang="zh-CN" altLang="en-US" smtClean="0">
              <a:latin typeface="Arial" pitchFamily="34" charset="0"/>
            </a:endParaRPr>
          </a:p>
        </p:txBody>
      </p:sp>
      <p:sp>
        <p:nvSpPr>
          <p:cNvPr id="32772" name="灯片编号占位符 3"/>
          <p:cNvSpPr txBox="1">
            <a:spLocks noGrp="1"/>
          </p:cNvSpPr>
          <p:nvPr/>
        </p:nvSpPr>
        <p:spPr bwMode="auto">
          <a:xfrm>
            <a:off x="3626076" y="8250793"/>
            <a:ext cx="2773233" cy="434618"/>
          </a:xfrm>
          <a:prstGeom prst="rect">
            <a:avLst/>
          </a:prstGeom>
          <a:noFill/>
          <a:ln w="9525">
            <a:noFill/>
            <a:miter lim="800000"/>
            <a:headEnd/>
            <a:tailEnd/>
          </a:ln>
        </p:spPr>
        <p:txBody>
          <a:bodyPr lIns="82375" tIns="41187" rIns="82375" bIns="41187" anchor="b"/>
          <a:lstStyle/>
          <a:p>
            <a:fld id="{FB2898A2-A1B0-49AD-90F7-1EF709F82A79}" type="slidenum">
              <a:rPr lang="zh-CN" altLang="en-US" sz="1000" i="0">
                <a:ea typeface="宋体" pitchFamily="2" charset="-122"/>
              </a:rPr>
              <a:pPr/>
              <a:t>1</a:t>
            </a:fld>
            <a:endParaRPr lang="en-US" altLang="zh-CN" sz="1000" i="0">
              <a:ea typeface="宋体" pitchFamily="2" charset="-122"/>
            </a:endParaRPr>
          </a:p>
        </p:txBody>
      </p:sp>
    </p:spTree>
    <p:extLst>
      <p:ext uri="{BB962C8B-B14F-4D97-AF65-F5344CB8AC3E}">
        <p14:creationId xmlns:p14="http://schemas.microsoft.com/office/powerpoint/2010/main" val="152288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F134910-8A52-4BEA-A89B-D070EDCD3D55}" type="slidenum">
              <a:rPr lang="zh-CN" altLang="en-US"/>
              <a:pPr>
                <a:spcBef>
                  <a:spcPct val="0"/>
                </a:spcBef>
              </a:pPr>
              <a:t>52</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83065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6324EB1-F0FE-4AB6-B632-EE3B210B6F19}" type="slidenum">
              <a:rPr lang="zh-CN" altLang="en-US"/>
              <a:pPr>
                <a:spcBef>
                  <a:spcPct val="0"/>
                </a:spcBef>
              </a:pPr>
              <a:t>60</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14645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2018/1/2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2018/1/2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2018/1/2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214313"/>
            <a:ext cx="8229600" cy="582612"/>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2018/1/2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17364F6-7E97-4247-9C2B-A7EA2A4C6843}" type="datetime1">
              <a:rPr lang="zh-CN" altLang="en-US" smtClean="0"/>
              <a:pPr>
                <a:defRPr/>
              </a:pPr>
              <a:t>2018/1/2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22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52513"/>
            <a:ext cx="4033838"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0BC0B85-F03E-45E2-A6C5-C3491C3B6CB8}" type="datetime1">
              <a:rPr lang="zh-CN" altLang="en-US" smtClean="0"/>
              <a:pPr>
                <a:defRPr/>
              </a:pPr>
              <a:t>2018/1/2 Tuesday</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E97D980-B6F2-49F8-BA26-BE673D007462}" type="datetime1">
              <a:rPr lang="zh-CN" altLang="en-US" smtClean="0"/>
              <a:pPr>
                <a:defRPr/>
              </a:pPr>
              <a:t>2018/1/2 Tuesday</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2018/1/2 Tuesday</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2018/1/2 Tuesday</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2018/1/2 Tuesday</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2018/1/2 Tuesday</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2018/1/2 Tuesday</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5"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9" name="灯片编号占位符 3"/>
          <p:cNvSpPr>
            <a:spLocks noGrp="1"/>
          </p:cNvSpPr>
          <p:nvPr>
            <p:ph type="sldNum" sz="quarter" idx="4"/>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3.xml"/><Relationship Id="rId5" Type="http://schemas.openxmlformats.org/officeDocument/2006/relationships/image" Target="../media/image7.wmf"/><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images.google.com/imgres?imgurl=http://www.hondaconnectors.co.uk/pressrelease/infiniband/infiniband.jpg&amp;imgrefurl=http://www.hondaconnectors.co.uk/&amp;h=742&amp;w=1040&amp;sz=61&amp;tbnid=ApPjuOJZMEYJ:&amp;tbnh=107&amp;tbnw=149&amp;start=5&amp;prev=/images?q=InfiniBand&amp;hl=zh-CN&amp;lr=&amp;newwindow=1&amp;sa=G" TargetMode="Externa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8260" y="2781300"/>
            <a:ext cx="6786563" cy="519113"/>
          </a:xfrm>
          <a:prstGeom prst="rect">
            <a:avLst/>
          </a:prstGeom>
          <a:noFill/>
          <a:ln w="9525">
            <a:noFill/>
            <a:miter lim="800000"/>
            <a:headEnd/>
            <a:tailEnd/>
          </a:ln>
        </p:spPr>
        <p:txBody>
          <a:bodyPr anchor="ctr"/>
          <a:lstStyle/>
          <a:p>
            <a:pPr indent="533400" algn="l"/>
            <a:r>
              <a:rPr lang="zh-CN" altLang="en-US" sz="4000" b="1" i="0" dirty="0">
                <a:solidFill>
                  <a:schemeClr val="bg1"/>
                </a:solidFill>
                <a:ea typeface="微软雅黑" pitchFamily="34" charset="-122"/>
              </a:rPr>
              <a:t>系统</a:t>
            </a:r>
            <a:r>
              <a:rPr lang="zh-CN" altLang="en-US" sz="4000" b="1" i="0" dirty="0" smtClean="0">
                <a:solidFill>
                  <a:schemeClr val="bg1"/>
                </a:solidFill>
                <a:ea typeface="微软雅黑" pitchFamily="34" charset="-122"/>
              </a:rPr>
              <a:t>总线</a:t>
            </a:r>
            <a:endParaRPr lang="zh-CN" altLang="en-US" sz="4000" i="0" dirty="0">
              <a:solidFill>
                <a:schemeClr val="bg1"/>
              </a:solidFill>
              <a:ea typeface="微软雅黑" pitchFamily="34" charset="-122"/>
            </a:endParaRPr>
          </a:p>
        </p:txBody>
      </p:sp>
      <p:pic>
        <p:nvPicPr>
          <p:cNvPr id="10"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6987" y="3717850"/>
            <a:ext cx="167481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a:spLocks noChangeArrowheads="1"/>
          </p:cNvSpPr>
          <p:nvPr/>
        </p:nvSpPr>
        <p:spPr bwMode="black">
          <a:xfrm>
            <a:off x="6260370" y="3645024"/>
            <a:ext cx="2128054"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30000"/>
              </a:lnSpc>
            </a:pPr>
            <a:r>
              <a:rPr lang="zh-CN" altLang="en-US" sz="2000" i="0" dirty="0">
                <a:solidFill>
                  <a:schemeClr val="bg1"/>
                </a:solidFill>
                <a:ea typeface="微软雅黑" pitchFamily="34" charset="-122"/>
              </a:rPr>
              <a:t>谭志虎  </a:t>
            </a:r>
            <a:r>
              <a:rPr lang="en-US" altLang="zh-CN" sz="2000" i="0" dirty="0" smtClean="0">
                <a:solidFill>
                  <a:schemeClr val="bg1"/>
                </a:solidFill>
                <a:ea typeface="微软雅黑" pitchFamily="34" charset="-122"/>
              </a:rPr>
              <a:t>2018-01</a:t>
            </a:r>
            <a:r>
              <a:rPr lang="zh-CN" altLang="en-US" sz="2000" i="0" dirty="0" smtClean="0">
                <a:solidFill>
                  <a:schemeClr val="bg1"/>
                </a:solidFill>
                <a:ea typeface="微软雅黑" pitchFamily="34" charset="-122"/>
              </a:rPr>
              <a:t>     </a:t>
            </a:r>
            <a:endParaRPr lang="zh-CN" altLang="en-US" sz="2000" i="0" dirty="0">
              <a:solidFill>
                <a:schemeClr val="bg1"/>
              </a:solidFill>
              <a:ea typeface="微软雅黑" pitchFamily="34" charset="-122"/>
            </a:endParaRPr>
          </a:p>
        </p:txBody>
      </p:sp>
      <p:pic>
        <p:nvPicPr>
          <p:cNvPr id="7" name="图片 48" descr="MCj035416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2343" y="1896044"/>
            <a:ext cx="159702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矩形 2"/>
          <p:cNvSpPr>
            <a:spLocks noGrp="1" noChangeArrowheads="1"/>
          </p:cNvSpPr>
          <p:nvPr>
            <p:ph type="title"/>
          </p:nvPr>
        </p:nvSpPr>
        <p:spPr/>
        <p:txBody>
          <a:bodyPr/>
          <a:lstStyle/>
          <a:p>
            <a:pPr eaLnBrk="1" hangingPunct="1"/>
            <a:r>
              <a:rPr lang="zh-CN" altLang="en-US" dirty="0" smtClean="0"/>
              <a:t>总线性能评价</a:t>
            </a:r>
          </a:p>
        </p:txBody>
      </p:sp>
      <p:sp>
        <p:nvSpPr>
          <p:cNvPr id="11268" name="矩形 3"/>
          <p:cNvSpPr>
            <a:spLocks noGrp="1" noChangeArrowheads="1"/>
          </p:cNvSpPr>
          <p:nvPr>
            <p:ph type="body" idx="1"/>
          </p:nvPr>
        </p:nvSpPr>
        <p:spPr/>
        <p:txBody>
          <a:bodyPr/>
          <a:lstStyle/>
          <a:p>
            <a:pPr eaLnBrk="1" hangingPunct="1">
              <a:lnSpc>
                <a:spcPct val="110000"/>
              </a:lnSpc>
            </a:pPr>
            <a:r>
              <a:rPr lang="en-US" altLang="zh-CN" sz="2600" dirty="0" smtClean="0">
                <a:solidFill>
                  <a:srgbClr val="0000FF"/>
                </a:solidFill>
                <a:latin typeface="华文新魏" pitchFamily="2" charset="-122"/>
              </a:rPr>
              <a:t> </a:t>
            </a:r>
            <a:r>
              <a:rPr lang="zh-CN" altLang="en-US" sz="2600" dirty="0" smtClean="0">
                <a:solidFill>
                  <a:srgbClr val="0000FF"/>
                </a:solidFill>
                <a:latin typeface="华文新魏" pitchFamily="2" charset="-122"/>
              </a:rPr>
              <a:t>总线带宽：</a:t>
            </a:r>
            <a:r>
              <a:rPr lang="zh-CN" altLang="en-US" sz="2600" dirty="0" smtClean="0">
                <a:latin typeface="华文新魏" pitchFamily="2" charset="-122"/>
              </a:rPr>
              <a:t>总线本身所能达到的最高传输速率。</a:t>
            </a:r>
          </a:p>
          <a:p>
            <a:pPr lvl="1" eaLnBrk="1" hangingPunct="1">
              <a:lnSpc>
                <a:spcPct val="110000"/>
              </a:lnSpc>
            </a:pPr>
            <a:r>
              <a:rPr lang="zh-CN" altLang="en-US" sz="2200" dirty="0" smtClean="0">
                <a:latin typeface="华文新魏" pitchFamily="2" charset="-122"/>
              </a:rPr>
              <a:t>   单位：   </a:t>
            </a:r>
            <a:r>
              <a:rPr lang="en-US" altLang="zh-CN" sz="2200" dirty="0" smtClean="0">
                <a:latin typeface="华文新魏" pitchFamily="2" charset="-122"/>
              </a:rPr>
              <a:t>Byte/s</a:t>
            </a:r>
          </a:p>
          <a:p>
            <a:r>
              <a:rPr lang="zh-CN" altLang="zh-CN" dirty="0" smtClean="0"/>
              <a:t>总线宽度</a:t>
            </a:r>
            <a:r>
              <a:rPr lang="zh-CN" altLang="en-US" dirty="0" smtClean="0"/>
              <a:t>、时钟频率、波特率</a:t>
            </a:r>
            <a:endParaRPr lang="en-US" altLang="zh-CN" dirty="0" smtClean="0"/>
          </a:p>
          <a:p>
            <a:r>
              <a:rPr lang="zh-CN" altLang="en-US" dirty="0" smtClean="0"/>
              <a:t>总线传输周期，总线传输频率</a:t>
            </a:r>
            <a:endParaRPr lang="en-US" altLang="zh-CN" dirty="0" smtClean="0"/>
          </a:p>
          <a:p>
            <a:r>
              <a:rPr lang="zh-CN" altLang="en-US" dirty="0" smtClean="0"/>
              <a:t>总线带宽</a:t>
            </a:r>
            <a:r>
              <a:rPr lang="en-US" altLang="zh-CN" dirty="0" smtClean="0"/>
              <a:t>=</a:t>
            </a:r>
            <a:r>
              <a:rPr lang="zh-CN" altLang="en-US" dirty="0" smtClean="0"/>
              <a:t>总线宽度*总线传输频率（不是时钟频率）</a:t>
            </a:r>
            <a:endParaRPr lang="en-US" altLang="zh-CN" dirty="0" smtClean="0"/>
          </a:p>
          <a:p>
            <a:pPr lvl="1"/>
            <a:r>
              <a:rPr lang="zh-CN" altLang="zh-CN" dirty="0" smtClean="0"/>
              <a:t>总线宽度</a:t>
            </a:r>
            <a:r>
              <a:rPr lang="zh-CN" altLang="en-US" dirty="0" smtClean="0"/>
              <a:t>，总线传输频率</a:t>
            </a:r>
            <a:endParaRPr lang="en-US" altLang="zh-CN" dirty="0" smtClean="0"/>
          </a:p>
          <a:p>
            <a:pPr lvl="1"/>
            <a:r>
              <a:rPr lang="zh-CN" altLang="zh-CN" dirty="0" smtClean="0"/>
              <a:t>信号线</a:t>
            </a:r>
            <a:r>
              <a:rPr lang="zh-CN" altLang="en-US" dirty="0" smtClean="0"/>
              <a:t>类型</a:t>
            </a:r>
            <a:endParaRPr lang="en-US" altLang="zh-CN" dirty="0" smtClean="0"/>
          </a:p>
          <a:p>
            <a:pPr lvl="1"/>
            <a:r>
              <a:rPr lang="zh-CN" altLang="en-US" dirty="0"/>
              <a:t>是否允许</a:t>
            </a:r>
            <a:r>
              <a:rPr lang="zh-CN" altLang="zh-CN" dirty="0"/>
              <a:t>突发</a:t>
            </a:r>
            <a:r>
              <a:rPr lang="zh-CN" altLang="en-US" dirty="0"/>
              <a:t>模式</a:t>
            </a:r>
            <a:endParaRPr lang="en-US" altLang="zh-CN" dirty="0"/>
          </a:p>
          <a:p>
            <a:pPr lvl="1"/>
            <a:r>
              <a:rPr lang="zh-CN" altLang="en-US" dirty="0" smtClean="0"/>
              <a:t>总线连接方式</a:t>
            </a:r>
            <a:endParaRPr lang="en-US" altLang="zh-CN" dirty="0" smtClean="0"/>
          </a:p>
          <a:p>
            <a:pPr lvl="1"/>
            <a:r>
              <a:rPr lang="zh-CN" altLang="en-US" dirty="0" smtClean="0"/>
              <a:t>总线定时方式</a:t>
            </a:r>
            <a:endParaRPr lang="en-US" altLang="zh-CN" dirty="0" smtClean="0"/>
          </a:p>
          <a:p>
            <a:pPr lvl="1"/>
            <a:r>
              <a:rPr lang="zh-CN" altLang="en-US" dirty="0" smtClean="0"/>
              <a:t>并串模式</a:t>
            </a:r>
            <a:endParaRPr lang="zh-CN" altLang="zh-CN" dirty="0" smtClean="0"/>
          </a:p>
          <a:p>
            <a:pPr eaLnBrk="1" hangingPunct="1">
              <a:buNone/>
            </a:pPr>
            <a:endParaRPr lang="en-US" altLang="zh-CN" sz="2600"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86441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
          <p:cNvSpPr>
            <a:spLocks noGrp="1" noChangeArrowheads="1"/>
          </p:cNvSpPr>
          <p:nvPr>
            <p:ph type="title"/>
          </p:nvPr>
        </p:nvSpPr>
        <p:spPr/>
        <p:txBody>
          <a:bodyPr/>
          <a:lstStyle/>
          <a:p>
            <a:pPr eaLnBrk="1" hangingPunct="1"/>
            <a:r>
              <a:rPr lang="zh-CN" altLang="en-US" smtClean="0"/>
              <a:t>几个例子</a:t>
            </a:r>
          </a:p>
        </p:txBody>
      </p:sp>
      <p:sp>
        <p:nvSpPr>
          <p:cNvPr id="12292" name="矩形 3"/>
          <p:cNvSpPr>
            <a:spLocks noGrp="1" noChangeArrowheads="1"/>
          </p:cNvSpPr>
          <p:nvPr>
            <p:ph type="body" idx="1"/>
          </p:nvPr>
        </p:nvSpPr>
        <p:spPr/>
        <p:txBody>
          <a:bodyPr/>
          <a:lstStyle/>
          <a:p>
            <a:pPr eaLnBrk="1" hangingPunct="1">
              <a:lnSpc>
                <a:spcPct val="130000"/>
              </a:lnSpc>
            </a:pPr>
            <a:r>
              <a:rPr lang="en-US" altLang="zh-CN" dirty="0" smtClean="0">
                <a:latin typeface="楷体_GB2312" pitchFamily="49" charset="-122"/>
                <a:ea typeface="楷体_GB2312" pitchFamily="49" charset="-122"/>
              </a:rPr>
              <a:t>ISA    16bit 8.3MHz    Dr=2*8=16MB/s</a:t>
            </a:r>
          </a:p>
          <a:p>
            <a:pPr eaLnBrk="1" hangingPunct="1">
              <a:lnSpc>
                <a:spcPct val="130000"/>
              </a:lnSpc>
            </a:pPr>
            <a:r>
              <a:rPr lang="en-US" altLang="zh-CN" dirty="0" smtClean="0">
                <a:latin typeface="楷体_GB2312" pitchFamily="49" charset="-122"/>
                <a:ea typeface="楷体_GB2312" pitchFamily="49" charset="-122"/>
              </a:rPr>
              <a:t>EISA   32bit 16MHz     Dr=4*16=64MB/s</a:t>
            </a:r>
          </a:p>
          <a:p>
            <a:pPr eaLnBrk="1" hangingPunct="1">
              <a:lnSpc>
                <a:spcPct val="130000"/>
              </a:lnSpc>
            </a:pPr>
            <a:r>
              <a:rPr lang="en-US" altLang="zh-CN" dirty="0" smtClean="0">
                <a:latin typeface="楷体_GB2312" pitchFamily="49" charset="-122"/>
                <a:ea typeface="楷体_GB2312" pitchFamily="49" charset="-122"/>
              </a:rPr>
              <a:t>PCI    32/64bit 33MHz  Dr=133/266MB/s</a:t>
            </a:r>
          </a:p>
          <a:p>
            <a:pPr eaLnBrk="1" hangingPunct="1">
              <a:lnSpc>
                <a:spcPct val="130000"/>
              </a:lnSpc>
            </a:pPr>
            <a:r>
              <a:rPr lang="en-US" altLang="zh-CN" dirty="0" smtClean="0">
                <a:latin typeface="楷体_GB2312" pitchFamily="49" charset="-122"/>
                <a:ea typeface="楷体_GB2312" pitchFamily="49" charset="-122"/>
              </a:rPr>
              <a:t>AGP    64bit  66MHz    Dr=8*66=528MB/s  </a:t>
            </a:r>
          </a:p>
          <a:p>
            <a:pPr eaLnBrk="1" hangingPunct="1">
              <a:lnSpc>
                <a:spcPct val="130000"/>
              </a:lnSpc>
            </a:pPr>
            <a:r>
              <a:rPr lang="en-US" altLang="zh-CN" dirty="0" smtClean="0">
                <a:latin typeface="楷体_GB2312" pitchFamily="49" charset="-122"/>
                <a:ea typeface="楷体_GB2312" pitchFamily="49" charset="-122"/>
              </a:rPr>
              <a:t>PCI-X  64Bit  133MHz   Dr=8*133=1GB/s</a:t>
            </a: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00055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某</a:t>
            </a:r>
            <a:r>
              <a:rPr lang="en-US" altLang="zh-CN" dirty="0" smtClean="0">
                <a:latin typeface="华文楷体" panose="02010600040101010101" pitchFamily="2" charset="-122"/>
                <a:ea typeface="华文楷体" panose="02010600040101010101" pitchFamily="2" charset="-122"/>
              </a:rPr>
              <a:t>32</a:t>
            </a:r>
            <a:r>
              <a:rPr lang="zh-CN" altLang="zh-CN" dirty="0" smtClean="0">
                <a:latin typeface="华文楷体" panose="02010600040101010101" pitchFamily="2" charset="-122"/>
                <a:ea typeface="华文楷体" panose="02010600040101010101" pitchFamily="2" charset="-122"/>
              </a:rPr>
              <a:t>位总线中</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时钟频率为</a:t>
            </a:r>
            <a:r>
              <a:rPr lang="en-US" altLang="zh-CN" dirty="0" smtClean="0">
                <a:latin typeface="华文楷体" panose="02010600040101010101" pitchFamily="2" charset="-122"/>
                <a:ea typeface="华文楷体" panose="02010600040101010101" pitchFamily="2" charset="-122"/>
              </a:rPr>
              <a:t>100MHZ,</a:t>
            </a:r>
            <a:r>
              <a:rPr lang="zh-CN" altLang="en-US" dirty="0" smtClean="0">
                <a:latin typeface="华文楷体" panose="02010600040101010101" pitchFamily="2" charset="-122"/>
                <a:ea typeface="华文楷体" panose="02010600040101010101" pitchFamily="2" charset="-122"/>
              </a:rPr>
              <a:t>该</a:t>
            </a:r>
            <a:r>
              <a:rPr lang="zh-CN" altLang="zh-CN" dirty="0" smtClean="0">
                <a:latin typeface="华文楷体" panose="02010600040101010101" pitchFamily="2" charset="-122"/>
                <a:ea typeface="华文楷体" panose="02010600040101010101" pitchFamily="2" charset="-122"/>
              </a:rPr>
              <a:t>总线</a:t>
            </a: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个时钟周期传输一个字</a:t>
            </a:r>
            <a:r>
              <a:rPr lang="zh-CN" altLang="en-US"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   (1)</a:t>
            </a:r>
            <a:r>
              <a:rPr lang="zh-CN" altLang="zh-CN" dirty="0" smtClean="0">
                <a:latin typeface="华文楷体" panose="02010600040101010101" pitchFamily="2" charset="-122"/>
                <a:ea typeface="华文楷体" panose="02010600040101010101" pitchFamily="2" charset="-122"/>
              </a:rPr>
              <a:t>总线的数据传输率为多少</a:t>
            </a:r>
            <a:r>
              <a:rPr lang="en-US" altLang="zh-CN"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   (2)</a:t>
            </a:r>
            <a:r>
              <a:rPr lang="zh-CN" altLang="zh-CN" dirty="0" smtClean="0">
                <a:latin typeface="华文楷体" panose="02010600040101010101" pitchFamily="2" charset="-122"/>
                <a:ea typeface="华文楷体" panose="02010600040101010101" pitchFamily="2" charset="-122"/>
              </a:rPr>
              <a:t>若总线数据线增加到</a:t>
            </a:r>
            <a:r>
              <a:rPr lang="en-US" altLang="zh-CN" dirty="0" smtClean="0">
                <a:latin typeface="华文楷体" panose="02010600040101010101" pitchFamily="2" charset="-122"/>
                <a:ea typeface="华文楷体" panose="02010600040101010101" pitchFamily="2" charset="-122"/>
              </a:rPr>
              <a:t>64</a:t>
            </a:r>
            <a:r>
              <a:rPr lang="zh-CN" altLang="zh-CN" dirty="0" smtClean="0">
                <a:latin typeface="华文楷体" panose="02010600040101010101" pitchFamily="2" charset="-122"/>
                <a:ea typeface="华文楷体" panose="02010600040101010101" pitchFamily="2" charset="-122"/>
              </a:rPr>
              <a:t>位</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则总线数据传输率为多少</a:t>
            </a:r>
            <a:r>
              <a:rPr lang="en-US" altLang="zh-CN"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a:p>
            <a:pPr marL="0" indent="0">
              <a:buNone/>
            </a:pPr>
            <a:r>
              <a:rPr lang="zh-CN" altLang="en-US" dirty="0" smtClean="0">
                <a:solidFill>
                  <a:srgbClr val="0070C0"/>
                </a:solidFill>
                <a:latin typeface="华文楷体" panose="02010600040101010101" pitchFamily="2" charset="-122"/>
                <a:ea typeface="华文楷体" panose="02010600040101010101" pitchFamily="2" charset="-122"/>
              </a:rPr>
              <a:t>解：</a:t>
            </a:r>
            <a:endParaRPr lang="en-US" altLang="zh-CN" dirty="0" smtClean="0">
              <a:solidFill>
                <a:srgbClr val="0070C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1) </a:t>
            </a:r>
            <a:r>
              <a:rPr lang="zh-CN" altLang="zh-CN" dirty="0" smtClean="0">
                <a:solidFill>
                  <a:srgbClr val="C00000"/>
                </a:solidFill>
                <a:latin typeface="华文楷体" panose="02010600040101010101" pitchFamily="2" charset="-122"/>
                <a:ea typeface="华文楷体" panose="02010600040101010101" pitchFamily="2" charset="-122"/>
              </a:rPr>
              <a:t>时钟频率为</a:t>
            </a:r>
            <a:r>
              <a:rPr lang="en-US" altLang="zh-CN" dirty="0" smtClean="0">
                <a:solidFill>
                  <a:srgbClr val="C00000"/>
                </a:solidFill>
                <a:latin typeface="华文楷体" panose="02010600040101010101" pitchFamily="2" charset="-122"/>
                <a:ea typeface="华文楷体" panose="02010600040101010101" pitchFamily="2" charset="-122"/>
              </a:rPr>
              <a:t>100MHZ,</a:t>
            </a:r>
            <a:r>
              <a:rPr lang="zh-CN" altLang="en-US" dirty="0" smtClean="0">
                <a:solidFill>
                  <a:srgbClr val="C00000"/>
                </a:solidFill>
                <a:latin typeface="华文楷体" panose="02010600040101010101" pitchFamily="2" charset="-122"/>
                <a:ea typeface="华文楷体" panose="02010600040101010101" pitchFamily="2" charset="-122"/>
              </a:rPr>
              <a:t>总线传输频率</a:t>
            </a:r>
            <a:r>
              <a:rPr lang="en-US" altLang="zh-CN" dirty="0" smtClean="0">
                <a:solidFill>
                  <a:srgbClr val="C00000"/>
                </a:solidFill>
                <a:latin typeface="华文楷体" panose="02010600040101010101" pitchFamily="2" charset="-122"/>
                <a:ea typeface="华文楷体" panose="02010600040101010101" pitchFamily="2" charset="-122"/>
              </a:rPr>
              <a:t>100/2 = 50MHZ</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数据传输率</a:t>
            </a:r>
            <a:r>
              <a:rPr lang="en-US" altLang="zh-CN" dirty="0" smtClean="0">
                <a:solidFill>
                  <a:srgbClr val="C00000"/>
                </a:solidFill>
                <a:latin typeface="华文楷体" panose="02010600040101010101" pitchFamily="2" charset="-122"/>
                <a:ea typeface="华文楷体" panose="02010600040101010101" pitchFamily="2" charset="-122"/>
              </a:rPr>
              <a:t> = 4B*50MHZ = 200MB/s</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(2)</a:t>
            </a:r>
            <a:r>
              <a:rPr lang="zh-CN" altLang="zh-CN" dirty="0" smtClean="0">
                <a:solidFill>
                  <a:srgbClr val="C00000"/>
                </a:solidFill>
                <a:latin typeface="华文楷体" panose="02010600040101010101" pitchFamily="2" charset="-122"/>
                <a:ea typeface="华文楷体" panose="02010600040101010101" pitchFamily="2" charset="-122"/>
              </a:rPr>
              <a:t>数据传输率</a:t>
            </a:r>
            <a:r>
              <a:rPr lang="en-US" altLang="zh-CN" dirty="0" smtClean="0">
                <a:solidFill>
                  <a:srgbClr val="C00000"/>
                </a:solidFill>
                <a:latin typeface="华文楷体" panose="02010600040101010101" pitchFamily="2" charset="-122"/>
                <a:ea typeface="华文楷体" panose="02010600040101010101" pitchFamily="2" charset="-122"/>
              </a:rPr>
              <a:t>= 8B</a:t>
            </a:r>
            <a:r>
              <a:rPr lang="zh-CN" altLang="en-US" dirty="0" smtClean="0">
                <a:solidFill>
                  <a:srgbClr val="C00000"/>
                </a:solidFill>
                <a:latin typeface="华文楷体" panose="02010600040101010101" pitchFamily="2" charset="-122"/>
                <a:ea typeface="华文楷体" panose="02010600040101010101" pitchFamily="2" charset="-122"/>
              </a:rPr>
              <a:t>*</a:t>
            </a:r>
            <a:r>
              <a:rPr lang="en-US" altLang="zh-CN" dirty="0" smtClean="0">
                <a:solidFill>
                  <a:srgbClr val="C00000"/>
                </a:solidFill>
                <a:latin typeface="华文楷体" panose="02010600040101010101" pitchFamily="2" charset="-122"/>
                <a:ea typeface="华文楷体" panose="02010600040101010101" pitchFamily="2" charset="-122"/>
              </a:rPr>
              <a:t>50MHZ = 400MB/s</a:t>
            </a:r>
            <a:endParaRPr lang="zh-CN" altLang="zh-CN" dirty="0" smtClean="0">
              <a:solidFill>
                <a:srgbClr val="C00000"/>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矩形 2"/>
          <p:cNvSpPr>
            <a:spLocks noGrp="1" noChangeArrowheads="1"/>
          </p:cNvSpPr>
          <p:nvPr>
            <p:ph type="title"/>
          </p:nvPr>
        </p:nvSpPr>
        <p:spPr/>
        <p:txBody>
          <a:bodyPr/>
          <a:lstStyle/>
          <a:p>
            <a:r>
              <a:rPr lang="zh-CN" altLang="en-US" smtClean="0"/>
              <a:t>总线连接方式</a:t>
            </a:r>
          </a:p>
        </p:txBody>
      </p:sp>
      <p:sp>
        <p:nvSpPr>
          <p:cNvPr id="13316" name="矩形 3"/>
          <p:cNvSpPr>
            <a:spLocks noGrp="1" noChangeArrowheads="1"/>
          </p:cNvSpPr>
          <p:nvPr>
            <p:ph type="body" idx="1"/>
          </p:nvPr>
        </p:nvSpPr>
        <p:spPr/>
        <p:txBody>
          <a:bodyPr/>
          <a:lstStyle/>
          <a:p>
            <a:r>
              <a:rPr lang="zh-CN" altLang="en-US" dirty="0" smtClean="0"/>
              <a:t>总线排列及与其它各部件的连接方式影响计算机系统性能</a:t>
            </a:r>
          </a:p>
          <a:p>
            <a:pPr lvl="1"/>
            <a:r>
              <a:rPr lang="zh-CN" altLang="en-US" dirty="0" smtClean="0"/>
              <a:t>单总线结构</a:t>
            </a:r>
          </a:p>
          <a:p>
            <a:pPr lvl="1"/>
            <a:r>
              <a:rPr lang="zh-CN" altLang="en-US" dirty="0" smtClean="0"/>
              <a:t>双总线结构</a:t>
            </a:r>
          </a:p>
          <a:p>
            <a:pPr lvl="1"/>
            <a:r>
              <a:rPr lang="zh-CN" altLang="en-US" dirty="0" smtClean="0"/>
              <a:t>三总线结构</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344472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单总线结构</a:t>
            </a:r>
            <a:endParaRPr lang="zh-CN" altLang="en-US" dirty="0"/>
          </a:p>
        </p:txBody>
      </p:sp>
      <p:sp>
        <p:nvSpPr>
          <p:cNvPr id="3" name="内容占位符 2"/>
          <p:cNvSpPr>
            <a:spLocks noGrp="1"/>
          </p:cNvSpPr>
          <p:nvPr>
            <p:ph idx="1"/>
          </p:nvPr>
        </p:nvSpPr>
        <p:spPr>
          <a:xfrm>
            <a:off x="395536" y="4293096"/>
            <a:ext cx="8218488" cy="1727944"/>
          </a:xfrm>
        </p:spPr>
        <p:txBody>
          <a:bodyPr/>
          <a:lstStyle/>
          <a:p>
            <a:r>
              <a:rPr lang="zh-CN" altLang="zh-CN" dirty="0"/>
              <a:t>总线结构简单，使用灵活，扩充容易</a:t>
            </a:r>
            <a:r>
              <a:rPr lang="zh-CN" altLang="en-US" dirty="0"/>
              <a:t>；</a:t>
            </a:r>
            <a:endParaRPr lang="zh-CN" altLang="zh-CN" dirty="0"/>
          </a:p>
          <a:p>
            <a:r>
              <a:rPr lang="zh-CN" altLang="zh-CN" dirty="0" smtClean="0"/>
              <a:t>统一编址，简化指令系统，存储空间减少</a:t>
            </a:r>
            <a:r>
              <a:rPr lang="zh-CN" altLang="en-US" dirty="0" smtClean="0"/>
              <a:t>；</a:t>
            </a:r>
            <a:endParaRPr lang="zh-CN" altLang="zh-CN" dirty="0" smtClean="0"/>
          </a:p>
          <a:p>
            <a:r>
              <a:rPr lang="zh-CN" altLang="zh-CN" dirty="0" smtClean="0"/>
              <a:t>共享总线，分时使用，通信速度慢；</a:t>
            </a:r>
            <a:endParaRPr lang="en-US" altLang="zh-CN" dirty="0" smtClean="0"/>
          </a:p>
          <a:p>
            <a:r>
              <a:rPr lang="zh-CN" altLang="zh-CN" dirty="0" smtClean="0"/>
              <a:t>高速设备的高速特性得不到发挥</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grpSp>
        <p:nvGrpSpPr>
          <p:cNvPr id="37" name="组合 36"/>
          <p:cNvGrpSpPr/>
          <p:nvPr/>
        </p:nvGrpSpPr>
        <p:grpSpPr>
          <a:xfrm>
            <a:off x="467544" y="1066228"/>
            <a:ext cx="8064896" cy="3072991"/>
            <a:chOff x="-468560" y="1268760"/>
            <a:chExt cx="12268200" cy="4674592"/>
          </a:xfrm>
        </p:grpSpPr>
        <p:sp>
          <p:nvSpPr>
            <p:cNvPr id="5" name="矩形 4"/>
            <p:cNvSpPr>
              <a:spLocks noChangeArrowheads="1"/>
            </p:cNvSpPr>
            <p:nvPr/>
          </p:nvSpPr>
          <p:spPr bwMode="auto">
            <a:xfrm>
              <a:off x="123490" y="2792761"/>
              <a:ext cx="1711431" cy="1718871"/>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400" i="0" dirty="0">
                  <a:solidFill>
                    <a:srgbClr val="FFFF99"/>
                  </a:solidFill>
                  <a:latin typeface="Times New Roman" pitchFamily="18" charset="0"/>
                </a:rPr>
                <a:t>CPU</a:t>
              </a:r>
            </a:p>
          </p:txBody>
        </p:sp>
        <p:sp>
          <p:nvSpPr>
            <p:cNvPr id="6" name="矩形 5"/>
            <p:cNvSpPr>
              <a:spLocks noChangeArrowheads="1"/>
            </p:cNvSpPr>
            <p:nvPr/>
          </p:nvSpPr>
          <p:spPr bwMode="auto">
            <a:xfrm>
              <a:off x="2561890" y="2792761"/>
              <a:ext cx="1731205" cy="1718871"/>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solidFill>
                    <a:srgbClr val="FFFF99"/>
                  </a:solidFill>
                  <a:latin typeface="华文楷体" pitchFamily="2" charset="-122"/>
                  <a:ea typeface="华文楷体" pitchFamily="2" charset="-122"/>
                </a:rPr>
                <a:t>主存</a:t>
              </a:r>
            </a:p>
          </p:txBody>
        </p:sp>
        <p:sp>
          <p:nvSpPr>
            <p:cNvPr id="7" name="矩形 6"/>
            <p:cNvSpPr>
              <a:spLocks noChangeArrowheads="1"/>
            </p:cNvSpPr>
            <p:nvPr/>
          </p:nvSpPr>
          <p:spPr bwMode="auto">
            <a:xfrm>
              <a:off x="5916914" y="2792761"/>
              <a:ext cx="1273684" cy="1372553"/>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sz="2000" i="0" dirty="0">
                  <a:solidFill>
                    <a:srgbClr val="FFFF99"/>
                  </a:solidFill>
                  <a:latin typeface="华文楷体" panose="02010600040101010101" pitchFamily="2" charset="-122"/>
                  <a:ea typeface="华文楷体" panose="02010600040101010101" pitchFamily="2" charset="-122"/>
                </a:rPr>
                <a:t>接口</a:t>
              </a:r>
            </a:p>
          </p:txBody>
        </p:sp>
        <p:sp>
          <p:nvSpPr>
            <p:cNvPr id="8" name="自选图形 6"/>
            <p:cNvSpPr>
              <a:spLocks noChangeArrowheads="1"/>
            </p:cNvSpPr>
            <p:nvPr/>
          </p:nvSpPr>
          <p:spPr bwMode="auto">
            <a:xfrm>
              <a:off x="827741" y="1679964"/>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9" name="矩形 8"/>
            <p:cNvSpPr>
              <a:spLocks noChangeArrowheads="1"/>
            </p:cNvSpPr>
            <p:nvPr/>
          </p:nvSpPr>
          <p:spPr bwMode="auto">
            <a:xfrm>
              <a:off x="5916914" y="4774387"/>
              <a:ext cx="1273684" cy="1032222"/>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10" name="自选图形 8"/>
            <p:cNvSpPr>
              <a:spLocks noChangeArrowheads="1"/>
            </p:cNvSpPr>
            <p:nvPr/>
          </p:nvSpPr>
          <p:spPr bwMode="auto">
            <a:xfrm>
              <a:off x="6389229" y="4164363"/>
              <a:ext cx="305011" cy="457518"/>
            </a:xfrm>
            <a:prstGeom prst="upDownArrow">
              <a:avLst>
                <a:gd name="adj1" fmla="val 50000"/>
                <a:gd name="adj2" fmla="val 3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1" name="文本框 9"/>
            <p:cNvSpPr txBox="1">
              <a:spLocks noChangeArrowheads="1"/>
            </p:cNvSpPr>
            <p:nvPr/>
          </p:nvSpPr>
          <p:spPr bwMode="auto">
            <a:xfrm>
              <a:off x="8073864" y="3156021"/>
              <a:ext cx="1846405" cy="107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a:solidFill>
                    <a:schemeClr val="tx1"/>
                  </a:solidFill>
                  <a:latin typeface="Times New Roman" pitchFamily="18" charset="0"/>
                </a:rPr>
                <a:t>······</a:t>
              </a:r>
            </a:p>
          </p:txBody>
        </p:sp>
        <p:sp>
          <p:nvSpPr>
            <p:cNvPr id="12" name="文本框 10"/>
            <p:cNvSpPr txBox="1">
              <a:spLocks noChangeArrowheads="1"/>
            </p:cNvSpPr>
            <p:nvPr/>
          </p:nvSpPr>
          <p:spPr bwMode="auto">
            <a:xfrm>
              <a:off x="8073864" y="4866525"/>
              <a:ext cx="1846405" cy="107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a:solidFill>
                    <a:schemeClr val="tx1"/>
                  </a:solidFill>
                  <a:latin typeface="Times New Roman" pitchFamily="18" charset="0"/>
                </a:rPr>
                <a:t>······</a:t>
              </a:r>
            </a:p>
          </p:txBody>
        </p:sp>
        <p:sp>
          <p:nvSpPr>
            <p:cNvPr id="13" name="矩形 12"/>
            <p:cNvSpPr>
              <a:spLocks noChangeArrowheads="1"/>
            </p:cNvSpPr>
            <p:nvPr/>
          </p:nvSpPr>
          <p:spPr bwMode="auto">
            <a:xfrm>
              <a:off x="7504953" y="1723593"/>
              <a:ext cx="2270697" cy="702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zh-CN" altLang="en-US" sz="2400" i="0" dirty="0">
                  <a:latin typeface="华文楷体" panose="02010600040101010101" pitchFamily="2" charset="-122"/>
                  <a:ea typeface="华文楷体" panose="02010600040101010101" pitchFamily="2" charset="-122"/>
                </a:rPr>
                <a:t>系统总线</a:t>
              </a:r>
            </a:p>
          </p:txBody>
        </p:sp>
        <p:sp>
          <p:nvSpPr>
            <p:cNvPr id="14" name="自选图形 13"/>
            <p:cNvSpPr>
              <a:spLocks noChangeArrowheads="1"/>
            </p:cNvSpPr>
            <p:nvPr/>
          </p:nvSpPr>
          <p:spPr bwMode="auto">
            <a:xfrm>
              <a:off x="3288991" y="1649761"/>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5" name="自选图形 14"/>
            <p:cNvSpPr>
              <a:spLocks noChangeArrowheads="1"/>
            </p:cNvSpPr>
            <p:nvPr/>
          </p:nvSpPr>
          <p:spPr bwMode="auto">
            <a:xfrm>
              <a:off x="6465428" y="1649761"/>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6" name="矩形 15"/>
            <p:cNvSpPr>
              <a:spLocks noChangeArrowheads="1"/>
            </p:cNvSpPr>
            <p:nvPr/>
          </p:nvSpPr>
          <p:spPr bwMode="auto">
            <a:xfrm>
              <a:off x="9773666" y="2792761"/>
              <a:ext cx="1322623" cy="1305834"/>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sz="2000" i="0" dirty="0" smtClean="0">
                  <a:solidFill>
                    <a:srgbClr val="FFFF99"/>
                  </a:solidFill>
                  <a:latin typeface="华文楷体" panose="02010600040101010101" pitchFamily="2" charset="-122"/>
                  <a:ea typeface="华文楷体" panose="02010600040101010101" pitchFamily="2" charset="-122"/>
                </a:rPr>
                <a:t>适配器</a:t>
              </a:r>
              <a:endParaRPr kumimoji="1" lang="zh-CN" altLang="en-US" sz="2000" i="0" dirty="0">
                <a:solidFill>
                  <a:srgbClr val="FFFF99"/>
                </a:solidFill>
                <a:latin typeface="华文楷体" panose="02010600040101010101" pitchFamily="2" charset="-122"/>
                <a:ea typeface="华文楷体" panose="02010600040101010101" pitchFamily="2" charset="-122"/>
              </a:endParaRPr>
            </a:p>
          </p:txBody>
        </p:sp>
        <p:sp>
          <p:nvSpPr>
            <p:cNvPr id="17" name="矩形 16"/>
            <p:cNvSpPr>
              <a:spLocks noChangeArrowheads="1"/>
            </p:cNvSpPr>
            <p:nvPr/>
          </p:nvSpPr>
          <p:spPr bwMode="auto">
            <a:xfrm>
              <a:off x="9773666" y="4683889"/>
              <a:ext cx="1322623" cy="1108848"/>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18" name="自选图形 17"/>
            <p:cNvSpPr>
              <a:spLocks noChangeArrowheads="1"/>
            </p:cNvSpPr>
            <p:nvPr/>
          </p:nvSpPr>
          <p:spPr bwMode="auto">
            <a:xfrm>
              <a:off x="10275641" y="4088162"/>
              <a:ext cx="305011" cy="457518"/>
            </a:xfrm>
            <a:prstGeom prst="upDownArrow">
              <a:avLst>
                <a:gd name="adj1" fmla="val 50000"/>
                <a:gd name="adj2" fmla="val 3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9" name="自选图形 18"/>
            <p:cNvSpPr>
              <a:spLocks noChangeArrowheads="1"/>
            </p:cNvSpPr>
            <p:nvPr/>
          </p:nvSpPr>
          <p:spPr bwMode="auto">
            <a:xfrm>
              <a:off x="10275641" y="1649761"/>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20" name="自选图形 11"/>
            <p:cNvSpPr>
              <a:spLocks noChangeArrowheads="1"/>
            </p:cNvSpPr>
            <p:nvPr/>
          </p:nvSpPr>
          <p:spPr bwMode="auto">
            <a:xfrm>
              <a:off x="-468560" y="1268760"/>
              <a:ext cx="12268200" cy="603669"/>
            </a:xfrm>
            <a:prstGeom prst="leftRightArrow">
              <a:avLst>
                <a:gd name="adj1" fmla="val 33824"/>
                <a:gd name="adj2" fmla="val 131993"/>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矩形 2"/>
          <p:cNvSpPr>
            <a:spLocks noGrp="1" noChangeArrowheads="1"/>
          </p:cNvSpPr>
          <p:nvPr>
            <p:ph type="title"/>
          </p:nvPr>
        </p:nvSpPr>
        <p:spPr/>
        <p:txBody>
          <a:bodyPr/>
          <a:lstStyle/>
          <a:p>
            <a:pPr eaLnBrk="1" hangingPunct="1"/>
            <a:r>
              <a:rPr lang="zh-CN" altLang="en-US" smtClean="0"/>
              <a:t>单总线速度瓶颈</a:t>
            </a:r>
          </a:p>
        </p:txBody>
      </p:sp>
      <p:pic>
        <p:nvPicPr>
          <p:cNvPr id="1858564" name="图片 4" descr="MCj019184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47712" y="3526755"/>
            <a:ext cx="2784475"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565" name="图片 5" descr="j02168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8825" y="3920455"/>
            <a:ext cx="32035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566" name="图片 6" descr="MCj016810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562" y="1340768"/>
            <a:ext cx="22225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567" name="图片 7" descr="MCj0281078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5987" y="1412776"/>
            <a:ext cx="1941513"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94510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58567"/>
                                        </p:tgtEl>
                                        <p:attrNameLst>
                                          <p:attrName>style.visibility</p:attrName>
                                        </p:attrNameLst>
                                      </p:cBhvr>
                                      <p:to>
                                        <p:strVal val="visible"/>
                                      </p:to>
                                    </p:set>
                                    <p:anim calcmode="lin" valueType="num">
                                      <p:cBhvr additive="base">
                                        <p:cTn id="7" dur="500" fill="hold"/>
                                        <p:tgtEl>
                                          <p:spTgt spid="1858567"/>
                                        </p:tgtEl>
                                        <p:attrNameLst>
                                          <p:attrName>ppt_x</p:attrName>
                                        </p:attrNameLst>
                                      </p:cBhvr>
                                      <p:tavLst>
                                        <p:tav tm="0">
                                          <p:val>
                                            <p:strVal val="#ppt_x"/>
                                          </p:val>
                                        </p:tav>
                                        <p:tav tm="100000">
                                          <p:val>
                                            <p:strVal val="#ppt_x"/>
                                          </p:val>
                                        </p:tav>
                                      </p:tavLst>
                                    </p:anim>
                                    <p:anim calcmode="lin" valueType="num">
                                      <p:cBhvr additive="base">
                                        <p:cTn id="8" dur="500" fill="hold"/>
                                        <p:tgtEl>
                                          <p:spTgt spid="18585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58566"/>
                                        </p:tgtEl>
                                        <p:attrNameLst>
                                          <p:attrName>style.visibility</p:attrName>
                                        </p:attrNameLst>
                                      </p:cBhvr>
                                      <p:to>
                                        <p:strVal val="visible"/>
                                      </p:to>
                                    </p:set>
                                    <p:anim calcmode="lin" valueType="num">
                                      <p:cBhvr additive="base">
                                        <p:cTn id="13" dur="500" fill="hold"/>
                                        <p:tgtEl>
                                          <p:spTgt spid="1858566"/>
                                        </p:tgtEl>
                                        <p:attrNameLst>
                                          <p:attrName>ppt_x</p:attrName>
                                        </p:attrNameLst>
                                      </p:cBhvr>
                                      <p:tavLst>
                                        <p:tav tm="0">
                                          <p:val>
                                            <p:strVal val="#ppt_x"/>
                                          </p:val>
                                        </p:tav>
                                        <p:tav tm="100000">
                                          <p:val>
                                            <p:strVal val="#ppt_x"/>
                                          </p:val>
                                        </p:tav>
                                      </p:tavLst>
                                    </p:anim>
                                    <p:anim calcmode="lin" valueType="num">
                                      <p:cBhvr additive="base">
                                        <p:cTn id="14" dur="500" fill="hold"/>
                                        <p:tgtEl>
                                          <p:spTgt spid="18585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58564"/>
                                        </p:tgtEl>
                                        <p:attrNameLst>
                                          <p:attrName>style.visibility</p:attrName>
                                        </p:attrNameLst>
                                      </p:cBhvr>
                                      <p:to>
                                        <p:strVal val="visible"/>
                                      </p:to>
                                    </p:set>
                                    <p:anim calcmode="lin" valueType="num">
                                      <p:cBhvr additive="base">
                                        <p:cTn id="19" dur="500" fill="hold"/>
                                        <p:tgtEl>
                                          <p:spTgt spid="1858564"/>
                                        </p:tgtEl>
                                        <p:attrNameLst>
                                          <p:attrName>ppt_x</p:attrName>
                                        </p:attrNameLst>
                                      </p:cBhvr>
                                      <p:tavLst>
                                        <p:tav tm="0">
                                          <p:val>
                                            <p:strVal val="#ppt_x"/>
                                          </p:val>
                                        </p:tav>
                                        <p:tav tm="100000">
                                          <p:val>
                                            <p:strVal val="#ppt_x"/>
                                          </p:val>
                                        </p:tav>
                                      </p:tavLst>
                                    </p:anim>
                                    <p:anim calcmode="lin" valueType="num">
                                      <p:cBhvr additive="base">
                                        <p:cTn id="20" dur="500" fill="hold"/>
                                        <p:tgtEl>
                                          <p:spTgt spid="185856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58565"/>
                                        </p:tgtEl>
                                        <p:attrNameLst>
                                          <p:attrName>style.visibility</p:attrName>
                                        </p:attrNameLst>
                                      </p:cBhvr>
                                      <p:to>
                                        <p:strVal val="visible"/>
                                      </p:to>
                                    </p:set>
                                    <p:anim calcmode="lin" valueType="num">
                                      <p:cBhvr additive="base">
                                        <p:cTn id="25" dur="500" fill="hold"/>
                                        <p:tgtEl>
                                          <p:spTgt spid="1858565"/>
                                        </p:tgtEl>
                                        <p:attrNameLst>
                                          <p:attrName>ppt_x</p:attrName>
                                        </p:attrNameLst>
                                      </p:cBhvr>
                                      <p:tavLst>
                                        <p:tav tm="0">
                                          <p:val>
                                            <p:strVal val="#ppt_x"/>
                                          </p:val>
                                        </p:tav>
                                        <p:tav tm="100000">
                                          <p:val>
                                            <p:strVal val="#ppt_x"/>
                                          </p:val>
                                        </p:tav>
                                      </p:tavLst>
                                    </p:anim>
                                    <p:anim calcmode="lin" valueType="num">
                                      <p:cBhvr additive="base">
                                        <p:cTn id="26" dur="500" fill="hold"/>
                                        <p:tgtEl>
                                          <p:spTgt spid="1858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双总线结构</a:t>
            </a:r>
            <a:r>
              <a:rPr lang="en-US" altLang="zh-CN" dirty="0" smtClean="0"/>
              <a:t>1</a:t>
            </a:r>
            <a:endParaRPr lang="zh-CN" altLang="en-US" dirty="0"/>
          </a:p>
        </p:txBody>
      </p:sp>
      <p:sp>
        <p:nvSpPr>
          <p:cNvPr id="3" name="内容占位符 2"/>
          <p:cNvSpPr>
            <a:spLocks noGrp="1"/>
          </p:cNvSpPr>
          <p:nvPr>
            <p:ph idx="1"/>
          </p:nvPr>
        </p:nvSpPr>
        <p:spPr>
          <a:xfrm>
            <a:off x="395536" y="4509120"/>
            <a:ext cx="8218488" cy="1511920"/>
          </a:xfrm>
        </p:spPr>
        <p:txBody>
          <a:bodyPr/>
          <a:lstStyle/>
          <a:p>
            <a:r>
              <a:rPr lang="zh-CN" altLang="zh-CN" dirty="0"/>
              <a:t>存储</a:t>
            </a:r>
            <a:r>
              <a:rPr lang="zh-CN" altLang="zh-CN" dirty="0" smtClean="0"/>
              <a:t>总线</a:t>
            </a:r>
            <a:r>
              <a:rPr lang="zh-CN" altLang="en-US" dirty="0" smtClean="0"/>
              <a:t>有效</a:t>
            </a:r>
            <a:r>
              <a:rPr lang="zh-CN" altLang="zh-CN" dirty="0" smtClean="0"/>
              <a:t>降低系统总线负载</a:t>
            </a:r>
            <a:r>
              <a:rPr lang="zh-CN" altLang="zh-CN" dirty="0"/>
              <a:t>；</a:t>
            </a:r>
            <a:endParaRPr lang="en-US" altLang="zh-CN" dirty="0"/>
          </a:p>
          <a:p>
            <a:r>
              <a:rPr lang="zh-CN" altLang="en-US" dirty="0" smtClean="0"/>
              <a:t>需</a:t>
            </a:r>
            <a:r>
              <a:rPr lang="zh-CN" altLang="en-US" dirty="0"/>
              <a:t>专门的</a:t>
            </a:r>
            <a:r>
              <a:rPr lang="en-US" altLang="zh-CN" dirty="0"/>
              <a:t>I/O</a:t>
            </a:r>
            <a:r>
              <a:rPr lang="zh-CN" altLang="en-US" dirty="0"/>
              <a:t>指令，存储空间扩大。</a:t>
            </a:r>
            <a:endParaRPr lang="en-US" altLang="zh-CN" dirty="0"/>
          </a:p>
          <a:p>
            <a:r>
              <a:rPr lang="zh-CN" altLang="zh-CN" dirty="0" smtClean="0"/>
              <a:t>系统扩展容易</a:t>
            </a:r>
            <a:r>
              <a:rPr lang="en-US" altLang="zh-CN" dirty="0" smtClean="0"/>
              <a:t>;</a:t>
            </a:r>
            <a:endParaRPr lang="zh-CN"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grpSp>
        <p:nvGrpSpPr>
          <p:cNvPr id="24" name="组合 23"/>
          <p:cNvGrpSpPr/>
          <p:nvPr/>
        </p:nvGrpSpPr>
        <p:grpSpPr>
          <a:xfrm>
            <a:off x="467545" y="1124744"/>
            <a:ext cx="8064896" cy="2989450"/>
            <a:chOff x="3971925" y="2753544"/>
            <a:chExt cx="12268200" cy="4547507"/>
          </a:xfrm>
        </p:grpSpPr>
        <p:sp>
          <p:nvSpPr>
            <p:cNvPr id="25" name="矩形 24"/>
            <p:cNvSpPr>
              <a:spLocks noChangeArrowheads="1"/>
            </p:cNvSpPr>
            <p:nvPr/>
          </p:nvSpPr>
          <p:spPr bwMode="auto">
            <a:xfrm>
              <a:off x="4563975" y="4277544"/>
              <a:ext cx="1711431"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400" i="0" dirty="0">
                  <a:solidFill>
                    <a:srgbClr val="FFFF99"/>
                  </a:solidFill>
                  <a:latin typeface="Times New Roman" pitchFamily="18" charset="0"/>
                </a:rPr>
                <a:t>CPU</a:t>
              </a:r>
            </a:p>
          </p:txBody>
        </p:sp>
        <p:sp>
          <p:nvSpPr>
            <p:cNvPr id="26" name="矩形 25"/>
            <p:cNvSpPr>
              <a:spLocks noChangeArrowheads="1"/>
            </p:cNvSpPr>
            <p:nvPr/>
          </p:nvSpPr>
          <p:spPr bwMode="auto">
            <a:xfrm>
              <a:off x="7002375" y="4277544"/>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solidFill>
                    <a:srgbClr val="FFFF99"/>
                  </a:solidFill>
                  <a:latin typeface="华文楷体" pitchFamily="2" charset="-122"/>
                  <a:ea typeface="华文楷体" pitchFamily="2" charset="-122"/>
                </a:rPr>
                <a:t>主存</a:t>
              </a:r>
            </a:p>
          </p:txBody>
        </p:sp>
        <p:sp>
          <p:nvSpPr>
            <p:cNvPr id="27" name="矩形 26"/>
            <p:cNvSpPr>
              <a:spLocks noChangeArrowheads="1"/>
            </p:cNvSpPr>
            <p:nvPr/>
          </p:nvSpPr>
          <p:spPr bwMode="auto">
            <a:xfrm>
              <a:off x="10357399" y="4277543"/>
              <a:ext cx="1273684" cy="1157073"/>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sz="2000" i="0" dirty="0">
                  <a:solidFill>
                    <a:srgbClr val="FFFF99"/>
                  </a:solidFill>
                  <a:latin typeface="华文楷体" panose="02010600040101010101" pitchFamily="2" charset="-122"/>
                  <a:ea typeface="华文楷体" panose="02010600040101010101" pitchFamily="2" charset="-122"/>
                </a:rPr>
                <a:t>接口</a:t>
              </a:r>
            </a:p>
          </p:txBody>
        </p:sp>
        <p:sp>
          <p:nvSpPr>
            <p:cNvPr id="28" name="自选图形 6"/>
            <p:cNvSpPr>
              <a:spLocks noChangeArrowheads="1"/>
            </p:cNvSpPr>
            <p:nvPr/>
          </p:nvSpPr>
          <p:spPr bwMode="auto">
            <a:xfrm>
              <a:off x="5268225" y="3164748"/>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29" name="矩形 28"/>
            <p:cNvSpPr>
              <a:spLocks noChangeArrowheads="1"/>
            </p:cNvSpPr>
            <p:nvPr/>
          </p:nvSpPr>
          <p:spPr bwMode="auto">
            <a:xfrm>
              <a:off x="10357399" y="6096138"/>
              <a:ext cx="1273684" cy="1032221"/>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30" name="自选图形 8"/>
            <p:cNvSpPr>
              <a:spLocks noChangeArrowheads="1"/>
            </p:cNvSpPr>
            <p:nvPr/>
          </p:nvSpPr>
          <p:spPr bwMode="auto">
            <a:xfrm>
              <a:off x="10829714" y="5438913"/>
              <a:ext cx="305011" cy="457518"/>
            </a:xfrm>
            <a:prstGeom prst="upDownArrow">
              <a:avLst>
                <a:gd name="adj1" fmla="val 50000"/>
                <a:gd name="adj2" fmla="val 3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6600" i="0"/>
            </a:p>
          </p:txBody>
        </p:sp>
        <p:sp>
          <p:nvSpPr>
            <p:cNvPr id="31" name="文本框 9"/>
            <p:cNvSpPr txBox="1">
              <a:spLocks noChangeArrowheads="1"/>
            </p:cNvSpPr>
            <p:nvPr/>
          </p:nvSpPr>
          <p:spPr bwMode="auto">
            <a:xfrm>
              <a:off x="12187236" y="4177532"/>
              <a:ext cx="1628506" cy="94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32" name="文本框 10"/>
            <p:cNvSpPr txBox="1">
              <a:spLocks noChangeArrowheads="1"/>
            </p:cNvSpPr>
            <p:nvPr/>
          </p:nvSpPr>
          <p:spPr bwMode="auto">
            <a:xfrm>
              <a:off x="12201792" y="6351304"/>
              <a:ext cx="1628506" cy="94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33" name="矩形 32"/>
            <p:cNvSpPr>
              <a:spLocks noChangeArrowheads="1"/>
            </p:cNvSpPr>
            <p:nvPr/>
          </p:nvSpPr>
          <p:spPr bwMode="auto">
            <a:xfrm>
              <a:off x="11945439" y="3208377"/>
              <a:ext cx="2002727" cy="6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zh-CN" altLang="en-US" sz="2400" i="0" dirty="0">
                  <a:latin typeface="华文楷体" panose="02010600040101010101" pitchFamily="2" charset="-122"/>
                  <a:ea typeface="华文楷体" panose="02010600040101010101" pitchFamily="2" charset="-122"/>
                </a:rPr>
                <a:t>系统总线</a:t>
              </a:r>
            </a:p>
          </p:txBody>
        </p:sp>
        <p:sp>
          <p:nvSpPr>
            <p:cNvPr id="34" name="自选图形 13"/>
            <p:cNvSpPr>
              <a:spLocks noChangeArrowheads="1"/>
            </p:cNvSpPr>
            <p:nvPr/>
          </p:nvSpPr>
          <p:spPr bwMode="auto">
            <a:xfrm>
              <a:off x="7729476" y="3134544"/>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35" name="自选图形 14"/>
            <p:cNvSpPr>
              <a:spLocks noChangeArrowheads="1"/>
            </p:cNvSpPr>
            <p:nvPr/>
          </p:nvSpPr>
          <p:spPr bwMode="auto">
            <a:xfrm>
              <a:off x="10905913" y="3134544"/>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36" name="矩形 35"/>
            <p:cNvSpPr>
              <a:spLocks noChangeArrowheads="1"/>
            </p:cNvSpPr>
            <p:nvPr/>
          </p:nvSpPr>
          <p:spPr bwMode="auto">
            <a:xfrm>
              <a:off x="14214151" y="4277543"/>
              <a:ext cx="1322623" cy="1157073"/>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sz="2000" i="0" dirty="0">
                  <a:solidFill>
                    <a:srgbClr val="FFFF99"/>
                  </a:solidFill>
                  <a:latin typeface="华文楷体" panose="02010600040101010101" pitchFamily="2" charset="-122"/>
                  <a:ea typeface="华文楷体" panose="02010600040101010101" pitchFamily="2" charset="-122"/>
                </a:rPr>
                <a:t>适配器</a:t>
              </a:r>
            </a:p>
          </p:txBody>
        </p:sp>
        <p:sp>
          <p:nvSpPr>
            <p:cNvPr id="37" name="矩形 36"/>
            <p:cNvSpPr>
              <a:spLocks noChangeArrowheads="1"/>
            </p:cNvSpPr>
            <p:nvPr/>
          </p:nvSpPr>
          <p:spPr bwMode="auto">
            <a:xfrm>
              <a:off x="14214151" y="6088749"/>
              <a:ext cx="1322623" cy="1046295"/>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38" name="自选图形 17"/>
            <p:cNvSpPr>
              <a:spLocks noChangeArrowheads="1"/>
            </p:cNvSpPr>
            <p:nvPr/>
          </p:nvSpPr>
          <p:spPr bwMode="auto">
            <a:xfrm>
              <a:off x="14716126" y="5432450"/>
              <a:ext cx="305011" cy="457518"/>
            </a:xfrm>
            <a:prstGeom prst="upDownArrow">
              <a:avLst>
                <a:gd name="adj1" fmla="val 50000"/>
                <a:gd name="adj2" fmla="val 3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6600" i="0"/>
            </a:p>
          </p:txBody>
        </p:sp>
        <p:sp>
          <p:nvSpPr>
            <p:cNvPr id="39" name="自选图形 18"/>
            <p:cNvSpPr>
              <a:spLocks noChangeArrowheads="1"/>
            </p:cNvSpPr>
            <p:nvPr/>
          </p:nvSpPr>
          <p:spPr bwMode="auto">
            <a:xfrm>
              <a:off x="14716125" y="3134544"/>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40" name="自选图形 11"/>
            <p:cNvSpPr>
              <a:spLocks noChangeArrowheads="1"/>
            </p:cNvSpPr>
            <p:nvPr/>
          </p:nvSpPr>
          <p:spPr bwMode="auto">
            <a:xfrm>
              <a:off x="3971925" y="2753544"/>
              <a:ext cx="12268200" cy="603669"/>
            </a:xfrm>
            <a:prstGeom prst="leftRightArrow">
              <a:avLst>
                <a:gd name="adj1" fmla="val 33824"/>
                <a:gd name="adj2" fmla="val 131993"/>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41" name="自选图形 19"/>
            <p:cNvSpPr>
              <a:spLocks noChangeArrowheads="1"/>
            </p:cNvSpPr>
            <p:nvPr/>
          </p:nvSpPr>
          <p:spPr bwMode="auto">
            <a:xfrm>
              <a:off x="6275406" y="4728110"/>
              <a:ext cx="820719" cy="622165"/>
            </a:xfrm>
            <a:prstGeom prst="leftRightArrow">
              <a:avLst>
                <a:gd name="adj1" fmla="val 50000"/>
                <a:gd name="adj2" fmla="val 2669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42" name="矩形 41"/>
            <p:cNvSpPr>
              <a:spLocks noChangeArrowheads="1"/>
            </p:cNvSpPr>
            <p:nvPr/>
          </p:nvSpPr>
          <p:spPr bwMode="auto">
            <a:xfrm>
              <a:off x="5674399" y="6106344"/>
              <a:ext cx="1899494" cy="6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zh-CN" altLang="en-US" sz="2400" i="0" dirty="0">
                  <a:latin typeface="华文楷体" panose="02010600040101010101" pitchFamily="2" charset="-122"/>
                  <a:ea typeface="华文楷体" panose="02010600040101010101" pitchFamily="2" charset="-122"/>
                </a:rPr>
                <a:t>存储总线</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双总线结构</a:t>
            </a:r>
            <a:r>
              <a:rPr lang="en-US" altLang="zh-CN" dirty="0" smtClean="0"/>
              <a:t>2</a:t>
            </a:r>
            <a:endParaRPr lang="zh-CN" altLang="en-US" dirty="0"/>
          </a:p>
        </p:txBody>
      </p:sp>
      <p:grpSp>
        <p:nvGrpSpPr>
          <p:cNvPr id="53" name="组合 52"/>
          <p:cNvGrpSpPr/>
          <p:nvPr/>
        </p:nvGrpSpPr>
        <p:grpSpPr>
          <a:xfrm>
            <a:off x="395536" y="1340768"/>
            <a:ext cx="8136903" cy="4885651"/>
            <a:chOff x="3971925" y="2767034"/>
            <a:chExt cx="12268200" cy="7366211"/>
          </a:xfrm>
        </p:grpSpPr>
        <p:sp>
          <p:nvSpPr>
            <p:cNvPr id="54" name="矩形 53"/>
            <p:cNvSpPr>
              <a:spLocks noChangeArrowheads="1"/>
            </p:cNvSpPr>
            <p:nvPr/>
          </p:nvSpPr>
          <p:spPr bwMode="auto">
            <a:xfrm>
              <a:off x="4563975" y="4291034"/>
              <a:ext cx="1711431"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400" i="0" dirty="0">
                  <a:solidFill>
                    <a:srgbClr val="FFFF99"/>
                  </a:solidFill>
                  <a:latin typeface="Times New Roman" pitchFamily="18" charset="0"/>
                </a:rPr>
                <a:t>CPU</a:t>
              </a:r>
            </a:p>
          </p:txBody>
        </p:sp>
        <p:sp>
          <p:nvSpPr>
            <p:cNvPr id="55" name="矩形 54"/>
            <p:cNvSpPr>
              <a:spLocks noChangeArrowheads="1"/>
            </p:cNvSpPr>
            <p:nvPr/>
          </p:nvSpPr>
          <p:spPr bwMode="auto">
            <a:xfrm>
              <a:off x="7002375" y="4291034"/>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solidFill>
                    <a:srgbClr val="FFFF99"/>
                  </a:solidFill>
                  <a:latin typeface="华文楷体" pitchFamily="2" charset="-122"/>
                  <a:ea typeface="华文楷体" pitchFamily="2" charset="-122"/>
                </a:rPr>
                <a:t>主存</a:t>
              </a:r>
            </a:p>
          </p:txBody>
        </p:sp>
        <p:sp>
          <p:nvSpPr>
            <p:cNvPr id="56" name="自选图形 6"/>
            <p:cNvSpPr>
              <a:spLocks noChangeArrowheads="1"/>
            </p:cNvSpPr>
            <p:nvPr/>
          </p:nvSpPr>
          <p:spPr bwMode="auto">
            <a:xfrm>
              <a:off x="5268225" y="3178238"/>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57" name="矩形 56"/>
            <p:cNvSpPr>
              <a:spLocks noChangeArrowheads="1"/>
            </p:cNvSpPr>
            <p:nvPr/>
          </p:nvSpPr>
          <p:spPr bwMode="auto">
            <a:xfrm>
              <a:off x="9011238" y="3240330"/>
              <a:ext cx="2250603" cy="69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zh-CN" altLang="en-US" sz="2400" i="0" dirty="0">
                  <a:latin typeface="华文楷体" panose="02010600040101010101" pitchFamily="2" charset="-122"/>
                  <a:ea typeface="华文楷体" panose="02010600040101010101" pitchFamily="2" charset="-122"/>
                </a:rPr>
                <a:t>系统总线</a:t>
              </a:r>
            </a:p>
          </p:txBody>
        </p:sp>
        <p:sp>
          <p:nvSpPr>
            <p:cNvPr id="58" name="自选图形 13"/>
            <p:cNvSpPr>
              <a:spLocks noChangeArrowheads="1"/>
            </p:cNvSpPr>
            <p:nvPr/>
          </p:nvSpPr>
          <p:spPr bwMode="auto">
            <a:xfrm>
              <a:off x="7729475" y="3148034"/>
              <a:ext cx="357249"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nvGrpSpPr>
            <p:cNvPr id="59" name="组合 34"/>
            <p:cNvGrpSpPr/>
            <p:nvPr/>
          </p:nvGrpSpPr>
          <p:grpSpPr>
            <a:xfrm>
              <a:off x="10357399" y="5849188"/>
              <a:ext cx="5179376" cy="4284057"/>
              <a:chOff x="10357399" y="5525316"/>
              <a:chExt cx="5179376" cy="4284057"/>
            </a:xfrm>
          </p:grpSpPr>
          <p:sp>
            <p:nvSpPr>
              <p:cNvPr id="66" name="矩形 65"/>
              <p:cNvSpPr>
                <a:spLocks noChangeArrowheads="1"/>
              </p:cNvSpPr>
              <p:nvPr/>
            </p:nvSpPr>
            <p:spPr bwMode="auto">
              <a:xfrm>
                <a:off x="10357399" y="6668316"/>
                <a:ext cx="1273684" cy="1295400"/>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sz="2000" i="0" dirty="0">
                    <a:solidFill>
                      <a:srgbClr val="FFFF99"/>
                    </a:solidFill>
                    <a:latin typeface="华文楷体" panose="02010600040101010101" pitchFamily="2" charset="-122"/>
                    <a:ea typeface="华文楷体" panose="02010600040101010101" pitchFamily="2" charset="-122"/>
                  </a:rPr>
                  <a:t>接口</a:t>
                </a:r>
              </a:p>
            </p:txBody>
          </p:sp>
          <p:sp>
            <p:nvSpPr>
              <p:cNvPr id="67" name="矩形 66"/>
              <p:cNvSpPr>
                <a:spLocks noChangeArrowheads="1"/>
              </p:cNvSpPr>
              <p:nvPr/>
            </p:nvSpPr>
            <p:spPr bwMode="auto">
              <a:xfrm>
                <a:off x="10357399" y="8649940"/>
                <a:ext cx="1273684" cy="1032222"/>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68" name="自选图形 8"/>
              <p:cNvSpPr>
                <a:spLocks noChangeArrowheads="1"/>
              </p:cNvSpPr>
              <p:nvPr/>
            </p:nvSpPr>
            <p:spPr bwMode="auto">
              <a:xfrm>
                <a:off x="10829712" y="7963716"/>
                <a:ext cx="325061" cy="533718"/>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9" name="文本框 9"/>
              <p:cNvSpPr txBox="1">
                <a:spLocks noChangeArrowheads="1"/>
              </p:cNvSpPr>
              <p:nvPr/>
            </p:nvSpPr>
            <p:spPr bwMode="auto">
              <a:xfrm>
                <a:off x="12514347" y="7031575"/>
                <a:ext cx="1830066" cy="1067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70" name="文本框 10"/>
              <p:cNvSpPr txBox="1">
                <a:spLocks noChangeArrowheads="1"/>
              </p:cNvSpPr>
              <p:nvPr/>
            </p:nvSpPr>
            <p:spPr bwMode="auto">
              <a:xfrm>
                <a:off x="12514347" y="8742077"/>
                <a:ext cx="1830066" cy="1067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71" name="自选图形 14"/>
              <p:cNvSpPr>
                <a:spLocks noChangeArrowheads="1"/>
              </p:cNvSpPr>
              <p:nvPr/>
            </p:nvSpPr>
            <p:spPr bwMode="auto">
              <a:xfrm>
                <a:off x="10829925" y="5525316"/>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72" name="矩形 71"/>
              <p:cNvSpPr>
                <a:spLocks noChangeArrowheads="1"/>
              </p:cNvSpPr>
              <p:nvPr/>
            </p:nvSpPr>
            <p:spPr bwMode="auto">
              <a:xfrm>
                <a:off x="14214152" y="6668316"/>
                <a:ext cx="1322623" cy="1305832"/>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sz="2000" i="0" dirty="0">
                    <a:solidFill>
                      <a:srgbClr val="FFFF99"/>
                    </a:solidFill>
                    <a:latin typeface="华文楷体" panose="02010600040101010101" pitchFamily="2" charset="-122"/>
                    <a:ea typeface="华文楷体" panose="02010600040101010101" pitchFamily="2" charset="-122"/>
                  </a:rPr>
                  <a:t>适配器</a:t>
                </a:r>
              </a:p>
            </p:txBody>
          </p:sp>
          <p:sp>
            <p:nvSpPr>
              <p:cNvPr id="73" name="矩形 72"/>
              <p:cNvSpPr>
                <a:spLocks noChangeArrowheads="1"/>
              </p:cNvSpPr>
              <p:nvPr/>
            </p:nvSpPr>
            <p:spPr bwMode="auto">
              <a:xfrm>
                <a:off x="14214152" y="8573316"/>
                <a:ext cx="1322623" cy="1108846"/>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74" name="自选图形 17"/>
              <p:cNvSpPr>
                <a:spLocks noChangeArrowheads="1"/>
              </p:cNvSpPr>
              <p:nvPr/>
            </p:nvSpPr>
            <p:spPr bwMode="auto">
              <a:xfrm>
                <a:off x="14716125" y="7963716"/>
                <a:ext cx="305012" cy="457518"/>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75" name="自选图形 18"/>
              <p:cNvSpPr>
                <a:spLocks noChangeArrowheads="1"/>
              </p:cNvSpPr>
              <p:nvPr/>
            </p:nvSpPr>
            <p:spPr bwMode="auto">
              <a:xfrm>
                <a:off x="14716125" y="5525316"/>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sp>
          <p:nvSpPr>
            <p:cNvPr id="60" name="自选图形 22"/>
            <p:cNvSpPr>
              <a:spLocks noChangeArrowheads="1"/>
            </p:cNvSpPr>
            <p:nvPr/>
          </p:nvSpPr>
          <p:spPr bwMode="auto">
            <a:xfrm>
              <a:off x="9723091" y="5510234"/>
              <a:ext cx="6212234" cy="509626"/>
            </a:xfrm>
            <a:prstGeom prst="leftRightArrow">
              <a:avLst>
                <a:gd name="adj1" fmla="val 49663"/>
                <a:gd name="adj2" fmla="val 807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1" name="矩形 23"/>
            <p:cNvSpPr>
              <a:spLocks noChangeArrowheads="1"/>
            </p:cNvSpPr>
            <p:nvPr/>
          </p:nvSpPr>
          <p:spPr bwMode="auto">
            <a:xfrm>
              <a:off x="11653242" y="4197312"/>
              <a:ext cx="1982576" cy="602932"/>
            </a:xfrm>
            <a:prstGeom prst="rect">
              <a:avLst/>
            </a:prstGeom>
            <a:solidFill>
              <a:srgbClr val="66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latin typeface="华文楷体" panose="02010600040101010101" pitchFamily="2" charset="-122"/>
                  <a:ea typeface="华文楷体" panose="02010600040101010101" pitchFamily="2" charset="-122"/>
                </a:rPr>
                <a:t>通道</a:t>
              </a:r>
            </a:p>
          </p:txBody>
        </p:sp>
        <p:sp>
          <p:nvSpPr>
            <p:cNvPr id="62" name="自选图形 24"/>
            <p:cNvSpPr>
              <a:spLocks noChangeArrowheads="1"/>
            </p:cNvSpPr>
            <p:nvPr/>
          </p:nvSpPr>
          <p:spPr bwMode="auto">
            <a:xfrm>
              <a:off x="12449511" y="4774784"/>
              <a:ext cx="437814" cy="864200"/>
            </a:xfrm>
            <a:prstGeom prst="upDownArrow">
              <a:avLst>
                <a:gd name="adj1" fmla="val 50000"/>
                <a:gd name="adj2" fmla="val 38582"/>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3" name="矩形 62"/>
            <p:cNvSpPr>
              <a:spLocks noChangeArrowheads="1"/>
            </p:cNvSpPr>
            <p:nvPr/>
          </p:nvSpPr>
          <p:spPr bwMode="auto">
            <a:xfrm>
              <a:off x="12858351" y="4947493"/>
              <a:ext cx="2081421" cy="69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en-US" altLang="zh-CN" sz="2400" i="0" dirty="0" smtClean="0">
                  <a:latin typeface="华文楷体" panose="02010600040101010101" pitchFamily="2" charset="-122"/>
                  <a:ea typeface="华文楷体" panose="02010600040101010101" pitchFamily="2" charset="-122"/>
                </a:rPr>
                <a:t>I/O</a:t>
              </a:r>
              <a:r>
                <a:rPr lang="zh-CN" altLang="en-US" sz="2400" i="0" dirty="0" smtClean="0">
                  <a:latin typeface="华文楷体" panose="02010600040101010101" pitchFamily="2" charset="-122"/>
                  <a:ea typeface="华文楷体" panose="02010600040101010101" pitchFamily="2" charset="-122"/>
                </a:rPr>
                <a:t>总线</a:t>
              </a:r>
              <a:endParaRPr lang="zh-CN" altLang="en-US" sz="2400" i="0" dirty="0">
                <a:latin typeface="华文楷体" panose="02010600040101010101" pitchFamily="2" charset="-122"/>
                <a:ea typeface="华文楷体" panose="02010600040101010101" pitchFamily="2" charset="-122"/>
              </a:endParaRPr>
            </a:p>
          </p:txBody>
        </p:sp>
        <p:sp>
          <p:nvSpPr>
            <p:cNvPr id="64" name="自选图形 13"/>
            <p:cNvSpPr>
              <a:spLocks noChangeArrowheads="1"/>
            </p:cNvSpPr>
            <p:nvPr/>
          </p:nvSpPr>
          <p:spPr bwMode="auto">
            <a:xfrm>
              <a:off x="12460820" y="3147293"/>
              <a:ext cx="397531" cy="1027353"/>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5" name="自选图形 11"/>
            <p:cNvSpPr>
              <a:spLocks noChangeArrowheads="1"/>
            </p:cNvSpPr>
            <p:nvPr/>
          </p:nvSpPr>
          <p:spPr bwMode="auto">
            <a:xfrm>
              <a:off x="3971925" y="2767034"/>
              <a:ext cx="12268200" cy="603669"/>
            </a:xfrm>
            <a:prstGeom prst="leftRightArrow">
              <a:avLst>
                <a:gd name="adj1" fmla="val 33824"/>
                <a:gd name="adj2" fmla="val 131993"/>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spTree>
    <p:extLst>
      <p:ext uri="{BB962C8B-B14F-4D97-AF65-F5344CB8AC3E}">
        <p14:creationId xmlns:p14="http://schemas.microsoft.com/office/powerpoint/2010/main" val="14414885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三总线结构</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grpSp>
        <p:nvGrpSpPr>
          <p:cNvPr id="29" name="内容占位符 28"/>
          <p:cNvGrpSpPr>
            <a:grpSpLocks noGrp="1"/>
          </p:cNvGrpSpPr>
          <p:nvPr/>
        </p:nvGrpSpPr>
        <p:grpSpPr>
          <a:xfrm>
            <a:off x="539553" y="1035346"/>
            <a:ext cx="8085584" cy="2844444"/>
            <a:chOff x="2981327" y="1764672"/>
            <a:chExt cx="13494195" cy="6335358"/>
          </a:xfrm>
        </p:grpSpPr>
        <p:sp>
          <p:nvSpPr>
            <p:cNvPr id="30" name="矩形 29"/>
            <p:cNvSpPr>
              <a:spLocks noChangeArrowheads="1"/>
            </p:cNvSpPr>
            <p:nvPr/>
          </p:nvSpPr>
          <p:spPr bwMode="auto">
            <a:xfrm>
              <a:off x="3438525" y="3967162"/>
              <a:ext cx="1711431"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000" i="0" dirty="0">
                  <a:solidFill>
                    <a:srgbClr val="FFFF99"/>
                  </a:solidFill>
                  <a:latin typeface="Times New Roman" pitchFamily="18" charset="0"/>
                </a:rPr>
                <a:t>CPU</a:t>
              </a:r>
            </a:p>
          </p:txBody>
        </p:sp>
        <p:sp>
          <p:nvSpPr>
            <p:cNvPr id="31" name="矩形 30"/>
            <p:cNvSpPr>
              <a:spLocks noChangeArrowheads="1"/>
            </p:cNvSpPr>
            <p:nvPr/>
          </p:nvSpPr>
          <p:spPr bwMode="auto">
            <a:xfrm>
              <a:off x="5876925" y="3967162"/>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itchFamily="2" charset="-122"/>
                  <a:ea typeface="华文楷体" pitchFamily="2" charset="-122"/>
                </a:rPr>
                <a:t>主存</a:t>
              </a:r>
            </a:p>
          </p:txBody>
        </p:sp>
        <p:sp>
          <p:nvSpPr>
            <p:cNvPr id="32" name="矩形 31"/>
            <p:cNvSpPr>
              <a:spLocks noChangeArrowheads="1"/>
            </p:cNvSpPr>
            <p:nvPr/>
          </p:nvSpPr>
          <p:spPr bwMode="auto">
            <a:xfrm>
              <a:off x="10934514" y="3967162"/>
              <a:ext cx="1273684" cy="1305832"/>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i="0" dirty="0">
                  <a:solidFill>
                    <a:srgbClr val="FFFF99"/>
                  </a:solidFill>
                  <a:latin typeface="华文楷体" panose="02010600040101010101" pitchFamily="2" charset="-122"/>
                  <a:ea typeface="华文楷体" panose="02010600040101010101" pitchFamily="2" charset="-122"/>
                </a:rPr>
                <a:t>接口</a:t>
              </a:r>
            </a:p>
          </p:txBody>
        </p:sp>
        <p:sp>
          <p:nvSpPr>
            <p:cNvPr id="33" name="自选图形 6"/>
            <p:cNvSpPr>
              <a:spLocks noChangeArrowheads="1"/>
            </p:cNvSpPr>
            <p:nvPr/>
          </p:nvSpPr>
          <p:spPr bwMode="auto">
            <a:xfrm>
              <a:off x="4142775" y="2854366"/>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34" name="矩形 33"/>
            <p:cNvSpPr>
              <a:spLocks noChangeArrowheads="1"/>
            </p:cNvSpPr>
            <p:nvPr/>
          </p:nvSpPr>
          <p:spPr bwMode="auto">
            <a:xfrm>
              <a:off x="10934514" y="5948786"/>
              <a:ext cx="1273684" cy="1032222"/>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a:solidFill>
                    <a:srgbClr val="FFFF99"/>
                  </a:solidFill>
                  <a:latin typeface="华文楷体" panose="02010600040101010101" pitchFamily="2" charset="-122"/>
                  <a:ea typeface="华文楷体" panose="02010600040101010101" pitchFamily="2" charset="-122"/>
                </a:rPr>
                <a:t>设备</a:t>
              </a:r>
            </a:p>
          </p:txBody>
        </p:sp>
        <p:sp>
          <p:nvSpPr>
            <p:cNvPr id="35" name="自选图形 8"/>
            <p:cNvSpPr>
              <a:spLocks noChangeArrowheads="1"/>
            </p:cNvSpPr>
            <p:nvPr/>
          </p:nvSpPr>
          <p:spPr bwMode="auto">
            <a:xfrm>
              <a:off x="11439313" y="5262562"/>
              <a:ext cx="305012" cy="558715"/>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36" name="文本框 9"/>
            <p:cNvSpPr txBox="1">
              <a:spLocks noChangeArrowheads="1"/>
            </p:cNvSpPr>
            <p:nvPr/>
          </p:nvSpPr>
          <p:spPr bwMode="auto">
            <a:xfrm>
              <a:off x="12353926" y="4330422"/>
              <a:ext cx="1849157" cy="143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3600" i="0" dirty="0">
                  <a:solidFill>
                    <a:schemeClr val="tx1"/>
                  </a:solidFill>
                  <a:latin typeface="Times New Roman" pitchFamily="18" charset="0"/>
                </a:rPr>
                <a:t>······</a:t>
              </a:r>
            </a:p>
          </p:txBody>
        </p:sp>
        <p:sp>
          <p:nvSpPr>
            <p:cNvPr id="37" name="文本框 10"/>
            <p:cNvSpPr txBox="1">
              <a:spLocks noChangeArrowheads="1"/>
            </p:cNvSpPr>
            <p:nvPr/>
          </p:nvSpPr>
          <p:spPr bwMode="auto">
            <a:xfrm>
              <a:off x="12353926" y="6040924"/>
              <a:ext cx="1849157" cy="143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3600" i="0" dirty="0">
                  <a:solidFill>
                    <a:schemeClr val="tx1"/>
                  </a:solidFill>
                  <a:latin typeface="Times New Roman" pitchFamily="18" charset="0"/>
                </a:rPr>
                <a:t>······</a:t>
              </a:r>
            </a:p>
          </p:txBody>
        </p:sp>
        <p:sp>
          <p:nvSpPr>
            <p:cNvPr id="38" name="矩形 37"/>
            <p:cNvSpPr>
              <a:spLocks noChangeArrowheads="1"/>
            </p:cNvSpPr>
            <p:nvPr/>
          </p:nvSpPr>
          <p:spPr bwMode="auto">
            <a:xfrm>
              <a:off x="5977121" y="1764672"/>
              <a:ext cx="1972220" cy="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000" i="0" dirty="0">
                  <a:latin typeface="华文楷体" panose="02010600040101010101" pitchFamily="2" charset="-122"/>
                  <a:ea typeface="华文楷体" panose="02010600040101010101" pitchFamily="2" charset="-122"/>
                </a:rPr>
                <a:t> </a:t>
              </a:r>
              <a:r>
                <a:rPr lang="en-US" altLang="zh-CN" sz="2000" i="0" dirty="0" smtClean="0">
                  <a:latin typeface="华文楷体" panose="02010600040101010101" pitchFamily="2" charset="-122"/>
                  <a:ea typeface="华文楷体" panose="02010600040101010101" pitchFamily="2" charset="-122"/>
                </a:rPr>
                <a:t>I/O</a:t>
              </a:r>
              <a:r>
                <a:rPr lang="zh-CN" altLang="en-US" sz="2000" i="0" dirty="0" smtClean="0">
                  <a:latin typeface="华文楷体" panose="02010600040101010101" pitchFamily="2" charset="-122"/>
                  <a:ea typeface="华文楷体" panose="02010600040101010101" pitchFamily="2" charset="-122"/>
                </a:rPr>
                <a:t>总线</a:t>
              </a:r>
              <a:endParaRPr lang="zh-CN" altLang="en-US" sz="2000" i="0" dirty="0">
                <a:latin typeface="华文楷体" panose="02010600040101010101" pitchFamily="2" charset="-122"/>
                <a:ea typeface="华文楷体" panose="02010600040101010101" pitchFamily="2" charset="-122"/>
              </a:endParaRPr>
            </a:p>
          </p:txBody>
        </p:sp>
        <p:sp>
          <p:nvSpPr>
            <p:cNvPr id="39" name="自选图形 14"/>
            <p:cNvSpPr>
              <a:spLocks noChangeArrowheads="1"/>
            </p:cNvSpPr>
            <p:nvPr/>
          </p:nvSpPr>
          <p:spPr bwMode="auto">
            <a:xfrm>
              <a:off x="11439313" y="2824162"/>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0" name="矩形 39"/>
            <p:cNvSpPr>
              <a:spLocks noChangeArrowheads="1"/>
            </p:cNvSpPr>
            <p:nvPr/>
          </p:nvSpPr>
          <p:spPr bwMode="auto">
            <a:xfrm>
              <a:off x="14053730" y="3967162"/>
              <a:ext cx="1322623" cy="1305832"/>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i="0" dirty="0">
                  <a:solidFill>
                    <a:srgbClr val="FFFF99"/>
                  </a:solidFill>
                  <a:latin typeface="华文楷体" panose="02010600040101010101" pitchFamily="2" charset="-122"/>
                  <a:ea typeface="华文楷体" panose="02010600040101010101" pitchFamily="2" charset="-122"/>
                </a:rPr>
                <a:t>适配器</a:t>
              </a:r>
            </a:p>
          </p:txBody>
        </p:sp>
        <p:sp>
          <p:nvSpPr>
            <p:cNvPr id="41" name="矩形 40"/>
            <p:cNvSpPr>
              <a:spLocks noChangeArrowheads="1"/>
            </p:cNvSpPr>
            <p:nvPr/>
          </p:nvSpPr>
          <p:spPr bwMode="auto">
            <a:xfrm>
              <a:off x="14053730" y="5872162"/>
              <a:ext cx="1322623" cy="1108846"/>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a:solidFill>
                    <a:srgbClr val="FFFF99"/>
                  </a:solidFill>
                  <a:latin typeface="华文楷体" panose="02010600040101010101" pitchFamily="2" charset="-122"/>
                  <a:ea typeface="华文楷体" panose="02010600040101010101" pitchFamily="2" charset="-122"/>
                </a:rPr>
                <a:t>设备</a:t>
              </a:r>
            </a:p>
          </p:txBody>
        </p:sp>
        <p:sp>
          <p:nvSpPr>
            <p:cNvPr id="42" name="自选图形 17"/>
            <p:cNvSpPr>
              <a:spLocks noChangeArrowheads="1"/>
            </p:cNvSpPr>
            <p:nvPr/>
          </p:nvSpPr>
          <p:spPr bwMode="auto">
            <a:xfrm>
              <a:off x="14563725" y="5262562"/>
              <a:ext cx="305012" cy="457518"/>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3" name="自选图形 18"/>
            <p:cNvSpPr>
              <a:spLocks noChangeArrowheads="1"/>
            </p:cNvSpPr>
            <p:nvPr/>
          </p:nvSpPr>
          <p:spPr bwMode="auto">
            <a:xfrm>
              <a:off x="14563513" y="2824162"/>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4" name="自选图形 11"/>
            <p:cNvSpPr>
              <a:spLocks noChangeArrowheads="1"/>
            </p:cNvSpPr>
            <p:nvPr/>
          </p:nvSpPr>
          <p:spPr bwMode="auto">
            <a:xfrm>
              <a:off x="2981327" y="2452976"/>
              <a:ext cx="13494195" cy="589876"/>
            </a:xfrm>
            <a:prstGeom prst="leftRightArrow">
              <a:avLst>
                <a:gd name="adj1" fmla="val 33824"/>
                <a:gd name="adj2" fmla="val 13199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5" name="矩形 21"/>
            <p:cNvSpPr>
              <a:spLocks noChangeArrowheads="1"/>
            </p:cNvSpPr>
            <p:nvPr/>
          </p:nvSpPr>
          <p:spPr bwMode="auto">
            <a:xfrm>
              <a:off x="4429123" y="5759229"/>
              <a:ext cx="2020375" cy="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zh-CN" altLang="en-US" sz="2000" i="0" dirty="0">
                  <a:latin typeface="华文楷体" panose="02010600040101010101" pitchFamily="2" charset="-122"/>
                  <a:ea typeface="华文楷体" panose="02010600040101010101" pitchFamily="2" charset="-122"/>
                </a:rPr>
                <a:t>存储总线</a:t>
              </a:r>
            </a:p>
          </p:txBody>
        </p:sp>
        <p:sp>
          <p:nvSpPr>
            <p:cNvPr id="46" name="矩形 45"/>
            <p:cNvSpPr>
              <a:spLocks noChangeArrowheads="1"/>
            </p:cNvSpPr>
            <p:nvPr/>
          </p:nvSpPr>
          <p:spPr bwMode="auto">
            <a:xfrm>
              <a:off x="8314143" y="3933804"/>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p:spPr>
          <p:txBody>
            <a:bodyPr wrap="none" anchor="ctr">
              <a:flatTx/>
            </a:bodyPr>
            <a:lstStyle/>
            <a:p>
              <a:pPr algn="ctr"/>
              <a:r>
                <a:rPr kumimoji="1" lang="en-US" altLang="zh-CN" sz="2000" i="0" dirty="0" smtClean="0">
                  <a:solidFill>
                    <a:srgbClr val="FFFF99"/>
                  </a:solidFill>
                  <a:latin typeface="Times New Roman" pitchFamily="18" charset="0"/>
                </a:rPr>
                <a:t>DMAC</a:t>
              </a:r>
              <a:endParaRPr kumimoji="1" lang="zh-CN" altLang="en-US" sz="2000" i="0" dirty="0">
                <a:solidFill>
                  <a:srgbClr val="FFFF99"/>
                </a:solidFill>
                <a:latin typeface="Times New Roman" pitchFamily="18" charset="0"/>
              </a:endParaRPr>
            </a:p>
          </p:txBody>
        </p:sp>
        <p:sp>
          <p:nvSpPr>
            <p:cNvPr id="47" name="自选图形 19"/>
            <p:cNvSpPr>
              <a:spLocks noChangeArrowheads="1"/>
            </p:cNvSpPr>
            <p:nvPr/>
          </p:nvSpPr>
          <p:spPr bwMode="auto">
            <a:xfrm>
              <a:off x="5111744" y="4417728"/>
              <a:ext cx="820719" cy="622165"/>
            </a:xfrm>
            <a:prstGeom prst="leftRightArrow">
              <a:avLst>
                <a:gd name="adj1" fmla="val 50000"/>
                <a:gd name="adj2" fmla="val 2669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8" name="自选图形 19"/>
            <p:cNvSpPr>
              <a:spLocks noChangeArrowheads="1"/>
            </p:cNvSpPr>
            <p:nvPr/>
          </p:nvSpPr>
          <p:spPr bwMode="auto">
            <a:xfrm>
              <a:off x="7581418" y="4450912"/>
              <a:ext cx="820719" cy="622165"/>
            </a:xfrm>
            <a:prstGeom prst="leftRightArrow">
              <a:avLst>
                <a:gd name="adj1" fmla="val 50000"/>
                <a:gd name="adj2" fmla="val 26691"/>
              </a:avLst>
            </a:prstGeom>
            <a:solidFill>
              <a:srgbClr val="00B0F0"/>
            </a:solidFill>
            <a:ln w="9525">
              <a:solidFill>
                <a:schemeClr val="tx1"/>
              </a:solidFill>
              <a:miter lim="800000"/>
              <a:headEnd/>
              <a:tailEnd/>
            </a:ln>
            <a:effectLst/>
            <a:extLst/>
          </p:spPr>
          <p:txBody>
            <a:bodyPr wrap="none" anchor="ctr"/>
            <a:lstStyle/>
            <a:p>
              <a:endParaRPr lang="zh-CN" altLang="en-US" sz="6000" i="0"/>
            </a:p>
          </p:txBody>
        </p:sp>
        <p:sp>
          <p:nvSpPr>
            <p:cNvPr id="49" name="矩形 21"/>
            <p:cNvSpPr>
              <a:spLocks noChangeArrowheads="1"/>
            </p:cNvSpPr>
            <p:nvPr/>
          </p:nvSpPr>
          <p:spPr bwMode="auto">
            <a:xfrm>
              <a:off x="7096125" y="5759229"/>
              <a:ext cx="2138087" cy="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000" i="0" dirty="0" smtClean="0">
                  <a:latin typeface="华文楷体" panose="02010600040101010101" pitchFamily="2" charset="-122"/>
                  <a:ea typeface="华文楷体" panose="02010600040101010101" pitchFamily="2" charset="-122"/>
                </a:rPr>
                <a:t>DMA</a:t>
              </a:r>
              <a:r>
                <a:rPr lang="zh-CN" altLang="en-US" sz="2000" i="0" dirty="0" smtClean="0">
                  <a:latin typeface="华文楷体" panose="02010600040101010101" pitchFamily="2" charset="-122"/>
                  <a:ea typeface="华文楷体" panose="02010600040101010101" pitchFamily="2" charset="-122"/>
                </a:rPr>
                <a:t>总线</a:t>
              </a:r>
              <a:endParaRPr lang="zh-CN" altLang="en-US" sz="2000" i="0" dirty="0">
                <a:latin typeface="华文楷体" panose="02010600040101010101" pitchFamily="2" charset="-122"/>
                <a:ea typeface="华文楷体" panose="02010600040101010101" pitchFamily="2" charset="-122"/>
              </a:endParaRPr>
            </a:p>
          </p:txBody>
        </p:sp>
        <p:sp>
          <p:nvSpPr>
            <p:cNvPr id="50" name="自选图形 14"/>
            <p:cNvSpPr>
              <a:spLocks noChangeArrowheads="1"/>
            </p:cNvSpPr>
            <p:nvPr/>
          </p:nvSpPr>
          <p:spPr bwMode="auto">
            <a:xfrm>
              <a:off x="9027239" y="2824162"/>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51" name="自选图形 8"/>
            <p:cNvSpPr>
              <a:spLocks noChangeArrowheads="1"/>
            </p:cNvSpPr>
            <p:nvPr/>
          </p:nvSpPr>
          <p:spPr bwMode="auto">
            <a:xfrm>
              <a:off x="9246430" y="5663739"/>
              <a:ext cx="383326" cy="790731"/>
            </a:xfrm>
            <a:prstGeom prst="upDownArrow">
              <a:avLst>
                <a:gd name="adj1" fmla="val 50000"/>
                <a:gd name="adj2" fmla="val 30000"/>
              </a:avLst>
            </a:prstGeom>
            <a:solidFill>
              <a:srgbClr val="00B0F0"/>
            </a:solidFill>
            <a:ln w="9525">
              <a:solidFill>
                <a:schemeClr val="tx1"/>
              </a:solidFill>
              <a:miter lim="800000"/>
              <a:headEnd/>
              <a:tailEnd/>
            </a:ln>
            <a:effectLst/>
            <a:extLst/>
          </p:spPr>
          <p:txBody>
            <a:bodyPr wrap="none" anchor="ctr"/>
            <a:lstStyle/>
            <a:p>
              <a:endParaRPr lang="zh-CN" altLang="en-US" sz="6000" i="0"/>
            </a:p>
          </p:txBody>
        </p:sp>
        <p:sp>
          <p:nvSpPr>
            <p:cNvPr id="52" name="矩形 51"/>
            <p:cNvSpPr>
              <a:spLocks noChangeArrowheads="1"/>
            </p:cNvSpPr>
            <p:nvPr/>
          </p:nvSpPr>
          <p:spPr bwMode="auto">
            <a:xfrm>
              <a:off x="8749755" y="6775234"/>
              <a:ext cx="1273683" cy="1324796"/>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smtClean="0">
                  <a:solidFill>
                    <a:srgbClr val="FFFF99"/>
                  </a:solidFill>
                  <a:latin typeface="华文楷体" panose="02010600040101010101" pitchFamily="2" charset="-122"/>
                  <a:ea typeface="华文楷体" panose="02010600040101010101" pitchFamily="2" charset="-122"/>
                </a:rPr>
                <a:t>高速</a:t>
              </a:r>
              <a:endParaRPr kumimoji="1" lang="en-US" altLang="zh-CN" i="0" dirty="0" smtClean="0">
                <a:solidFill>
                  <a:srgbClr val="FFFF99"/>
                </a:solidFill>
                <a:latin typeface="华文楷体" panose="02010600040101010101" pitchFamily="2" charset="-122"/>
                <a:ea typeface="华文楷体" panose="02010600040101010101" pitchFamily="2" charset="-122"/>
              </a:endParaRPr>
            </a:p>
            <a:p>
              <a:pPr algn="ctr"/>
              <a:r>
                <a:rPr kumimoji="1" lang="zh-CN" altLang="en-US" i="0" dirty="0" smtClean="0">
                  <a:solidFill>
                    <a:srgbClr val="FFFF99"/>
                  </a:solidFill>
                  <a:latin typeface="华文楷体" panose="02010600040101010101" pitchFamily="2" charset="-122"/>
                  <a:ea typeface="华文楷体" panose="02010600040101010101" pitchFamily="2" charset="-122"/>
                </a:rPr>
                <a:t>设备</a:t>
              </a:r>
              <a:endParaRPr kumimoji="1" lang="zh-CN" altLang="en-US" i="0" dirty="0">
                <a:solidFill>
                  <a:srgbClr val="FFFF99"/>
                </a:solidFill>
                <a:latin typeface="华文楷体" panose="02010600040101010101" pitchFamily="2" charset="-122"/>
                <a:ea typeface="华文楷体" panose="02010600040101010101" pitchFamily="2" charset="-122"/>
              </a:endParaRPr>
            </a:p>
          </p:txBody>
        </p:sp>
      </p:grpSp>
      <p:sp>
        <p:nvSpPr>
          <p:cNvPr id="53" name="内容占位符 2"/>
          <p:cNvSpPr txBox="1">
            <a:spLocks/>
          </p:cNvSpPr>
          <p:nvPr/>
        </p:nvSpPr>
        <p:spPr bwMode="auto">
          <a:xfrm>
            <a:off x="395536" y="4149080"/>
            <a:ext cx="8218488" cy="18719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20000"/>
              </a:spcBef>
              <a:spcAft>
                <a:spcPct val="0"/>
              </a:spcAft>
              <a:buClr>
                <a:srgbClr val="FFC000"/>
              </a:buClr>
              <a:buSzTx/>
              <a:buFont typeface="Wingdings" pitchFamily="2" charset="2"/>
              <a:buChar char="n"/>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高速与低速传输活动分离</a:t>
            </a:r>
            <a:endParaRPr kumimoji="0" lang="en-US" altLang="zh-CN" sz="2400" b="0" i="0" u="none" strike="noStrike" kern="0" cap="none" spc="0" normalizeH="0" baseline="0" noProof="0" dirty="0" smtClean="0">
              <a:ln>
                <a:noFill/>
              </a:ln>
              <a:solidFill>
                <a:schemeClr val="tx1"/>
              </a:solidFill>
              <a:effectLst/>
              <a:uLnTx/>
              <a:uFillTx/>
              <a:latin typeface="+mn-ea"/>
              <a:ea typeface="+mn-ea"/>
              <a:cs typeface="+mn-cs"/>
            </a:endParaRPr>
          </a:p>
          <a:p>
            <a:pPr marL="812800" marR="0" lvl="1" indent="-355600" algn="l" defTabSz="914400" rtl="0" eaLnBrk="0" fontAlgn="base" latinLnBrk="0" hangingPunct="0">
              <a:lnSpc>
                <a:spcPct val="120000"/>
              </a:lnSpc>
              <a:spcBef>
                <a:spcPct val="20000"/>
              </a:spcBef>
              <a:spcAft>
                <a:spcPct val="0"/>
              </a:spcAft>
              <a:buClr>
                <a:srgbClr val="FFC000"/>
              </a:buClr>
              <a:buSzTx/>
              <a:buFont typeface="Wingdings" pitchFamily="2" charset="2"/>
              <a:buChar char="p"/>
              <a:tabLst/>
              <a:defRPr/>
            </a:pPr>
            <a:r>
              <a:rPr kumimoji="0" lang="zh-CN" altLang="zh-CN" sz="2000" b="0" i="0" u="none" strike="noStrike" kern="0" cap="none" spc="0" normalizeH="0" baseline="0" noProof="0" dirty="0" smtClean="0">
                <a:ln>
                  <a:noFill/>
                </a:ln>
                <a:solidFill>
                  <a:srgbClr val="C00000"/>
                </a:solidFill>
                <a:effectLst/>
                <a:uLnTx/>
                <a:uFillTx/>
                <a:latin typeface="+mn-ea"/>
                <a:ea typeface="+mn-ea"/>
              </a:rPr>
              <a:t>将</a:t>
            </a:r>
            <a:r>
              <a:rPr kumimoji="0" lang="en-US" altLang="zh-CN" sz="2000" b="0" i="0" u="none" strike="noStrike" kern="0" cap="none" spc="0" normalizeH="0" baseline="0" noProof="0" dirty="0" smtClean="0">
                <a:ln>
                  <a:noFill/>
                </a:ln>
                <a:solidFill>
                  <a:srgbClr val="C00000"/>
                </a:solidFill>
                <a:effectLst/>
                <a:uLnTx/>
                <a:uFillTx/>
                <a:latin typeface="+mn-ea"/>
                <a:ea typeface="+mn-ea"/>
              </a:rPr>
              <a:t>I/O</a:t>
            </a:r>
            <a:r>
              <a:rPr kumimoji="0" lang="zh-CN" altLang="zh-CN" sz="2000" b="0" i="0" u="none" strike="noStrike" kern="0" cap="none" spc="0" normalizeH="0" baseline="0" noProof="0" dirty="0" smtClean="0">
                <a:ln>
                  <a:noFill/>
                </a:ln>
                <a:solidFill>
                  <a:srgbClr val="C00000"/>
                </a:solidFill>
                <a:effectLst/>
                <a:uLnTx/>
                <a:uFillTx/>
                <a:latin typeface="+mn-ea"/>
                <a:ea typeface="+mn-ea"/>
              </a:rPr>
              <a:t>设备与主存之间的通信与处理器的活动分离；</a:t>
            </a:r>
            <a:endParaRPr kumimoji="0" lang="en-US" altLang="zh-CN" sz="2000" b="0" i="0" u="none" strike="noStrike" kern="0" cap="none" spc="0" normalizeH="0" baseline="0" noProof="0" dirty="0" smtClean="0">
              <a:ln>
                <a:noFill/>
              </a:ln>
              <a:solidFill>
                <a:srgbClr val="C00000"/>
              </a:solidFill>
              <a:effectLst/>
              <a:uLnTx/>
              <a:uFillTx/>
              <a:latin typeface="+mn-ea"/>
              <a:ea typeface="+mn-ea"/>
            </a:endParaRPr>
          </a:p>
          <a:p>
            <a:pPr marL="812800" marR="0" lvl="1" indent="-355600" algn="l" defTabSz="914400" rtl="0" eaLnBrk="0" fontAlgn="base" latinLnBrk="0" hangingPunct="0">
              <a:lnSpc>
                <a:spcPct val="120000"/>
              </a:lnSpc>
              <a:spcBef>
                <a:spcPct val="20000"/>
              </a:spcBef>
              <a:spcAft>
                <a:spcPct val="0"/>
              </a:spcAft>
              <a:buClr>
                <a:srgbClr val="FFC000"/>
              </a:buClr>
              <a:buSzTx/>
              <a:buFont typeface="Wingdings" pitchFamily="2" charset="2"/>
              <a:buChar char="p"/>
              <a:tabLst/>
              <a:defRPr/>
            </a:pPr>
            <a:r>
              <a:rPr kumimoji="0" lang="zh-CN" altLang="zh-CN" sz="2000" b="0" i="0" u="none" strike="noStrike" kern="0" cap="none" spc="0" normalizeH="0" baseline="0" noProof="0" dirty="0" smtClean="0">
                <a:ln>
                  <a:noFill/>
                </a:ln>
                <a:solidFill>
                  <a:srgbClr val="C00000"/>
                </a:solidFill>
                <a:effectLst/>
                <a:uLnTx/>
                <a:uFillTx/>
                <a:latin typeface="+mn-ea"/>
                <a:ea typeface="+mn-ea"/>
              </a:rPr>
              <a:t>高速设备靠近</a:t>
            </a:r>
            <a:r>
              <a:rPr kumimoji="0" lang="en-US" altLang="zh-CN" sz="2000" b="0" i="0" u="none" strike="noStrike" kern="0" cap="none" spc="0" normalizeH="0" baseline="0" noProof="0" dirty="0" smtClean="0">
                <a:ln>
                  <a:noFill/>
                </a:ln>
                <a:solidFill>
                  <a:srgbClr val="C00000"/>
                </a:solidFill>
                <a:effectLst/>
                <a:uLnTx/>
                <a:uFillTx/>
                <a:latin typeface="+mn-ea"/>
                <a:ea typeface="+mn-ea"/>
              </a:rPr>
              <a:t>CPU</a:t>
            </a:r>
            <a:r>
              <a:rPr kumimoji="0" lang="zh-CN" altLang="zh-CN" sz="2000" b="0" i="0" u="none" strike="noStrike" kern="0" cap="none" spc="0" normalizeH="0" baseline="0" noProof="0" dirty="0" smtClean="0">
                <a:ln>
                  <a:noFill/>
                </a:ln>
                <a:solidFill>
                  <a:srgbClr val="C00000"/>
                </a:solidFill>
                <a:effectLst/>
                <a:uLnTx/>
                <a:uFillTx/>
                <a:latin typeface="+mn-ea"/>
                <a:ea typeface="+mn-ea"/>
              </a:rPr>
              <a:t>，慢速设备远离</a:t>
            </a:r>
            <a:r>
              <a:rPr kumimoji="0" lang="en-US" altLang="zh-CN" sz="2000" b="0" i="0" u="none" strike="noStrike" kern="0" cap="none" spc="0" normalizeH="0" baseline="0" noProof="0" dirty="0" smtClean="0">
                <a:ln>
                  <a:noFill/>
                </a:ln>
                <a:solidFill>
                  <a:srgbClr val="C00000"/>
                </a:solidFill>
                <a:effectLst/>
                <a:uLnTx/>
                <a:uFillTx/>
                <a:latin typeface="+mn-ea"/>
                <a:ea typeface="+mn-ea"/>
              </a:rPr>
              <a:t>CPU</a:t>
            </a:r>
            <a:r>
              <a:rPr kumimoji="0" lang="zh-CN" altLang="zh-CN" sz="2000" b="0" i="0" u="none" strike="noStrike" kern="0" cap="none" spc="0" normalizeH="0" baseline="0" noProof="0" dirty="0" smtClean="0">
                <a:ln>
                  <a:noFill/>
                </a:ln>
                <a:solidFill>
                  <a:srgbClr val="C00000"/>
                </a:solidFill>
                <a:effectLst/>
                <a:uLnTx/>
                <a:uFillTx/>
                <a:latin typeface="+mn-ea"/>
                <a:ea typeface="+mn-ea"/>
              </a:rPr>
              <a:t>。</a:t>
            </a:r>
            <a:endParaRPr kumimoji="0" lang="en-US" altLang="zh-CN" sz="2000" b="0" i="0" u="none" strike="noStrike" kern="0" cap="none" spc="0" normalizeH="0" baseline="0" noProof="0" dirty="0" smtClean="0">
              <a:ln>
                <a:noFill/>
              </a:ln>
              <a:solidFill>
                <a:srgbClr val="C00000"/>
              </a:solidFill>
              <a:effectLst/>
              <a:uLnTx/>
              <a:uFillTx/>
              <a:latin typeface="+mn-ea"/>
              <a:ea typeface="+mn-ea"/>
            </a:endParaRPr>
          </a:p>
          <a:p>
            <a:pPr marL="342900" marR="0" lvl="0" indent="-342900" algn="l" defTabSz="914400" rtl="0" eaLnBrk="0" fontAlgn="base" latinLnBrk="0" hangingPunct="0">
              <a:lnSpc>
                <a:spcPct val="120000"/>
              </a:lnSpc>
              <a:spcBef>
                <a:spcPct val="20000"/>
              </a:spcBef>
              <a:spcAft>
                <a:spcPct val="0"/>
              </a:spcAft>
              <a:buClr>
                <a:srgbClr val="FFC000"/>
              </a:buClr>
              <a:buSzTx/>
              <a:buFont typeface="Wingdings" pitchFamily="2" charset="2"/>
              <a:buChar char="n"/>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不</a:t>
            </a:r>
            <a:r>
              <a:rPr kumimoji="0" lang="zh-CN" altLang="zh-CN" sz="2400" b="0" i="0" u="none" strike="noStrike" kern="0" cap="none" spc="0" normalizeH="0" baseline="0" noProof="0" dirty="0" smtClean="0">
                <a:ln>
                  <a:noFill/>
                </a:ln>
                <a:solidFill>
                  <a:schemeClr val="tx1"/>
                </a:solidFill>
                <a:effectLst/>
                <a:uLnTx/>
                <a:uFillTx/>
                <a:latin typeface="+mn-ea"/>
                <a:ea typeface="+mn-ea"/>
                <a:cs typeface="+mn-cs"/>
              </a:rPr>
              <a:t>同层次总线之间采用桥接方式连接和缓冲</a:t>
            </a: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20000"/>
              </a:lnSpc>
              <a:spcBef>
                <a:spcPct val="20000"/>
              </a:spcBef>
              <a:spcAft>
                <a:spcPct val="0"/>
              </a:spcAft>
              <a:buClr>
                <a:srgbClr val="FFC000"/>
              </a:buClr>
              <a:buSzTx/>
              <a:buFont typeface="Wingdings" pitchFamily="2" charset="2"/>
              <a:buChar char="n"/>
              <a:tabLst/>
              <a:defRPr/>
            </a:pPr>
            <a:endParaRPr kumimoji="0" lang="zh-CN" altLang="en-US" sz="3200" b="0" i="0" u="none" strike="noStrike" kern="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animEffect transition="in" filter="wipe(down)">
                                      <p:cBhvr>
                                        <p:cTn id="12" dur="500"/>
                                        <p:tgtEl>
                                          <p:spTgt spid="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3">
                                            <p:txEl>
                                              <p:pRg st="1" end="1"/>
                                            </p:txEl>
                                          </p:spTgt>
                                        </p:tgtEl>
                                        <p:attrNameLst>
                                          <p:attrName>style.visibility</p:attrName>
                                        </p:attrNameLst>
                                      </p:cBhvr>
                                      <p:to>
                                        <p:strVal val="visible"/>
                                      </p:to>
                                    </p:set>
                                    <p:animEffect transition="in" filter="wipe(down)">
                                      <p:cBhvr>
                                        <p:cTn id="17" dur="500"/>
                                        <p:tgtEl>
                                          <p:spTgt spid="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3">
                                            <p:txEl>
                                              <p:pRg st="2" end="2"/>
                                            </p:txEl>
                                          </p:spTgt>
                                        </p:tgtEl>
                                        <p:attrNameLst>
                                          <p:attrName>style.visibility</p:attrName>
                                        </p:attrNameLst>
                                      </p:cBhvr>
                                      <p:to>
                                        <p:strVal val="visible"/>
                                      </p:to>
                                    </p:set>
                                    <p:animEffect transition="in" filter="wipe(down)">
                                      <p:cBhvr>
                                        <p:cTn id="22" dur="500"/>
                                        <p:tgtEl>
                                          <p:spTgt spid="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3">
                                            <p:txEl>
                                              <p:pRg st="3" end="3"/>
                                            </p:txEl>
                                          </p:spTgt>
                                        </p:tgtEl>
                                        <p:attrNameLst>
                                          <p:attrName>style.visibility</p:attrName>
                                        </p:attrNameLst>
                                      </p:cBhvr>
                                      <p:to>
                                        <p:strVal val="visible"/>
                                      </p:to>
                                    </p:set>
                                    <p:animEffect transition="in" filter="wipe(down)">
                                      <p:cBhvr>
                                        <p:cTn id="27"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矩形 2"/>
          <p:cNvSpPr>
            <a:spLocks noGrp="1" noChangeArrowheads="1"/>
          </p:cNvSpPr>
          <p:nvPr>
            <p:ph type="title"/>
          </p:nvPr>
        </p:nvSpPr>
        <p:spPr/>
        <p:txBody>
          <a:bodyPr/>
          <a:lstStyle/>
          <a:p>
            <a:r>
              <a:rPr lang="zh-CN" altLang="en-US" smtClean="0"/>
              <a:t>总线结构与系统性能关系</a:t>
            </a:r>
          </a:p>
        </p:txBody>
      </p:sp>
      <p:sp>
        <p:nvSpPr>
          <p:cNvPr id="19460" name="矩形 3"/>
          <p:cNvSpPr>
            <a:spLocks noGrp="1" noChangeArrowheads="1"/>
          </p:cNvSpPr>
          <p:nvPr>
            <p:ph type="body" idx="1"/>
          </p:nvPr>
        </p:nvSpPr>
        <p:spPr/>
        <p:txBody>
          <a:bodyPr/>
          <a:lstStyle/>
          <a:p>
            <a:r>
              <a:rPr lang="zh-CN" altLang="en-US" dirty="0" smtClean="0"/>
              <a:t>最大存储容量</a:t>
            </a:r>
          </a:p>
          <a:p>
            <a:pPr lvl="1"/>
            <a:r>
              <a:rPr lang="zh-CN" altLang="en-US" dirty="0" smtClean="0"/>
              <a:t>单总线系统中</a:t>
            </a:r>
            <a:r>
              <a:rPr lang="en-US" altLang="zh-CN" dirty="0" smtClean="0"/>
              <a:t>,</a:t>
            </a:r>
            <a:r>
              <a:rPr lang="zh-CN" altLang="en-US" dirty="0" smtClean="0"/>
              <a:t>内存要为外设保留一些地址</a:t>
            </a:r>
            <a:r>
              <a:rPr lang="en-US" altLang="zh-CN" dirty="0" smtClean="0"/>
              <a:t>.</a:t>
            </a:r>
          </a:p>
          <a:p>
            <a:r>
              <a:rPr lang="zh-CN" altLang="en-US" dirty="0" smtClean="0"/>
              <a:t>指令系统    </a:t>
            </a:r>
          </a:p>
          <a:p>
            <a:pPr lvl="1"/>
            <a:r>
              <a:rPr lang="zh-CN" altLang="en-US" dirty="0" smtClean="0"/>
              <a:t>单总线系统中</a:t>
            </a:r>
            <a:r>
              <a:rPr lang="en-US" altLang="zh-CN" dirty="0" smtClean="0"/>
              <a:t>,</a:t>
            </a:r>
            <a:r>
              <a:rPr lang="zh-CN" altLang="en-US" dirty="0" smtClean="0"/>
              <a:t>无须专门的</a:t>
            </a:r>
            <a:r>
              <a:rPr lang="en-US" altLang="zh-CN" dirty="0" smtClean="0"/>
              <a:t>I/O</a:t>
            </a:r>
            <a:r>
              <a:rPr lang="zh-CN" altLang="en-US" dirty="0" smtClean="0"/>
              <a:t>指令</a:t>
            </a:r>
            <a:r>
              <a:rPr lang="en-US" altLang="zh-CN" dirty="0" smtClean="0"/>
              <a:t>;</a:t>
            </a:r>
          </a:p>
          <a:p>
            <a:pPr lvl="1"/>
            <a:r>
              <a:rPr lang="zh-CN" altLang="en-US" dirty="0" smtClean="0"/>
              <a:t>双总线系统中</a:t>
            </a:r>
            <a:r>
              <a:rPr lang="en-US" altLang="zh-CN" dirty="0" smtClean="0"/>
              <a:t>,</a:t>
            </a:r>
            <a:r>
              <a:rPr lang="zh-CN" altLang="en-US" dirty="0" smtClean="0"/>
              <a:t>设有专门的</a:t>
            </a:r>
            <a:r>
              <a:rPr lang="en-US" altLang="zh-CN" dirty="0" smtClean="0"/>
              <a:t>I/O</a:t>
            </a:r>
            <a:r>
              <a:rPr lang="zh-CN" altLang="en-US" dirty="0" smtClean="0"/>
              <a:t>指令</a:t>
            </a:r>
            <a:r>
              <a:rPr lang="en-US" altLang="zh-CN" dirty="0" smtClean="0"/>
              <a:t>.</a:t>
            </a:r>
          </a:p>
          <a:p>
            <a:r>
              <a:rPr lang="zh-CN" altLang="en-US" dirty="0" smtClean="0"/>
              <a:t>吞吐量</a:t>
            </a:r>
          </a:p>
          <a:p>
            <a:pPr lvl="1"/>
            <a:r>
              <a:rPr lang="zh-CN" altLang="en-US" dirty="0" smtClean="0"/>
              <a:t>三总线系统比单总线系统要大得多</a:t>
            </a:r>
            <a:r>
              <a:rPr lang="en-US" altLang="zh-CN" dirty="0" smtClean="0"/>
              <a:t>.</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80677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矩形 2"/>
          <p:cNvSpPr>
            <a:spLocks noGrp="1" noChangeArrowheads="1"/>
          </p:cNvSpPr>
          <p:nvPr>
            <p:ph type="title"/>
          </p:nvPr>
        </p:nvSpPr>
        <p:spPr/>
        <p:txBody>
          <a:bodyPr/>
          <a:lstStyle/>
          <a:p>
            <a:r>
              <a:rPr lang="zh-CN" altLang="en-US" smtClean="0"/>
              <a:t>本章主要内容</a:t>
            </a:r>
          </a:p>
        </p:txBody>
      </p:sp>
      <p:sp>
        <p:nvSpPr>
          <p:cNvPr id="5124" name="矩形 3"/>
          <p:cNvSpPr>
            <a:spLocks noGrp="1" noChangeArrowheads="1"/>
          </p:cNvSpPr>
          <p:nvPr>
            <p:ph idx="1"/>
          </p:nvPr>
        </p:nvSpPr>
        <p:spPr/>
        <p:txBody>
          <a:bodyPr/>
          <a:lstStyle/>
          <a:p>
            <a:r>
              <a:rPr lang="zh-CN" altLang="en-US" dirty="0" smtClean="0"/>
              <a:t>总线基本概念</a:t>
            </a:r>
          </a:p>
          <a:p>
            <a:r>
              <a:rPr lang="zh-CN" altLang="en-US" dirty="0" smtClean="0"/>
              <a:t>总线接口</a:t>
            </a:r>
          </a:p>
          <a:p>
            <a:r>
              <a:rPr lang="zh-CN" altLang="en-US" dirty="0" smtClean="0"/>
              <a:t>总线的仲裁与定时</a:t>
            </a:r>
          </a:p>
          <a:p>
            <a:r>
              <a:rPr lang="zh-CN" altLang="en-US" dirty="0" smtClean="0"/>
              <a:t>常用总线</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21940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采用南北桥结构的奔腾机系统总线结构</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
        <p:nvSpPr>
          <p:cNvPr id="5" name="Rectangle 55"/>
          <p:cNvSpPr>
            <a:spLocks noChangeArrowheads="1"/>
          </p:cNvSpPr>
          <p:nvPr/>
        </p:nvSpPr>
        <p:spPr bwMode="auto">
          <a:xfrm>
            <a:off x="1403648" y="17008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0" name="图片 59"/>
          <p:cNvPicPr>
            <a:picLocks noChangeAspect="1"/>
          </p:cNvPicPr>
          <p:nvPr/>
        </p:nvPicPr>
        <p:blipFill>
          <a:blip r:embed="rId2"/>
          <a:stretch>
            <a:fillRect/>
          </a:stretch>
        </p:blipFill>
        <p:spPr>
          <a:xfrm>
            <a:off x="1369141" y="1008534"/>
            <a:ext cx="9658333" cy="5444802"/>
          </a:xfrm>
          <a:prstGeom prst="rect">
            <a:avLst/>
          </a:prstGeom>
        </p:spPr>
      </p:pic>
    </p:spTree>
    <p:extLst>
      <p:ext uri="{BB962C8B-B14F-4D97-AF65-F5344CB8AC3E}">
        <p14:creationId xmlns:p14="http://schemas.microsoft.com/office/powerpoint/2010/main" val="2683739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矩形 2"/>
          <p:cNvSpPr>
            <a:spLocks noGrp="1" noChangeArrowheads="1"/>
          </p:cNvSpPr>
          <p:nvPr>
            <p:ph type="title"/>
          </p:nvPr>
        </p:nvSpPr>
        <p:spPr/>
        <p:txBody>
          <a:bodyPr/>
          <a:lstStyle/>
          <a:p>
            <a:pPr eaLnBrk="1" hangingPunct="1"/>
            <a:r>
              <a:rPr lang="zh-CN" altLang="en-US" smtClean="0"/>
              <a:t>总线接口</a:t>
            </a:r>
          </a:p>
        </p:txBody>
      </p:sp>
      <p:sp>
        <p:nvSpPr>
          <p:cNvPr id="22532" name="矩形 3"/>
          <p:cNvSpPr>
            <a:spLocks noGrp="1" noChangeArrowheads="1"/>
          </p:cNvSpPr>
          <p:nvPr>
            <p:ph type="body" idx="1"/>
          </p:nvPr>
        </p:nvSpPr>
        <p:spPr/>
        <p:txBody>
          <a:bodyPr/>
          <a:lstStyle/>
          <a:p>
            <a:pPr eaLnBrk="1" hangingPunct="1"/>
            <a:r>
              <a:rPr lang="zh-CN" altLang="en-US" dirty="0" smtClean="0"/>
              <a:t>信息传送方式</a:t>
            </a:r>
            <a:endParaRPr lang="en-US" altLang="zh-CN" dirty="0" smtClean="0"/>
          </a:p>
          <a:p>
            <a:pPr lvl="1"/>
            <a:r>
              <a:rPr lang="zh-CN" altLang="en-US" dirty="0"/>
              <a:t>串行传送</a:t>
            </a:r>
          </a:p>
          <a:p>
            <a:pPr lvl="1"/>
            <a:r>
              <a:rPr lang="zh-CN" altLang="en-US" dirty="0"/>
              <a:t>并行传送</a:t>
            </a:r>
          </a:p>
          <a:p>
            <a:pPr lvl="1"/>
            <a:r>
              <a:rPr lang="zh-CN" altLang="en-US" dirty="0"/>
              <a:t>分时传送</a:t>
            </a:r>
          </a:p>
          <a:p>
            <a:pPr eaLnBrk="1" hangingPunct="1"/>
            <a:r>
              <a:rPr lang="zh-CN" altLang="en-US" dirty="0" smtClean="0"/>
              <a:t>总线接口基本概念</a:t>
            </a:r>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97256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矩形 2"/>
          <p:cNvSpPr>
            <a:spLocks noGrp="1" noChangeArrowheads="1"/>
          </p:cNvSpPr>
          <p:nvPr>
            <p:ph type="title"/>
          </p:nvPr>
        </p:nvSpPr>
        <p:spPr/>
        <p:txBody>
          <a:bodyPr/>
          <a:lstStyle/>
          <a:p>
            <a:pPr eaLnBrk="1" hangingPunct="1"/>
            <a:r>
              <a:rPr lang="zh-CN" altLang="en-US" smtClean="0"/>
              <a:t>串行传送</a:t>
            </a:r>
          </a:p>
        </p:txBody>
      </p:sp>
      <p:sp>
        <p:nvSpPr>
          <p:cNvPr id="24580" name="矩形 4"/>
          <p:cNvSpPr>
            <a:spLocks noChangeArrowheads="1"/>
          </p:cNvSpPr>
          <p:nvPr/>
        </p:nvSpPr>
        <p:spPr bwMode="auto">
          <a:xfrm>
            <a:off x="1835150" y="1467023"/>
            <a:ext cx="1223963" cy="136842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并</a:t>
            </a:r>
            <a:r>
              <a:rPr lang="en-US" altLang="zh-CN" sz="2000" b="1" i="0">
                <a:solidFill>
                  <a:schemeClr val="tx1"/>
                </a:solidFill>
                <a:latin typeface="楷体_GB2312" pitchFamily="49" charset="-122"/>
                <a:ea typeface="楷体_GB2312" pitchFamily="49" charset="-122"/>
              </a:rPr>
              <a:t>-</a:t>
            </a:r>
            <a:r>
              <a:rPr lang="zh-CN" altLang="en-US" sz="2000" b="1" i="0">
                <a:solidFill>
                  <a:schemeClr val="tx1"/>
                </a:solidFill>
                <a:latin typeface="楷体_GB2312" pitchFamily="49" charset="-122"/>
                <a:ea typeface="楷体_GB2312" pitchFamily="49" charset="-122"/>
              </a:rPr>
              <a:t>串转换</a:t>
            </a:r>
          </a:p>
        </p:txBody>
      </p:sp>
      <p:sp>
        <p:nvSpPr>
          <p:cNvPr id="24581" name="矩形 5"/>
          <p:cNvSpPr>
            <a:spLocks noChangeArrowheads="1"/>
          </p:cNvSpPr>
          <p:nvPr/>
        </p:nvSpPr>
        <p:spPr bwMode="auto">
          <a:xfrm>
            <a:off x="5868988" y="1467023"/>
            <a:ext cx="1223962" cy="136842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串</a:t>
            </a:r>
            <a:r>
              <a:rPr lang="en-US" altLang="zh-CN" sz="2000" b="1" i="0">
                <a:solidFill>
                  <a:schemeClr val="tx1"/>
                </a:solidFill>
                <a:latin typeface="楷体_GB2312" pitchFamily="49" charset="-122"/>
                <a:ea typeface="楷体_GB2312" pitchFamily="49" charset="-122"/>
              </a:rPr>
              <a:t>-</a:t>
            </a:r>
            <a:r>
              <a:rPr lang="zh-CN" altLang="en-US" sz="2000" b="1" i="0">
                <a:solidFill>
                  <a:schemeClr val="tx1"/>
                </a:solidFill>
                <a:latin typeface="楷体_GB2312" pitchFamily="49" charset="-122"/>
                <a:ea typeface="楷体_GB2312" pitchFamily="49" charset="-122"/>
              </a:rPr>
              <a:t>并转换</a:t>
            </a:r>
          </a:p>
        </p:txBody>
      </p:sp>
      <p:sp>
        <p:nvSpPr>
          <p:cNvPr id="24582" name="直线 6"/>
          <p:cNvSpPr>
            <a:spLocks noChangeShapeType="1"/>
          </p:cNvSpPr>
          <p:nvPr/>
        </p:nvSpPr>
        <p:spPr bwMode="auto">
          <a:xfrm>
            <a:off x="3059113" y="2114723"/>
            <a:ext cx="2808287"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4583" name="矩形 7"/>
          <p:cNvSpPr>
            <a:spLocks noChangeArrowheads="1"/>
          </p:cNvSpPr>
          <p:nvPr/>
        </p:nvSpPr>
        <p:spPr bwMode="auto">
          <a:xfrm>
            <a:off x="1619250" y="938386"/>
            <a:ext cx="1800225" cy="46230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发送部件</a:t>
            </a:r>
          </a:p>
        </p:txBody>
      </p:sp>
      <p:sp>
        <p:nvSpPr>
          <p:cNvPr id="24584" name="矩形 8"/>
          <p:cNvSpPr>
            <a:spLocks noChangeArrowheads="1"/>
          </p:cNvSpPr>
          <p:nvPr/>
        </p:nvSpPr>
        <p:spPr bwMode="auto">
          <a:xfrm>
            <a:off x="5580063" y="963786"/>
            <a:ext cx="1800225" cy="46230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接收部件</a:t>
            </a:r>
          </a:p>
        </p:txBody>
      </p:sp>
      <p:sp>
        <p:nvSpPr>
          <p:cNvPr id="24585" name="矩形 9"/>
          <p:cNvSpPr>
            <a:spLocks noChangeArrowheads="1"/>
          </p:cNvSpPr>
          <p:nvPr/>
        </p:nvSpPr>
        <p:spPr bwMode="auto">
          <a:xfrm>
            <a:off x="3563938" y="1657523"/>
            <a:ext cx="1800225" cy="46230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0000"/>
              </a:lnSpc>
              <a:spcBef>
                <a:spcPct val="20000"/>
              </a:spcBef>
              <a:buClr>
                <a:schemeClr val="tx2"/>
              </a:buClr>
            </a:pPr>
            <a:r>
              <a:rPr lang="en-US" altLang="zh-CN" sz="2000" b="1" i="0">
                <a:solidFill>
                  <a:schemeClr val="tx1"/>
                </a:solidFill>
                <a:latin typeface="楷体_GB2312" pitchFamily="49" charset="-122"/>
                <a:ea typeface="楷体_GB2312" pitchFamily="49" charset="-122"/>
              </a:rPr>
              <a:t>00000101</a:t>
            </a:r>
          </a:p>
        </p:txBody>
      </p:sp>
      <p:sp>
        <p:nvSpPr>
          <p:cNvPr id="4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22</a:t>
            </a:fld>
            <a:r>
              <a:rPr lang="en-US" altLang="zh-CN" sz="1400" dirty="0" smtClean="0">
                <a:solidFill>
                  <a:srgbClr val="0D7157"/>
                </a:solidFill>
              </a:rPr>
              <a:t>- </a:t>
            </a:r>
            <a:endParaRPr lang="en-US" altLang="zh-CN" sz="1400" dirty="0">
              <a:solidFill>
                <a:srgbClr val="0D7157"/>
              </a:solidFill>
            </a:endParaRPr>
          </a:p>
        </p:txBody>
      </p:sp>
      <p:sp>
        <p:nvSpPr>
          <p:cNvPr id="50" name="矩形 3"/>
          <p:cNvSpPr txBox="1">
            <a:spLocks noChangeArrowheads="1"/>
          </p:cNvSpPr>
          <p:nvPr/>
        </p:nvSpPr>
        <p:spPr bwMode="auto">
          <a:xfrm>
            <a:off x="406648" y="3185131"/>
            <a:ext cx="8218488" cy="31519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r>
              <a:rPr lang="zh-CN" altLang="en-US" sz="2000" i="0" kern="0" dirty="0" smtClean="0"/>
              <a:t>位信息从低到高位在</a:t>
            </a:r>
            <a:r>
              <a:rPr lang="zh-CN" altLang="en-US" sz="2000" i="0" kern="0" dirty="0"/>
              <a:t>一条</a:t>
            </a:r>
            <a:r>
              <a:rPr lang="zh-CN" altLang="en-US" sz="2000" i="0" kern="0" dirty="0" smtClean="0"/>
              <a:t>传输线上逐</a:t>
            </a:r>
            <a:r>
              <a:rPr lang="zh-CN" altLang="en-US" sz="2000" i="0" kern="0" dirty="0"/>
              <a:t>位以脉冲方式</a:t>
            </a:r>
            <a:r>
              <a:rPr lang="zh-CN" altLang="en-US" sz="2000" i="0" kern="0" dirty="0" smtClean="0"/>
              <a:t>传送</a:t>
            </a:r>
            <a:endParaRPr lang="zh-CN" altLang="en-US" sz="2000" i="0" kern="0" dirty="0"/>
          </a:p>
          <a:p>
            <a:pPr lvl="1"/>
            <a:r>
              <a:rPr lang="zh-CN" altLang="en-US" sz="1600" i="0" kern="0" dirty="0" smtClean="0"/>
              <a:t>一条传输线，每次一位，先低位，后高位；</a:t>
            </a:r>
            <a:endParaRPr lang="en-US" altLang="zh-CN" sz="1600" i="0" kern="0" dirty="0" smtClean="0"/>
          </a:p>
          <a:p>
            <a:pPr lvl="1"/>
            <a:r>
              <a:rPr lang="zh-CN" altLang="en-US" sz="1600" i="0" kern="0" dirty="0" smtClean="0"/>
              <a:t>发送端往往需要进行并</a:t>
            </a:r>
            <a:r>
              <a:rPr lang="en-US" altLang="zh-CN" sz="1600" i="0" kern="0" dirty="0" smtClean="0"/>
              <a:t>_</a:t>
            </a:r>
            <a:r>
              <a:rPr lang="zh-CN" altLang="en-US" sz="1600" i="0" kern="0" dirty="0" smtClean="0"/>
              <a:t>串转换，在接收端进行串</a:t>
            </a:r>
            <a:r>
              <a:rPr lang="en-US" altLang="zh-CN" sz="1600" i="0" kern="0" dirty="0" smtClean="0"/>
              <a:t>_</a:t>
            </a:r>
            <a:r>
              <a:rPr lang="zh-CN" altLang="en-US" sz="1600" i="0" kern="0" dirty="0" smtClean="0"/>
              <a:t>并转换</a:t>
            </a:r>
            <a:r>
              <a:rPr lang="zh-CN" altLang="en-US" sz="1600" i="0" kern="0" dirty="0"/>
              <a:t>；</a:t>
            </a:r>
            <a:endParaRPr lang="zh-CN" altLang="en-US" sz="1600" i="0" kern="0" dirty="0" smtClean="0"/>
          </a:p>
          <a:p>
            <a:pPr lvl="1"/>
            <a:r>
              <a:rPr lang="zh-CN" altLang="en-US" sz="1600" i="0" kern="0" dirty="0" smtClean="0"/>
              <a:t>成本低</a:t>
            </a:r>
            <a:r>
              <a:rPr lang="zh-CN" altLang="en-US" sz="1600" i="0" kern="0" dirty="0"/>
              <a:t>，</a:t>
            </a:r>
            <a:r>
              <a:rPr lang="zh-CN" altLang="en-US" sz="1600" i="0" kern="0" dirty="0" smtClean="0"/>
              <a:t>速度慢，传输距离长。</a:t>
            </a:r>
            <a:endParaRPr lang="en-US" altLang="zh-CN" sz="1600" i="0" kern="0" dirty="0" smtClean="0"/>
          </a:p>
          <a:p>
            <a:r>
              <a:rPr lang="zh-CN" altLang="en-US" sz="2000" i="0" kern="0" dirty="0" smtClean="0"/>
              <a:t>串行传送的数据格式编码</a:t>
            </a:r>
            <a:endParaRPr lang="en-US" altLang="zh-CN" sz="2000" i="0" kern="0" dirty="0" smtClean="0"/>
          </a:p>
          <a:p>
            <a:pPr lvl="1"/>
            <a:r>
              <a:rPr lang="zh-CN" altLang="en-US" sz="1800" i="0" kern="0" dirty="0" smtClean="0"/>
              <a:t>起始位</a:t>
            </a:r>
            <a:r>
              <a:rPr lang="en-US" altLang="zh-CN" sz="1800" i="0" kern="0" dirty="0" smtClean="0"/>
              <a:t>+</a:t>
            </a:r>
            <a:r>
              <a:rPr lang="zh-CN" altLang="en-US" sz="1800" i="0" kern="0" dirty="0" smtClean="0"/>
              <a:t>数据位</a:t>
            </a:r>
            <a:r>
              <a:rPr lang="en-US" altLang="zh-CN" sz="1800" i="0" kern="0" dirty="0" smtClean="0"/>
              <a:t>+</a:t>
            </a:r>
            <a:r>
              <a:rPr lang="zh-CN" altLang="en-US" sz="1800" i="0" kern="0" dirty="0" smtClean="0"/>
              <a:t>校验位</a:t>
            </a:r>
            <a:r>
              <a:rPr lang="en-US" altLang="zh-CN" sz="1800" i="0" kern="0" dirty="0" smtClean="0"/>
              <a:t>+</a:t>
            </a:r>
            <a:r>
              <a:rPr lang="zh-CN" altLang="en-US" sz="1800" i="0" kern="0" dirty="0" smtClean="0"/>
              <a:t>停止位</a:t>
            </a:r>
          </a:p>
          <a:p>
            <a:r>
              <a:rPr lang="zh-CN" altLang="en-US" sz="2000" i="0" kern="0" dirty="0" smtClean="0"/>
              <a:t>波特率</a:t>
            </a:r>
            <a:r>
              <a:rPr lang="en-US" altLang="zh-CN" sz="2000" i="0" kern="0" dirty="0" smtClean="0"/>
              <a:t>: </a:t>
            </a:r>
            <a:r>
              <a:rPr lang="zh-CN" altLang="en-US" sz="2000" i="0" kern="0" dirty="0" smtClean="0"/>
              <a:t>每</a:t>
            </a:r>
            <a:r>
              <a:rPr lang="zh-CN" altLang="en-US" sz="2000" i="0" kern="0" dirty="0"/>
              <a:t>秒钟传送</a:t>
            </a:r>
            <a:r>
              <a:rPr lang="zh-CN" altLang="en-US" sz="2000" i="0" kern="0" dirty="0" smtClean="0"/>
              <a:t>的码元个数。</a:t>
            </a:r>
            <a:endParaRPr lang="en-US" altLang="zh-CN" sz="2000" i="0" kern="0" dirty="0" smtClean="0"/>
          </a:p>
          <a:p>
            <a:pPr lvl="1"/>
            <a:r>
              <a:rPr lang="zh-CN" altLang="en-US" sz="1600" i="0" kern="0" dirty="0" smtClean="0"/>
              <a:t>波特率和数据传输率直接的关系？</a:t>
            </a:r>
            <a:endParaRPr lang="en-US" altLang="zh-CN" sz="1600" i="0" kern="0" dirty="0" smtClean="0"/>
          </a:p>
          <a:p>
            <a:endParaRPr lang="zh-CN" altLang="en-US" i="0" kern="0" dirty="0" smtClean="0"/>
          </a:p>
        </p:txBody>
      </p:sp>
      <p:grpSp>
        <p:nvGrpSpPr>
          <p:cNvPr id="2" name="组合 1"/>
          <p:cNvGrpSpPr/>
          <p:nvPr/>
        </p:nvGrpSpPr>
        <p:grpSpPr>
          <a:xfrm>
            <a:off x="4592688" y="5013176"/>
            <a:ext cx="4032448" cy="824971"/>
            <a:chOff x="682625" y="3661246"/>
            <a:chExt cx="7345363" cy="1502739"/>
          </a:xfrm>
        </p:grpSpPr>
        <p:sp>
          <p:nvSpPr>
            <p:cNvPr id="53" name="直线 10"/>
            <p:cNvSpPr>
              <a:spLocks noChangeShapeType="1"/>
            </p:cNvSpPr>
            <p:nvPr/>
          </p:nvSpPr>
          <p:spPr bwMode="auto">
            <a:xfrm flipV="1">
              <a:off x="4065588"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4" name="直线 11"/>
            <p:cNvSpPr>
              <a:spLocks noChangeShapeType="1"/>
            </p:cNvSpPr>
            <p:nvPr/>
          </p:nvSpPr>
          <p:spPr bwMode="auto">
            <a:xfrm>
              <a:off x="4065588" y="4742334"/>
              <a:ext cx="65087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5" name="直线 12"/>
            <p:cNvSpPr>
              <a:spLocks noChangeShapeType="1"/>
            </p:cNvSpPr>
            <p:nvPr/>
          </p:nvSpPr>
          <p:spPr bwMode="auto">
            <a:xfrm>
              <a:off x="4716463"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6" name="直线 13"/>
            <p:cNvSpPr>
              <a:spLocks noChangeShapeType="1"/>
            </p:cNvSpPr>
            <p:nvPr/>
          </p:nvSpPr>
          <p:spPr bwMode="auto">
            <a:xfrm>
              <a:off x="4711700" y="5101109"/>
              <a:ext cx="3243263"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7" name="直线 14"/>
            <p:cNvSpPr>
              <a:spLocks noChangeShapeType="1"/>
            </p:cNvSpPr>
            <p:nvPr/>
          </p:nvSpPr>
          <p:spPr bwMode="auto">
            <a:xfrm flipV="1">
              <a:off x="2770188"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8" name="直线 15"/>
            <p:cNvSpPr>
              <a:spLocks noChangeShapeType="1"/>
            </p:cNvSpPr>
            <p:nvPr/>
          </p:nvSpPr>
          <p:spPr bwMode="auto">
            <a:xfrm>
              <a:off x="2770188" y="4742334"/>
              <a:ext cx="65087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9" name="直线 16"/>
            <p:cNvSpPr>
              <a:spLocks noChangeShapeType="1"/>
            </p:cNvSpPr>
            <p:nvPr/>
          </p:nvSpPr>
          <p:spPr bwMode="auto">
            <a:xfrm>
              <a:off x="3421063"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60" name="直线 17"/>
            <p:cNvSpPr>
              <a:spLocks noChangeShapeType="1"/>
            </p:cNvSpPr>
            <p:nvPr/>
          </p:nvSpPr>
          <p:spPr bwMode="auto">
            <a:xfrm>
              <a:off x="3416300" y="5101109"/>
              <a:ext cx="649288"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61" name="文本框 18"/>
            <p:cNvSpPr txBox="1">
              <a:spLocks noChangeArrowheads="1"/>
            </p:cNvSpPr>
            <p:nvPr/>
          </p:nvSpPr>
          <p:spPr bwMode="auto">
            <a:xfrm>
              <a:off x="2770189"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1</a:t>
              </a:r>
              <a:endParaRPr lang="el-GR" altLang="zh-CN" sz="1200" i="0" baseline="-25000">
                <a:solidFill>
                  <a:schemeClr val="tx1"/>
                </a:solidFill>
                <a:latin typeface="宋体" charset="-122"/>
                <a:ea typeface="宋体" charset="-122"/>
              </a:endParaRPr>
            </a:p>
          </p:txBody>
        </p:sp>
        <p:sp>
          <p:nvSpPr>
            <p:cNvPr id="62" name="直线 19"/>
            <p:cNvSpPr>
              <a:spLocks noChangeShapeType="1"/>
            </p:cNvSpPr>
            <p:nvPr/>
          </p:nvSpPr>
          <p:spPr bwMode="auto">
            <a:xfrm>
              <a:off x="2770188"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3" name="直线 20"/>
            <p:cNvSpPr>
              <a:spLocks noChangeShapeType="1"/>
            </p:cNvSpPr>
            <p:nvPr/>
          </p:nvSpPr>
          <p:spPr bwMode="auto">
            <a:xfrm>
              <a:off x="3417888"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4" name="直线 21"/>
            <p:cNvSpPr>
              <a:spLocks noChangeShapeType="1"/>
            </p:cNvSpPr>
            <p:nvPr/>
          </p:nvSpPr>
          <p:spPr bwMode="auto">
            <a:xfrm>
              <a:off x="40671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5" name="直线 22"/>
            <p:cNvSpPr>
              <a:spLocks noChangeShapeType="1"/>
            </p:cNvSpPr>
            <p:nvPr/>
          </p:nvSpPr>
          <p:spPr bwMode="auto">
            <a:xfrm>
              <a:off x="47148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6" name="直线 23"/>
            <p:cNvSpPr>
              <a:spLocks noChangeShapeType="1"/>
            </p:cNvSpPr>
            <p:nvPr/>
          </p:nvSpPr>
          <p:spPr bwMode="auto">
            <a:xfrm>
              <a:off x="53625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7" name="直线 24"/>
            <p:cNvSpPr>
              <a:spLocks noChangeShapeType="1"/>
            </p:cNvSpPr>
            <p:nvPr/>
          </p:nvSpPr>
          <p:spPr bwMode="auto">
            <a:xfrm>
              <a:off x="60102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8" name="直线 25"/>
            <p:cNvSpPr>
              <a:spLocks noChangeShapeType="1"/>
            </p:cNvSpPr>
            <p:nvPr/>
          </p:nvSpPr>
          <p:spPr bwMode="auto">
            <a:xfrm>
              <a:off x="6659563"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9" name="直线 26"/>
            <p:cNvSpPr>
              <a:spLocks noChangeShapeType="1"/>
            </p:cNvSpPr>
            <p:nvPr/>
          </p:nvSpPr>
          <p:spPr bwMode="auto">
            <a:xfrm>
              <a:off x="7307263"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70" name="直线 27"/>
            <p:cNvSpPr>
              <a:spLocks noChangeShapeType="1"/>
            </p:cNvSpPr>
            <p:nvPr/>
          </p:nvSpPr>
          <p:spPr bwMode="auto">
            <a:xfrm>
              <a:off x="7954963"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71" name="直线 28"/>
            <p:cNvSpPr>
              <a:spLocks noChangeShapeType="1"/>
            </p:cNvSpPr>
            <p:nvPr/>
          </p:nvSpPr>
          <p:spPr bwMode="auto">
            <a:xfrm>
              <a:off x="2770188" y="4166071"/>
              <a:ext cx="5184775"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72" name="文本框 29"/>
            <p:cNvSpPr txBox="1">
              <a:spLocks noChangeArrowheads="1"/>
            </p:cNvSpPr>
            <p:nvPr/>
          </p:nvSpPr>
          <p:spPr bwMode="auto">
            <a:xfrm>
              <a:off x="3417888"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2</a:t>
              </a:r>
              <a:endParaRPr lang="el-GR" altLang="zh-CN" sz="1200" i="0" baseline="-25000">
                <a:solidFill>
                  <a:schemeClr val="tx1"/>
                </a:solidFill>
                <a:latin typeface="宋体" charset="-122"/>
                <a:ea typeface="宋体" charset="-122"/>
              </a:endParaRPr>
            </a:p>
          </p:txBody>
        </p:sp>
        <p:sp>
          <p:nvSpPr>
            <p:cNvPr id="73" name="文本框 30"/>
            <p:cNvSpPr txBox="1">
              <a:spLocks noChangeArrowheads="1"/>
            </p:cNvSpPr>
            <p:nvPr/>
          </p:nvSpPr>
          <p:spPr bwMode="auto">
            <a:xfrm>
              <a:off x="4067174"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3</a:t>
              </a:r>
              <a:endParaRPr lang="el-GR" altLang="zh-CN" sz="1200" i="0" baseline="-25000">
                <a:solidFill>
                  <a:schemeClr val="tx1"/>
                </a:solidFill>
                <a:latin typeface="宋体" charset="-122"/>
                <a:ea typeface="宋体" charset="-122"/>
              </a:endParaRPr>
            </a:p>
          </p:txBody>
        </p:sp>
        <p:sp>
          <p:nvSpPr>
            <p:cNvPr id="74" name="文本框 31"/>
            <p:cNvSpPr txBox="1">
              <a:spLocks noChangeArrowheads="1"/>
            </p:cNvSpPr>
            <p:nvPr/>
          </p:nvSpPr>
          <p:spPr bwMode="auto">
            <a:xfrm>
              <a:off x="4714875"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4</a:t>
              </a:r>
              <a:endParaRPr lang="el-GR" altLang="zh-CN" sz="1200" i="0" baseline="-25000">
                <a:solidFill>
                  <a:schemeClr val="tx1"/>
                </a:solidFill>
                <a:latin typeface="宋体" charset="-122"/>
                <a:ea typeface="宋体" charset="-122"/>
              </a:endParaRPr>
            </a:p>
          </p:txBody>
        </p:sp>
        <p:sp>
          <p:nvSpPr>
            <p:cNvPr id="75" name="文本框 32"/>
            <p:cNvSpPr txBox="1">
              <a:spLocks noChangeArrowheads="1"/>
            </p:cNvSpPr>
            <p:nvPr/>
          </p:nvSpPr>
          <p:spPr bwMode="auto">
            <a:xfrm>
              <a:off x="5362575"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5</a:t>
              </a:r>
              <a:endParaRPr lang="el-GR" altLang="zh-CN" sz="1200" i="0" baseline="-25000">
                <a:solidFill>
                  <a:schemeClr val="tx1"/>
                </a:solidFill>
                <a:latin typeface="宋体" charset="-122"/>
                <a:ea typeface="宋体" charset="-122"/>
              </a:endParaRPr>
            </a:p>
          </p:txBody>
        </p:sp>
        <p:sp>
          <p:nvSpPr>
            <p:cNvPr id="76" name="文本框 33"/>
            <p:cNvSpPr txBox="1">
              <a:spLocks noChangeArrowheads="1"/>
            </p:cNvSpPr>
            <p:nvPr/>
          </p:nvSpPr>
          <p:spPr bwMode="auto">
            <a:xfrm>
              <a:off x="6010275"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6</a:t>
              </a:r>
              <a:endParaRPr lang="el-GR" altLang="zh-CN" sz="1200" i="0" baseline="-25000">
                <a:solidFill>
                  <a:schemeClr val="tx1"/>
                </a:solidFill>
                <a:latin typeface="宋体" charset="-122"/>
                <a:ea typeface="宋体" charset="-122"/>
              </a:endParaRPr>
            </a:p>
          </p:txBody>
        </p:sp>
        <p:sp>
          <p:nvSpPr>
            <p:cNvPr id="77" name="文本框 34"/>
            <p:cNvSpPr txBox="1">
              <a:spLocks noChangeArrowheads="1"/>
            </p:cNvSpPr>
            <p:nvPr/>
          </p:nvSpPr>
          <p:spPr bwMode="auto">
            <a:xfrm>
              <a:off x="6659563"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7</a:t>
              </a:r>
              <a:endParaRPr lang="el-GR" altLang="zh-CN" sz="1200" i="0" baseline="-25000">
                <a:solidFill>
                  <a:schemeClr val="tx1"/>
                </a:solidFill>
                <a:latin typeface="宋体" charset="-122"/>
                <a:ea typeface="宋体" charset="-122"/>
              </a:endParaRPr>
            </a:p>
          </p:txBody>
        </p:sp>
        <p:sp>
          <p:nvSpPr>
            <p:cNvPr id="78" name="文本框 35"/>
            <p:cNvSpPr txBox="1">
              <a:spLocks noChangeArrowheads="1"/>
            </p:cNvSpPr>
            <p:nvPr/>
          </p:nvSpPr>
          <p:spPr bwMode="auto">
            <a:xfrm>
              <a:off x="7307263"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8</a:t>
              </a:r>
              <a:endParaRPr lang="el-GR" altLang="zh-CN" sz="1200" i="0" baseline="-25000">
                <a:solidFill>
                  <a:schemeClr val="tx1"/>
                </a:solidFill>
                <a:latin typeface="宋体" charset="-122"/>
                <a:ea typeface="宋体" charset="-122"/>
              </a:endParaRPr>
            </a:p>
          </p:txBody>
        </p:sp>
        <p:sp>
          <p:nvSpPr>
            <p:cNvPr id="79" name="文本框 36"/>
            <p:cNvSpPr txBox="1">
              <a:spLocks noChangeArrowheads="1"/>
            </p:cNvSpPr>
            <p:nvPr/>
          </p:nvSpPr>
          <p:spPr bwMode="auto">
            <a:xfrm>
              <a:off x="2770189" y="4345459"/>
              <a:ext cx="720726" cy="392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800" i="0" dirty="0">
                  <a:solidFill>
                    <a:schemeClr val="tx1"/>
                  </a:solidFill>
                  <a:latin typeface="宋体" charset="-122"/>
                  <a:ea typeface="宋体" charset="-122"/>
                </a:rPr>
                <a:t>低位</a:t>
              </a:r>
              <a:endParaRPr lang="zh-CN" altLang="el-GR" sz="800" i="0" baseline="-25000" dirty="0">
                <a:solidFill>
                  <a:schemeClr val="tx1"/>
                </a:solidFill>
                <a:latin typeface="宋体" charset="-122"/>
                <a:ea typeface="宋体" charset="-122"/>
              </a:endParaRPr>
            </a:p>
          </p:txBody>
        </p:sp>
        <p:sp>
          <p:nvSpPr>
            <p:cNvPr id="80" name="文本框 37"/>
            <p:cNvSpPr txBox="1">
              <a:spLocks noChangeArrowheads="1"/>
            </p:cNvSpPr>
            <p:nvPr/>
          </p:nvSpPr>
          <p:spPr bwMode="auto">
            <a:xfrm>
              <a:off x="7307262" y="4310532"/>
              <a:ext cx="720726" cy="392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800" i="0" dirty="0">
                  <a:solidFill>
                    <a:schemeClr val="tx1"/>
                  </a:solidFill>
                  <a:latin typeface="宋体" charset="-122"/>
                  <a:ea typeface="宋体" charset="-122"/>
                </a:rPr>
                <a:t>高位</a:t>
              </a:r>
              <a:endParaRPr lang="zh-CN" altLang="el-GR" sz="800" i="0" baseline="-25000" dirty="0">
                <a:solidFill>
                  <a:schemeClr val="tx1"/>
                </a:solidFill>
                <a:latin typeface="宋体" charset="-122"/>
                <a:ea typeface="宋体" charset="-122"/>
              </a:endParaRPr>
            </a:p>
          </p:txBody>
        </p:sp>
        <p:sp>
          <p:nvSpPr>
            <p:cNvPr id="81" name="直线 38"/>
            <p:cNvSpPr>
              <a:spLocks noChangeShapeType="1"/>
            </p:cNvSpPr>
            <p:nvPr/>
          </p:nvSpPr>
          <p:spPr bwMode="auto">
            <a:xfrm>
              <a:off x="2122488" y="5101109"/>
              <a:ext cx="649287"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82" name="文本框 39"/>
            <p:cNvSpPr txBox="1">
              <a:spLocks noChangeArrowheads="1"/>
            </p:cNvSpPr>
            <p:nvPr/>
          </p:nvSpPr>
          <p:spPr bwMode="auto">
            <a:xfrm>
              <a:off x="1258887" y="3805709"/>
              <a:ext cx="1368425"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1200" b="1" i="0">
                  <a:solidFill>
                    <a:schemeClr val="tx1"/>
                  </a:solidFill>
                  <a:latin typeface="楷体_GB2312" pitchFamily="49" charset="-122"/>
                  <a:ea typeface="楷体_GB2312" pitchFamily="49" charset="-122"/>
                </a:rPr>
                <a:t>位时间</a:t>
              </a:r>
              <a:endParaRPr lang="zh-CN" altLang="el-GR" sz="1200" b="1" i="0" baseline="-25000">
                <a:solidFill>
                  <a:schemeClr val="tx1"/>
                </a:solidFill>
                <a:latin typeface="楷体_GB2312" pitchFamily="49" charset="-122"/>
                <a:ea typeface="楷体_GB2312" pitchFamily="49" charset="-122"/>
              </a:endParaRPr>
            </a:p>
          </p:txBody>
        </p:sp>
        <p:sp>
          <p:nvSpPr>
            <p:cNvPr id="83" name="文本框 40"/>
            <p:cNvSpPr txBox="1">
              <a:spLocks noChangeArrowheads="1"/>
            </p:cNvSpPr>
            <p:nvPr/>
          </p:nvSpPr>
          <p:spPr bwMode="auto">
            <a:xfrm>
              <a:off x="682625" y="4742336"/>
              <a:ext cx="1584324"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1200" b="1" i="0">
                  <a:solidFill>
                    <a:schemeClr val="tx1"/>
                  </a:solidFill>
                  <a:latin typeface="楷体_GB2312" pitchFamily="49" charset="-122"/>
                  <a:ea typeface="楷体_GB2312" pitchFamily="49" charset="-122"/>
                </a:rPr>
                <a:t>传送脉冲</a:t>
              </a:r>
              <a:endParaRPr lang="zh-CN" altLang="el-GR" sz="1200" b="1" i="0" baseline="-25000">
                <a:solidFill>
                  <a:schemeClr val="tx1"/>
                </a:solidFill>
                <a:latin typeface="楷体_GB2312" pitchFamily="49" charset="-122"/>
                <a:ea typeface="楷体_GB2312" pitchFamily="49" charset="-122"/>
              </a:endParaRPr>
            </a:p>
          </p:txBody>
        </p:sp>
        <p:sp>
          <p:nvSpPr>
            <p:cNvPr id="84" name="文本框 41"/>
            <p:cNvSpPr txBox="1">
              <a:spLocks noChangeArrowheads="1"/>
            </p:cNvSpPr>
            <p:nvPr/>
          </p:nvSpPr>
          <p:spPr bwMode="auto">
            <a:xfrm>
              <a:off x="2770189"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1</a:t>
              </a:r>
              <a:endParaRPr lang="el-GR" altLang="zh-CN" sz="1200" i="0" baseline="-25000">
                <a:solidFill>
                  <a:schemeClr val="tx1"/>
                </a:solidFill>
                <a:latin typeface="宋体" charset="-122"/>
                <a:ea typeface="宋体" charset="-122"/>
              </a:endParaRPr>
            </a:p>
          </p:txBody>
        </p:sp>
        <p:sp>
          <p:nvSpPr>
            <p:cNvPr id="85" name="文本框 42"/>
            <p:cNvSpPr txBox="1">
              <a:spLocks noChangeArrowheads="1"/>
            </p:cNvSpPr>
            <p:nvPr/>
          </p:nvSpPr>
          <p:spPr bwMode="auto">
            <a:xfrm>
              <a:off x="3417888"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86" name="文本框 43"/>
            <p:cNvSpPr txBox="1">
              <a:spLocks noChangeArrowheads="1"/>
            </p:cNvSpPr>
            <p:nvPr/>
          </p:nvSpPr>
          <p:spPr bwMode="auto">
            <a:xfrm>
              <a:off x="4067174"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1</a:t>
              </a:r>
              <a:endParaRPr lang="el-GR" altLang="zh-CN" sz="1200" i="0" baseline="-25000">
                <a:solidFill>
                  <a:schemeClr val="tx1"/>
                </a:solidFill>
                <a:latin typeface="宋体" charset="-122"/>
                <a:ea typeface="宋体" charset="-122"/>
              </a:endParaRPr>
            </a:p>
          </p:txBody>
        </p:sp>
        <p:sp>
          <p:nvSpPr>
            <p:cNvPr id="87" name="文本框 44"/>
            <p:cNvSpPr txBox="1">
              <a:spLocks noChangeArrowheads="1"/>
            </p:cNvSpPr>
            <p:nvPr/>
          </p:nvSpPr>
          <p:spPr bwMode="auto">
            <a:xfrm>
              <a:off x="4714875"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88" name="文本框 45"/>
            <p:cNvSpPr txBox="1">
              <a:spLocks noChangeArrowheads="1"/>
            </p:cNvSpPr>
            <p:nvPr/>
          </p:nvSpPr>
          <p:spPr bwMode="auto">
            <a:xfrm>
              <a:off x="5362575"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89" name="文本框 46"/>
            <p:cNvSpPr txBox="1">
              <a:spLocks noChangeArrowheads="1"/>
            </p:cNvSpPr>
            <p:nvPr/>
          </p:nvSpPr>
          <p:spPr bwMode="auto">
            <a:xfrm>
              <a:off x="6010275"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90" name="文本框 47"/>
            <p:cNvSpPr txBox="1">
              <a:spLocks noChangeArrowheads="1"/>
            </p:cNvSpPr>
            <p:nvPr/>
          </p:nvSpPr>
          <p:spPr bwMode="auto">
            <a:xfrm>
              <a:off x="6659563"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91" name="文本框 48"/>
            <p:cNvSpPr txBox="1">
              <a:spLocks noChangeArrowheads="1"/>
            </p:cNvSpPr>
            <p:nvPr/>
          </p:nvSpPr>
          <p:spPr bwMode="auto">
            <a:xfrm>
              <a:off x="7307263"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grpSp>
    </p:spTree>
    <p:extLst>
      <p:ext uri="{BB962C8B-B14F-4D97-AF65-F5344CB8AC3E}">
        <p14:creationId xmlns:p14="http://schemas.microsoft.com/office/powerpoint/2010/main" val="31677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down)">
                                      <p:cBhvr>
                                        <p:cTn id="7" dur="500"/>
                                        <p:tgtEl>
                                          <p:spTgt spid="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
                                            <p:txEl>
                                              <p:pRg st="1" end="1"/>
                                            </p:txEl>
                                          </p:spTgt>
                                        </p:tgtEl>
                                        <p:attrNameLst>
                                          <p:attrName>style.visibility</p:attrName>
                                        </p:attrNameLst>
                                      </p:cBhvr>
                                      <p:to>
                                        <p:strVal val="visible"/>
                                      </p:to>
                                    </p:set>
                                    <p:animEffect transition="in" filter="wipe(down)">
                                      <p:cBhvr>
                                        <p:cTn id="12" dur="500"/>
                                        <p:tgtEl>
                                          <p:spTgt spid="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
                                            <p:txEl>
                                              <p:pRg st="2" end="2"/>
                                            </p:txEl>
                                          </p:spTgt>
                                        </p:tgtEl>
                                        <p:attrNameLst>
                                          <p:attrName>style.visibility</p:attrName>
                                        </p:attrNameLst>
                                      </p:cBhvr>
                                      <p:to>
                                        <p:strVal val="visible"/>
                                      </p:to>
                                    </p:set>
                                    <p:animEffect transition="in" filter="wipe(down)">
                                      <p:cBhvr>
                                        <p:cTn id="17" dur="500"/>
                                        <p:tgtEl>
                                          <p:spTgt spid="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
                                            <p:txEl>
                                              <p:pRg st="3" end="3"/>
                                            </p:txEl>
                                          </p:spTgt>
                                        </p:tgtEl>
                                        <p:attrNameLst>
                                          <p:attrName>style.visibility</p:attrName>
                                        </p:attrNameLst>
                                      </p:cBhvr>
                                      <p:to>
                                        <p:strVal val="visible"/>
                                      </p:to>
                                    </p:set>
                                    <p:animEffect transition="in" filter="wipe(down)">
                                      <p:cBhvr>
                                        <p:cTn id="22" dur="500"/>
                                        <p:tgtEl>
                                          <p:spTgt spid="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0">
                                            <p:txEl>
                                              <p:pRg st="4" end="4"/>
                                            </p:txEl>
                                          </p:spTgt>
                                        </p:tgtEl>
                                        <p:attrNameLst>
                                          <p:attrName>style.visibility</p:attrName>
                                        </p:attrNameLst>
                                      </p:cBhvr>
                                      <p:to>
                                        <p:strVal val="visible"/>
                                      </p:to>
                                    </p:set>
                                    <p:animEffect transition="in" filter="wipe(down)">
                                      <p:cBhvr>
                                        <p:cTn id="27" dur="500"/>
                                        <p:tgtEl>
                                          <p:spTgt spid="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0">
                                            <p:txEl>
                                              <p:pRg st="5" end="5"/>
                                            </p:txEl>
                                          </p:spTgt>
                                        </p:tgtEl>
                                        <p:attrNameLst>
                                          <p:attrName>style.visibility</p:attrName>
                                        </p:attrNameLst>
                                      </p:cBhvr>
                                      <p:to>
                                        <p:strVal val="visible"/>
                                      </p:to>
                                    </p:set>
                                    <p:animEffect transition="in" filter="wipe(down)">
                                      <p:cBhvr>
                                        <p:cTn id="32" dur="500"/>
                                        <p:tgtEl>
                                          <p:spTgt spid="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0">
                                            <p:txEl>
                                              <p:pRg st="6" end="6"/>
                                            </p:txEl>
                                          </p:spTgt>
                                        </p:tgtEl>
                                        <p:attrNameLst>
                                          <p:attrName>style.visibility</p:attrName>
                                        </p:attrNameLst>
                                      </p:cBhvr>
                                      <p:to>
                                        <p:strVal val="visible"/>
                                      </p:to>
                                    </p:set>
                                    <p:animEffect transition="in" filter="wipe(down)">
                                      <p:cBhvr>
                                        <p:cTn id="37" dur="500"/>
                                        <p:tgtEl>
                                          <p:spTgt spid="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0">
                                            <p:txEl>
                                              <p:pRg st="7" end="7"/>
                                            </p:txEl>
                                          </p:spTgt>
                                        </p:tgtEl>
                                        <p:attrNameLst>
                                          <p:attrName>style.visibility</p:attrName>
                                        </p:attrNameLst>
                                      </p:cBhvr>
                                      <p:to>
                                        <p:strVal val="visible"/>
                                      </p:to>
                                    </p:set>
                                    <p:animEffect transition="in" filter="wipe(down)">
                                      <p:cBhvr>
                                        <p:cTn id="42" dur="500"/>
                                        <p:tgtEl>
                                          <p:spTgt spid="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2"/>
          <p:cNvSpPr>
            <a:spLocks noGrp="1" noChangeArrowheads="1"/>
          </p:cNvSpPr>
          <p:nvPr>
            <p:ph type="title"/>
          </p:nvPr>
        </p:nvSpPr>
        <p:spPr/>
        <p:txBody>
          <a:bodyPr/>
          <a:lstStyle/>
          <a:p>
            <a:pPr eaLnBrk="1" hangingPunct="1"/>
            <a:r>
              <a:rPr lang="zh-CN" altLang="en-US" smtClean="0"/>
              <a:t>并行传送</a:t>
            </a:r>
          </a:p>
        </p:txBody>
      </p:sp>
      <p:grpSp>
        <p:nvGrpSpPr>
          <p:cNvPr id="26628" name="组合 4"/>
          <p:cNvGrpSpPr>
            <a:grpSpLocks/>
          </p:cNvGrpSpPr>
          <p:nvPr/>
        </p:nvGrpSpPr>
        <p:grpSpPr bwMode="auto">
          <a:xfrm>
            <a:off x="5292006" y="2062064"/>
            <a:ext cx="1439863" cy="1727200"/>
            <a:chOff x="1610" y="1344"/>
            <a:chExt cx="726" cy="1088"/>
          </a:xfrm>
        </p:grpSpPr>
        <p:sp>
          <p:nvSpPr>
            <p:cNvPr id="26654" name="直线 5"/>
            <p:cNvSpPr>
              <a:spLocks noChangeShapeType="1"/>
            </p:cNvSpPr>
            <p:nvPr/>
          </p:nvSpPr>
          <p:spPr bwMode="auto">
            <a:xfrm>
              <a:off x="1610" y="134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5" name="直线 6"/>
            <p:cNvSpPr>
              <a:spLocks noChangeShapeType="1"/>
            </p:cNvSpPr>
            <p:nvPr/>
          </p:nvSpPr>
          <p:spPr bwMode="auto">
            <a:xfrm>
              <a:off x="1610" y="148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6" name="直线 7"/>
            <p:cNvSpPr>
              <a:spLocks noChangeShapeType="1"/>
            </p:cNvSpPr>
            <p:nvPr/>
          </p:nvSpPr>
          <p:spPr bwMode="auto">
            <a:xfrm>
              <a:off x="1610" y="161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7" name="直线 8"/>
            <p:cNvSpPr>
              <a:spLocks noChangeShapeType="1"/>
            </p:cNvSpPr>
            <p:nvPr/>
          </p:nvSpPr>
          <p:spPr bwMode="auto">
            <a:xfrm>
              <a:off x="1610" y="175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8" name="直线 9"/>
            <p:cNvSpPr>
              <a:spLocks noChangeShapeType="1"/>
            </p:cNvSpPr>
            <p:nvPr/>
          </p:nvSpPr>
          <p:spPr bwMode="auto">
            <a:xfrm>
              <a:off x="1610" y="1888"/>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9" name="直线 10"/>
            <p:cNvSpPr>
              <a:spLocks noChangeShapeType="1"/>
            </p:cNvSpPr>
            <p:nvPr/>
          </p:nvSpPr>
          <p:spPr bwMode="auto">
            <a:xfrm>
              <a:off x="1610" y="202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60" name="直线 11"/>
            <p:cNvSpPr>
              <a:spLocks noChangeShapeType="1"/>
            </p:cNvSpPr>
            <p:nvPr/>
          </p:nvSpPr>
          <p:spPr bwMode="auto">
            <a:xfrm>
              <a:off x="1610" y="216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61" name="直线 12"/>
            <p:cNvSpPr>
              <a:spLocks noChangeShapeType="1"/>
            </p:cNvSpPr>
            <p:nvPr/>
          </p:nvSpPr>
          <p:spPr bwMode="auto">
            <a:xfrm>
              <a:off x="1610" y="229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62" name="直线 13"/>
            <p:cNvSpPr>
              <a:spLocks noChangeShapeType="1"/>
            </p:cNvSpPr>
            <p:nvPr/>
          </p:nvSpPr>
          <p:spPr bwMode="auto">
            <a:xfrm>
              <a:off x="1610" y="243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grpSp>
      <p:sp>
        <p:nvSpPr>
          <p:cNvPr id="26629" name="矩形 14"/>
          <p:cNvSpPr>
            <a:spLocks noChangeArrowheads="1"/>
          </p:cNvSpPr>
          <p:nvPr/>
        </p:nvSpPr>
        <p:spPr bwMode="auto">
          <a:xfrm>
            <a:off x="1475656" y="1773139"/>
            <a:ext cx="1077913" cy="232727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发送</a:t>
            </a:r>
          </a:p>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部件</a:t>
            </a:r>
          </a:p>
        </p:txBody>
      </p:sp>
      <p:sp>
        <p:nvSpPr>
          <p:cNvPr id="26630" name="文本框 15"/>
          <p:cNvSpPr txBox="1">
            <a:spLocks noChangeArrowheads="1"/>
          </p:cNvSpPr>
          <p:nvPr/>
        </p:nvSpPr>
        <p:spPr bwMode="auto">
          <a:xfrm>
            <a:off x="2699147" y="3862289"/>
            <a:ext cx="720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2000" i="0" dirty="0">
                <a:solidFill>
                  <a:schemeClr val="tx1"/>
                </a:solidFill>
                <a:latin typeface="宋体" charset="-122"/>
                <a:ea typeface="宋体" charset="-122"/>
              </a:rPr>
              <a:t>低位</a:t>
            </a:r>
            <a:endParaRPr lang="zh-CN" altLang="el-GR" sz="2000" i="0" baseline="-25000" dirty="0">
              <a:solidFill>
                <a:schemeClr val="tx1"/>
              </a:solidFill>
              <a:latin typeface="宋体" charset="-122"/>
              <a:ea typeface="宋体" charset="-122"/>
            </a:endParaRPr>
          </a:p>
        </p:txBody>
      </p:sp>
      <p:sp>
        <p:nvSpPr>
          <p:cNvPr id="26631" name="文本框 16"/>
          <p:cNvSpPr txBox="1">
            <a:spLocks noChangeArrowheads="1"/>
          </p:cNvSpPr>
          <p:nvPr/>
        </p:nvSpPr>
        <p:spPr bwMode="auto">
          <a:xfrm>
            <a:off x="2699147" y="1412776"/>
            <a:ext cx="720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2000" i="0" dirty="0">
                <a:solidFill>
                  <a:schemeClr val="tx1"/>
                </a:solidFill>
                <a:latin typeface="宋体" charset="-122"/>
                <a:ea typeface="宋体" charset="-122"/>
              </a:rPr>
              <a:t>高位</a:t>
            </a:r>
            <a:endParaRPr lang="zh-CN" altLang="el-GR" sz="2000" i="0" baseline="-25000" dirty="0">
              <a:solidFill>
                <a:schemeClr val="tx1"/>
              </a:solidFill>
              <a:latin typeface="宋体" charset="-122"/>
              <a:ea typeface="宋体" charset="-122"/>
            </a:endParaRPr>
          </a:p>
        </p:txBody>
      </p:sp>
      <p:sp>
        <p:nvSpPr>
          <p:cNvPr id="26632" name="文本框 17"/>
          <p:cNvSpPr txBox="1">
            <a:spLocks noChangeArrowheads="1"/>
          </p:cNvSpPr>
          <p:nvPr/>
        </p:nvSpPr>
        <p:spPr bwMode="auto">
          <a:xfrm>
            <a:off x="2842494" y="17382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1</a:t>
            </a:r>
            <a:endParaRPr lang="el-GR" altLang="zh-CN" sz="2000" i="0" baseline="-25000">
              <a:solidFill>
                <a:schemeClr val="tx1"/>
              </a:solidFill>
              <a:latin typeface="宋体" charset="-122"/>
              <a:ea typeface="宋体" charset="-122"/>
            </a:endParaRPr>
          </a:p>
        </p:txBody>
      </p:sp>
      <p:sp>
        <p:nvSpPr>
          <p:cNvPr id="26633" name="自选图形 18"/>
          <p:cNvSpPr>
            <a:spLocks noChangeArrowheads="1"/>
          </p:cNvSpPr>
          <p:nvPr/>
        </p:nvSpPr>
        <p:spPr bwMode="auto">
          <a:xfrm>
            <a:off x="3707681" y="1628676"/>
            <a:ext cx="2159000" cy="2592388"/>
          </a:xfrm>
          <a:prstGeom prst="rightArrow">
            <a:avLst>
              <a:gd name="adj1" fmla="val 76185"/>
              <a:gd name="adj2" fmla="val 27556"/>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grpSp>
        <p:nvGrpSpPr>
          <p:cNvPr id="26634" name="组合 19"/>
          <p:cNvGrpSpPr>
            <a:grpSpLocks/>
          </p:cNvGrpSpPr>
          <p:nvPr/>
        </p:nvGrpSpPr>
        <p:grpSpPr bwMode="auto">
          <a:xfrm>
            <a:off x="2555156" y="2062064"/>
            <a:ext cx="1152525" cy="1727200"/>
            <a:chOff x="1610" y="1344"/>
            <a:chExt cx="726" cy="1088"/>
          </a:xfrm>
        </p:grpSpPr>
        <p:sp>
          <p:nvSpPr>
            <p:cNvPr id="26645" name="直线 20"/>
            <p:cNvSpPr>
              <a:spLocks noChangeShapeType="1"/>
            </p:cNvSpPr>
            <p:nvPr/>
          </p:nvSpPr>
          <p:spPr bwMode="auto">
            <a:xfrm>
              <a:off x="1610" y="134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6" name="直线 21"/>
            <p:cNvSpPr>
              <a:spLocks noChangeShapeType="1"/>
            </p:cNvSpPr>
            <p:nvPr/>
          </p:nvSpPr>
          <p:spPr bwMode="auto">
            <a:xfrm>
              <a:off x="1610" y="148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7" name="直线 22"/>
            <p:cNvSpPr>
              <a:spLocks noChangeShapeType="1"/>
            </p:cNvSpPr>
            <p:nvPr/>
          </p:nvSpPr>
          <p:spPr bwMode="auto">
            <a:xfrm>
              <a:off x="1610" y="161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8" name="直线 23"/>
            <p:cNvSpPr>
              <a:spLocks noChangeShapeType="1"/>
            </p:cNvSpPr>
            <p:nvPr/>
          </p:nvSpPr>
          <p:spPr bwMode="auto">
            <a:xfrm>
              <a:off x="1610" y="175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9" name="直线 24"/>
            <p:cNvSpPr>
              <a:spLocks noChangeShapeType="1"/>
            </p:cNvSpPr>
            <p:nvPr/>
          </p:nvSpPr>
          <p:spPr bwMode="auto">
            <a:xfrm>
              <a:off x="1610" y="1888"/>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0" name="直线 25"/>
            <p:cNvSpPr>
              <a:spLocks noChangeShapeType="1"/>
            </p:cNvSpPr>
            <p:nvPr/>
          </p:nvSpPr>
          <p:spPr bwMode="auto">
            <a:xfrm>
              <a:off x="1610" y="202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1" name="直线 26"/>
            <p:cNvSpPr>
              <a:spLocks noChangeShapeType="1"/>
            </p:cNvSpPr>
            <p:nvPr/>
          </p:nvSpPr>
          <p:spPr bwMode="auto">
            <a:xfrm>
              <a:off x="1610" y="216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2" name="直线 27"/>
            <p:cNvSpPr>
              <a:spLocks noChangeShapeType="1"/>
            </p:cNvSpPr>
            <p:nvPr/>
          </p:nvSpPr>
          <p:spPr bwMode="auto">
            <a:xfrm>
              <a:off x="1610" y="229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3" name="直线 28"/>
            <p:cNvSpPr>
              <a:spLocks noChangeShapeType="1"/>
            </p:cNvSpPr>
            <p:nvPr/>
          </p:nvSpPr>
          <p:spPr bwMode="auto">
            <a:xfrm>
              <a:off x="1610" y="243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grpSp>
      <p:sp>
        <p:nvSpPr>
          <p:cNvPr id="26635" name="矩形 29"/>
          <p:cNvSpPr>
            <a:spLocks noChangeArrowheads="1"/>
          </p:cNvSpPr>
          <p:nvPr/>
        </p:nvSpPr>
        <p:spPr bwMode="auto">
          <a:xfrm>
            <a:off x="6731869" y="1773139"/>
            <a:ext cx="1077912" cy="232727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接收</a:t>
            </a:r>
          </a:p>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部件</a:t>
            </a:r>
          </a:p>
        </p:txBody>
      </p:sp>
      <p:sp>
        <p:nvSpPr>
          <p:cNvPr id="26636" name="文本框 30"/>
          <p:cNvSpPr txBox="1">
            <a:spLocks noChangeArrowheads="1"/>
          </p:cNvSpPr>
          <p:nvPr/>
        </p:nvSpPr>
        <p:spPr bwMode="auto">
          <a:xfrm>
            <a:off x="2842494" y="19541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37" name="文本框 31"/>
          <p:cNvSpPr txBox="1">
            <a:spLocks noChangeArrowheads="1"/>
          </p:cNvSpPr>
          <p:nvPr/>
        </p:nvSpPr>
        <p:spPr bwMode="auto">
          <a:xfrm>
            <a:off x="2842494" y="21700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1</a:t>
            </a:r>
            <a:endParaRPr lang="el-GR" altLang="zh-CN" sz="2000" i="0" baseline="-25000">
              <a:solidFill>
                <a:schemeClr val="tx1"/>
              </a:solidFill>
              <a:latin typeface="宋体" charset="-122"/>
              <a:ea typeface="宋体" charset="-122"/>
            </a:endParaRPr>
          </a:p>
        </p:txBody>
      </p:sp>
      <p:sp>
        <p:nvSpPr>
          <p:cNvPr id="26638" name="文本框 32"/>
          <p:cNvSpPr txBox="1">
            <a:spLocks noChangeArrowheads="1"/>
          </p:cNvSpPr>
          <p:nvPr/>
        </p:nvSpPr>
        <p:spPr bwMode="auto">
          <a:xfrm>
            <a:off x="2842494" y="23859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39" name="文本框 33"/>
          <p:cNvSpPr txBox="1">
            <a:spLocks noChangeArrowheads="1"/>
          </p:cNvSpPr>
          <p:nvPr/>
        </p:nvSpPr>
        <p:spPr bwMode="auto">
          <a:xfrm>
            <a:off x="2842494" y="26018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0" name="文本框 34"/>
          <p:cNvSpPr txBox="1">
            <a:spLocks noChangeArrowheads="1"/>
          </p:cNvSpPr>
          <p:nvPr/>
        </p:nvSpPr>
        <p:spPr bwMode="auto">
          <a:xfrm>
            <a:off x="2842494" y="28177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1" name="文本框 35"/>
          <p:cNvSpPr txBox="1">
            <a:spLocks noChangeArrowheads="1"/>
          </p:cNvSpPr>
          <p:nvPr/>
        </p:nvSpPr>
        <p:spPr bwMode="auto">
          <a:xfrm>
            <a:off x="2842494" y="30336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2" name="文本框 36"/>
          <p:cNvSpPr txBox="1">
            <a:spLocks noChangeArrowheads="1"/>
          </p:cNvSpPr>
          <p:nvPr/>
        </p:nvSpPr>
        <p:spPr bwMode="auto">
          <a:xfrm>
            <a:off x="2842494" y="32495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3" name="文本框 37"/>
          <p:cNvSpPr txBox="1">
            <a:spLocks noChangeArrowheads="1"/>
          </p:cNvSpPr>
          <p:nvPr/>
        </p:nvSpPr>
        <p:spPr bwMode="auto">
          <a:xfrm>
            <a:off x="2842494" y="34654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1822758" name="矩形 38"/>
          <p:cNvSpPr>
            <a:spLocks noChangeArrowheads="1"/>
          </p:cNvSpPr>
          <p:nvPr/>
        </p:nvSpPr>
        <p:spPr bwMode="auto">
          <a:xfrm>
            <a:off x="1138238" y="4851400"/>
            <a:ext cx="7200900" cy="893194"/>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342900" indent="-342900" algn="l">
              <a:lnSpc>
                <a:spcPct val="120000"/>
              </a:lnSpc>
              <a:spcBef>
                <a:spcPct val="20000"/>
              </a:spcBef>
              <a:buClr>
                <a:srgbClr val="FFC000"/>
              </a:buClr>
              <a:buFont typeface="Wingdings" panose="05000000000000000000" pitchFamily="2" charset="2"/>
              <a:buChar char="n"/>
            </a:pPr>
            <a:r>
              <a:rPr lang="zh-CN" altLang="en-US" sz="2000" i="0" kern="0" dirty="0" smtClean="0">
                <a:latin typeface="+mn-ea"/>
                <a:ea typeface="+mn-ea"/>
              </a:rPr>
              <a:t>每</a:t>
            </a:r>
            <a:r>
              <a:rPr lang="zh-CN" altLang="en-US" sz="2000" i="0" kern="0" dirty="0">
                <a:latin typeface="+mn-ea"/>
                <a:ea typeface="+mn-ea"/>
              </a:rPr>
              <a:t>位数据一条</a:t>
            </a:r>
            <a:r>
              <a:rPr lang="zh-CN" altLang="en-US" sz="2000" i="0" kern="0" dirty="0" smtClean="0">
                <a:latin typeface="+mn-ea"/>
                <a:ea typeface="+mn-ea"/>
              </a:rPr>
              <a:t>传输线</a:t>
            </a:r>
            <a:r>
              <a:rPr lang="zh-CN" altLang="en-US" sz="2000" i="0" kern="0" dirty="0">
                <a:latin typeface="+mn-ea"/>
                <a:ea typeface="+mn-ea"/>
              </a:rPr>
              <a:t>，</a:t>
            </a:r>
            <a:r>
              <a:rPr lang="zh-CN" altLang="en-US" sz="2000" i="0" kern="0" dirty="0" smtClean="0">
                <a:latin typeface="+mn-ea"/>
                <a:ea typeface="+mn-ea"/>
              </a:rPr>
              <a:t>并行传送，采用</a:t>
            </a:r>
            <a:r>
              <a:rPr lang="zh-CN" altLang="en-US" sz="2000" i="0" kern="0" dirty="0">
                <a:latin typeface="+mn-ea"/>
                <a:ea typeface="+mn-ea"/>
              </a:rPr>
              <a:t>电位</a:t>
            </a:r>
            <a:r>
              <a:rPr lang="zh-CN" altLang="en-US" sz="2000" i="0" kern="0" dirty="0" smtClean="0">
                <a:latin typeface="+mn-ea"/>
                <a:ea typeface="+mn-ea"/>
              </a:rPr>
              <a:t>传送；</a:t>
            </a:r>
            <a:endParaRPr lang="en-US" altLang="zh-CN" sz="2000" i="0" kern="0" dirty="0" smtClean="0">
              <a:latin typeface="+mn-ea"/>
              <a:ea typeface="+mn-ea"/>
            </a:endParaRPr>
          </a:p>
          <a:p>
            <a:pPr marL="342900" indent="-342900" algn="l">
              <a:lnSpc>
                <a:spcPct val="120000"/>
              </a:lnSpc>
              <a:spcBef>
                <a:spcPct val="20000"/>
              </a:spcBef>
              <a:buClr>
                <a:srgbClr val="FFC000"/>
              </a:buClr>
              <a:buFont typeface="Wingdings" panose="05000000000000000000" pitchFamily="2" charset="2"/>
              <a:buChar char="n"/>
            </a:pPr>
            <a:r>
              <a:rPr lang="zh-CN" altLang="en-US" sz="2000" i="0" kern="0" dirty="0" smtClean="0">
                <a:latin typeface="+mn-ea"/>
                <a:ea typeface="+mn-ea"/>
              </a:rPr>
              <a:t>传送</a:t>
            </a:r>
            <a:r>
              <a:rPr lang="zh-CN" altLang="en-US" sz="2000" i="0" kern="0" dirty="0">
                <a:latin typeface="+mn-ea"/>
                <a:ea typeface="+mn-ea"/>
              </a:rPr>
              <a:t>速度</a:t>
            </a:r>
            <a:r>
              <a:rPr lang="zh-CN" altLang="en-US" sz="2000" i="0" kern="0" dirty="0" smtClean="0">
                <a:latin typeface="+mn-ea"/>
                <a:ea typeface="+mn-ea"/>
              </a:rPr>
              <a:t>快</a:t>
            </a:r>
            <a:r>
              <a:rPr lang="zh-CN" altLang="en-US" sz="2000" i="0" kern="0" dirty="0">
                <a:latin typeface="+mn-ea"/>
                <a:ea typeface="+mn-ea"/>
              </a:rPr>
              <a:t>，</a:t>
            </a:r>
            <a:r>
              <a:rPr lang="zh-CN" altLang="en-US" sz="2000" i="0" kern="0" dirty="0" smtClean="0">
                <a:latin typeface="+mn-ea"/>
                <a:ea typeface="+mn-ea"/>
              </a:rPr>
              <a:t>传输距离短。</a:t>
            </a:r>
            <a:endParaRPr lang="en-US" altLang="zh-CN" sz="2000" i="0" kern="0" dirty="0">
              <a:latin typeface="+mn-ea"/>
              <a:ea typeface="+mn-ea"/>
            </a:endParaRPr>
          </a:p>
        </p:txBody>
      </p:sp>
      <p:sp>
        <p:nvSpPr>
          <p:cNvPr id="3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82949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58"/>
                                        </p:tgtEl>
                                        <p:attrNameLst>
                                          <p:attrName>style.visibility</p:attrName>
                                        </p:attrNameLst>
                                      </p:cBhvr>
                                      <p:to>
                                        <p:strVal val="visible"/>
                                      </p:to>
                                    </p:set>
                                    <p:anim calcmode="lin" valueType="num">
                                      <p:cBhvr additive="base">
                                        <p:cTn id="7" dur="500" fill="hold"/>
                                        <p:tgtEl>
                                          <p:spTgt spid="1822758"/>
                                        </p:tgtEl>
                                        <p:attrNameLst>
                                          <p:attrName>ppt_x</p:attrName>
                                        </p:attrNameLst>
                                      </p:cBhvr>
                                      <p:tavLst>
                                        <p:tav tm="0">
                                          <p:val>
                                            <p:strVal val="#ppt_x"/>
                                          </p:val>
                                        </p:tav>
                                        <p:tav tm="100000">
                                          <p:val>
                                            <p:strVal val="#ppt_x"/>
                                          </p:val>
                                        </p:tav>
                                      </p:tavLst>
                                    </p:anim>
                                    <p:anim calcmode="lin" valueType="num">
                                      <p:cBhvr additive="base">
                                        <p:cTn id="8" dur="500" fill="hold"/>
                                        <p:tgtEl>
                                          <p:spTgt spid="1822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矩形 2"/>
          <p:cNvSpPr>
            <a:spLocks noGrp="1" noChangeArrowheads="1"/>
          </p:cNvSpPr>
          <p:nvPr>
            <p:ph type="title"/>
          </p:nvPr>
        </p:nvSpPr>
        <p:spPr/>
        <p:txBody>
          <a:bodyPr/>
          <a:lstStyle/>
          <a:p>
            <a:pPr eaLnBrk="1" hangingPunct="1"/>
            <a:r>
              <a:rPr lang="zh-CN" altLang="en-US" smtClean="0"/>
              <a:t>发展趋势</a:t>
            </a:r>
          </a:p>
        </p:txBody>
      </p:sp>
      <p:sp>
        <p:nvSpPr>
          <p:cNvPr id="27652" name="矩形 3"/>
          <p:cNvSpPr>
            <a:spLocks noGrp="1" noChangeArrowheads="1"/>
          </p:cNvSpPr>
          <p:nvPr>
            <p:ph type="body" idx="1"/>
          </p:nvPr>
        </p:nvSpPr>
        <p:spPr/>
        <p:txBody>
          <a:bodyPr/>
          <a:lstStyle/>
          <a:p>
            <a:pPr eaLnBrk="1" hangingPunct="1"/>
            <a:r>
              <a:rPr lang="zh-CN" altLang="en-US" dirty="0" smtClean="0"/>
              <a:t>并行传输</a:t>
            </a:r>
            <a:endParaRPr lang="en-US" altLang="zh-CN" dirty="0" smtClean="0"/>
          </a:p>
          <a:p>
            <a:pPr lvl="1" eaLnBrk="1" hangingPunct="1"/>
            <a:r>
              <a:rPr lang="zh-CN" altLang="en-US" dirty="0" smtClean="0"/>
              <a:t>传输距离受限，线间串绕严重</a:t>
            </a:r>
          </a:p>
          <a:p>
            <a:pPr eaLnBrk="1" hangingPunct="1"/>
            <a:r>
              <a:rPr lang="zh-CN" altLang="en-US" dirty="0" smtClean="0"/>
              <a:t>串行传输</a:t>
            </a:r>
            <a:endParaRPr lang="en-US" altLang="zh-CN" dirty="0" smtClean="0"/>
          </a:p>
          <a:p>
            <a:pPr lvl="1" eaLnBrk="1" hangingPunct="1"/>
            <a:r>
              <a:rPr lang="zh-CN" altLang="en-US" dirty="0"/>
              <a:t>传输距离</a:t>
            </a:r>
            <a:r>
              <a:rPr lang="zh-CN" altLang="en-US" dirty="0" smtClean="0"/>
              <a:t>长，无串绕现象</a:t>
            </a:r>
          </a:p>
          <a:p>
            <a:pPr eaLnBrk="1" hangingPunct="1"/>
            <a:r>
              <a:rPr lang="zh-CN" altLang="en-US" dirty="0" smtClean="0"/>
              <a:t>随着总线频率的增加，并行逐渐转向串行</a:t>
            </a:r>
            <a:endParaRPr lang="en-US" altLang="zh-CN" dirty="0" smtClean="0"/>
          </a:p>
          <a:p>
            <a:pPr lvl="1" eaLnBrk="1" hangingPunct="1"/>
            <a:r>
              <a:rPr lang="en-US" altLang="zh-CN" dirty="0" smtClean="0"/>
              <a:t>SCSI </a:t>
            </a:r>
            <a:r>
              <a:rPr lang="en-US" altLang="zh-CN" dirty="0" smtClean="0">
                <a:sym typeface="Wingdings" panose="05000000000000000000" pitchFamily="2" charset="2"/>
              </a:rPr>
              <a:t> SAS</a:t>
            </a:r>
          </a:p>
          <a:p>
            <a:pPr lvl="1" eaLnBrk="1" hangingPunct="1"/>
            <a:r>
              <a:rPr lang="en-US" altLang="zh-CN" dirty="0" smtClean="0">
                <a:sym typeface="Wingdings" panose="05000000000000000000" pitchFamily="2" charset="2"/>
              </a:rPr>
              <a:t>PATA  SATA</a:t>
            </a:r>
          </a:p>
          <a:p>
            <a:pPr lvl="1" eaLnBrk="1" hangingPunct="1"/>
            <a:r>
              <a:rPr lang="en-US" altLang="zh-CN" dirty="0" smtClean="0">
                <a:sym typeface="Wingdings" panose="05000000000000000000" pitchFamily="2" charset="2"/>
              </a:rPr>
              <a:t>PCI  PCI-E</a:t>
            </a:r>
            <a:endParaRPr lang="zh-CN" altLang="en-US" dirty="0" smtClean="0"/>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78497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矩形 2"/>
          <p:cNvSpPr>
            <a:spLocks noGrp="1" noChangeArrowheads="1"/>
          </p:cNvSpPr>
          <p:nvPr>
            <p:ph type="title"/>
          </p:nvPr>
        </p:nvSpPr>
        <p:spPr/>
        <p:txBody>
          <a:bodyPr/>
          <a:lstStyle/>
          <a:p>
            <a:pPr eaLnBrk="1" hangingPunct="1"/>
            <a:r>
              <a:rPr lang="zh-CN" altLang="en-US" smtClean="0"/>
              <a:t>分时传送</a:t>
            </a:r>
          </a:p>
        </p:txBody>
      </p:sp>
      <p:sp>
        <p:nvSpPr>
          <p:cNvPr id="28676" name="矩形 3"/>
          <p:cNvSpPr>
            <a:spLocks noGrp="1" noChangeArrowheads="1"/>
          </p:cNvSpPr>
          <p:nvPr>
            <p:ph type="body" idx="1"/>
          </p:nvPr>
        </p:nvSpPr>
        <p:spPr/>
        <p:txBody>
          <a:bodyPr/>
          <a:lstStyle/>
          <a:p>
            <a:pPr eaLnBrk="1" hangingPunct="1"/>
            <a:r>
              <a:rPr lang="zh-CN" altLang="en-US" dirty="0" smtClean="0">
                <a:latin typeface="华文新魏" pitchFamily="2" charset="-122"/>
              </a:rPr>
              <a:t>采用总线复用方式</a:t>
            </a:r>
            <a:endParaRPr lang="en-US" altLang="zh-CN" dirty="0" smtClean="0">
              <a:latin typeface="华文新魏" pitchFamily="2" charset="-122"/>
            </a:endParaRPr>
          </a:p>
          <a:p>
            <a:pPr lvl="1" eaLnBrk="1" hangingPunct="1"/>
            <a:r>
              <a:rPr lang="zh-CN" altLang="en-US" dirty="0" smtClean="0">
                <a:latin typeface="华文新魏" pitchFamily="2" charset="-122"/>
              </a:rPr>
              <a:t>地址总线数据总线复用</a:t>
            </a:r>
          </a:p>
          <a:p>
            <a:pPr eaLnBrk="1" hangingPunct="1"/>
            <a:r>
              <a:rPr lang="zh-CN" altLang="en-US" dirty="0" smtClean="0">
                <a:latin typeface="华文新魏" pitchFamily="2" charset="-122"/>
              </a:rPr>
              <a:t>连在总线上的部件分时使用总线</a:t>
            </a:r>
            <a:r>
              <a:rPr lang="en-US" altLang="zh-CN" dirty="0" smtClean="0">
                <a:latin typeface="华文新魏" pitchFamily="2" charset="-122"/>
              </a:rPr>
              <a:t>.</a:t>
            </a:r>
          </a:p>
          <a:p>
            <a:pPr eaLnBrk="1" hangingPunct="1"/>
            <a:endParaRPr lang="en-US" altLang="zh-CN" dirty="0" smtClean="0">
              <a:ea typeface="楷体_GB2312" pitchFamily="49"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4811425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矩形 2"/>
          <p:cNvSpPr>
            <a:spLocks noGrp="1" noChangeArrowheads="1"/>
          </p:cNvSpPr>
          <p:nvPr>
            <p:ph type="title"/>
          </p:nvPr>
        </p:nvSpPr>
        <p:spPr/>
        <p:txBody>
          <a:bodyPr/>
          <a:lstStyle/>
          <a:p>
            <a:pPr eaLnBrk="1" hangingPunct="1"/>
            <a:r>
              <a:rPr lang="zh-CN" altLang="en-US" smtClean="0"/>
              <a:t>总线接口基本概念</a:t>
            </a:r>
          </a:p>
        </p:txBody>
      </p:sp>
      <p:sp>
        <p:nvSpPr>
          <p:cNvPr id="1762307" name="矩形 3"/>
          <p:cNvSpPr>
            <a:spLocks noGrp="1" noChangeArrowheads="1"/>
          </p:cNvSpPr>
          <p:nvPr>
            <p:ph type="body" idx="1"/>
          </p:nvPr>
        </p:nvSpPr>
        <p:spPr>
          <a:xfrm>
            <a:off x="179512" y="963283"/>
            <a:ext cx="8001000" cy="919492"/>
          </a:xfrm>
        </p:spPr>
        <p:txBody>
          <a:bodyPr/>
          <a:lstStyle/>
          <a:p>
            <a:pPr eaLnBrk="1" hangingPunct="1">
              <a:buFont typeface="Wingdings" pitchFamily="2" charset="2"/>
              <a:buNone/>
            </a:pPr>
            <a:r>
              <a:rPr lang="en-US" altLang="zh-CN" dirty="0" smtClean="0">
                <a:solidFill>
                  <a:schemeClr val="tx2"/>
                </a:solidFill>
                <a:latin typeface="华文新魏" pitchFamily="2" charset="-122"/>
              </a:rPr>
              <a:t>           </a:t>
            </a:r>
            <a:r>
              <a:rPr lang="zh-CN" altLang="en-US" dirty="0" smtClean="0">
                <a:solidFill>
                  <a:schemeClr val="tx2"/>
                </a:solidFill>
                <a:latin typeface="华文新魏" pitchFamily="2" charset="-122"/>
              </a:rPr>
              <a:t>指</a:t>
            </a:r>
            <a:r>
              <a:rPr lang="en-US" altLang="zh-CN" dirty="0" smtClean="0">
                <a:solidFill>
                  <a:schemeClr val="tx2"/>
                </a:solidFill>
                <a:latin typeface="华文新魏" pitchFamily="2" charset="-122"/>
              </a:rPr>
              <a:t>CPU</a:t>
            </a:r>
            <a:r>
              <a:rPr lang="zh-CN" altLang="en-US" dirty="0" smtClean="0">
                <a:solidFill>
                  <a:schemeClr val="tx2"/>
                </a:solidFill>
                <a:latin typeface="华文新魏" pitchFamily="2" charset="-122"/>
              </a:rPr>
              <a:t>与内存、外设</a:t>
            </a:r>
            <a:r>
              <a:rPr lang="en-US" altLang="zh-CN" dirty="0" smtClean="0">
                <a:solidFill>
                  <a:schemeClr val="tx2"/>
                </a:solidFill>
                <a:latin typeface="华文新魏" pitchFamily="2" charset="-122"/>
              </a:rPr>
              <a:t>,</a:t>
            </a:r>
            <a:r>
              <a:rPr lang="zh-CN" altLang="en-US" dirty="0" smtClean="0">
                <a:solidFill>
                  <a:schemeClr val="tx2"/>
                </a:solidFill>
                <a:latin typeface="华文新魏" pitchFamily="2" charset="-122"/>
              </a:rPr>
              <a:t>或两种外设或两种机器间通过总线连接的</a:t>
            </a:r>
            <a:r>
              <a:rPr lang="zh-CN" altLang="en-US" u="sng" dirty="0" smtClean="0">
                <a:solidFill>
                  <a:srgbClr val="FF0000"/>
                </a:solidFill>
                <a:latin typeface="华文新魏" pitchFamily="2" charset="-122"/>
              </a:rPr>
              <a:t>逻辑部件</a:t>
            </a:r>
            <a:r>
              <a:rPr lang="zh-CN" altLang="en-US" dirty="0" smtClean="0">
                <a:solidFill>
                  <a:schemeClr val="tx2"/>
                </a:solidFill>
                <a:latin typeface="华文新魏" pitchFamily="2" charset="-122"/>
              </a:rPr>
              <a:t>。</a:t>
            </a:r>
            <a:endParaRPr lang="en-US" altLang="zh-CN" dirty="0" smtClean="0">
              <a:solidFill>
                <a:schemeClr val="tx2"/>
              </a:solidFill>
              <a:latin typeface="华文新魏" pitchFamily="2" charset="-122"/>
            </a:endParaRPr>
          </a:p>
          <a:p>
            <a:pPr marL="1041400" lvl="1" indent="-571500" eaLnBrk="1" hangingPunct="1">
              <a:lnSpc>
                <a:spcPct val="110000"/>
              </a:lnSpc>
              <a:buFont typeface="Wingdings" pitchFamily="2" charset="2"/>
              <a:buAutoNum type="arabicPeriod"/>
            </a:pPr>
            <a:r>
              <a:rPr lang="zh-CN" altLang="en-US" dirty="0">
                <a:latin typeface="华文新魏" pitchFamily="2" charset="-122"/>
              </a:rPr>
              <a:t>速度匹配</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格式转换</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传送主机控制信号</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反映设备的工作状态</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识别和指示数据传送的地址和传输量</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程序中断</a:t>
            </a:r>
            <a:r>
              <a:rPr lang="zh-CN" altLang="en-US" dirty="0">
                <a:latin typeface="楷体_GB2312" pitchFamily="49" charset="-122"/>
                <a:ea typeface="楷体_GB2312" pitchFamily="49" charset="-122"/>
              </a:rPr>
              <a:t>。</a:t>
            </a:r>
          </a:p>
          <a:p>
            <a:pPr marL="571500" indent="-571500" eaLnBrk="1" hangingPunct="1"/>
            <a:endParaRPr lang="zh-CN" altLang="en-US" dirty="0"/>
          </a:p>
          <a:p>
            <a:pPr eaLnBrk="1" hangingPunct="1">
              <a:buFont typeface="Wingdings" pitchFamily="2" charset="2"/>
              <a:buNone/>
            </a:pPr>
            <a:endParaRPr lang="en-US" altLang="zh-CN" dirty="0" smtClean="0">
              <a:solidFill>
                <a:schemeClr val="tx2"/>
              </a:solidFill>
              <a:latin typeface="华文新魏" pitchFamily="2" charset="-122"/>
            </a:endParaRPr>
          </a:p>
        </p:txBody>
      </p:sp>
      <p:grpSp>
        <p:nvGrpSpPr>
          <p:cNvPr id="2" name="组合 1"/>
          <p:cNvGrpSpPr/>
          <p:nvPr/>
        </p:nvGrpSpPr>
        <p:grpSpPr>
          <a:xfrm>
            <a:off x="2051720" y="4520966"/>
            <a:ext cx="5026025" cy="1644338"/>
            <a:chOff x="2138263" y="4652441"/>
            <a:chExt cx="5026025" cy="1644338"/>
          </a:xfrm>
        </p:grpSpPr>
        <p:sp>
          <p:nvSpPr>
            <p:cNvPr id="1762308" name="矩形 4"/>
            <p:cNvSpPr>
              <a:spLocks noChangeArrowheads="1"/>
            </p:cNvSpPr>
            <p:nvPr/>
          </p:nvSpPr>
          <p:spPr bwMode="auto">
            <a:xfrm>
              <a:off x="2138263" y="4652441"/>
              <a:ext cx="1066800" cy="1600200"/>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i="0">
                  <a:solidFill>
                    <a:schemeClr val="tx1"/>
                  </a:solidFill>
                  <a:latin typeface="Times New Roman" pitchFamily="18" charset="0"/>
                  <a:ea typeface="宋体" charset="-122"/>
                </a:rPr>
                <a:t>CPU</a:t>
              </a:r>
            </a:p>
          </p:txBody>
        </p:sp>
        <p:sp>
          <p:nvSpPr>
            <p:cNvPr id="1762309" name="矩形 5"/>
            <p:cNvSpPr>
              <a:spLocks noChangeArrowheads="1"/>
            </p:cNvSpPr>
            <p:nvPr/>
          </p:nvSpPr>
          <p:spPr bwMode="auto">
            <a:xfrm>
              <a:off x="4649688" y="4652441"/>
              <a:ext cx="609600" cy="160020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solidFill>
                    <a:schemeClr val="tx1"/>
                  </a:solidFill>
                  <a:latin typeface="Times New Roman" pitchFamily="18" charset="0"/>
                </a:rPr>
                <a:t>接</a:t>
              </a:r>
            </a:p>
            <a:p>
              <a:pPr algn="ctr"/>
              <a:r>
                <a:rPr kumimoji="1" lang="zh-CN" altLang="en-US" sz="2000" i="0">
                  <a:solidFill>
                    <a:schemeClr val="tx1"/>
                  </a:solidFill>
                  <a:latin typeface="Times New Roman" pitchFamily="18" charset="0"/>
                </a:rPr>
                <a:t>口</a:t>
              </a:r>
            </a:p>
          </p:txBody>
        </p:sp>
        <p:sp>
          <p:nvSpPr>
            <p:cNvPr id="1762310" name="矩形 6"/>
            <p:cNvSpPr>
              <a:spLocks noChangeArrowheads="1"/>
            </p:cNvSpPr>
            <p:nvPr/>
          </p:nvSpPr>
          <p:spPr bwMode="auto">
            <a:xfrm>
              <a:off x="6097488" y="4652441"/>
              <a:ext cx="1066800" cy="1600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solidFill>
                    <a:schemeClr val="tx1"/>
                  </a:solidFill>
                  <a:latin typeface="Times New Roman" pitchFamily="18" charset="0"/>
                </a:rPr>
                <a:t>外设</a:t>
              </a:r>
            </a:p>
          </p:txBody>
        </p:sp>
        <p:sp>
          <p:nvSpPr>
            <p:cNvPr id="1762311" name="自选图形 7"/>
            <p:cNvSpPr>
              <a:spLocks noChangeArrowheads="1"/>
            </p:cNvSpPr>
            <p:nvPr/>
          </p:nvSpPr>
          <p:spPr bwMode="auto">
            <a:xfrm>
              <a:off x="3203475" y="4796904"/>
              <a:ext cx="1439863" cy="223837"/>
            </a:xfrm>
            <a:prstGeom prst="rightArrow">
              <a:avLst>
                <a:gd name="adj1" fmla="val 50000"/>
                <a:gd name="adj2" fmla="val 160816"/>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i="0"/>
            </a:p>
          </p:txBody>
        </p:sp>
        <p:sp>
          <p:nvSpPr>
            <p:cNvPr id="1762312" name="自选图形 8"/>
            <p:cNvSpPr>
              <a:spLocks noChangeArrowheads="1"/>
            </p:cNvSpPr>
            <p:nvPr/>
          </p:nvSpPr>
          <p:spPr bwMode="auto">
            <a:xfrm>
              <a:off x="3203475" y="5271899"/>
              <a:ext cx="1439863" cy="304800"/>
            </a:xfrm>
            <a:prstGeom prst="leftRightArrow">
              <a:avLst>
                <a:gd name="adj1" fmla="val 50000"/>
                <a:gd name="adj2" fmla="val 94479"/>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i="0"/>
            </a:p>
          </p:txBody>
        </p:sp>
        <p:sp>
          <p:nvSpPr>
            <p:cNvPr id="1762313" name="自选图形 9"/>
            <p:cNvSpPr>
              <a:spLocks noChangeArrowheads="1"/>
            </p:cNvSpPr>
            <p:nvPr/>
          </p:nvSpPr>
          <p:spPr bwMode="auto">
            <a:xfrm>
              <a:off x="3203475" y="5795441"/>
              <a:ext cx="1439863" cy="304800"/>
            </a:xfrm>
            <a:prstGeom prst="leftRightArrow">
              <a:avLst>
                <a:gd name="adj1" fmla="val 50000"/>
                <a:gd name="adj2" fmla="val 94479"/>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i="0"/>
            </a:p>
          </p:txBody>
        </p:sp>
        <p:sp>
          <p:nvSpPr>
            <p:cNvPr id="1762314" name="直线 10"/>
            <p:cNvSpPr>
              <a:spLocks noChangeShapeType="1"/>
            </p:cNvSpPr>
            <p:nvPr/>
          </p:nvSpPr>
          <p:spPr bwMode="auto">
            <a:xfrm>
              <a:off x="5259288" y="4881041"/>
              <a:ext cx="838200"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600" i="0"/>
            </a:p>
          </p:txBody>
        </p:sp>
        <p:sp>
          <p:nvSpPr>
            <p:cNvPr id="1762315" name="直线 11"/>
            <p:cNvSpPr>
              <a:spLocks noChangeShapeType="1"/>
            </p:cNvSpPr>
            <p:nvPr/>
          </p:nvSpPr>
          <p:spPr bwMode="auto">
            <a:xfrm>
              <a:off x="5291038" y="5157266"/>
              <a:ext cx="838200"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600" i="0"/>
            </a:p>
          </p:txBody>
        </p:sp>
        <p:sp>
          <p:nvSpPr>
            <p:cNvPr id="1762316" name="直线 12"/>
            <p:cNvSpPr>
              <a:spLocks noChangeShapeType="1"/>
            </p:cNvSpPr>
            <p:nvPr/>
          </p:nvSpPr>
          <p:spPr bwMode="auto">
            <a:xfrm>
              <a:off x="5259288" y="5947841"/>
              <a:ext cx="838200"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600" i="0"/>
            </a:p>
          </p:txBody>
        </p:sp>
        <p:sp>
          <p:nvSpPr>
            <p:cNvPr id="1762317" name="矩形 13"/>
            <p:cNvSpPr>
              <a:spLocks noChangeArrowheads="1"/>
            </p:cNvSpPr>
            <p:nvPr/>
          </p:nvSpPr>
          <p:spPr bwMode="auto">
            <a:xfrm>
              <a:off x="3362399" y="4928627"/>
              <a:ext cx="1055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pPr>
              <a:r>
                <a:rPr lang="en-US" altLang="zh-CN" sz="1600" i="0" dirty="0">
                  <a:solidFill>
                    <a:schemeClr val="tx1"/>
                  </a:solidFill>
                  <a:latin typeface="华文新魏" pitchFamily="2" charset="-122"/>
                </a:rPr>
                <a:t> </a:t>
              </a:r>
              <a:r>
                <a:rPr lang="zh-CN" altLang="en-US" sz="1600" i="0" dirty="0">
                  <a:solidFill>
                    <a:schemeClr val="tx1"/>
                  </a:solidFill>
                  <a:latin typeface="华文新魏" pitchFamily="2" charset="-122"/>
                </a:rPr>
                <a:t>地址总线</a:t>
              </a:r>
            </a:p>
          </p:txBody>
        </p:sp>
        <p:sp>
          <p:nvSpPr>
            <p:cNvPr id="1762318" name="矩形 14"/>
            <p:cNvSpPr>
              <a:spLocks noChangeArrowheads="1"/>
            </p:cNvSpPr>
            <p:nvPr/>
          </p:nvSpPr>
          <p:spPr bwMode="auto">
            <a:xfrm>
              <a:off x="3434407" y="545416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pPr>
              <a:r>
                <a:rPr lang="zh-CN" altLang="en-US" sz="1600" i="0" dirty="0">
                  <a:solidFill>
                    <a:schemeClr val="tx1"/>
                  </a:solidFill>
                  <a:latin typeface="华文新魏" pitchFamily="2" charset="-122"/>
                </a:rPr>
                <a:t>数据总线</a:t>
              </a:r>
            </a:p>
          </p:txBody>
        </p:sp>
        <p:sp>
          <p:nvSpPr>
            <p:cNvPr id="1762319" name="矩形 15"/>
            <p:cNvSpPr>
              <a:spLocks noChangeArrowheads="1"/>
            </p:cNvSpPr>
            <p:nvPr/>
          </p:nvSpPr>
          <p:spPr bwMode="auto">
            <a:xfrm>
              <a:off x="3437116" y="5958225"/>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pPr>
              <a:r>
                <a:rPr lang="zh-CN" altLang="en-US" sz="1600" i="0" dirty="0">
                  <a:solidFill>
                    <a:schemeClr val="tx1"/>
                  </a:solidFill>
                  <a:latin typeface="华文新魏" pitchFamily="2" charset="-122"/>
                </a:rPr>
                <a:t>控制总线</a:t>
              </a:r>
            </a:p>
          </p:txBody>
        </p:sp>
      </p:grpSp>
      <p:sp>
        <p:nvSpPr>
          <p:cNvPr id="1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80613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62307">
                                            <p:txEl>
                                              <p:pRg st="0" end="0"/>
                                            </p:txEl>
                                          </p:spTgt>
                                        </p:tgtEl>
                                        <p:attrNameLst>
                                          <p:attrName>style.visibility</p:attrName>
                                        </p:attrNameLst>
                                      </p:cBhvr>
                                      <p:to>
                                        <p:strVal val="visible"/>
                                      </p:to>
                                    </p:set>
                                    <p:anim calcmode="lin" valueType="num">
                                      <p:cBhvr additive="base">
                                        <p:cTn id="7" dur="500" fill="hold"/>
                                        <p:tgtEl>
                                          <p:spTgt spid="1762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62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62307">
                                            <p:txEl>
                                              <p:pRg st="1" end="1"/>
                                            </p:txEl>
                                          </p:spTgt>
                                        </p:tgtEl>
                                        <p:attrNameLst>
                                          <p:attrName>style.visibility</p:attrName>
                                        </p:attrNameLst>
                                      </p:cBhvr>
                                      <p:to>
                                        <p:strVal val="visible"/>
                                      </p:to>
                                    </p:set>
                                    <p:anim calcmode="lin" valueType="num">
                                      <p:cBhvr additive="base">
                                        <p:cTn id="13" dur="500" fill="hold"/>
                                        <p:tgtEl>
                                          <p:spTgt spid="1762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62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62307">
                                            <p:txEl>
                                              <p:pRg st="2" end="2"/>
                                            </p:txEl>
                                          </p:spTgt>
                                        </p:tgtEl>
                                        <p:attrNameLst>
                                          <p:attrName>style.visibility</p:attrName>
                                        </p:attrNameLst>
                                      </p:cBhvr>
                                      <p:to>
                                        <p:strVal val="visible"/>
                                      </p:to>
                                    </p:set>
                                    <p:anim calcmode="lin" valueType="num">
                                      <p:cBhvr additive="base">
                                        <p:cTn id="19" dur="500" fill="hold"/>
                                        <p:tgtEl>
                                          <p:spTgt spid="1762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62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62307">
                                            <p:txEl>
                                              <p:pRg st="3" end="3"/>
                                            </p:txEl>
                                          </p:spTgt>
                                        </p:tgtEl>
                                        <p:attrNameLst>
                                          <p:attrName>style.visibility</p:attrName>
                                        </p:attrNameLst>
                                      </p:cBhvr>
                                      <p:to>
                                        <p:strVal val="visible"/>
                                      </p:to>
                                    </p:set>
                                    <p:anim calcmode="lin" valueType="num">
                                      <p:cBhvr additive="base">
                                        <p:cTn id="25" dur="500" fill="hold"/>
                                        <p:tgtEl>
                                          <p:spTgt spid="17623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62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62307">
                                            <p:txEl>
                                              <p:pRg st="4" end="4"/>
                                            </p:txEl>
                                          </p:spTgt>
                                        </p:tgtEl>
                                        <p:attrNameLst>
                                          <p:attrName>style.visibility</p:attrName>
                                        </p:attrNameLst>
                                      </p:cBhvr>
                                      <p:to>
                                        <p:strVal val="visible"/>
                                      </p:to>
                                    </p:set>
                                    <p:anim calcmode="lin" valueType="num">
                                      <p:cBhvr additive="base">
                                        <p:cTn id="31" dur="500" fill="hold"/>
                                        <p:tgtEl>
                                          <p:spTgt spid="17623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62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62307">
                                            <p:txEl>
                                              <p:pRg st="5" end="5"/>
                                            </p:txEl>
                                          </p:spTgt>
                                        </p:tgtEl>
                                        <p:attrNameLst>
                                          <p:attrName>style.visibility</p:attrName>
                                        </p:attrNameLst>
                                      </p:cBhvr>
                                      <p:to>
                                        <p:strVal val="visible"/>
                                      </p:to>
                                    </p:set>
                                    <p:anim calcmode="lin" valueType="num">
                                      <p:cBhvr additive="base">
                                        <p:cTn id="37" dur="500" fill="hold"/>
                                        <p:tgtEl>
                                          <p:spTgt spid="17623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62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62307">
                                            <p:txEl>
                                              <p:pRg st="6" end="6"/>
                                            </p:txEl>
                                          </p:spTgt>
                                        </p:tgtEl>
                                        <p:attrNameLst>
                                          <p:attrName>style.visibility</p:attrName>
                                        </p:attrNameLst>
                                      </p:cBhvr>
                                      <p:to>
                                        <p:strVal val="visible"/>
                                      </p:to>
                                    </p:set>
                                    <p:anim calcmode="lin" valueType="num">
                                      <p:cBhvr additive="base">
                                        <p:cTn id="43" dur="500" fill="hold"/>
                                        <p:tgtEl>
                                          <p:spTgt spid="17623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62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矩形 2"/>
          <p:cNvSpPr>
            <a:spLocks noGrp="1" noChangeArrowheads="1"/>
          </p:cNvSpPr>
          <p:nvPr>
            <p:ph type="title"/>
          </p:nvPr>
        </p:nvSpPr>
        <p:spPr/>
        <p:txBody>
          <a:bodyPr/>
          <a:lstStyle/>
          <a:p>
            <a:pPr eaLnBrk="1" hangingPunct="1"/>
            <a:r>
              <a:rPr lang="zh-CN" altLang="en-US" smtClean="0"/>
              <a:t>总线仲裁、定时</a:t>
            </a:r>
          </a:p>
        </p:txBody>
      </p:sp>
      <p:sp>
        <p:nvSpPr>
          <p:cNvPr id="31748" name="矩形 3"/>
          <p:cNvSpPr>
            <a:spLocks noGrp="1" noChangeArrowheads="1"/>
          </p:cNvSpPr>
          <p:nvPr>
            <p:ph type="body" idx="1"/>
          </p:nvPr>
        </p:nvSpPr>
        <p:spPr/>
        <p:txBody>
          <a:bodyPr/>
          <a:lstStyle/>
          <a:p>
            <a:pPr eaLnBrk="1" hangingPunct="1">
              <a:lnSpc>
                <a:spcPct val="115000"/>
              </a:lnSpc>
            </a:pPr>
            <a:r>
              <a:rPr lang="zh-CN" altLang="en-US" smtClean="0"/>
              <a:t>总线仲裁</a:t>
            </a:r>
          </a:p>
          <a:p>
            <a:pPr eaLnBrk="1" hangingPunct="1">
              <a:lnSpc>
                <a:spcPct val="115000"/>
              </a:lnSpc>
            </a:pPr>
            <a:r>
              <a:rPr lang="zh-CN" altLang="en-US" smtClean="0"/>
              <a:t>总线定时</a:t>
            </a:r>
          </a:p>
          <a:p>
            <a:pPr eaLnBrk="1" hangingPunct="1">
              <a:lnSpc>
                <a:spcPct val="115000"/>
              </a:lnSpc>
              <a:buFont typeface="Wingdings" pitchFamily="2" charset="2"/>
              <a:buNone/>
            </a:pPr>
            <a:endParaRPr lang="en-US" altLang="zh-CN" smtClean="0">
              <a:ea typeface="楷体_GB2312" pitchFamily="49"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0839452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矩形 2"/>
          <p:cNvSpPr>
            <a:spLocks noGrp="1" noChangeArrowheads="1"/>
          </p:cNvSpPr>
          <p:nvPr>
            <p:ph type="title"/>
          </p:nvPr>
        </p:nvSpPr>
        <p:spPr/>
        <p:txBody>
          <a:bodyPr/>
          <a:lstStyle/>
          <a:p>
            <a:pPr eaLnBrk="1" hangingPunct="1"/>
            <a:r>
              <a:rPr lang="zh-CN" altLang="en-US" smtClean="0"/>
              <a:t>总线的仲裁</a:t>
            </a:r>
          </a:p>
        </p:txBody>
      </p:sp>
      <p:sp>
        <p:nvSpPr>
          <p:cNvPr id="32772" name="矩形 3"/>
          <p:cNvSpPr>
            <a:spLocks noGrp="1" noChangeArrowheads="1"/>
          </p:cNvSpPr>
          <p:nvPr>
            <p:ph type="body" idx="1"/>
          </p:nvPr>
        </p:nvSpPr>
        <p:spPr/>
        <p:txBody>
          <a:bodyPr/>
          <a:lstStyle/>
          <a:p>
            <a:pPr eaLnBrk="1" hangingPunct="1">
              <a:lnSpc>
                <a:spcPct val="115000"/>
              </a:lnSpc>
            </a:pPr>
            <a:r>
              <a:rPr lang="zh-CN" altLang="en-US" sz="2600" dirty="0" smtClean="0">
                <a:solidFill>
                  <a:srgbClr val="0000FF"/>
                </a:solidFill>
                <a:latin typeface="华文新魏" pitchFamily="2" charset="-122"/>
              </a:rPr>
              <a:t>总线仲裁</a:t>
            </a:r>
            <a:r>
              <a:rPr lang="zh-CN" altLang="en-US" sz="2600" dirty="0" smtClean="0">
                <a:latin typeface="华文新魏" pitchFamily="2" charset="-122"/>
              </a:rPr>
              <a:t>：对总线的使用进行合理的分配和管理</a:t>
            </a:r>
            <a:r>
              <a:rPr lang="en-US" altLang="zh-CN" sz="2600" dirty="0" smtClean="0">
                <a:latin typeface="华文新魏" pitchFamily="2" charset="-122"/>
              </a:rPr>
              <a:t>.</a:t>
            </a:r>
          </a:p>
          <a:p>
            <a:pPr lvl="1" eaLnBrk="1" hangingPunct="1">
              <a:lnSpc>
                <a:spcPct val="115000"/>
              </a:lnSpc>
            </a:pPr>
            <a:r>
              <a:rPr lang="zh-CN" altLang="en-US" sz="2200" dirty="0" smtClean="0">
                <a:latin typeface="华文新魏" pitchFamily="2" charset="-122"/>
              </a:rPr>
              <a:t>部件要使用总线进行通信时</a:t>
            </a:r>
            <a:r>
              <a:rPr lang="en-US" altLang="zh-CN" sz="2200" dirty="0" smtClean="0">
                <a:latin typeface="华文新魏" pitchFamily="2" charset="-122"/>
              </a:rPr>
              <a:t>,</a:t>
            </a:r>
            <a:r>
              <a:rPr lang="zh-CN" altLang="en-US" sz="2200" dirty="0" smtClean="0">
                <a:latin typeface="华文新魏" pitchFamily="2" charset="-122"/>
              </a:rPr>
              <a:t>要向控制部件发请求信号</a:t>
            </a:r>
            <a:endParaRPr lang="en-US" altLang="zh-CN" sz="2200" dirty="0" smtClean="0">
              <a:latin typeface="华文新魏" pitchFamily="2" charset="-122"/>
            </a:endParaRPr>
          </a:p>
          <a:p>
            <a:pPr lvl="1" eaLnBrk="1" hangingPunct="1">
              <a:lnSpc>
                <a:spcPct val="115000"/>
              </a:lnSpc>
            </a:pPr>
            <a:r>
              <a:rPr lang="zh-CN" altLang="en-US" sz="2200" dirty="0" smtClean="0">
                <a:latin typeface="华文新魏" pitchFamily="2" charset="-122"/>
              </a:rPr>
              <a:t>控制部件按各部件的优先级来决定谁使用总线。</a:t>
            </a:r>
            <a:endParaRPr lang="en-US" altLang="zh-CN" sz="2200" dirty="0" smtClean="0">
              <a:latin typeface="华文新魏" pitchFamily="2" charset="-122"/>
            </a:endParaRPr>
          </a:p>
          <a:p>
            <a:pPr eaLnBrk="1" hangingPunct="1">
              <a:lnSpc>
                <a:spcPct val="115000"/>
              </a:lnSpc>
            </a:pPr>
            <a:endParaRPr lang="en-US" altLang="zh-CN" sz="2600" dirty="0" smtClean="0">
              <a:latin typeface="华文新魏" pitchFamily="2" charset="-122"/>
            </a:endParaRPr>
          </a:p>
          <a:p>
            <a:pPr eaLnBrk="1" hangingPunct="1">
              <a:lnSpc>
                <a:spcPct val="115000"/>
              </a:lnSpc>
            </a:pPr>
            <a:r>
              <a:rPr lang="zh-CN" altLang="en-US" sz="2600" dirty="0" smtClean="0">
                <a:latin typeface="华文新魏" pitchFamily="2" charset="-122"/>
              </a:rPr>
              <a:t>根据总线控制部件的位置</a:t>
            </a:r>
            <a:r>
              <a:rPr lang="en-US" altLang="zh-CN" sz="2600" dirty="0" smtClean="0">
                <a:latin typeface="华文新魏" pitchFamily="2" charset="-122"/>
              </a:rPr>
              <a:t>,</a:t>
            </a:r>
            <a:r>
              <a:rPr lang="zh-CN" altLang="en-US" sz="2600" dirty="0" smtClean="0">
                <a:latin typeface="华文新魏" pitchFamily="2" charset="-122"/>
              </a:rPr>
              <a:t>仲裁方式分为两类</a:t>
            </a:r>
            <a:r>
              <a:rPr lang="en-US" altLang="zh-CN" sz="2600" dirty="0" smtClean="0">
                <a:latin typeface="华文新魏" pitchFamily="2" charset="-122"/>
              </a:rPr>
              <a:t>:</a:t>
            </a:r>
          </a:p>
          <a:p>
            <a:pPr lvl="1" eaLnBrk="1" hangingPunct="1">
              <a:lnSpc>
                <a:spcPct val="115000"/>
              </a:lnSpc>
            </a:pPr>
            <a:r>
              <a:rPr lang="zh-CN" altLang="en-US" sz="2200" dirty="0" smtClean="0">
                <a:solidFill>
                  <a:srgbClr val="0000FF"/>
                </a:solidFill>
                <a:latin typeface="华文新魏" pitchFamily="2" charset="-122"/>
              </a:rPr>
              <a:t>集中式总线仲裁</a:t>
            </a:r>
          </a:p>
          <a:p>
            <a:pPr lvl="1" eaLnBrk="1" hangingPunct="1">
              <a:lnSpc>
                <a:spcPct val="115000"/>
              </a:lnSpc>
            </a:pPr>
            <a:r>
              <a:rPr lang="zh-CN" altLang="en-US" sz="2200" dirty="0" smtClean="0">
                <a:solidFill>
                  <a:srgbClr val="0000FF"/>
                </a:solidFill>
                <a:latin typeface="华文新魏" pitchFamily="2" charset="-122"/>
              </a:rPr>
              <a:t>分布式总线仲裁</a:t>
            </a:r>
            <a:endParaRPr lang="zh-CN" altLang="en-US" sz="2200" dirty="0" smtClean="0">
              <a:latin typeface="华文新魏" pitchFamily="2" charset="-122"/>
            </a:endParaRPr>
          </a:p>
          <a:p>
            <a:pPr eaLnBrk="1" hangingPunct="1"/>
            <a:endParaRPr lang="en-US" altLang="zh-CN"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28</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67633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矩形 2"/>
          <p:cNvSpPr>
            <a:spLocks noGrp="1" noChangeArrowheads="1"/>
          </p:cNvSpPr>
          <p:nvPr>
            <p:ph type="title"/>
          </p:nvPr>
        </p:nvSpPr>
        <p:spPr/>
        <p:txBody>
          <a:bodyPr/>
          <a:lstStyle/>
          <a:p>
            <a:pPr eaLnBrk="1" hangingPunct="1"/>
            <a:r>
              <a:rPr lang="zh-CN" altLang="en-US" smtClean="0"/>
              <a:t>集中式仲裁</a:t>
            </a:r>
          </a:p>
        </p:txBody>
      </p:sp>
      <p:sp>
        <p:nvSpPr>
          <p:cNvPr id="33796" name="矩形 3"/>
          <p:cNvSpPr>
            <a:spLocks noGrp="1" noChangeArrowheads="1"/>
          </p:cNvSpPr>
          <p:nvPr>
            <p:ph type="body" idx="1"/>
          </p:nvPr>
        </p:nvSpPr>
        <p:spPr/>
        <p:txBody>
          <a:bodyPr/>
          <a:lstStyle/>
          <a:p>
            <a:pPr eaLnBrk="1" hangingPunct="1">
              <a:lnSpc>
                <a:spcPct val="125000"/>
              </a:lnSpc>
            </a:pPr>
            <a:r>
              <a:rPr lang="zh-CN" altLang="en-US" dirty="0" smtClean="0">
                <a:latin typeface="华文新魏" pitchFamily="2" charset="-122"/>
              </a:rPr>
              <a:t>链式查询方式</a:t>
            </a:r>
          </a:p>
          <a:p>
            <a:pPr eaLnBrk="1" hangingPunct="1">
              <a:lnSpc>
                <a:spcPct val="125000"/>
              </a:lnSpc>
            </a:pPr>
            <a:r>
              <a:rPr lang="zh-CN" altLang="en-US" dirty="0" smtClean="0">
                <a:latin typeface="华文新魏" pitchFamily="2" charset="-122"/>
              </a:rPr>
              <a:t>计数器定时查询方式</a:t>
            </a:r>
          </a:p>
          <a:p>
            <a:pPr eaLnBrk="1" hangingPunct="1">
              <a:lnSpc>
                <a:spcPct val="125000"/>
              </a:lnSpc>
            </a:pPr>
            <a:r>
              <a:rPr lang="zh-CN" altLang="en-US" dirty="0" smtClean="0">
                <a:latin typeface="华文新魏" pitchFamily="2" charset="-122"/>
              </a:rPr>
              <a:t>独立请求方式</a:t>
            </a:r>
          </a:p>
          <a:p>
            <a:pPr eaLnBrk="1" hangingPunct="1"/>
            <a:endParaRPr lang="en-US" altLang="zh-CN"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966209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矩形 2"/>
          <p:cNvSpPr>
            <a:spLocks noGrp="1" noChangeArrowheads="1"/>
          </p:cNvSpPr>
          <p:nvPr>
            <p:ph type="title"/>
          </p:nvPr>
        </p:nvSpPr>
        <p:spPr/>
        <p:txBody>
          <a:bodyPr/>
          <a:lstStyle/>
          <a:p>
            <a:r>
              <a:rPr lang="zh-CN" altLang="en-US" smtClean="0"/>
              <a:t>总线基本概念</a:t>
            </a:r>
          </a:p>
        </p:txBody>
      </p:sp>
      <p:sp>
        <p:nvSpPr>
          <p:cNvPr id="6148" name="矩形 3"/>
          <p:cNvSpPr>
            <a:spLocks noGrp="1" noChangeArrowheads="1"/>
          </p:cNvSpPr>
          <p:nvPr>
            <p:ph type="body" idx="1"/>
          </p:nvPr>
        </p:nvSpPr>
        <p:spPr/>
        <p:txBody>
          <a:bodyPr/>
          <a:lstStyle/>
          <a:p>
            <a:r>
              <a:rPr lang="zh-CN" altLang="en-US" smtClean="0"/>
              <a:t>总线连接方式</a:t>
            </a:r>
          </a:p>
          <a:p>
            <a:r>
              <a:rPr lang="zh-CN" altLang="en-US" smtClean="0"/>
              <a:t>总线内部结构</a:t>
            </a:r>
          </a:p>
          <a:p>
            <a:r>
              <a:rPr lang="zh-CN" altLang="en-US" smtClean="0"/>
              <a:t>总线结构与系统性能</a:t>
            </a:r>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6034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链式查询方式</a:t>
            </a:r>
            <a:endParaRPr lang="zh-CN" altLang="en-US" dirty="0"/>
          </a:p>
        </p:txBody>
      </p:sp>
      <p:sp>
        <p:nvSpPr>
          <p:cNvPr id="3" name="内容占位符 2"/>
          <p:cNvSpPr>
            <a:spLocks noGrp="1"/>
          </p:cNvSpPr>
          <p:nvPr>
            <p:ph idx="1"/>
          </p:nvPr>
        </p:nvSpPr>
        <p:spPr>
          <a:xfrm>
            <a:off x="395536" y="4581128"/>
            <a:ext cx="8218488" cy="1439912"/>
          </a:xfrm>
        </p:spPr>
        <p:txBody>
          <a:bodyPr/>
          <a:lstStyle/>
          <a:p>
            <a:r>
              <a:rPr lang="zh-CN" altLang="en-US" dirty="0" smtClean="0"/>
              <a:t>控制线</a:t>
            </a:r>
            <a:r>
              <a:rPr lang="en-US" altLang="zh-CN" dirty="0" smtClean="0"/>
              <a:t>3</a:t>
            </a:r>
            <a:r>
              <a:rPr lang="zh-CN" altLang="en-US" dirty="0" smtClean="0"/>
              <a:t>根： 总线状态</a:t>
            </a:r>
            <a:r>
              <a:rPr lang="en-US" altLang="zh-CN" dirty="0" smtClean="0"/>
              <a:t>BS</a:t>
            </a:r>
            <a:r>
              <a:rPr lang="zh-CN" altLang="en-US" dirty="0" smtClean="0"/>
              <a:t>，总线请求</a:t>
            </a:r>
            <a:r>
              <a:rPr lang="en-US" altLang="zh-CN" dirty="0" smtClean="0"/>
              <a:t>BR</a:t>
            </a:r>
            <a:r>
              <a:rPr lang="zh-CN" altLang="en-US" dirty="0" smtClean="0"/>
              <a:t>，总线授权</a:t>
            </a:r>
            <a:r>
              <a:rPr lang="en-US" altLang="zh-CN" dirty="0" smtClean="0"/>
              <a:t>BG</a:t>
            </a:r>
            <a:endParaRPr lang="zh-CN" altLang="zh-CN" dirty="0" smtClean="0"/>
          </a:p>
          <a:p>
            <a:r>
              <a:rPr lang="zh-CN" altLang="en-US" dirty="0" smtClean="0"/>
              <a:t>仲裁过程：</a:t>
            </a:r>
            <a:r>
              <a:rPr lang="zh-CN" altLang="en-US" sz="1800" dirty="0" smtClean="0"/>
              <a:t>监控总线状态，发总线请求，等待总线授权，置总线状态</a:t>
            </a:r>
            <a:endParaRPr lang="en-US" altLang="zh-CN" sz="1800" dirty="0" smtClean="0"/>
          </a:p>
          <a:p>
            <a:r>
              <a:rPr lang="zh-CN" altLang="en-US" dirty="0" smtClean="0"/>
              <a:t>响应慢，优先级固定，饥饿现象，单点故障敏感</a:t>
            </a:r>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30</a:t>
            </a:fld>
            <a:r>
              <a:rPr lang="en-US" altLang="zh-CN" sz="1400" smtClean="0">
                <a:solidFill>
                  <a:srgbClr val="0D7157"/>
                </a:solidFill>
              </a:rPr>
              <a:t>- </a:t>
            </a:r>
            <a:endParaRPr lang="en-US" altLang="zh-CN" sz="1400" dirty="0">
              <a:solidFill>
                <a:srgbClr val="0D7157"/>
              </a:solidFill>
            </a:endParaRPr>
          </a:p>
        </p:txBody>
      </p:sp>
      <p:sp>
        <p:nvSpPr>
          <p:cNvPr id="5" name="矩形 3"/>
          <p:cNvSpPr>
            <a:spLocks noChangeArrowheads="1"/>
          </p:cNvSpPr>
          <p:nvPr/>
        </p:nvSpPr>
        <p:spPr bwMode="auto">
          <a:xfrm>
            <a:off x="1219200" y="1450181"/>
            <a:ext cx="990600" cy="2736850"/>
          </a:xfrm>
          <a:prstGeom prst="rect">
            <a:avLst/>
          </a:prstGeom>
          <a:solidFill>
            <a:srgbClr val="FF99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中</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央</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仲</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裁</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器</a:t>
            </a:r>
            <a:endParaRPr kumimoji="1" lang="zh-CN" altLang="en-US" sz="2400" i="0">
              <a:solidFill>
                <a:schemeClr val="tx1"/>
              </a:solidFill>
              <a:latin typeface="Times New Roman" pitchFamily="18" charset="0"/>
              <a:ea typeface="宋体" charset="-122"/>
            </a:endParaRPr>
          </a:p>
        </p:txBody>
      </p:sp>
      <p:sp>
        <p:nvSpPr>
          <p:cNvPr id="6" name="直线 4"/>
          <p:cNvSpPr>
            <a:spLocks noChangeShapeType="1"/>
          </p:cNvSpPr>
          <p:nvPr/>
        </p:nvSpPr>
        <p:spPr bwMode="auto">
          <a:xfrm>
            <a:off x="2209800" y="1666081"/>
            <a:ext cx="5562600" cy="0"/>
          </a:xfrm>
          <a:prstGeom prst="line">
            <a:avLst/>
          </a:prstGeom>
          <a:noFill/>
          <a:ln w="114300">
            <a:solidFill>
              <a:srgbClr val="FF99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7" name="直线 5"/>
          <p:cNvSpPr>
            <a:spLocks noChangeShapeType="1"/>
          </p:cNvSpPr>
          <p:nvPr/>
        </p:nvSpPr>
        <p:spPr bwMode="auto">
          <a:xfrm>
            <a:off x="2209800" y="2097881"/>
            <a:ext cx="55626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8" name="直线 6"/>
          <p:cNvSpPr>
            <a:spLocks noChangeShapeType="1"/>
          </p:cNvSpPr>
          <p:nvPr/>
        </p:nvSpPr>
        <p:spPr bwMode="auto">
          <a:xfrm>
            <a:off x="2209800" y="2510631"/>
            <a:ext cx="55626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9" name="矩形 7"/>
          <p:cNvSpPr>
            <a:spLocks noChangeArrowheads="1"/>
          </p:cNvSpPr>
          <p:nvPr/>
        </p:nvSpPr>
        <p:spPr bwMode="auto">
          <a:xfrm>
            <a:off x="2667000" y="3044031"/>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1</a:t>
            </a:r>
          </a:p>
        </p:txBody>
      </p:sp>
      <p:sp>
        <p:nvSpPr>
          <p:cNvPr id="10" name="矩形 8"/>
          <p:cNvSpPr>
            <a:spLocks noChangeArrowheads="1"/>
          </p:cNvSpPr>
          <p:nvPr/>
        </p:nvSpPr>
        <p:spPr bwMode="auto">
          <a:xfrm>
            <a:off x="3962400" y="3044031"/>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i="0" dirty="0">
              <a:latin typeface="Times New Roman" pitchFamily="18" charset="0"/>
              <a:ea typeface="宋体" charset="-122"/>
            </a:endParaRPr>
          </a:p>
          <a:p>
            <a:pPr algn="ctr"/>
            <a:r>
              <a:rPr kumimoji="1" lang="zh-CN" altLang="en-US" sz="2000" i="0" dirty="0">
                <a:latin typeface="Times New Roman" pitchFamily="18" charset="0"/>
                <a:ea typeface="宋体" charset="-122"/>
              </a:rPr>
              <a:t>接口</a:t>
            </a:r>
            <a:r>
              <a:rPr kumimoji="1" lang="en-US" altLang="zh-CN" sz="2000" i="0" dirty="0">
                <a:latin typeface="Times New Roman" pitchFamily="18" charset="0"/>
                <a:ea typeface="宋体" charset="-122"/>
              </a:rPr>
              <a:t>2</a:t>
            </a:r>
          </a:p>
          <a:p>
            <a:pPr algn="ctr"/>
            <a:endParaRPr kumimoji="1" lang="en-US" altLang="zh-CN" sz="2400" i="0" dirty="0">
              <a:latin typeface="Times New Roman" pitchFamily="18" charset="0"/>
              <a:ea typeface="宋体" charset="-122"/>
            </a:endParaRPr>
          </a:p>
        </p:txBody>
      </p:sp>
      <p:sp>
        <p:nvSpPr>
          <p:cNvPr id="11" name="矩形 9"/>
          <p:cNvSpPr>
            <a:spLocks noChangeArrowheads="1"/>
          </p:cNvSpPr>
          <p:nvPr/>
        </p:nvSpPr>
        <p:spPr bwMode="auto">
          <a:xfrm>
            <a:off x="6553200" y="3044031"/>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n</a:t>
            </a:r>
          </a:p>
        </p:txBody>
      </p:sp>
      <p:sp>
        <p:nvSpPr>
          <p:cNvPr id="12" name="任意多边形 10"/>
          <p:cNvSpPr>
            <a:spLocks/>
          </p:cNvSpPr>
          <p:nvPr/>
        </p:nvSpPr>
        <p:spPr bwMode="auto">
          <a:xfrm>
            <a:off x="2971800" y="3577431"/>
            <a:ext cx="304800" cy="152400"/>
          </a:xfrm>
          <a:custGeom>
            <a:avLst/>
            <a:gdLst>
              <a:gd name="T0" fmla="*/ 0 w 192"/>
              <a:gd name="T1" fmla="*/ 241935000 h 96"/>
              <a:gd name="T2" fmla="*/ 241935000 w 192"/>
              <a:gd name="T3" fmla="*/ 0 h 96"/>
              <a:gd name="T4" fmla="*/ 483870000 w 192"/>
              <a:gd name="T5" fmla="*/ 241935000 h 96"/>
              <a:gd name="T6" fmla="*/ 0 60000 65536"/>
              <a:gd name="T7" fmla="*/ 0 60000 65536"/>
              <a:gd name="T8" fmla="*/ 0 60000 65536"/>
            </a:gdLst>
            <a:ahLst/>
            <a:cxnLst>
              <a:cxn ang="T6">
                <a:pos x="T0" y="T1"/>
              </a:cxn>
              <a:cxn ang="T7">
                <a:pos x="T2" y="T3"/>
              </a:cxn>
              <a:cxn ang="T8">
                <a:pos x="T4" y="T5"/>
              </a:cxn>
            </a:cxnLst>
            <a:rect l="0" t="0" r="r" b="b"/>
            <a:pathLst>
              <a:path w="192" h="96">
                <a:moveTo>
                  <a:pt x="0" y="96"/>
                </a:moveTo>
                <a:cubicBezTo>
                  <a:pt x="32" y="48"/>
                  <a:pt x="64" y="0"/>
                  <a:pt x="96" y="0"/>
                </a:cubicBezTo>
                <a:cubicBezTo>
                  <a:pt x="128" y="0"/>
                  <a:pt x="176" y="80"/>
                  <a:pt x="192" y="96"/>
                </a:cubicBezTo>
              </a:path>
            </a:pathLst>
          </a:custGeom>
          <a:noFill/>
          <a:ln w="1905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3" name="直线 11"/>
          <p:cNvSpPr>
            <a:spLocks noChangeShapeType="1"/>
          </p:cNvSpPr>
          <p:nvPr/>
        </p:nvSpPr>
        <p:spPr bwMode="auto">
          <a:xfrm>
            <a:off x="2971800" y="3729831"/>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4" name="直线 12"/>
          <p:cNvSpPr>
            <a:spLocks noChangeShapeType="1"/>
          </p:cNvSpPr>
          <p:nvPr/>
        </p:nvSpPr>
        <p:spPr bwMode="auto">
          <a:xfrm>
            <a:off x="3276600" y="3729831"/>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5" name="直线 13"/>
          <p:cNvSpPr>
            <a:spLocks noChangeShapeType="1"/>
          </p:cNvSpPr>
          <p:nvPr/>
        </p:nvSpPr>
        <p:spPr bwMode="auto">
          <a:xfrm flipV="1">
            <a:off x="4572000" y="3958431"/>
            <a:ext cx="7620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6" name="直线 14"/>
          <p:cNvSpPr>
            <a:spLocks noChangeShapeType="1"/>
          </p:cNvSpPr>
          <p:nvPr/>
        </p:nvSpPr>
        <p:spPr bwMode="auto">
          <a:xfrm flipV="1">
            <a:off x="6084888" y="3958431"/>
            <a:ext cx="849312" cy="11113"/>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7" name="直线 15"/>
          <p:cNvSpPr>
            <a:spLocks noChangeShapeType="1"/>
          </p:cNvSpPr>
          <p:nvPr/>
        </p:nvSpPr>
        <p:spPr bwMode="auto">
          <a:xfrm>
            <a:off x="5334000" y="3958431"/>
            <a:ext cx="762000" cy="0"/>
          </a:xfrm>
          <a:prstGeom prst="line">
            <a:avLst/>
          </a:prstGeom>
          <a:noFill/>
          <a:ln w="1905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8" name="自选图形 16"/>
          <p:cNvSpPr>
            <a:spLocks noChangeArrowheads="1"/>
          </p:cNvSpPr>
          <p:nvPr/>
        </p:nvSpPr>
        <p:spPr bwMode="auto">
          <a:xfrm>
            <a:off x="3352800" y="1737519"/>
            <a:ext cx="139700" cy="1306512"/>
          </a:xfrm>
          <a:prstGeom prst="upDownArrow">
            <a:avLst>
              <a:gd name="adj1" fmla="val 50000"/>
              <a:gd name="adj2" fmla="val 1870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i="0"/>
          </a:p>
        </p:txBody>
      </p:sp>
      <p:sp>
        <p:nvSpPr>
          <p:cNvPr id="19" name="自选图形 17"/>
          <p:cNvSpPr>
            <a:spLocks noChangeArrowheads="1"/>
          </p:cNvSpPr>
          <p:nvPr/>
        </p:nvSpPr>
        <p:spPr bwMode="auto">
          <a:xfrm>
            <a:off x="4648200" y="1737519"/>
            <a:ext cx="139700" cy="1306512"/>
          </a:xfrm>
          <a:prstGeom prst="upDownArrow">
            <a:avLst>
              <a:gd name="adj1" fmla="val 50000"/>
              <a:gd name="adj2" fmla="val 187045"/>
            </a:avLst>
          </a:prstGeom>
          <a:solidFill>
            <a:srgbClr val="66FF33"/>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i="0"/>
          </a:p>
        </p:txBody>
      </p:sp>
      <p:sp>
        <p:nvSpPr>
          <p:cNvPr id="20" name="自选图形 18"/>
          <p:cNvSpPr>
            <a:spLocks noChangeArrowheads="1"/>
          </p:cNvSpPr>
          <p:nvPr/>
        </p:nvSpPr>
        <p:spPr bwMode="auto">
          <a:xfrm>
            <a:off x="7162800" y="1737519"/>
            <a:ext cx="139700" cy="1306512"/>
          </a:xfrm>
          <a:prstGeom prst="upDownArrow">
            <a:avLst>
              <a:gd name="adj1" fmla="val 50000"/>
              <a:gd name="adj2" fmla="val 1870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i="0"/>
          </a:p>
        </p:txBody>
      </p:sp>
      <p:grpSp>
        <p:nvGrpSpPr>
          <p:cNvPr id="21" name="组合 19"/>
          <p:cNvGrpSpPr>
            <a:grpSpLocks/>
          </p:cNvGrpSpPr>
          <p:nvPr/>
        </p:nvGrpSpPr>
        <p:grpSpPr bwMode="auto">
          <a:xfrm>
            <a:off x="2819400" y="2510631"/>
            <a:ext cx="3886200" cy="533400"/>
            <a:chOff x="1776" y="2012"/>
            <a:chExt cx="2448" cy="336"/>
          </a:xfrm>
        </p:grpSpPr>
        <p:sp>
          <p:nvSpPr>
            <p:cNvPr id="22" name="直线 20"/>
            <p:cNvSpPr>
              <a:spLocks noChangeShapeType="1"/>
            </p:cNvSpPr>
            <p:nvPr/>
          </p:nvSpPr>
          <p:spPr bwMode="auto">
            <a:xfrm>
              <a:off x="1776" y="2012"/>
              <a:ext cx="0" cy="33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3" name="直线 21"/>
            <p:cNvSpPr>
              <a:spLocks noChangeShapeType="1"/>
            </p:cNvSpPr>
            <p:nvPr/>
          </p:nvSpPr>
          <p:spPr bwMode="auto">
            <a:xfrm>
              <a:off x="2640" y="2012"/>
              <a:ext cx="0" cy="33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4" name="直线 22"/>
            <p:cNvSpPr>
              <a:spLocks noChangeShapeType="1"/>
            </p:cNvSpPr>
            <p:nvPr/>
          </p:nvSpPr>
          <p:spPr bwMode="auto">
            <a:xfrm>
              <a:off x="4224" y="2012"/>
              <a:ext cx="0" cy="33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grpSp>
      <p:sp>
        <p:nvSpPr>
          <p:cNvPr id="25" name="直线 23"/>
          <p:cNvSpPr>
            <a:spLocks noChangeShapeType="1"/>
          </p:cNvSpPr>
          <p:nvPr/>
        </p:nvSpPr>
        <p:spPr bwMode="auto">
          <a:xfrm>
            <a:off x="2209800" y="3958431"/>
            <a:ext cx="762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6" name="直线 24"/>
          <p:cNvSpPr>
            <a:spLocks noChangeShapeType="1"/>
          </p:cNvSpPr>
          <p:nvPr/>
        </p:nvSpPr>
        <p:spPr bwMode="auto">
          <a:xfrm>
            <a:off x="3276600" y="3958431"/>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7" name="直线 25"/>
          <p:cNvSpPr>
            <a:spLocks noChangeShapeType="1"/>
          </p:cNvSpPr>
          <p:nvPr/>
        </p:nvSpPr>
        <p:spPr bwMode="auto">
          <a:xfrm>
            <a:off x="7239000" y="3958431"/>
            <a:ext cx="685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8" name="矩形 26"/>
          <p:cNvSpPr>
            <a:spLocks noChangeArrowheads="1"/>
          </p:cNvSpPr>
          <p:nvPr/>
        </p:nvSpPr>
        <p:spPr bwMode="auto">
          <a:xfrm>
            <a:off x="2048283" y="1713706"/>
            <a:ext cx="572273" cy="41325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lnSpc>
                <a:spcPct val="120000"/>
              </a:lnSpc>
              <a:spcBef>
                <a:spcPct val="20000"/>
              </a:spcBef>
              <a:buClr>
                <a:schemeClr val="tx2"/>
              </a:buClr>
            </a:pPr>
            <a:r>
              <a:rPr lang="en-US" altLang="zh-CN" sz="2000" b="1" i="0" dirty="0">
                <a:solidFill>
                  <a:srgbClr val="66FFFF"/>
                </a:solidFill>
                <a:latin typeface="楷体_GB2312" pitchFamily="49" charset="-122"/>
                <a:ea typeface="楷体_GB2312" pitchFamily="49" charset="-122"/>
              </a:rPr>
              <a:t> </a:t>
            </a:r>
            <a:r>
              <a:rPr lang="en-US" altLang="zh-CN" sz="2000" i="0" dirty="0">
                <a:solidFill>
                  <a:schemeClr val="tx1"/>
                </a:solidFill>
                <a:latin typeface="楷体_GB2312" pitchFamily="49" charset="-122"/>
                <a:ea typeface="楷体_GB2312" pitchFamily="49" charset="-122"/>
              </a:rPr>
              <a:t>BS</a:t>
            </a:r>
          </a:p>
        </p:txBody>
      </p:sp>
      <p:grpSp>
        <p:nvGrpSpPr>
          <p:cNvPr id="29" name="组合 27"/>
          <p:cNvGrpSpPr>
            <a:grpSpLocks/>
          </p:cNvGrpSpPr>
          <p:nvPr/>
        </p:nvGrpSpPr>
        <p:grpSpPr bwMode="auto">
          <a:xfrm>
            <a:off x="3059113" y="2088356"/>
            <a:ext cx="3889375" cy="955675"/>
            <a:chOff x="1927" y="1746"/>
            <a:chExt cx="2450" cy="602"/>
          </a:xfrm>
        </p:grpSpPr>
        <p:sp>
          <p:nvSpPr>
            <p:cNvPr id="30" name="直线 28"/>
            <p:cNvSpPr>
              <a:spLocks noChangeShapeType="1"/>
            </p:cNvSpPr>
            <p:nvPr/>
          </p:nvSpPr>
          <p:spPr bwMode="auto">
            <a:xfrm flipH="1">
              <a:off x="2784" y="1752"/>
              <a:ext cx="5" cy="59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1" name="直线 29"/>
            <p:cNvSpPr>
              <a:spLocks noChangeShapeType="1"/>
            </p:cNvSpPr>
            <p:nvPr/>
          </p:nvSpPr>
          <p:spPr bwMode="auto">
            <a:xfrm flipH="1">
              <a:off x="4372" y="1746"/>
              <a:ext cx="5" cy="59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2" name="直线 30"/>
            <p:cNvSpPr>
              <a:spLocks noChangeShapeType="1"/>
            </p:cNvSpPr>
            <p:nvPr/>
          </p:nvSpPr>
          <p:spPr bwMode="auto">
            <a:xfrm flipH="1">
              <a:off x="1927" y="1752"/>
              <a:ext cx="5" cy="59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grpSp>
      <p:sp>
        <p:nvSpPr>
          <p:cNvPr id="33" name="矩形 31"/>
          <p:cNvSpPr>
            <a:spLocks noChangeArrowheads="1"/>
          </p:cNvSpPr>
          <p:nvPr/>
        </p:nvSpPr>
        <p:spPr bwMode="auto">
          <a:xfrm>
            <a:off x="2048283" y="2145506"/>
            <a:ext cx="572273" cy="41325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lnSpc>
                <a:spcPct val="120000"/>
              </a:lnSpc>
              <a:spcBef>
                <a:spcPct val="20000"/>
              </a:spcBef>
              <a:buClr>
                <a:schemeClr val="tx2"/>
              </a:buClr>
            </a:pPr>
            <a:r>
              <a:rPr lang="en-US" altLang="zh-CN" sz="2000" b="1" i="0" dirty="0">
                <a:solidFill>
                  <a:srgbClr val="66FFFF"/>
                </a:solidFill>
                <a:latin typeface="楷体_GB2312" pitchFamily="49" charset="-122"/>
                <a:ea typeface="楷体_GB2312" pitchFamily="49" charset="-122"/>
              </a:rPr>
              <a:t> </a:t>
            </a:r>
            <a:r>
              <a:rPr lang="en-US" altLang="zh-CN" sz="2000" i="0" dirty="0">
                <a:solidFill>
                  <a:schemeClr val="tx1"/>
                </a:solidFill>
                <a:latin typeface="楷体_GB2312" pitchFamily="49" charset="-122"/>
                <a:ea typeface="楷体_GB2312" pitchFamily="49" charset="-122"/>
              </a:rPr>
              <a:t>BR</a:t>
            </a:r>
          </a:p>
        </p:txBody>
      </p:sp>
      <p:sp>
        <p:nvSpPr>
          <p:cNvPr id="34" name="矩形 32"/>
          <p:cNvSpPr>
            <a:spLocks noChangeArrowheads="1"/>
          </p:cNvSpPr>
          <p:nvPr/>
        </p:nvSpPr>
        <p:spPr bwMode="auto">
          <a:xfrm>
            <a:off x="2048283" y="3537744"/>
            <a:ext cx="572273" cy="41325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lnSpc>
                <a:spcPct val="120000"/>
              </a:lnSpc>
              <a:spcBef>
                <a:spcPct val="20000"/>
              </a:spcBef>
              <a:buClr>
                <a:schemeClr val="tx2"/>
              </a:buClr>
            </a:pPr>
            <a:r>
              <a:rPr lang="en-US" altLang="zh-CN" sz="2000" b="1" i="0" dirty="0">
                <a:solidFill>
                  <a:srgbClr val="66FFFF"/>
                </a:solidFill>
                <a:latin typeface="楷体_GB2312" pitchFamily="49" charset="-122"/>
                <a:ea typeface="楷体_GB2312" pitchFamily="49" charset="-122"/>
              </a:rPr>
              <a:t> </a:t>
            </a:r>
            <a:r>
              <a:rPr lang="en-US" altLang="zh-CN" sz="2000" i="0" dirty="0">
                <a:solidFill>
                  <a:schemeClr val="tx1"/>
                </a:solidFill>
                <a:latin typeface="楷体_GB2312" pitchFamily="49" charset="-122"/>
                <a:ea typeface="楷体_GB2312" pitchFamily="49" charset="-122"/>
              </a:rPr>
              <a:t>BG</a:t>
            </a:r>
          </a:p>
        </p:txBody>
      </p:sp>
      <p:sp>
        <p:nvSpPr>
          <p:cNvPr id="35" name="文本框 34"/>
          <p:cNvSpPr txBox="1">
            <a:spLocks noChangeArrowheads="1"/>
          </p:cNvSpPr>
          <p:nvPr/>
        </p:nvSpPr>
        <p:spPr bwMode="auto">
          <a:xfrm>
            <a:off x="3968750" y="1124744"/>
            <a:ext cx="276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2000" i="0">
                <a:solidFill>
                  <a:schemeClr val="tx1"/>
                </a:solidFill>
                <a:latin typeface="华文新魏" pitchFamily="2" charset="-122"/>
              </a:rPr>
              <a:t>数据总线，地址总线</a:t>
            </a:r>
          </a:p>
        </p:txBody>
      </p:sp>
      <p:sp>
        <p:nvSpPr>
          <p:cNvPr id="36" name="任意多边形 35"/>
          <p:cNvSpPr>
            <a:spLocks/>
          </p:cNvSpPr>
          <p:nvPr/>
        </p:nvSpPr>
        <p:spPr bwMode="auto">
          <a:xfrm>
            <a:off x="4267200" y="3588544"/>
            <a:ext cx="304800" cy="152400"/>
          </a:xfrm>
          <a:custGeom>
            <a:avLst/>
            <a:gdLst>
              <a:gd name="T0" fmla="*/ 0 w 192"/>
              <a:gd name="T1" fmla="*/ 241935000 h 96"/>
              <a:gd name="T2" fmla="*/ 241935000 w 192"/>
              <a:gd name="T3" fmla="*/ 0 h 96"/>
              <a:gd name="T4" fmla="*/ 483870000 w 192"/>
              <a:gd name="T5" fmla="*/ 241935000 h 96"/>
              <a:gd name="T6" fmla="*/ 0 60000 65536"/>
              <a:gd name="T7" fmla="*/ 0 60000 65536"/>
              <a:gd name="T8" fmla="*/ 0 60000 65536"/>
            </a:gdLst>
            <a:ahLst/>
            <a:cxnLst>
              <a:cxn ang="T6">
                <a:pos x="T0" y="T1"/>
              </a:cxn>
              <a:cxn ang="T7">
                <a:pos x="T2" y="T3"/>
              </a:cxn>
              <a:cxn ang="T8">
                <a:pos x="T4" y="T5"/>
              </a:cxn>
            </a:cxnLst>
            <a:rect l="0" t="0" r="r" b="b"/>
            <a:pathLst>
              <a:path w="192" h="96">
                <a:moveTo>
                  <a:pt x="0" y="96"/>
                </a:moveTo>
                <a:cubicBezTo>
                  <a:pt x="32" y="48"/>
                  <a:pt x="64" y="0"/>
                  <a:pt x="96" y="0"/>
                </a:cubicBezTo>
                <a:cubicBezTo>
                  <a:pt x="128" y="0"/>
                  <a:pt x="176" y="80"/>
                  <a:pt x="192" y="96"/>
                </a:cubicBezTo>
              </a:path>
            </a:pathLst>
          </a:custGeom>
          <a:noFill/>
          <a:ln w="1905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7" name="直线 36"/>
          <p:cNvSpPr>
            <a:spLocks noChangeShapeType="1"/>
          </p:cNvSpPr>
          <p:nvPr/>
        </p:nvSpPr>
        <p:spPr bwMode="auto">
          <a:xfrm>
            <a:off x="4267200"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8" name="直线 37"/>
          <p:cNvSpPr>
            <a:spLocks noChangeShapeType="1"/>
          </p:cNvSpPr>
          <p:nvPr/>
        </p:nvSpPr>
        <p:spPr bwMode="auto">
          <a:xfrm>
            <a:off x="4572000"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9" name="任意多边形 38"/>
          <p:cNvSpPr>
            <a:spLocks/>
          </p:cNvSpPr>
          <p:nvPr/>
        </p:nvSpPr>
        <p:spPr bwMode="auto">
          <a:xfrm>
            <a:off x="6931025" y="3588544"/>
            <a:ext cx="304800" cy="152400"/>
          </a:xfrm>
          <a:custGeom>
            <a:avLst/>
            <a:gdLst>
              <a:gd name="T0" fmla="*/ 0 w 192"/>
              <a:gd name="T1" fmla="*/ 241935000 h 96"/>
              <a:gd name="T2" fmla="*/ 241935000 w 192"/>
              <a:gd name="T3" fmla="*/ 0 h 96"/>
              <a:gd name="T4" fmla="*/ 483870000 w 192"/>
              <a:gd name="T5" fmla="*/ 241935000 h 96"/>
              <a:gd name="T6" fmla="*/ 0 60000 65536"/>
              <a:gd name="T7" fmla="*/ 0 60000 65536"/>
              <a:gd name="T8" fmla="*/ 0 60000 65536"/>
            </a:gdLst>
            <a:ahLst/>
            <a:cxnLst>
              <a:cxn ang="T6">
                <a:pos x="T0" y="T1"/>
              </a:cxn>
              <a:cxn ang="T7">
                <a:pos x="T2" y="T3"/>
              </a:cxn>
              <a:cxn ang="T8">
                <a:pos x="T4" y="T5"/>
              </a:cxn>
            </a:cxnLst>
            <a:rect l="0" t="0" r="r" b="b"/>
            <a:pathLst>
              <a:path w="192" h="96">
                <a:moveTo>
                  <a:pt x="0" y="96"/>
                </a:moveTo>
                <a:cubicBezTo>
                  <a:pt x="32" y="48"/>
                  <a:pt x="64" y="0"/>
                  <a:pt x="96" y="0"/>
                </a:cubicBezTo>
                <a:cubicBezTo>
                  <a:pt x="128" y="0"/>
                  <a:pt x="176" y="80"/>
                  <a:pt x="192" y="96"/>
                </a:cubicBezTo>
              </a:path>
            </a:pathLst>
          </a:custGeom>
          <a:noFill/>
          <a:ln w="1905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40" name="直线 39"/>
          <p:cNvSpPr>
            <a:spLocks noChangeShapeType="1"/>
          </p:cNvSpPr>
          <p:nvPr/>
        </p:nvSpPr>
        <p:spPr bwMode="auto">
          <a:xfrm>
            <a:off x="6931025"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41" name="直线 40"/>
          <p:cNvSpPr>
            <a:spLocks noChangeShapeType="1"/>
          </p:cNvSpPr>
          <p:nvPr/>
        </p:nvSpPr>
        <p:spPr bwMode="auto">
          <a:xfrm>
            <a:off x="7235825"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repeatCount="300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ppt_x</p:attrName>
                                        </p:attrNameLst>
                                      </p:cBhvr>
                                      <p:tavLst>
                                        <p:tav tm="0">
                                          <p:val>
                                            <p:strVal val="#ppt_x"/>
                                          </p:val>
                                        </p:tav>
                                        <p:tav tm="100000">
                                          <p:val>
                                            <p:strVal val="#ppt_x"/>
                                          </p:val>
                                        </p:tav>
                                      </p:tavLst>
                                    </p:anim>
                                    <p:anim calcmode="lin" valueType="num">
                                      <p:cBhvr>
                                        <p:cTn id="40" dur="500" fill="hold"/>
                                        <p:tgtEl>
                                          <p:spTgt spid="20"/>
                                        </p:tgtEl>
                                        <p:attrNameLst>
                                          <p:attrName>ppt_y</p:attrName>
                                        </p:attrNameLst>
                                      </p:cBhvr>
                                      <p:tavLst>
                                        <p:tav tm="0">
                                          <p:val>
                                            <p:strVal val="#ppt_y-#ppt_h/2"/>
                                          </p:val>
                                        </p:tav>
                                        <p:tav tm="100000">
                                          <p:val>
                                            <p:strVal val="#ppt_y"/>
                                          </p:val>
                                        </p:tav>
                                      </p:tavLst>
                                    </p:anim>
                                    <p:anim calcmode="lin" valueType="num">
                                      <p:cBhvr>
                                        <p:cTn id="41" dur="500" fill="hold"/>
                                        <p:tgtEl>
                                          <p:spTgt spid="20"/>
                                        </p:tgtEl>
                                        <p:attrNameLst>
                                          <p:attrName>ppt_w</p:attrName>
                                        </p:attrNameLst>
                                      </p:cBhvr>
                                      <p:tavLst>
                                        <p:tav tm="0">
                                          <p:val>
                                            <p:strVal val="#ppt_w"/>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childTnLst>
                                </p:cTn>
                              </p:par>
                              <p:par>
                                <p:cTn id="43" presetID="17" presetClass="entr" presetSubtype="1"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ppt_x</p:attrName>
                                        </p:attrNameLst>
                                      </p:cBhvr>
                                      <p:tavLst>
                                        <p:tav tm="0">
                                          <p:val>
                                            <p:strVal val="#ppt_x"/>
                                          </p:val>
                                        </p:tav>
                                        <p:tav tm="100000">
                                          <p:val>
                                            <p:strVal val="#ppt_x"/>
                                          </p:val>
                                        </p:tav>
                                      </p:tavLst>
                                    </p:anim>
                                    <p:anim calcmode="lin" valueType="num">
                                      <p:cBhvr>
                                        <p:cTn id="46" dur="500" fill="hold"/>
                                        <p:tgtEl>
                                          <p:spTgt spid="19"/>
                                        </p:tgtEl>
                                        <p:attrNameLst>
                                          <p:attrName>ppt_y</p:attrName>
                                        </p:attrNameLst>
                                      </p:cBhvr>
                                      <p:tavLst>
                                        <p:tav tm="0">
                                          <p:val>
                                            <p:strVal val="#ppt_y-#ppt_h/2"/>
                                          </p:val>
                                        </p:tav>
                                        <p:tav tm="100000">
                                          <p:val>
                                            <p:strVal val="#ppt_y"/>
                                          </p:val>
                                        </p:tav>
                                      </p:tavLst>
                                    </p:anim>
                                    <p:anim calcmode="lin" valueType="num">
                                      <p:cBhvr>
                                        <p:cTn id="47" dur="500" fill="hold"/>
                                        <p:tgtEl>
                                          <p:spTgt spid="19"/>
                                        </p:tgtEl>
                                        <p:attrNameLst>
                                          <p:attrName>ppt_w</p:attrName>
                                        </p:attrNameLst>
                                      </p:cBhvr>
                                      <p:tavLst>
                                        <p:tav tm="0">
                                          <p:val>
                                            <p:strVal val="#ppt_w"/>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childTnLst>
                                </p:cTn>
                              </p:par>
                              <p:par>
                                <p:cTn id="49" presetID="17" presetClass="entr" presetSubtype="1"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ppt_x</p:attrName>
                                        </p:attrNameLst>
                                      </p:cBhvr>
                                      <p:tavLst>
                                        <p:tav tm="0">
                                          <p:val>
                                            <p:strVal val="#ppt_x"/>
                                          </p:val>
                                        </p:tav>
                                        <p:tav tm="100000">
                                          <p:val>
                                            <p:strVal val="#ppt_x"/>
                                          </p:val>
                                        </p:tav>
                                      </p:tavLst>
                                    </p:anim>
                                    <p:anim calcmode="lin" valueType="num">
                                      <p:cBhvr>
                                        <p:cTn id="52" dur="500" fill="hold"/>
                                        <p:tgtEl>
                                          <p:spTgt spid="18"/>
                                        </p:tgtEl>
                                        <p:attrNameLst>
                                          <p:attrName>ppt_y</p:attrName>
                                        </p:attrNameLst>
                                      </p:cBhvr>
                                      <p:tavLst>
                                        <p:tav tm="0">
                                          <p:val>
                                            <p:strVal val="#ppt_y-#ppt_h/2"/>
                                          </p:val>
                                        </p:tav>
                                        <p:tav tm="100000">
                                          <p:val>
                                            <p:strVal val="#ppt_y"/>
                                          </p:val>
                                        </p:tav>
                                      </p:tavLst>
                                    </p:anim>
                                    <p:anim calcmode="lin" valueType="num">
                                      <p:cBhvr>
                                        <p:cTn id="53" dur="500" fill="hold"/>
                                        <p:tgtEl>
                                          <p:spTgt spid="18"/>
                                        </p:tgtEl>
                                        <p:attrNameLst>
                                          <p:attrName>ppt_w</p:attrName>
                                        </p:attrNameLst>
                                      </p:cBhvr>
                                      <p:tavLst>
                                        <p:tav tm="0">
                                          <p:val>
                                            <p:strVal val="#ppt_w"/>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0" repeatCount="300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 calcmode="lin" valueType="num">
                                      <p:cBhvr additive="base">
                                        <p:cTn id="7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1" repeatCount="3000" fill="hold" nodeType="click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ppt_x</p:attrName>
                                        </p:attrNameLst>
                                      </p:cBhvr>
                                      <p:tavLst>
                                        <p:tav tm="0">
                                          <p:val>
                                            <p:strVal val="#ppt_x"/>
                                          </p:val>
                                        </p:tav>
                                        <p:tav tm="100000">
                                          <p:val>
                                            <p:strVal val="#ppt_x"/>
                                          </p:val>
                                        </p:tav>
                                      </p:tavLst>
                                    </p:anim>
                                    <p:anim calcmode="lin" valueType="num">
                                      <p:cBhvr>
                                        <p:cTn id="77" dur="500" fill="hold"/>
                                        <p:tgtEl>
                                          <p:spTgt spid="29"/>
                                        </p:tgtEl>
                                        <p:attrNameLst>
                                          <p:attrName>ppt_y</p:attrName>
                                        </p:attrNameLst>
                                      </p:cBhvr>
                                      <p:tavLst>
                                        <p:tav tm="0">
                                          <p:val>
                                            <p:strVal val="#ppt_y-#ppt_h/2"/>
                                          </p:val>
                                        </p:tav>
                                        <p:tav tm="100000">
                                          <p:val>
                                            <p:strVal val="#ppt_y"/>
                                          </p:val>
                                        </p:tav>
                                      </p:tavLst>
                                    </p:anim>
                                    <p:anim calcmode="lin" valueType="num">
                                      <p:cBhvr>
                                        <p:cTn id="78" dur="500" fill="hold"/>
                                        <p:tgtEl>
                                          <p:spTgt spid="29"/>
                                        </p:tgtEl>
                                        <p:attrNameLst>
                                          <p:attrName>ppt_w</p:attrName>
                                        </p:attrNameLst>
                                      </p:cBhvr>
                                      <p:tavLst>
                                        <p:tav tm="0">
                                          <p:val>
                                            <p:strVal val="#ppt_w"/>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10" repeatCount="300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 calcmode="lin" valueType="num">
                                      <p:cBhvr>
                                        <p:cTn id="84" dur="500" fill="hold"/>
                                        <p:tgtEl>
                                          <p:spTgt spid="8"/>
                                        </p:tgtEl>
                                        <p:attrNameLst>
                                          <p:attrName>ppt_w</p:attrName>
                                        </p:attrNameLst>
                                      </p:cBhvr>
                                      <p:tavLst>
                                        <p:tav tm="0">
                                          <p:val>
                                            <p:fltVal val="0"/>
                                          </p:val>
                                        </p:tav>
                                        <p:tav tm="100000">
                                          <p:val>
                                            <p:strVal val="#ppt_w"/>
                                          </p:val>
                                        </p:tav>
                                      </p:tavLst>
                                    </p:anim>
                                    <p:anim calcmode="lin" valueType="num">
                                      <p:cBhvr>
                                        <p:cTn id="85" dur="500" fill="hold"/>
                                        <p:tgtEl>
                                          <p:spTgt spid="8"/>
                                        </p:tgtEl>
                                        <p:attrNameLst>
                                          <p:attrName>ppt_h</p:attrName>
                                        </p:attrNameLst>
                                      </p:cBhvr>
                                      <p:tavLst>
                                        <p:tav tm="0">
                                          <p:val>
                                            <p:strVal val="#ppt_h"/>
                                          </p:val>
                                        </p:tav>
                                        <p:tav tm="100000">
                                          <p:val>
                                            <p:strVal val="#ppt_h"/>
                                          </p:val>
                                        </p:tav>
                                      </p:tavLst>
                                    </p:anim>
                                  </p:childTnLst>
                                </p:cTn>
                              </p:par>
                              <p:par>
                                <p:cTn id="86" presetID="22" presetClass="entr" presetSubtype="4"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down)">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17" presetClass="entr" presetSubtype="1" repeatCount="3000"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ppt_x</p:attrName>
                                        </p:attrNameLst>
                                      </p:cBhvr>
                                      <p:tavLst>
                                        <p:tav tm="0">
                                          <p:val>
                                            <p:strVal val="#ppt_x"/>
                                          </p:val>
                                        </p:tav>
                                        <p:tav tm="100000">
                                          <p:val>
                                            <p:strVal val="#ppt_x"/>
                                          </p:val>
                                        </p:tav>
                                      </p:tavLst>
                                    </p:anim>
                                    <p:anim calcmode="lin" valueType="num">
                                      <p:cBhvr>
                                        <p:cTn id="94" dur="500" fill="hold"/>
                                        <p:tgtEl>
                                          <p:spTgt spid="21"/>
                                        </p:tgtEl>
                                        <p:attrNameLst>
                                          <p:attrName>ppt_y</p:attrName>
                                        </p:attrNameLst>
                                      </p:cBhvr>
                                      <p:tavLst>
                                        <p:tav tm="0">
                                          <p:val>
                                            <p:strVal val="#ppt_y-#ppt_h/2"/>
                                          </p:val>
                                        </p:tav>
                                        <p:tav tm="100000">
                                          <p:val>
                                            <p:strVal val="#ppt_y"/>
                                          </p:val>
                                        </p:tav>
                                      </p:tavLst>
                                    </p:anim>
                                    <p:anim calcmode="lin" valueType="num">
                                      <p:cBhvr>
                                        <p:cTn id="95" dur="500" fill="hold"/>
                                        <p:tgtEl>
                                          <p:spTgt spid="21"/>
                                        </p:tgtEl>
                                        <p:attrNameLst>
                                          <p:attrName>ppt_w</p:attrName>
                                        </p:attrNameLst>
                                      </p:cBhvr>
                                      <p:tavLst>
                                        <p:tav tm="0">
                                          <p:val>
                                            <p:strVal val="#ppt_w"/>
                                          </p:val>
                                        </p:tav>
                                        <p:tav tm="100000">
                                          <p:val>
                                            <p:strVal val="#ppt_w"/>
                                          </p:val>
                                        </p:tav>
                                      </p:tavLst>
                                    </p:anim>
                                    <p:anim calcmode="lin" valueType="num">
                                      <p:cBhvr>
                                        <p:cTn id="96"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ppt_x"/>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8" repeatCount="300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p:cTn id="107" dur="500" fill="hold"/>
                                        <p:tgtEl>
                                          <p:spTgt spid="25"/>
                                        </p:tgtEl>
                                        <p:attrNameLst>
                                          <p:attrName>ppt_x</p:attrName>
                                        </p:attrNameLst>
                                      </p:cBhvr>
                                      <p:tavLst>
                                        <p:tav tm="0">
                                          <p:val>
                                            <p:strVal val="#ppt_x-#ppt_w/2"/>
                                          </p:val>
                                        </p:tav>
                                        <p:tav tm="100000">
                                          <p:val>
                                            <p:strVal val="#ppt_x"/>
                                          </p:val>
                                        </p:tav>
                                      </p:tavLst>
                                    </p:anim>
                                    <p:anim calcmode="lin" valueType="num">
                                      <p:cBhvr>
                                        <p:cTn id="108" dur="500" fill="hold"/>
                                        <p:tgtEl>
                                          <p:spTgt spid="25"/>
                                        </p:tgtEl>
                                        <p:attrNameLst>
                                          <p:attrName>ppt_y</p:attrName>
                                        </p:attrNameLst>
                                      </p:cBhvr>
                                      <p:tavLst>
                                        <p:tav tm="0">
                                          <p:val>
                                            <p:strVal val="#ppt_y"/>
                                          </p:val>
                                        </p:tav>
                                        <p:tav tm="100000">
                                          <p:val>
                                            <p:strVal val="#ppt_y"/>
                                          </p:val>
                                        </p:tav>
                                      </p:tavLst>
                                    </p:anim>
                                    <p:anim calcmode="lin" valueType="num">
                                      <p:cBhvr>
                                        <p:cTn id="109" dur="500" fill="hold"/>
                                        <p:tgtEl>
                                          <p:spTgt spid="25"/>
                                        </p:tgtEl>
                                        <p:attrNameLst>
                                          <p:attrName>ppt_w</p:attrName>
                                        </p:attrNameLst>
                                      </p:cBhvr>
                                      <p:tavLst>
                                        <p:tav tm="0">
                                          <p:val>
                                            <p:fltVal val="0"/>
                                          </p:val>
                                        </p:tav>
                                        <p:tav tm="100000">
                                          <p:val>
                                            <p:strVal val="#ppt_w"/>
                                          </p:val>
                                        </p:tav>
                                      </p:tavLst>
                                    </p:anim>
                                    <p:anim calcmode="lin" valueType="num">
                                      <p:cBhvr>
                                        <p:cTn id="110"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4" repeatCount="3000" fill="hold" grpId="0" nodeType="click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p:cTn id="115" dur="500" fill="hold"/>
                                        <p:tgtEl>
                                          <p:spTgt spid="13"/>
                                        </p:tgtEl>
                                        <p:attrNameLst>
                                          <p:attrName>ppt_x</p:attrName>
                                        </p:attrNameLst>
                                      </p:cBhvr>
                                      <p:tavLst>
                                        <p:tav tm="0">
                                          <p:val>
                                            <p:strVal val="#ppt_x"/>
                                          </p:val>
                                        </p:tav>
                                        <p:tav tm="100000">
                                          <p:val>
                                            <p:strVal val="#ppt_x"/>
                                          </p:val>
                                        </p:tav>
                                      </p:tavLst>
                                    </p:anim>
                                    <p:anim calcmode="lin" valueType="num">
                                      <p:cBhvr>
                                        <p:cTn id="116" dur="500" fill="hold"/>
                                        <p:tgtEl>
                                          <p:spTgt spid="13"/>
                                        </p:tgtEl>
                                        <p:attrNameLst>
                                          <p:attrName>ppt_y</p:attrName>
                                        </p:attrNameLst>
                                      </p:cBhvr>
                                      <p:tavLst>
                                        <p:tav tm="0">
                                          <p:val>
                                            <p:strVal val="#ppt_y+#ppt_h/2"/>
                                          </p:val>
                                        </p:tav>
                                        <p:tav tm="100000">
                                          <p:val>
                                            <p:strVal val="#ppt_y"/>
                                          </p:val>
                                        </p:tav>
                                      </p:tavLst>
                                    </p:anim>
                                    <p:anim calcmode="lin" valueType="num">
                                      <p:cBhvr>
                                        <p:cTn id="117" dur="500" fill="hold"/>
                                        <p:tgtEl>
                                          <p:spTgt spid="13"/>
                                        </p:tgtEl>
                                        <p:attrNameLst>
                                          <p:attrName>ppt_w</p:attrName>
                                        </p:attrNameLst>
                                      </p:cBhvr>
                                      <p:tavLst>
                                        <p:tav tm="0">
                                          <p:val>
                                            <p:strVal val="#ppt_w"/>
                                          </p:val>
                                        </p:tav>
                                        <p:tav tm="100000">
                                          <p:val>
                                            <p:strVal val="#ppt_w"/>
                                          </p:val>
                                        </p:tav>
                                      </p:tavLst>
                                    </p:anim>
                                    <p:anim calcmode="lin" valueType="num">
                                      <p:cBhvr>
                                        <p:cTn id="11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1" repeatCount="3000" fill="hold" grpId="0" nodeType="clickEffect">
                                  <p:stCondLst>
                                    <p:cond delay="0"/>
                                  </p:stCondLst>
                                  <p:childTnLst>
                                    <p:set>
                                      <p:cBhvr>
                                        <p:cTn id="127" dur="1" fill="hold">
                                          <p:stCondLst>
                                            <p:cond delay="0"/>
                                          </p:stCondLst>
                                        </p:cTn>
                                        <p:tgtEl>
                                          <p:spTgt spid="14"/>
                                        </p:tgtEl>
                                        <p:attrNameLst>
                                          <p:attrName>style.visibility</p:attrName>
                                        </p:attrNameLst>
                                      </p:cBhvr>
                                      <p:to>
                                        <p:strVal val="visible"/>
                                      </p:to>
                                    </p:set>
                                    <p:anim calcmode="lin" valueType="num">
                                      <p:cBhvr>
                                        <p:cTn id="128" dur="500" fill="hold"/>
                                        <p:tgtEl>
                                          <p:spTgt spid="14"/>
                                        </p:tgtEl>
                                        <p:attrNameLst>
                                          <p:attrName>ppt_x</p:attrName>
                                        </p:attrNameLst>
                                      </p:cBhvr>
                                      <p:tavLst>
                                        <p:tav tm="0">
                                          <p:val>
                                            <p:strVal val="#ppt_x"/>
                                          </p:val>
                                        </p:tav>
                                        <p:tav tm="100000">
                                          <p:val>
                                            <p:strVal val="#ppt_x"/>
                                          </p:val>
                                        </p:tav>
                                      </p:tavLst>
                                    </p:anim>
                                    <p:anim calcmode="lin" valueType="num">
                                      <p:cBhvr>
                                        <p:cTn id="129" dur="500" fill="hold"/>
                                        <p:tgtEl>
                                          <p:spTgt spid="14"/>
                                        </p:tgtEl>
                                        <p:attrNameLst>
                                          <p:attrName>ppt_y</p:attrName>
                                        </p:attrNameLst>
                                      </p:cBhvr>
                                      <p:tavLst>
                                        <p:tav tm="0">
                                          <p:val>
                                            <p:strVal val="#ppt_y-#ppt_h/2"/>
                                          </p:val>
                                        </p:tav>
                                        <p:tav tm="100000">
                                          <p:val>
                                            <p:strVal val="#ppt_y"/>
                                          </p:val>
                                        </p:tav>
                                      </p:tavLst>
                                    </p:anim>
                                    <p:anim calcmode="lin" valueType="num">
                                      <p:cBhvr>
                                        <p:cTn id="130" dur="500" fill="hold"/>
                                        <p:tgtEl>
                                          <p:spTgt spid="14"/>
                                        </p:tgtEl>
                                        <p:attrNameLst>
                                          <p:attrName>ppt_w</p:attrName>
                                        </p:attrNameLst>
                                      </p:cBhvr>
                                      <p:tavLst>
                                        <p:tav tm="0">
                                          <p:val>
                                            <p:strVal val="#ppt_w"/>
                                          </p:val>
                                        </p:tav>
                                        <p:tav tm="100000">
                                          <p:val>
                                            <p:strVal val="#ppt_w"/>
                                          </p:val>
                                        </p:tav>
                                      </p:tavLst>
                                    </p:anim>
                                    <p:anim calcmode="lin" valueType="num">
                                      <p:cBhvr>
                                        <p:cTn id="131"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7" presetClass="entr" presetSubtype="8" repeatCount="3000" fill="hold" grpId="0" nodeType="clickEffect">
                                  <p:stCondLst>
                                    <p:cond delay="0"/>
                                  </p:stCondLst>
                                  <p:childTnLst>
                                    <p:set>
                                      <p:cBhvr>
                                        <p:cTn id="135" dur="1" fill="hold">
                                          <p:stCondLst>
                                            <p:cond delay="0"/>
                                          </p:stCondLst>
                                        </p:cTn>
                                        <p:tgtEl>
                                          <p:spTgt spid="26"/>
                                        </p:tgtEl>
                                        <p:attrNameLst>
                                          <p:attrName>style.visibility</p:attrName>
                                        </p:attrNameLst>
                                      </p:cBhvr>
                                      <p:to>
                                        <p:strVal val="visible"/>
                                      </p:to>
                                    </p:set>
                                    <p:anim calcmode="lin" valueType="num">
                                      <p:cBhvr>
                                        <p:cTn id="136" dur="500" fill="hold"/>
                                        <p:tgtEl>
                                          <p:spTgt spid="26"/>
                                        </p:tgtEl>
                                        <p:attrNameLst>
                                          <p:attrName>ppt_x</p:attrName>
                                        </p:attrNameLst>
                                      </p:cBhvr>
                                      <p:tavLst>
                                        <p:tav tm="0">
                                          <p:val>
                                            <p:strVal val="#ppt_x-#ppt_w/2"/>
                                          </p:val>
                                        </p:tav>
                                        <p:tav tm="100000">
                                          <p:val>
                                            <p:strVal val="#ppt_x"/>
                                          </p:val>
                                        </p:tav>
                                      </p:tavLst>
                                    </p:anim>
                                    <p:anim calcmode="lin" valueType="num">
                                      <p:cBhvr>
                                        <p:cTn id="137" dur="500" fill="hold"/>
                                        <p:tgtEl>
                                          <p:spTgt spid="26"/>
                                        </p:tgtEl>
                                        <p:attrNameLst>
                                          <p:attrName>ppt_y</p:attrName>
                                        </p:attrNameLst>
                                      </p:cBhvr>
                                      <p:tavLst>
                                        <p:tav tm="0">
                                          <p:val>
                                            <p:strVal val="#ppt_y"/>
                                          </p:val>
                                        </p:tav>
                                        <p:tav tm="100000">
                                          <p:val>
                                            <p:strVal val="#ppt_y"/>
                                          </p:val>
                                        </p:tav>
                                      </p:tavLst>
                                    </p:anim>
                                    <p:anim calcmode="lin" valueType="num">
                                      <p:cBhvr>
                                        <p:cTn id="138" dur="500" fill="hold"/>
                                        <p:tgtEl>
                                          <p:spTgt spid="26"/>
                                        </p:tgtEl>
                                        <p:attrNameLst>
                                          <p:attrName>ppt_w</p:attrName>
                                        </p:attrNameLst>
                                      </p:cBhvr>
                                      <p:tavLst>
                                        <p:tav tm="0">
                                          <p:val>
                                            <p:fltVal val="0"/>
                                          </p:val>
                                        </p:tav>
                                        <p:tav tm="100000">
                                          <p:val>
                                            <p:strVal val="#ppt_w"/>
                                          </p:val>
                                        </p:tav>
                                      </p:tavLst>
                                    </p:anim>
                                    <p:anim calcmode="lin" valueType="num">
                                      <p:cBhvr>
                                        <p:cTn id="139"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4" repeatCount="3000" fill="hold" grpId="0" nodeType="clickEffect">
                                  <p:stCondLst>
                                    <p:cond delay="0"/>
                                  </p:stCondLst>
                                  <p:childTnLst>
                                    <p:set>
                                      <p:cBhvr>
                                        <p:cTn id="143" dur="1" fill="hold">
                                          <p:stCondLst>
                                            <p:cond delay="0"/>
                                          </p:stCondLst>
                                        </p:cTn>
                                        <p:tgtEl>
                                          <p:spTgt spid="37"/>
                                        </p:tgtEl>
                                        <p:attrNameLst>
                                          <p:attrName>style.visibility</p:attrName>
                                        </p:attrNameLst>
                                      </p:cBhvr>
                                      <p:to>
                                        <p:strVal val="visible"/>
                                      </p:to>
                                    </p:set>
                                    <p:anim calcmode="lin" valueType="num">
                                      <p:cBhvr>
                                        <p:cTn id="144" dur="500" fill="hold"/>
                                        <p:tgtEl>
                                          <p:spTgt spid="37"/>
                                        </p:tgtEl>
                                        <p:attrNameLst>
                                          <p:attrName>ppt_x</p:attrName>
                                        </p:attrNameLst>
                                      </p:cBhvr>
                                      <p:tavLst>
                                        <p:tav tm="0">
                                          <p:val>
                                            <p:strVal val="#ppt_x"/>
                                          </p:val>
                                        </p:tav>
                                        <p:tav tm="100000">
                                          <p:val>
                                            <p:strVal val="#ppt_x"/>
                                          </p:val>
                                        </p:tav>
                                      </p:tavLst>
                                    </p:anim>
                                    <p:anim calcmode="lin" valueType="num">
                                      <p:cBhvr>
                                        <p:cTn id="145" dur="500" fill="hold"/>
                                        <p:tgtEl>
                                          <p:spTgt spid="37"/>
                                        </p:tgtEl>
                                        <p:attrNameLst>
                                          <p:attrName>ppt_y</p:attrName>
                                        </p:attrNameLst>
                                      </p:cBhvr>
                                      <p:tavLst>
                                        <p:tav tm="0">
                                          <p:val>
                                            <p:strVal val="#ppt_y+#ppt_h/2"/>
                                          </p:val>
                                        </p:tav>
                                        <p:tav tm="100000">
                                          <p:val>
                                            <p:strVal val="#ppt_y"/>
                                          </p:val>
                                        </p:tav>
                                      </p:tavLst>
                                    </p:anim>
                                    <p:anim calcmode="lin" valueType="num">
                                      <p:cBhvr>
                                        <p:cTn id="146" dur="500" fill="hold"/>
                                        <p:tgtEl>
                                          <p:spTgt spid="37"/>
                                        </p:tgtEl>
                                        <p:attrNameLst>
                                          <p:attrName>ppt_w</p:attrName>
                                        </p:attrNameLst>
                                      </p:cBhvr>
                                      <p:tavLst>
                                        <p:tav tm="0">
                                          <p:val>
                                            <p:strVal val="#ppt_w"/>
                                          </p:val>
                                        </p:tav>
                                        <p:tav tm="100000">
                                          <p:val>
                                            <p:strVal val="#ppt_w"/>
                                          </p:val>
                                        </p:tav>
                                      </p:tavLst>
                                    </p:anim>
                                    <p:anim calcmode="lin" valueType="num">
                                      <p:cBhvr>
                                        <p:cTn id="147"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wipe(left)">
                                      <p:cBhvr>
                                        <p:cTn id="152" dur="500"/>
                                        <p:tgtEl>
                                          <p:spTgt spid="36"/>
                                        </p:tgtEl>
                                      </p:cBhvr>
                                    </p:animEffect>
                                  </p:childTnLst>
                                </p:cTn>
                              </p:par>
                            </p:childTnLst>
                          </p:cTn>
                        </p:par>
                      </p:childTnLst>
                    </p:cTn>
                  </p:par>
                  <p:par>
                    <p:cTn id="153" fill="hold">
                      <p:stCondLst>
                        <p:cond delay="indefinite"/>
                      </p:stCondLst>
                      <p:childTnLst>
                        <p:par>
                          <p:cTn id="154" fill="hold">
                            <p:stCondLst>
                              <p:cond delay="0"/>
                            </p:stCondLst>
                            <p:childTnLst>
                              <p:par>
                                <p:cTn id="155" presetID="17" presetClass="entr" presetSubtype="1" repeatCount="3000" fill="hold" grpId="0"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p:cTn id="157" dur="500" fill="hold"/>
                                        <p:tgtEl>
                                          <p:spTgt spid="38"/>
                                        </p:tgtEl>
                                        <p:attrNameLst>
                                          <p:attrName>ppt_x</p:attrName>
                                        </p:attrNameLst>
                                      </p:cBhvr>
                                      <p:tavLst>
                                        <p:tav tm="0">
                                          <p:val>
                                            <p:strVal val="#ppt_x"/>
                                          </p:val>
                                        </p:tav>
                                        <p:tav tm="100000">
                                          <p:val>
                                            <p:strVal val="#ppt_x"/>
                                          </p:val>
                                        </p:tav>
                                      </p:tavLst>
                                    </p:anim>
                                    <p:anim calcmode="lin" valueType="num">
                                      <p:cBhvr>
                                        <p:cTn id="158" dur="500" fill="hold"/>
                                        <p:tgtEl>
                                          <p:spTgt spid="38"/>
                                        </p:tgtEl>
                                        <p:attrNameLst>
                                          <p:attrName>ppt_y</p:attrName>
                                        </p:attrNameLst>
                                      </p:cBhvr>
                                      <p:tavLst>
                                        <p:tav tm="0">
                                          <p:val>
                                            <p:strVal val="#ppt_y-#ppt_h/2"/>
                                          </p:val>
                                        </p:tav>
                                        <p:tav tm="100000">
                                          <p:val>
                                            <p:strVal val="#ppt_y"/>
                                          </p:val>
                                        </p:tav>
                                      </p:tavLst>
                                    </p:anim>
                                    <p:anim calcmode="lin" valueType="num">
                                      <p:cBhvr>
                                        <p:cTn id="159" dur="500" fill="hold"/>
                                        <p:tgtEl>
                                          <p:spTgt spid="38"/>
                                        </p:tgtEl>
                                        <p:attrNameLst>
                                          <p:attrName>ppt_w</p:attrName>
                                        </p:attrNameLst>
                                      </p:cBhvr>
                                      <p:tavLst>
                                        <p:tav tm="0">
                                          <p:val>
                                            <p:strVal val="#ppt_w"/>
                                          </p:val>
                                        </p:tav>
                                        <p:tav tm="100000">
                                          <p:val>
                                            <p:strVal val="#ppt_w"/>
                                          </p:val>
                                        </p:tav>
                                      </p:tavLst>
                                    </p:anim>
                                    <p:anim calcmode="lin" valueType="num">
                                      <p:cBhvr>
                                        <p:cTn id="160"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8" repeatCount="3000" fill="hold" grpId="0" nodeType="clickEffect">
                                  <p:stCondLst>
                                    <p:cond delay="0"/>
                                  </p:stCondLst>
                                  <p:childTnLst>
                                    <p:set>
                                      <p:cBhvr>
                                        <p:cTn id="164" dur="1" fill="hold">
                                          <p:stCondLst>
                                            <p:cond delay="0"/>
                                          </p:stCondLst>
                                        </p:cTn>
                                        <p:tgtEl>
                                          <p:spTgt spid="15"/>
                                        </p:tgtEl>
                                        <p:attrNameLst>
                                          <p:attrName>style.visibility</p:attrName>
                                        </p:attrNameLst>
                                      </p:cBhvr>
                                      <p:to>
                                        <p:strVal val="visible"/>
                                      </p:to>
                                    </p:set>
                                    <p:anim calcmode="lin" valueType="num">
                                      <p:cBhvr>
                                        <p:cTn id="165" dur="500" fill="hold"/>
                                        <p:tgtEl>
                                          <p:spTgt spid="15"/>
                                        </p:tgtEl>
                                        <p:attrNameLst>
                                          <p:attrName>ppt_x</p:attrName>
                                        </p:attrNameLst>
                                      </p:cBhvr>
                                      <p:tavLst>
                                        <p:tav tm="0">
                                          <p:val>
                                            <p:strVal val="#ppt_x-#ppt_w/2"/>
                                          </p:val>
                                        </p:tav>
                                        <p:tav tm="100000">
                                          <p:val>
                                            <p:strVal val="#ppt_x"/>
                                          </p:val>
                                        </p:tav>
                                      </p:tavLst>
                                    </p:anim>
                                    <p:anim calcmode="lin" valueType="num">
                                      <p:cBhvr>
                                        <p:cTn id="166" dur="500" fill="hold"/>
                                        <p:tgtEl>
                                          <p:spTgt spid="15"/>
                                        </p:tgtEl>
                                        <p:attrNameLst>
                                          <p:attrName>ppt_y</p:attrName>
                                        </p:attrNameLst>
                                      </p:cBhvr>
                                      <p:tavLst>
                                        <p:tav tm="0">
                                          <p:val>
                                            <p:strVal val="#ppt_y"/>
                                          </p:val>
                                        </p:tav>
                                        <p:tav tm="100000">
                                          <p:val>
                                            <p:strVal val="#ppt_y"/>
                                          </p:val>
                                        </p:tav>
                                      </p:tavLst>
                                    </p:anim>
                                    <p:anim calcmode="lin" valueType="num">
                                      <p:cBhvr>
                                        <p:cTn id="167" dur="500" fill="hold"/>
                                        <p:tgtEl>
                                          <p:spTgt spid="15"/>
                                        </p:tgtEl>
                                        <p:attrNameLst>
                                          <p:attrName>ppt_w</p:attrName>
                                        </p:attrNameLst>
                                      </p:cBhvr>
                                      <p:tavLst>
                                        <p:tav tm="0">
                                          <p:val>
                                            <p:fltVal val="0"/>
                                          </p:val>
                                        </p:tav>
                                        <p:tav tm="100000">
                                          <p:val>
                                            <p:strVal val="#ppt_w"/>
                                          </p:val>
                                        </p:tav>
                                      </p:tavLst>
                                    </p:anim>
                                    <p:anim calcmode="lin" valueType="num">
                                      <p:cBhvr>
                                        <p:cTn id="168"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8" repeatCount="3000" fill="hold" grpId="0" nodeType="clickEffect">
                                  <p:stCondLst>
                                    <p:cond delay="0"/>
                                  </p:stCondLst>
                                  <p:childTnLst>
                                    <p:set>
                                      <p:cBhvr>
                                        <p:cTn id="172" dur="1" fill="hold">
                                          <p:stCondLst>
                                            <p:cond delay="0"/>
                                          </p:stCondLst>
                                        </p:cTn>
                                        <p:tgtEl>
                                          <p:spTgt spid="17"/>
                                        </p:tgtEl>
                                        <p:attrNameLst>
                                          <p:attrName>style.visibility</p:attrName>
                                        </p:attrNameLst>
                                      </p:cBhvr>
                                      <p:to>
                                        <p:strVal val="visible"/>
                                      </p:to>
                                    </p:set>
                                    <p:anim calcmode="lin" valueType="num">
                                      <p:cBhvr>
                                        <p:cTn id="173" dur="500" fill="hold"/>
                                        <p:tgtEl>
                                          <p:spTgt spid="17"/>
                                        </p:tgtEl>
                                        <p:attrNameLst>
                                          <p:attrName>ppt_x</p:attrName>
                                        </p:attrNameLst>
                                      </p:cBhvr>
                                      <p:tavLst>
                                        <p:tav tm="0">
                                          <p:val>
                                            <p:strVal val="#ppt_x-#ppt_w/2"/>
                                          </p:val>
                                        </p:tav>
                                        <p:tav tm="100000">
                                          <p:val>
                                            <p:strVal val="#ppt_x"/>
                                          </p:val>
                                        </p:tav>
                                      </p:tavLst>
                                    </p:anim>
                                    <p:anim calcmode="lin" valueType="num">
                                      <p:cBhvr>
                                        <p:cTn id="174" dur="500" fill="hold"/>
                                        <p:tgtEl>
                                          <p:spTgt spid="17"/>
                                        </p:tgtEl>
                                        <p:attrNameLst>
                                          <p:attrName>ppt_y</p:attrName>
                                        </p:attrNameLst>
                                      </p:cBhvr>
                                      <p:tavLst>
                                        <p:tav tm="0">
                                          <p:val>
                                            <p:strVal val="#ppt_y"/>
                                          </p:val>
                                        </p:tav>
                                        <p:tav tm="100000">
                                          <p:val>
                                            <p:strVal val="#ppt_y"/>
                                          </p:val>
                                        </p:tav>
                                      </p:tavLst>
                                    </p:anim>
                                    <p:anim calcmode="lin" valueType="num">
                                      <p:cBhvr>
                                        <p:cTn id="175" dur="500" fill="hold"/>
                                        <p:tgtEl>
                                          <p:spTgt spid="17"/>
                                        </p:tgtEl>
                                        <p:attrNameLst>
                                          <p:attrName>ppt_w</p:attrName>
                                        </p:attrNameLst>
                                      </p:cBhvr>
                                      <p:tavLst>
                                        <p:tav tm="0">
                                          <p:val>
                                            <p:fltVal val="0"/>
                                          </p:val>
                                        </p:tav>
                                        <p:tav tm="100000">
                                          <p:val>
                                            <p:strVal val="#ppt_w"/>
                                          </p:val>
                                        </p:tav>
                                      </p:tavLst>
                                    </p:anim>
                                    <p:anim calcmode="lin" valueType="num">
                                      <p:cBhvr>
                                        <p:cTn id="176"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7" presetClass="entr" presetSubtype="8" repeatCount="3000" fill="hold" grpId="0" nodeType="clickEffect">
                                  <p:stCondLst>
                                    <p:cond delay="0"/>
                                  </p:stCondLst>
                                  <p:childTnLst>
                                    <p:set>
                                      <p:cBhvr>
                                        <p:cTn id="180" dur="1" fill="hold">
                                          <p:stCondLst>
                                            <p:cond delay="0"/>
                                          </p:stCondLst>
                                        </p:cTn>
                                        <p:tgtEl>
                                          <p:spTgt spid="16"/>
                                        </p:tgtEl>
                                        <p:attrNameLst>
                                          <p:attrName>style.visibility</p:attrName>
                                        </p:attrNameLst>
                                      </p:cBhvr>
                                      <p:to>
                                        <p:strVal val="visible"/>
                                      </p:to>
                                    </p:set>
                                    <p:anim calcmode="lin" valueType="num">
                                      <p:cBhvr>
                                        <p:cTn id="181" dur="500" fill="hold"/>
                                        <p:tgtEl>
                                          <p:spTgt spid="16"/>
                                        </p:tgtEl>
                                        <p:attrNameLst>
                                          <p:attrName>ppt_x</p:attrName>
                                        </p:attrNameLst>
                                      </p:cBhvr>
                                      <p:tavLst>
                                        <p:tav tm="0">
                                          <p:val>
                                            <p:strVal val="#ppt_x-#ppt_w/2"/>
                                          </p:val>
                                        </p:tav>
                                        <p:tav tm="100000">
                                          <p:val>
                                            <p:strVal val="#ppt_x"/>
                                          </p:val>
                                        </p:tav>
                                      </p:tavLst>
                                    </p:anim>
                                    <p:anim calcmode="lin" valueType="num">
                                      <p:cBhvr>
                                        <p:cTn id="182" dur="500" fill="hold"/>
                                        <p:tgtEl>
                                          <p:spTgt spid="16"/>
                                        </p:tgtEl>
                                        <p:attrNameLst>
                                          <p:attrName>ppt_y</p:attrName>
                                        </p:attrNameLst>
                                      </p:cBhvr>
                                      <p:tavLst>
                                        <p:tav tm="0">
                                          <p:val>
                                            <p:strVal val="#ppt_y"/>
                                          </p:val>
                                        </p:tav>
                                        <p:tav tm="100000">
                                          <p:val>
                                            <p:strVal val="#ppt_y"/>
                                          </p:val>
                                        </p:tav>
                                      </p:tavLst>
                                    </p:anim>
                                    <p:anim calcmode="lin" valueType="num">
                                      <p:cBhvr>
                                        <p:cTn id="183" dur="500" fill="hold"/>
                                        <p:tgtEl>
                                          <p:spTgt spid="16"/>
                                        </p:tgtEl>
                                        <p:attrNameLst>
                                          <p:attrName>ppt_w</p:attrName>
                                        </p:attrNameLst>
                                      </p:cBhvr>
                                      <p:tavLst>
                                        <p:tav tm="0">
                                          <p:val>
                                            <p:fltVal val="0"/>
                                          </p:val>
                                        </p:tav>
                                        <p:tav tm="100000">
                                          <p:val>
                                            <p:strVal val="#ppt_w"/>
                                          </p:val>
                                        </p:tav>
                                      </p:tavLst>
                                    </p:anim>
                                    <p:anim calcmode="lin" valueType="num">
                                      <p:cBhvr>
                                        <p:cTn id="184"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4" repeatCount="3000" fill="hold" grpId="0" nodeType="clickEffect">
                                  <p:stCondLst>
                                    <p:cond delay="0"/>
                                  </p:stCondLst>
                                  <p:childTnLst>
                                    <p:set>
                                      <p:cBhvr>
                                        <p:cTn id="188" dur="1" fill="hold">
                                          <p:stCondLst>
                                            <p:cond delay="0"/>
                                          </p:stCondLst>
                                        </p:cTn>
                                        <p:tgtEl>
                                          <p:spTgt spid="40"/>
                                        </p:tgtEl>
                                        <p:attrNameLst>
                                          <p:attrName>style.visibility</p:attrName>
                                        </p:attrNameLst>
                                      </p:cBhvr>
                                      <p:to>
                                        <p:strVal val="visible"/>
                                      </p:to>
                                    </p:set>
                                    <p:anim calcmode="lin" valueType="num">
                                      <p:cBhvr>
                                        <p:cTn id="189" dur="500" fill="hold"/>
                                        <p:tgtEl>
                                          <p:spTgt spid="40"/>
                                        </p:tgtEl>
                                        <p:attrNameLst>
                                          <p:attrName>ppt_x</p:attrName>
                                        </p:attrNameLst>
                                      </p:cBhvr>
                                      <p:tavLst>
                                        <p:tav tm="0">
                                          <p:val>
                                            <p:strVal val="#ppt_x"/>
                                          </p:val>
                                        </p:tav>
                                        <p:tav tm="100000">
                                          <p:val>
                                            <p:strVal val="#ppt_x"/>
                                          </p:val>
                                        </p:tav>
                                      </p:tavLst>
                                    </p:anim>
                                    <p:anim calcmode="lin" valueType="num">
                                      <p:cBhvr>
                                        <p:cTn id="190" dur="500" fill="hold"/>
                                        <p:tgtEl>
                                          <p:spTgt spid="40"/>
                                        </p:tgtEl>
                                        <p:attrNameLst>
                                          <p:attrName>ppt_y</p:attrName>
                                        </p:attrNameLst>
                                      </p:cBhvr>
                                      <p:tavLst>
                                        <p:tav tm="0">
                                          <p:val>
                                            <p:strVal val="#ppt_y+#ppt_h/2"/>
                                          </p:val>
                                        </p:tav>
                                        <p:tav tm="100000">
                                          <p:val>
                                            <p:strVal val="#ppt_y"/>
                                          </p:val>
                                        </p:tav>
                                      </p:tavLst>
                                    </p:anim>
                                    <p:anim calcmode="lin" valueType="num">
                                      <p:cBhvr>
                                        <p:cTn id="191" dur="500" fill="hold"/>
                                        <p:tgtEl>
                                          <p:spTgt spid="40"/>
                                        </p:tgtEl>
                                        <p:attrNameLst>
                                          <p:attrName>ppt_w</p:attrName>
                                        </p:attrNameLst>
                                      </p:cBhvr>
                                      <p:tavLst>
                                        <p:tav tm="0">
                                          <p:val>
                                            <p:strVal val="#ppt_w"/>
                                          </p:val>
                                        </p:tav>
                                        <p:tav tm="100000">
                                          <p:val>
                                            <p:strVal val="#ppt_w"/>
                                          </p:val>
                                        </p:tav>
                                      </p:tavLst>
                                    </p:anim>
                                    <p:anim calcmode="lin" valueType="num">
                                      <p:cBhvr>
                                        <p:cTn id="192"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8" repeatCount="3000" fill="hold" grpId="0" nodeType="clickEffect">
                                  <p:stCondLst>
                                    <p:cond delay="0"/>
                                  </p:stCondLst>
                                  <p:childTnLst>
                                    <p:set>
                                      <p:cBhvr>
                                        <p:cTn id="196" dur="1" fill="hold">
                                          <p:stCondLst>
                                            <p:cond delay="0"/>
                                          </p:stCondLst>
                                        </p:cTn>
                                        <p:tgtEl>
                                          <p:spTgt spid="39"/>
                                        </p:tgtEl>
                                        <p:attrNameLst>
                                          <p:attrName>style.visibility</p:attrName>
                                        </p:attrNameLst>
                                      </p:cBhvr>
                                      <p:to>
                                        <p:strVal val="visible"/>
                                      </p:to>
                                    </p:set>
                                    <p:animEffect transition="in" filter="wipe(left)">
                                      <p:cBhvr>
                                        <p:cTn id="197" dur="500"/>
                                        <p:tgtEl>
                                          <p:spTgt spid="39"/>
                                        </p:tgtEl>
                                      </p:cBhvr>
                                    </p:animEffect>
                                  </p:childTnLst>
                                </p:cTn>
                              </p:par>
                            </p:childTnLst>
                          </p:cTn>
                        </p:par>
                      </p:childTnLst>
                    </p:cTn>
                  </p:par>
                  <p:par>
                    <p:cTn id="198" fill="hold">
                      <p:stCondLst>
                        <p:cond delay="indefinite"/>
                      </p:stCondLst>
                      <p:childTnLst>
                        <p:par>
                          <p:cTn id="199" fill="hold">
                            <p:stCondLst>
                              <p:cond delay="0"/>
                            </p:stCondLst>
                            <p:childTnLst>
                              <p:par>
                                <p:cTn id="200" presetID="17" presetClass="entr" presetSubtype="1" repeatCount="3000" fill="hold" grpId="0" nodeType="clickEffect">
                                  <p:stCondLst>
                                    <p:cond delay="0"/>
                                  </p:stCondLst>
                                  <p:childTnLst>
                                    <p:set>
                                      <p:cBhvr>
                                        <p:cTn id="201" dur="1" fill="hold">
                                          <p:stCondLst>
                                            <p:cond delay="0"/>
                                          </p:stCondLst>
                                        </p:cTn>
                                        <p:tgtEl>
                                          <p:spTgt spid="41"/>
                                        </p:tgtEl>
                                        <p:attrNameLst>
                                          <p:attrName>style.visibility</p:attrName>
                                        </p:attrNameLst>
                                      </p:cBhvr>
                                      <p:to>
                                        <p:strVal val="visible"/>
                                      </p:to>
                                    </p:set>
                                    <p:anim calcmode="lin" valueType="num">
                                      <p:cBhvr>
                                        <p:cTn id="202" dur="500" fill="hold"/>
                                        <p:tgtEl>
                                          <p:spTgt spid="41"/>
                                        </p:tgtEl>
                                        <p:attrNameLst>
                                          <p:attrName>ppt_x</p:attrName>
                                        </p:attrNameLst>
                                      </p:cBhvr>
                                      <p:tavLst>
                                        <p:tav tm="0">
                                          <p:val>
                                            <p:strVal val="#ppt_x"/>
                                          </p:val>
                                        </p:tav>
                                        <p:tav tm="100000">
                                          <p:val>
                                            <p:strVal val="#ppt_x"/>
                                          </p:val>
                                        </p:tav>
                                      </p:tavLst>
                                    </p:anim>
                                    <p:anim calcmode="lin" valueType="num">
                                      <p:cBhvr>
                                        <p:cTn id="203" dur="500" fill="hold"/>
                                        <p:tgtEl>
                                          <p:spTgt spid="41"/>
                                        </p:tgtEl>
                                        <p:attrNameLst>
                                          <p:attrName>ppt_y</p:attrName>
                                        </p:attrNameLst>
                                      </p:cBhvr>
                                      <p:tavLst>
                                        <p:tav tm="0">
                                          <p:val>
                                            <p:strVal val="#ppt_y-#ppt_h/2"/>
                                          </p:val>
                                        </p:tav>
                                        <p:tav tm="100000">
                                          <p:val>
                                            <p:strVal val="#ppt_y"/>
                                          </p:val>
                                        </p:tav>
                                      </p:tavLst>
                                    </p:anim>
                                    <p:anim calcmode="lin" valueType="num">
                                      <p:cBhvr>
                                        <p:cTn id="204" dur="500" fill="hold"/>
                                        <p:tgtEl>
                                          <p:spTgt spid="41"/>
                                        </p:tgtEl>
                                        <p:attrNameLst>
                                          <p:attrName>ppt_w</p:attrName>
                                        </p:attrNameLst>
                                      </p:cBhvr>
                                      <p:tavLst>
                                        <p:tav tm="0">
                                          <p:val>
                                            <p:strVal val="#ppt_w"/>
                                          </p:val>
                                        </p:tav>
                                        <p:tav tm="100000">
                                          <p:val>
                                            <p:strVal val="#ppt_w"/>
                                          </p:val>
                                        </p:tav>
                                      </p:tavLst>
                                    </p:anim>
                                    <p:anim calcmode="lin" valueType="num">
                                      <p:cBhvr>
                                        <p:cTn id="205"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8" repeatCount="3000" fill="hold" grpId="0" nodeType="clickEffect">
                                  <p:stCondLst>
                                    <p:cond delay="0"/>
                                  </p:stCondLst>
                                  <p:childTnLst>
                                    <p:set>
                                      <p:cBhvr>
                                        <p:cTn id="209" dur="1" fill="hold">
                                          <p:stCondLst>
                                            <p:cond delay="0"/>
                                          </p:stCondLst>
                                        </p:cTn>
                                        <p:tgtEl>
                                          <p:spTgt spid="27"/>
                                        </p:tgtEl>
                                        <p:attrNameLst>
                                          <p:attrName>style.visibility</p:attrName>
                                        </p:attrNameLst>
                                      </p:cBhvr>
                                      <p:to>
                                        <p:strVal val="visible"/>
                                      </p:to>
                                    </p:set>
                                    <p:anim calcmode="lin" valueType="num">
                                      <p:cBhvr>
                                        <p:cTn id="210" dur="500" fill="hold"/>
                                        <p:tgtEl>
                                          <p:spTgt spid="27"/>
                                        </p:tgtEl>
                                        <p:attrNameLst>
                                          <p:attrName>ppt_x</p:attrName>
                                        </p:attrNameLst>
                                      </p:cBhvr>
                                      <p:tavLst>
                                        <p:tav tm="0">
                                          <p:val>
                                            <p:strVal val="#ppt_x-#ppt_w/2"/>
                                          </p:val>
                                        </p:tav>
                                        <p:tav tm="100000">
                                          <p:val>
                                            <p:strVal val="#ppt_x"/>
                                          </p:val>
                                        </p:tav>
                                      </p:tavLst>
                                    </p:anim>
                                    <p:anim calcmode="lin" valueType="num">
                                      <p:cBhvr>
                                        <p:cTn id="211" dur="500" fill="hold"/>
                                        <p:tgtEl>
                                          <p:spTgt spid="27"/>
                                        </p:tgtEl>
                                        <p:attrNameLst>
                                          <p:attrName>ppt_y</p:attrName>
                                        </p:attrNameLst>
                                      </p:cBhvr>
                                      <p:tavLst>
                                        <p:tav tm="0">
                                          <p:val>
                                            <p:strVal val="#ppt_y"/>
                                          </p:val>
                                        </p:tav>
                                        <p:tav tm="100000">
                                          <p:val>
                                            <p:strVal val="#ppt_y"/>
                                          </p:val>
                                        </p:tav>
                                      </p:tavLst>
                                    </p:anim>
                                    <p:anim calcmode="lin" valueType="num">
                                      <p:cBhvr>
                                        <p:cTn id="212" dur="500" fill="hold"/>
                                        <p:tgtEl>
                                          <p:spTgt spid="27"/>
                                        </p:tgtEl>
                                        <p:attrNameLst>
                                          <p:attrName>ppt_w</p:attrName>
                                        </p:attrNameLst>
                                      </p:cBhvr>
                                      <p:tavLst>
                                        <p:tav tm="0">
                                          <p:val>
                                            <p:fltVal val="0"/>
                                          </p:val>
                                        </p:tav>
                                        <p:tav tm="100000">
                                          <p:val>
                                            <p:strVal val="#ppt_w"/>
                                          </p:val>
                                        </p:tav>
                                      </p:tavLst>
                                    </p:anim>
                                    <p:anim calcmode="lin" valueType="num">
                                      <p:cBhvr>
                                        <p:cTn id="213"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3">
                                            <p:txEl>
                                              <p:pRg st="1" end="1"/>
                                            </p:txEl>
                                          </p:spTgt>
                                        </p:tgtEl>
                                        <p:attrNameLst>
                                          <p:attrName>style.visibility</p:attrName>
                                        </p:attrNameLst>
                                      </p:cBhvr>
                                      <p:to>
                                        <p:strVal val="visible"/>
                                      </p:to>
                                    </p:set>
                                    <p:anim calcmode="lin" valueType="num">
                                      <p:cBhvr additive="base">
                                        <p:cTn id="2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4" fill="hold" grpId="0" nodeType="clickEffect">
                                  <p:stCondLst>
                                    <p:cond delay="0"/>
                                  </p:stCondLst>
                                  <p:childTnLst>
                                    <p:set>
                                      <p:cBhvr>
                                        <p:cTn id="223" dur="1" fill="hold">
                                          <p:stCondLst>
                                            <p:cond delay="0"/>
                                          </p:stCondLst>
                                        </p:cTn>
                                        <p:tgtEl>
                                          <p:spTgt spid="3">
                                            <p:txEl>
                                              <p:pRg st="2" end="2"/>
                                            </p:txEl>
                                          </p:spTgt>
                                        </p:tgtEl>
                                        <p:attrNameLst>
                                          <p:attrName>style.visibility</p:attrName>
                                        </p:attrNameLst>
                                      </p:cBhvr>
                                      <p:to>
                                        <p:strVal val="visible"/>
                                      </p:to>
                                    </p:set>
                                    <p:anim calcmode="lin" valueType="num">
                                      <p:cBhvr additive="base">
                                        <p:cTn id="2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xit" presetSubtype="4" fill="hold" grpId="1" nodeType="clickEffect">
                                  <p:stCondLst>
                                    <p:cond delay="0"/>
                                  </p:stCondLst>
                                  <p:childTnLst>
                                    <p:anim calcmode="lin" valueType="num">
                                      <p:cBhvr additive="base">
                                        <p:cTn id="229" dur="500"/>
                                        <p:tgtEl>
                                          <p:spTgt spid="17"/>
                                        </p:tgtEl>
                                        <p:attrNameLst>
                                          <p:attrName>ppt_x</p:attrName>
                                        </p:attrNameLst>
                                      </p:cBhvr>
                                      <p:tavLst>
                                        <p:tav tm="0">
                                          <p:val>
                                            <p:strVal val="ppt_x"/>
                                          </p:val>
                                        </p:tav>
                                        <p:tav tm="100000">
                                          <p:val>
                                            <p:strVal val="ppt_x"/>
                                          </p:val>
                                        </p:tav>
                                      </p:tavLst>
                                    </p:anim>
                                    <p:anim calcmode="lin" valueType="num">
                                      <p:cBhvr additive="base">
                                        <p:cTn id="230" dur="500"/>
                                        <p:tgtEl>
                                          <p:spTgt spid="17"/>
                                        </p:tgtEl>
                                        <p:attrNameLst>
                                          <p:attrName>ppt_y</p:attrName>
                                        </p:attrNameLst>
                                      </p:cBhvr>
                                      <p:tavLst>
                                        <p:tav tm="0">
                                          <p:val>
                                            <p:strVal val="ppt_y"/>
                                          </p:val>
                                        </p:tav>
                                        <p:tav tm="100000">
                                          <p:val>
                                            <p:strVal val="1+ppt_h/2"/>
                                          </p:val>
                                        </p:tav>
                                      </p:tavLst>
                                    </p:anim>
                                    <p:set>
                                      <p:cBhvr>
                                        <p:cTn id="231" dur="1" fill="hold">
                                          <p:stCondLst>
                                            <p:cond delay="499"/>
                                          </p:stCondLst>
                                        </p:cTn>
                                        <p:tgtEl>
                                          <p:spTgt spid="17"/>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35" presetClass="emph" presetSubtype="0" fill="hold" grpId="1" nodeType="clickEffect">
                                  <p:stCondLst>
                                    <p:cond delay="0"/>
                                  </p:stCondLst>
                                  <p:childTnLst>
                                    <p:anim calcmode="discrete" valueType="str">
                                      <p:cBhvr>
                                        <p:cTn id="235" dur="1000" fill="hold"/>
                                        <p:tgtEl>
                                          <p:spTgt spid="11"/>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9" grpId="0" animBg="1"/>
      <p:bldP spid="20" grpId="0" animBg="1"/>
      <p:bldP spid="25" grpId="0" animBg="1"/>
      <p:bldP spid="26" grpId="0" animBg="1"/>
      <p:bldP spid="27" grpId="0" animBg="1"/>
      <p:bldP spid="28" grpId="0"/>
      <p:bldP spid="33" grpId="0"/>
      <p:bldP spid="34" grpId="0"/>
      <p:bldP spid="35" grpId="0"/>
      <p:bldP spid="36" grpId="0" animBg="1"/>
      <p:bldP spid="37" grpId="0" animBg="1"/>
      <p:bldP spid="38" grpId="0" animBg="1"/>
      <p:bldP spid="39" grpId="0" animBg="1"/>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计数器定时查询方式</a:t>
            </a:r>
            <a:endParaRPr lang="zh-CN" altLang="en-US" dirty="0"/>
          </a:p>
        </p:txBody>
      </p:sp>
      <p:sp>
        <p:nvSpPr>
          <p:cNvPr id="3" name="内容占位符 2"/>
          <p:cNvSpPr>
            <a:spLocks noGrp="1"/>
          </p:cNvSpPr>
          <p:nvPr>
            <p:ph idx="1"/>
          </p:nvPr>
        </p:nvSpPr>
        <p:spPr>
          <a:xfrm>
            <a:off x="395536" y="4509120"/>
            <a:ext cx="8218488" cy="1511920"/>
          </a:xfrm>
        </p:spPr>
        <p:txBody>
          <a:bodyPr/>
          <a:lstStyle/>
          <a:p>
            <a:r>
              <a:rPr lang="zh-CN" altLang="en-US" dirty="0" smtClean="0"/>
              <a:t>控制线</a:t>
            </a:r>
            <a:r>
              <a:rPr lang="en-US" altLang="zh-CN" dirty="0" smtClean="0"/>
              <a:t>=2+</a:t>
            </a:r>
            <a:r>
              <a:rPr lang="zh-CN" altLang="en-US" dirty="0" smtClean="0"/>
              <a:t>⌈</a:t>
            </a:r>
            <a:r>
              <a:rPr lang="en-US" altLang="zh-CN" dirty="0" smtClean="0"/>
              <a:t>log</a:t>
            </a:r>
            <a:r>
              <a:rPr lang="en-US" altLang="zh-CN" sz="2000" baseline="-25000" dirty="0" smtClean="0"/>
              <a:t>2</a:t>
            </a:r>
            <a:r>
              <a:rPr lang="en-US" altLang="zh-CN" dirty="0" smtClean="0"/>
              <a:t>n⌉</a:t>
            </a:r>
            <a:r>
              <a:rPr lang="zh-CN" altLang="en-US" dirty="0" smtClean="0"/>
              <a:t>根：</a:t>
            </a:r>
            <a:endParaRPr lang="en-US" altLang="zh-CN" dirty="0" smtClean="0"/>
          </a:p>
          <a:p>
            <a:pPr lvl="1"/>
            <a:r>
              <a:rPr lang="zh-CN" altLang="en-US" dirty="0" smtClean="0"/>
              <a:t>总线状态</a:t>
            </a:r>
            <a:r>
              <a:rPr lang="en-US" altLang="zh-CN" dirty="0" smtClean="0"/>
              <a:t>BS</a:t>
            </a:r>
            <a:r>
              <a:rPr lang="zh-CN" altLang="en-US" dirty="0" smtClean="0"/>
              <a:t>、总线请求</a:t>
            </a:r>
            <a:r>
              <a:rPr lang="en-US" altLang="zh-CN" dirty="0" smtClean="0"/>
              <a:t>BR</a:t>
            </a:r>
            <a:r>
              <a:rPr lang="zh-CN" altLang="en-US" dirty="0" smtClean="0"/>
              <a:t>、地址计数线</a:t>
            </a:r>
            <a:endParaRPr lang="zh-CN" altLang="zh-CN" dirty="0" smtClean="0"/>
          </a:p>
          <a:p>
            <a:r>
              <a:rPr lang="zh-CN" altLang="en-US" dirty="0" smtClean="0"/>
              <a:t>仲裁过程：总线授权通过设备地址计数来判别</a:t>
            </a:r>
            <a:endParaRPr lang="en-US" altLang="zh-CN" dirty="0" smtClean="0"/>
          </a:p>
          <a:p>
            <a:r>
              <a:rPr lang="zh-CN" altLang="en-US" dirty="0" smtClean="0"/>
              <a:t>响应慢；优先级可变化</a:t>
            </a:r>
            <a:r>
              <a:rPr lang="en-US" altLang="zh-CN" dirty="0" smtClean="0"/>
              <a:t>; </a:t>
            </a:r>
            <a:r>
              <a:rPr lang="zh-CN" altLang="en-US" dirty="0" smtClean="0"/>
              <a:t>故障不敏感</a:t>
            </a:r>
            <a:r>
              <a:rPr lang="zh-CN" altLang="zh-CN" dirty="0" smtClean="0"/>
              <a:t>；</a:t>
            </a:r>
            <a:r>
              <a:rPr lang="zh-CN" altLang="en-US" dirty="0" smtClean="0"/>
              <a:t>扩展困难。</a:t>
            </a:r>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31</a:t>
            </a:fld>
            <a:r>
              <a:rPr lang="en-US" altLang="zh-CN" sz="1400" smtClean="0">
                <a:solidFill>
                  <a:srgbClr val="0D7157"/>
                </a:solidFill>
              </a:rPr>
              <a:t>- </a:t>
            </a:r>
            <a:endParaRPr lang="en-US" altLang="zh-CN" sz="1400" dirty="0">
              <a:solidFill>
                <a:srgbClr val="0D7157"/>
              </a:solidFill>
            </a:endParaRPr>
          </a:p>
        </p:txBody>
      </p:sp>
      <p:sp>
        <p:nvSpPr>
          <p:cNvPr id="5" name="直线 3"/>
          <p:cNvSpPr>
            <a:spLocks noChangeShapeType="1"/>
          </p:cNvSpPr>
          <p:nvPr/>
        </p:nvSpPr>
        <p:spPr bwMode="auto">
          <a:xfrm>
            <a:off x="1983754" y="1581944"/>
            <a:ext cx="6096000" cy="0"/>
          </a:xfrm>
          <a:prstGeom prst="line">
            <a:avLst/>
          </a:prstGeom>
          <a:noFill/>
          <a:ln w="762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6" name="直线 4"/>
          <p:cNvSpPr>
            <a:spLocks noChangeShapeType="1"/>
          </p:cNvSpPr>
          <p:nvPr/>
        </p:nvSpPr>
        <p:spPr bwMode="auto">
          <a:xfrm flipH="1">
            <a:off x="2004392" y="2558257"/>
            <a:ext cx="6096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7" name="直线 5"/>
          <p:cNvSpPr>
            <a:spLocks noChangeShapeType="1"/>
          </p:cNvSpPr>
          <p:nvPr/>
        </p:nvSpPr>
        <p:spPr bwMode="auto">
          <a:xfrm flipH="1">
            <a:off x="2004392" y="2863057"/>
            <a:ext cx="6096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8" name="文本框 6"/>
          <p:cNvSpPr txBox="1">
            <a:spLocks noChangeArrowheads="1"/>
          </p:cNvSpPr>
          <p:nvPr/>
        </p:nvSpPr>
        <p:spPr bwMode="auto">
          <a:xfrm>
            <a:off x="4117354" y="1124744"/>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2000" i="0">
                <a:solidFill>
                  <a:schemeClr val="tx1"/>
                </a:solidFill>
                <a:latin typeface="华文新魏" pitchFamily="2" charset="-122"/>
              </a:rPr>
              <a:t>总线</a:t>
            </a:r>
          </a:p>
        </p:txBody>
      </p:sp>
      <p:sp>
        <p:nvSpPr>
          <p:cNvPr id="9" name="文本框 7"/>
          <p:cNvSpPr txBox="1">
            <a:spLocks noChangeArrowheads="1"/>
          </p:cNvSpPr>
          <p:nvPr/>
        </p:nvSpPr>
        <p:spPr bwMode="auto">
          <a:xfrm>
            <a:off x="5128592" y="1701007"/>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2000" i="0">
                <a:solidFill>
                  <a:schemeClr val="tx1"/>
                </a:solidFill>
                <a:latin typeface="华文新魏" pitchFamily="2" charset="-122"/>
              </a:rPr>
              <a:t>设备地址计数</a:t>
            </a:r>
          </a:p>
        </p:txBody>
      </p:sp>
      <p:sp>
        <p:nvSpPr>
          <p:cNvPr id="10" name="直线 8"/>
          <p:cNvSpPr>
            <a:spLocks noChangeShapeType="1"/>
          </p:cNvSpPr>
          <p:nvPr/>
        </p:nvSpPr>
        <p:spPr bwMode="auto">
          <a:xfrm flipV="1">
            <a:off x="2842592" y="2863057"/>
            <a:ext cx="0" cy="4572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1" name="直线 9"/>
          <p:cNvSpPr>
            <a:spLocks noChangeShapeType="1"/>
          </p:cNvSpPr>
          <p:nvPr/>
        </p:nvSpPr>
        <p:spPr bwMode="auto">
          <a:xfrm flipV="1">
            <a:off x="2994992" y="2558257"/>
            <a:ext cx="0" cy="762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2" name="直线 10"/>
          <p:cNvSpPr>
            <a:spLocks noChangeShapeType="1"/>
          </p:cNvSpPr>
          <p:nvPr/>
        </p:nvSpPr>
        <p:spPr bwMode="auto">
          <a:xfrm flipV="1">
            <a:off x="4061792" y="2863057"/>
            <a:ext cx="0" cy="4572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3" name="直线 11"/>
          <p:cNvSpPr>
            <a:spLocks noChangeShapeType="1"/>
          </p:cNvSpPr>
          <p:nvPr/>
        </p:nvSpPr>
        <p:spPr bwMode="auto">
          <a:xfrm flipV="1">
            <a:off x="4214192" y="2558257"/>
            <a:ext cx="0" cy="762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4" name="直线 12"/>
          <p:cNvSpPr>
            <a:spLocks noChangeShapeType="1"/>
          </p:cNvSpPr>
          <p:nvPr/>
        </p:nvSpPr>
        <p:spPr bwMode="auto">
          <a:xfrm flipV="1">
            <a:off x="6652592" y="2863057"/>
            <a:ext cx="0" cy="4572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5" name="直线 13"/>
          <p:cNvSpPr>
            <a:spLocks noChangeShapeType="1"/>
          </p:cNvSpPr>
          <p:nvPr/>
        </p:nvSpPr>
        <p:spPr bwMode="auto">
          <a:xfrm flipV="1">
            <a:off x="6808167" y="2523332"/>
            <a:ext cx="0" cy="762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6" name="直线 14"/>
          <p:cNvSpPr>
            <a:spLocks noChangeShapeType="1"/>
          </p:cNvSpPr>
          <p:nvPr/>
        </p:nvSpPr>
        <p:spPr bwMode="auto">
          <a:xfrm>
            <a:off x="7312992" y="1629569"/>
            <a:ext cx="0" cy="1655763"/>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7" name="文本框 15"/>
          <p:cNvSpPr txBox="1">
            <a:spLocks noChangeArrowheads="1"/>
          </p:cNvSpPr>
          <p:nvPr/>
        </p:nvSpPr>
        <p:spPr bwMode="auto">
          <a:xfrm>
            <a:off x="2166317" y="2205832"/>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2000" i="0">
                <a:solidFill>
                  <a:schemeClr val="tx1"/>
                </a:solidFill>
                <a:latin typeface="华文新魏" pitchFamily="2" charset="-122"/>
              </a:rPr>
              <a:t>BR</a:t>
            </a:r>
          </a:p>
        </p:txBody>
      </p:sp>
      <p:sp>
        <p:nvSpPr>
          <p:cNvPr id="18" name="文本框 16"/>
          <p:cNvSpPr txBox="1">
            <a:spLocks noChangeArrowheads="1"/>
          </p:cNvSpPr>
          <p:nvPr/>
        </p:nvSpPr>
        <p:spPr bwMode="auto">
          <a:xfrm>
            <a:off x="2156792" y="2558257"/>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2000" i="0">
                <a:solidFill>
                  <a:schemeClr val="tx1"/>
                </a:solidFill>
                <a:latin typeface="华文新魏" pitchFamily="2" charset="-122"/>
              </a:rPr>
              <a:t>BS</a:t>
            </a:r>
          </a:p>
        </p:txBody>
      </p:sp>
      <p:sp>
        <p:nvSpPr>
          <p:cNvPr id="19" name="直线 17"/>
          <p:cNvSpPr>
            <a:spLocks noChangeShapeType="1"/>
          </p:cNvSpPr>
          <p:nvPr/>
        </p:nvSpPr>
        <p:spPr bwMode="auto">
          <a:xfrm>
            <a:off x="1983754" y="2132807"/>
            <a:ext cx="6048375" cy="0"/>
          </a:xfrm>
          <a:prstGeom prst="line">
            <a:avLst/>
          </a:prstGeom>
          <a:noFill/>
          <a:ln w="762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0" name="矩形 18"/>
          <p:cNvSpPr>
            <a:spLocks noChangeArrowheads="1"/>
          </p:cNvSpPr>
          <p:nvPr/>
        </p:nvSpPr>
        <p:spPr bwMode="auto">
          <a:xfrm>
            <a:off x="993154" y="1197769"/>
            <a:ext cx="990600" cy="2736850"/>
          </a:xfrm>
          <a:prstGeom prst="rect">
            <a:avLst/>
          </a:prstGeom>
          <a:solidFill>
            <a:srgbClr val="FF99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i="0">
                <a:latin typeface="Times New Roman" pitchFamily="18" charset="0"/>
                <a:ea typeface="楷体_GB2312" pitchFamily="49" charset="-122"/>
              </a:rPr>
              <a:t>中</a:t>
            </a:r>
          </a:p>
          <a:p>
            <a:pPr algn="ctr"/>
            <a:r>
              <a:rPr kumimoji="1" lang="zh-CN" altLang="en-US" sz="2400" i="0">
                <a:latin typeface="Times New Roman" pitchFamily="18" charset="0"/>
                <a:ea typeface="楷体_GB2312" pitchFamily="49" charset="-122"/>
              </a:rPr>
              <a:t>央</a:t>
            </a:r>
          </a:p>
          <a:p>
            <a:pPr algn="ctr"/>
            <a:r>
              <a:rPr kumimoji="1" lang="zh-CN" altLang="en-US" sz="2400" i="0">
                <a:latin typeface="Times New Roman" pitchFamily="18" charset="0"/>
                <a:ea typeface="楷体_GB2312" pitchFamily="49" charset="-122"/>
              </a:rPr>
              <a:t>仲</a:t>
            </a:r>
          </a:p>
          <a:p>
            <a:pPr algn="ctr"/>
            <a:r>
              <a:rPr kumimoji="1" lang="zh-CN" altLang="en-US" sz="2400" i="0">
                <a:latin typeface="Times New Roman" pitchFamily="18" charset="0"/>
                <a:ea typeface="楷体_GB2312" pitchFamily="49" charset="-122"/>
              </a:rPr>
              <a:t>裁</a:t>
            </a:r>
          </a:p>
          <a:p>
            <a:pPr algn="ctr"/>
            <a:r>
              <a:rPr kumimoji="1" lang="zh-CN" altLang="en-US" sz="2400" i="0">
                <a:latin typeface="Times New Roman" pitchFamily="18" charset="0"/>
                <a:ea typeface="楷体_GB2312" pitchFamily="49" charset="-122"/>
              </a:rPr>
              <a:t>器</a:t>
            </a:r>
          </a:p>
        </p:txBody>
      </p:sp>
      <p:sp>
        <p:nvSpPr>
          <p:cNvPr id="21" name="直线 19"/>
          <p:cNvSpPr>
            <a:spLocks noChangeShapeType="1"/>
          </p:cNvSpPr>
          <p:nvPr/>
        </p:nvSpPr>
        <p:spPr bwMode="auto">
          <a:xfrm>
            <a:off x="4720604" y="1629569"/>
            <a:ext cx="0" cy="1655763"/>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2" name="直线 20"/>
          <p:cNvSpPr>
            <a:spLocks noChangeShapeType="1"/>
          </p:cNvSpPr>
          <p:nvPr/>
        </p:nvSpPr>
        <p:spPr bwMode="auto">
          <a:xfrm>
            <a:off x="3496642" y="1629569"/>
            <a:ext cx="0" cy="1655763"/>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nvGrpSpPr>
          <p:cNvPr id="23" name="组合 21"/>
          <p:cNvGrpSpPr>
            <a:grpSpLocks/>
          </p:cNvGrpSpPr>
          <p:nvPr/>
        </p:nvGrpSpPr>
        <p:grpSpPr bwMode="auto">
          <a:xfrm>
            <a:off x="3207717" y="2132807"/>
            <a:ext cx="3832225" cy="1187450"/>
            <a:chOff x="1927" y="1773"/>
            <a:chExt cx="2414" cy="748"/>
          </a:xfrm>
        </p:grpSpPr>
        <p:sp>
          <p:nvSpPr>
            <p:cNvPr id="24" name="直线 22"/>
            <p:cNvSpPr>
              <a:spLocks noChangeShapeType="1"/>
            </p:cNvSpPr>
            <p:nvPr/>
          </p:nvSpPr>
          <p:spPr bwMode="auto">
            <a:xfrm>
              <a:off x="1927" y="1773"/>
              <a:ext cx="10" cy="748"/>
            </a:xfrm>
            <a:prstGeom prst="line">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5" name="直线 23"/>
            <p:cNvSpPr>
              <a:spLocks noChangeShapeType="1"/>
            </p:cNvSpPr>
            <p:nvPr/>
          </p:nvSpPr>
          <p:spPr bwMode="auto">
            <a:xfrm>
              <a:off x="2688" y="1773"/>
              <a:ext cx="10" cy="748"/>
            </a:xfrm>
            <a:prstGeom prst="line">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6" name="直线 24"/>
            <p:cNvSpPr>
              <a:spLocks noChangeShapeType="1"/>
            </p:cNvSpPr>
            <p:nvPr/>
          </p:nvSpPr>
          <p:spPr bwMode="auto">
            <a:xfrm>
              <a:off x="4331" y="1773"/>
              <a:ext cx="10" cy="748"/>
            </a:xfrm>
            <a:prstGeom prst="line">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sp>
        <p:nvSpPr>
          <p:cNvPr id="27" name="矩形 25"/>
          <p:cNvSpPr>
            <a:spLocks noChangeArrowheads="1"/>
          </p:cNvSpPr>
          <p:nvPr/>
        </p:nvSpPr>
        <p:spPr bwMode="auto">
          <a:xfrm>
            <a:off x="2633042" y="3285332"/>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1</a:t>
            </a:r>
          </a:p>
        </p:txBody>
      </p:sp>
      <p:sp>
        <p:nvSpPr>
          <p:cNvPr id="28" name="矩形 26"/>
          <p:cNvSpPr>
            <a:spLocks noChangeArrowheads="1"/>
          </p:cNvSpPr>
          <p:nvPr/>
        </p:nvSpPr>
        <p:spPr bwMode="auto">
          <a:xfrm>
            <a:off x="3928442" y="3285332"/>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i="0">
              <a:latin typeface="Times New Roman" pitchFamily="18" charset="0"/>
              <a:ea typeface="宋体" charset="-122"/>
            </a:endParaRPr>
          </a:p>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2</a:t>
            </a:r>
          </a:p>
          <a:p>
            <a:pPr algn="ctr"/>
            <a:endParaRPr kumimoji="1" lang="en-US" altLang="zh-CN" sz="2400" i="0">
              <a:latin typeface="Times New Roman" pitchFamily="18" charset="0"/>
              <a:ea typeface="宋体" charset="-122"/>
            </a:endParaRPr>
          </a:p>
        </p:txBody>
      </p:sp>
      <p:sp>
        <p:nvSpPr>
          <p:cNvPr id="29" name="矩形 27"/>
          <p:cNvSpPr>
            <a:spLocks noChangeArrowheads="1"/>
          </p:cNvSpPr>
          <p:nvPr/>
        </p:nvSpPr>
        <p:spPr bwMode="auto">
          <a:xfrm>
            <a:off x="6519242" y="3285332"/>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repeatCount="4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 repeatCount="400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ppt_x</p:attrName>
                                        </p:attrNameLst>
                                      </p:cBhvr>
                                      <p:tavLst>
                                        <p:tav tm="0">
                                          <p:val>
                                            <p:strVal val="#ppt_x"/>
                                          </p:val>
                                        </p:tav>
                                        <p:tav tm="100000">
                                          <p:val>
                                            <p:strVal val="#ppt_x"/>
                                          </p:val>
                                        </p:tav>
                                      </p:tavLst>
                                    </p:anim>
                                    <p:anim calcmode="lin" valueType="num">
                                      <p:cBhvr>
                                        <p:cTn id="20" dur="500" fill="hold"/>
                                        <p:tgtEl>
                                          <p:spTgt spid="23"/>
                                        </p:tgtEl>
                                        <p:attrNameLst>
                                          <p:attrName>ppt_y</p:attrName>
                                        </p:attrNameLst>
                                      </p:cBhvr>
                                      <p:tavLst>
                                        <p:tav tm="0">
                                          <p:val>
                                            <p:strVal val="#ppt_y-#ppt_h/2"/>
                                          </p:val>
                                        </p:tav>
                                        <p:tav tm="100000">
                                          <p:val>
                                            <p:strVal val="#ppt_y"/>
                                          </p:val>
                                        </p:tav>
                                      </p:tavLst>
                                    </p:anim>
                                    <p:anim calcmode="lin" valueType="num">
                                      <p:cBhvr>
                                        <p:cTn id="21" dur="500" fill="hold"/>
                                        <p:tgtEl>
                                          <p:spTgt spid="23"/>
                                        </p:tgtEl>
                                        <p:attrNameLst>
                                          <p:attrName>ppt_w</p:attrName>
                                        </p:attrNameLst>
                                      </p:cBhvr>
                                      <p:tavLst>
                                        <p:tav tm="0">
                                          <p:val>
                                            <p:strVal val="#ppt_w"/>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独立请求方式</a:t>
            </a:r>
            <a:endParaRPr lang="zh-CN" altLang="en-US" dirty="0"/>
          </a:p>
        </p:txBody>
      </p:sp>
      <p:sp>
        <p:nvSpPr>
          <p:cNvPr id="3" name="内容占位符 2"/>
          <p:cNvSpPr>
            <a:spLocks noGrp="1"/>
          </p:cNvSpPr>
          <p:nvPr>
            <p:ph idx="1"/>
          </p:nvPr>
        </p:nvSpPr>
        <p:spPr>
          <a:xfrm>
            <a:off x="395536" y="4293096"/>
            <a:ext cx="8218488" cy="1727944"/>
          </a:xfrm>
        </p:spPr>
        <p:txBody>
          <a:bodyPr/>
          <a:lstStyle/>
          <a:p>
            <a:r>
              <a:rPr lang="zh-CN" altLang="en-US" dirty="0" smtClean="0"/>
              <a:t>控制线</a:t>
            </a:r>
            <a:r>
              <a:rPr lang="en-US" altLang="zh-CN" dirty="0" smtClean="0"/>
              <a:t>2n</a:t>
            </a:r>
            <a:r>
              <a:rPr lang="zh-CN" altLang="en-US" dirty="0" smtClean="0"/>
              <a:t>根：</a:t>
            </a:r>
            <a:endParaRPr lang="en-US" altLang="zh-CN" dirty="0" smtClean="0"/>
          </a:p>
          <a:p>
            <a:pPr lvl="1"/>
            <a:r>
              <a:rPr lang="zh-CN" altLang="en-US" dirty="0" smtClean="0"/>
              <a:t>总线请求</a:t>
            </a:r>
            <a:r>
              <a:rPr lang="en-US" altLang="zh-CN" dirty="0" smtClean="0"/>
              <a:t>BR</a:t>
            </a:r>
            <a:r>
              <a:rPr lang="zh-CN" altLang="en-US" dirty="0" smtClean="0"/>
              <a:t>、总线授权</a:t>
            </a:r>
            <a:r>
              <a:rPr lang="en-US" altLang="zh-CN" dirty="0" smtClean="0"/>
              <a:t>BG</a:t>
            </a:r>
            <a:r>
              <a:rPr lang="zh-CN" altLang="en-US" dirty="0" smtClean="0"/>
              <a:t>，无总线状态信号</a:t>
            </a:r>
            <a:endParaRPr lang="zh-CN" altLang="zh-CN" dirty="0" smtClean="0"/>
          </a:p>
          <a:p>
            <a:r>
              <a:rPr lang="zh-CN" altLang="en-US" dirty="0" smtClean="0"/>
              <a:t>仲裁过程：总线请求，等待总线授权</a:t>
            </a:r>
            <a:endParaRPr lang="en-US" altLang="zh-CN" dirty="0" smtClean="0"/>
          </a:p>
          <a:p>
            <a:r>
              <a:rPr lang="zh-CN" altLang="en-US" dirty="0" smtClean="0"/>
              <a:t>响应快；优先级可灵活变化</a:t>
            </a:r>
            <a:r>
              <a:rPr lang="en-US" altLang="zh-CN" dirty="0" smtClean="0"/>
              <a:t>; </a:t>
            </a:r>
            <a:r>
              <a:rPr lang="zh-CN" altLang="en-US" dirty="0" smtClean="0"/>
              <a:t>故障不敏感</a:t>
            </a:r>
            <a:r>
              <a:rPr lang="zh-CN" altLang="zh-CN" dirty="0" smtClean="0"/>
              <a:t>；</a:t>
            </a:r>
            <a:r>
              <a:rPr lang="zh-CN" altLang="en-US" dirty="0" smtClean="0"/>
              <a:t>扩展容易。</a:t>
            </a:r>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32</a:t>
            </a:fld>
            <a:r>
              <a:rPr lang="en-US" altLang="zh-CN" sz="1400" smtClean="0">
                <a:solidFill>
                  <a:srgbClr val="0D7157"/>
                </a:solidFill>
              </a:rPr>
              <a:t>- </a:t>
            </a:r>
            <a:endParaRPr lang="en-US" altLang="zh-CN" sz="1400" dirty="0">
              <a:solidFill>
                <a:srgbClr val="0D7157"/>
              </a:solidFill>
            </a:endParaRPr>
          </a:p>
        </p:txBody>
      </p:sp>
      <p:sp>
        <p:nvSpPr>
          <p:cNvPr id="5" name="直线 5"/>
          <p:cNvSpPr>
            <a:spLocks noChangeShapeType="1"/>
          </p:cNvSpPr>
          <p:nvPr/>
        </p:nvSpPr>
        <p:spPr bwMode="auto">
          <a:xfrm>
            <a:off x="2339752" y="1340768"/>
            <a:ext cx="4975225" cy="15875"/>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6" name="直线 6"/>
          <p:cNvSpPr>
            <a:spLocks noChangeShapeType="1"/>
          </p:cNvSpPr>
          <p:nvPr/>
        </p:nvSpPr>
        <p:spPr bwMode="auto">
          <a:xfrm>
            <a:off x="4109815" y="1370931"/>
            <a:ext cx="0" cy="236220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7" name="直线 7"/>
          <p:cNvSpPr>
            <a:spLocks noChangeShapeType="1"/>
          </p:cNvSpPr>
          <p:nvPr/>
        </p:nvSpPr>
        <p:spPr bwMode="auto">
          <a:xfrm>
            <a:off x="5311552" y="1370931"/>
            <a:ext cx="0" cy="236220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8" name="直线 8"/>
          <p:cNvSpPr>
            <a:spLocks noChangeShapeType="1"/>
          </p:cNvSpPr>
          <p:nvPr/>
        </p:nvSpPr>
        <p:spPr bwMode="auto">
          <a:xfrm>
            <a:off x="6835552" y="1370931"/>
            <a:ext cx="0" cy="236220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9" name="直线 9"/>
          <p:cNvSpPr>
            <a:spLocks noChangeShapeType="1"/>
          </p:cNvSpPr>
          <p:nvPr/>
        </p:nvSpPr>
        <p:spPr bwMode="auto">
          <a:xfrm flipH="1">
            <a:off x="2339752" y="3550568"/>
            <a:ext cx="9906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0" name="直线 10"/>
          <p:cNvSpPr>
            <a:spLocks noChangeShapeType="1"/>
          </p:cNvSpPr>
          <p:nvPr/>
        </p:nvSpPr>
        <p:spPr bwMode="auto">
          <a:xfrm flipH="1">
            <a:off x="2339752" y="3017168"/>
            <a:ext cx="22860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1" name="直线 11"/>
          <p:cNvSpPr>
            <a:spLocks noChangeShapeType="1"/>
          </p:cNvSpPr>
          <p:nvPr/>
        </p:nvSpPr>
        <p:spPr bwMode="auto">
          <a:xfrm flipH="1">
            <a:off x="2339752" y="1874168"/>
            <a:ext cx="37338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2" name="直线 12"/>
          <p:cNvSpPr>
            <a:spLocks noChangeShapeType="1"/>
          </p:cNvSpPr>
          <p:nvPr/>
        </p:nvSpPr>
        <p:spPr bwMode="auto">
          <a:xfrm>
            <a:off x="2339752" y="3321968"/>
            <a:ext cx="13716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3" name="直线 13"/>
          <p:cNvSpPr>
            <a:spLocks noChangeShapeType="1"/>
          </p:cNvSpPr>
          <p:nvPr/>
        </p:nvSpPr>
        <p:spPr bwMode="auto">
          <a:xfrm>
            <a:off x="2339752" y="2788568"/>
            <a:ext cx="2590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4" name="直线 14"/>
          <p:cNvSpPr>
            <a:spLocks noChangeShapeType="1"/>
          </p:cNvSpPr>
          <p:nvPr/>
        </p:nvSpPr>
        <p:spPr bwMode="auto">
          <a:xfrm>
            <a:off x="2339752" y="1645568"/>
            <a:ext cx="4114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5" name="直线 15"/>
          <p:cNvSpPr>
            <a:spLocks noChangeShapeType="1"/>
          </p:cNvSpPr>
          <p:nvPr/>
        </p:nvSpPr>
        <p:spPr bwMode="auto">
          <a:xfrm>
            <a:off x="3711352" y="3321968"/>
            <a:ext cx="0" cy="381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6" name="直线 16"/>
          <p:cNvSpPr>
            <a:spLocks noChangeShapeType="1"/>
          </p:cNvSpPr>
          <p:nvPr/>
        </p:nvSpPr>
        <p:spPr bwMode="auto">
          <a:xfrm>
            <a:off x="3330352" y="3550568"/>
            <a:ext cx="0" cy="1524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7" name="直线 17"/>
          <p:cNvSpPr>
            <a:spLocks noChangeShapeType="1"/>
          </p:cNvSpPr>
          <p:nvPr/>
        </p:nvSpPr>
        <p:spPr bwMode="auto">
          <a:xfrm>
            <a:off x="4625752" y="3017168"/>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8" name="直线 18"/>
          <p:cNvSpPr>
            <a:spLocks noChangeShapeType="1"/>
          </p:cNvSpPr>
          <p:nvPr/>
        </p:nvSpPr>
        <p:spPr bwMode="auto">
          <a:xfrm>
            <a:off x="6073552" y="1874168"/>
            <a:ext cx="0" cy="1828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9" name="直线 19"/>
          <p:cNvSpPr>
            <a:spLocks noChangeShapeType="1"/>
          </p:cNvSpPr>
          <p:nvPr/>
        </p:nvSpPr>
        <p:spPr bwMode="auto">
          <a:xfrm>
            <a:off x="4930552" y="2788568"/>
            <a:ext cx="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0" name="直线 20"/>
          <p:cNvSpPr>
            <a:spLocks noChangeShapeType="1"/>
          </p:cNvSpPr>
          <p:nvPr/>
        </p:nvSpPr>
        <p:spPr bwMode="auto">
          <a:xfrm>
            <a:off x="6454552" y="1645568"/>
            <a:ext cx="0" cy="2133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1" name="文本框 21"/>
          <p:cNvSpPr txBox="1">
            <a:spLocks noChangeArrowheads="1"/>
          </p:cNvSpPr>
          <p:nvPr/>
        </p:nvSpPr>
        <p:spPr bwMode="auto">
          <a:xfrm>
            <a:off x="3177952" y="959768"/>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1800" i="0">
                <a:solidFill>
                  <a:schemeClr val="tx1"/>
                </a:solidFill>
                <a:latin typeface="Times New Roman" pitchFamily="18" charset="0"/>
                <a:ea typeface="宋体" charset="-122"/>
              </a:rPr>
              <a:t>总线（地址线、数据线）</a:t>
            </a:r>
          </a:p>
        </p:txBody>
      </p:sp>
      <p:sp>
        <p:nvSpPr>
          <p:cNvPr id="22" name="文本框 22"/>
          <p:cNvSpPr txBox="1">
            <a:spLocks noChangeArrowheads="1"/>
          </p:cNvSpPr>
          <p:nvPr/>
        </p:nvSpPr>
        <p:spPr bwMode="auto">
          <a:xfrm>
            <a:off x="2415952" y="33219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BR1</a:t>
            </a:r>
          </a:p>
        </p:txBody>
      </p:sp>
      <p:sp>
        <p:nvSpPr>
          <p:cNvPr id="23" name="文本框 23"/>
          <p:cNvSpPr txBox="1">
            <a:spLocks noChangeArrowheads="1"/>
          </p:cNvSpPr>
          <p:nvPr/>
        </p:nvSpPr>
        <p:spPr bwMode="auto">
          <a:xfrm>
            <a:off x="2415952" y="27885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BR2</a:t>
            </a:r>
          </a:p>
        </p:txBody>
      </p:sp>
      <p:sp>
        <p:nvSpPr>
          <p:cNvPr id="24" name="文本框 24"/>
          <p:cNvSpPr txBox="1">
            <a:spLocks noChangeArrowheads="1"/>
          </p:cNvSpPr>
          <p:nvPr/>
        </p:nvSpPr>
        <p:spPr bwMode="auto">
          <a:xfrm>
            <a:off x="2415952" y="16455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BRn</a:t>
            </a:r>
          </a:p>
        </p:txBody>
      </p:sp>
      <p:sp>
        <p:nvSpPr>
          <p:cNvPr id="25" name="文本框 25"/>
          <p:cNvSpPr txBox="1">
            <a:spLocks noChangeArrowheads="1"/>
          </p:cNvSpPr>
          <p:nvPr/>
        </p:nvSpPr>
        <p:spPr bwMode="auto">
          <a:xfrm>
            <a:off x="2415952" y="30171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BG1</a:t>
            </a:r>
          </a:p>
        </p:txBody>
      </p:sp>
      <p:sp>
        <p:nvSpPr>
          <p:cNvPr id="26" name="文本框 26"/>
          <p:cNvSpPr txBox="1">
            <a:spLocks noChangeArrowheads="1"/>
          </p:cNvSpPr>
          <p:nvPr/>
        </p:nvSpPr>
        <p:spPr bwMode="auto">
          <a:xfrm>
            <a:off x="2415952" y="24837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BG2</a:t>
            </a:r>
          </a:p>
        </p:txBody>
      </p:sp>
      <p:sp>
        <p:nvSpPr>
          <p:cNvPr id="27" name="文本框 27"/>
          <p:cNvSpPr txBox="1">
            <a:spLocks noChangeArrowheads="1"/>
          </p:cNvSpPr>
          <p:nvPr/>
        </p:nvSpPr>
        <p:spPr bwMode="auto">
          <a:xfrm>
            <a:off x="2415952" y="14169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BGn</a:t>
            </a:r>
          </a:p>
        </p:txBody>
      </p:sp>
      <p:sp>
        <p:nvSpPr>
          <p:cNvPr id="28" name="矩形 28"/>
          <p:cNvSpPr>
            <a:spLocks noChangeArrowheads="1"/>
          </p:cNvSpPr>
          <p:nvPr/>
        </p:nvSpPr>
        <p:spPr bwMode="auto">
          <a:xfrm>
            <a:off x="1372965" y="1069306"/>
            <a:ext cx="990600" cy="3168650"/>
          </a:xfrm>
          <a:prstGeom prst="rect">
            <a:avLst/>
          </a:prstGeom>
          <a:solidFill>
            <a:srgbClr val="FF99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中</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央</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仲</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裁</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器</a:t>
            </a:r>
            <a:endParaRPr kumimoji="1" lang="zh-CN" altLang="en-US" sz="2000" i="0" dirty="0">
              <a:latin typeface="Times New Roman" pitchFamily="18" charset="0"/>
              <a:ea typeface="宋体" charset="-122"/>
            </a:endParaRPr>
          </a:p>
        </p:txBody>
      </p:sp>
      <p:sp>
        <p:nvSpPr>
          <p:cNvPr id="29" name="矩形 29"/>
          <p:cNvSpPr>
            <a:spLocks noChangeArrowheads="1"/>
          </p:cNvSpPr>
          <p:nvPr/>
        </p:nvSpPr>
        <p:spPr bwMode="auto">
          <a:xfrm>
            <a:off x="3265265" y="3733131"/>
            <a:ext cx="990600" cy="504825"/>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1</a:t>
            </a:r>
          </a:p>
        </p:txBody>
      </p:sp>
      <p:sp>
        <p:nvSpPr>
          <p:cNvPr id="30" name="矩形 30"/>
          <p:cNvSpPr>
            <a:spLocks noChangeArrowheads="1"/>
          </p:cNvSpPr>
          <p:nvPr/>
        </p:nvSpPr>
        <p:spPr bwMode="auto">
          <a:xfrm>
            <a:off x="4560665" y="3733131"/>
            <a:ext cx="990600" cy="504825"/>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i="0">
              <a:latin typeface="Times New Roman" pitchFamily="18" charset="0"/>
              <a:ea typeface="宋体" charset="-122"/>
            </a:endParaRPr>
          </a:p>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2</a:t>
            </a:r>
          </a:p>
          <a:p>
            <a:pPr algn="ctr"/>
            <a:endParaRPr kumimoji="1" lang="en-US" altLang="zh-CN" sz="2400" i="0">
              <a:latin typeface="Times New Roman" pitchFamily="18" charset="0"/>
              <a:ea typeface="宋体" charset="-122"/>
            </a:endParaRPr>
          </a:p>
        </p:txBody>
      </p:sp>
      <p:sp>
        <p:nvSpPr>
          <p:cNvPr id="31" name="矩形 31"/>
          <p:cNvSpPr>
            <a:spLocks noChangeArrowheads="1"/>
          </p:cNvSpPr>
          <p:nvPr/>
        </p:nvSpPr>
        <p:spPr bwMode="auto">
          <a:xfrm>
            <a:off x="5964015" y="3733131"/>
            <a:ext cx="990600" cy="504825"/>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集中式仲裁总结</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33</a:t>
            </a:fld>
            <a:r>
              <a:rPr lang="en-US" altLang="zh-CN" sz="1400" smtClean="0">
                <a:solidFill>
                  <a:srgbClr val="0D7157"/>
                </a:solidFill>
              </a:rPr>
              <a:t>- </a:t>
            </a:r>
            <a:endParaRPr lang="en-US" altLang="zh-CN" sz="1400" dirty="0">
              <a:solidFill>
                <a:srgbClr val="0D7157"/>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19925064"/>
              </p:ext>
            </p:extLst>
          </p:nvPr>
        </p:nvGraphicFramePr>
        <p:xfrm>
          <a:off x="323528" y="1844825"/>
          <a:ext cx="8531179" cy="3792957"/>
        </p:xfrm>
        <a:graphic>
          <a:graphicData uri="http://schemas.openxmlformats.org/drawingml/2006/table">
            <a:tbl>
              <a:tblPr firstRow="1" bandRow="1">
                <a:tableStyleId>{5C22544A-7EE6-4342-B048-85BDC9FD1C3A}</a:tableStyleId>
              </a:tblPr>
              <a:tblGrid>
                <a:gridCol w="1632003">
                  <a:extLst>
                    <a:ext uri="{9D8B030D-6E8A-4147-A177-3AD203B41FA5}">
                      <a16:colId xmlns:a16="http://schemas.microsoft.com/office/drawing/2014/main" val="20000"/>
                    </a:ext>
                  </a:extLst>
                </a:gridCol>
                <a:gridCol w="2095952">
                  <a:extLst>
                    <a:ext uri="{9D8B030D-6E8A-4147-A177-3AD203B41FA5}">
                      <a16:colId xmlns:a16="http://schemas.microsoft.com/office/drawing/2014/main" val="20001"/>
                    </a:ext>
                  </a:extLst>
                </a:gridCol>
                <a:gridCol w="2314280">
                  <a:extLst>
                    <a:ext uri="{9D8B030D-6E8A-4147-A177-3AD203B41FA5}">
                      <a16:colId xmlns:a16="http://schemas.microsoft.com/office/drawing/2014/main" val="20002"/>
                    </a:ext>
                  </a:extLst>
                </a:gridCol>
                <a:gridCol w="2488944">
                  <a:extLst>
                    <a:ext uri="{9D8B030D-6E8A-4147-A177-3AD203B41FA5}">
                      <a16:colId xmlns:a16="http://schemas.microsoft.com/office/drawing/2014/main" val="20003"/>
                    </a:ext>
                  </a:extLst>
                </a:gridCol>
              </a:tblGrid>
              <a:tr h="551232">
                <a:tc>
                  <a:txBody>
                    <a:bodyPr/>
                    <a:lstStyle/>
                    <a:p>
                      <a:pPr>
                        <a:lnSpc>
                          <a:spcPct val="140000"/>
                        </a:lnSpc>
                      </a:pPr>
                      <a:endParaRPr lang="zh-CN" altLang="en-US" sz="2200" b="1" kern="1200" dirty="0">
                        <a:solidFill>
                          <a:srgbClr val="FF0000"/>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链式查询方式</a:t>
                      </a: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计数器定时查询</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独立请求方式</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0"/>
                  </a:ext>
                </a:extLst>
              </a:tr>
              <a:tr h="1036797">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控制线</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BS</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BR</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BG</a:t>
                      </a:r>
                    </a:p>
                    <a:p>
                      <a:pPr algn="ctr">
                        <a:lnSpc>
                          <a:spcPct val="140000"/>
                        </a:lnSpc>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 </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共</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3</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根</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40000"/>
                        </a:lnSpc>
                        <a:spcBef>
                          <a:spcPts val="0"/>
                        </a:spcBef>
                        <a:spcAft>
                          <a:spcPts val="0"/>
                        </a:spcAft>
                        <a:buClrTx/>
                        <a:buSzTx/>
                        <a:buFontTx/>
                        <a:buNone/>
                        <a:tabLst/>
                        <a:defRPr/>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BS</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BR</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⌈log</a:t>
                      </a:r>
                      <a:r>
                        <a:rPr lang="en-US" altLang="zh-CN" sz="2200" b="1" kern="1200" baseline="-25000" dirty="0" smtClean="0">
                          <a:solidFill>
                            <a:schemeClr val="tx1"/>
                          </a:solidFill>
                          <a:latin typeface="华文楷体" panose="02010600040101010101" pitchFamily="2" charset="-122"/>
                          <a:ea typeface="华文楷体" panose="02010600040101010101" pitchFamily="2" charset="-122"/>
                          <a:cs typeface="+mn-cs"/>
                        </a:rPr>
                        <a:t>2</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n⌉ </a:t>
                      </a:r>
                    </a:p>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共 </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2+⌈log</a:t>
                      </a:r>
                      <a:r>
                        <a:rPr lang="en-US" altLang="zh-CN" sz="2200" b="1" kern="1200" baseline="-25000" dirty="0" smtClean="0">
                          <a:solidFill>
                            <a:schemeClr val="tx1"/>
                          </a:solidFill>
                          <a:latin typeface="华文楷体" panose="02010600040101010101" pitchFamily="2" charset="-122"/>
                          <a:ea typeface="华文楷体" panose="02010600040101010101" pitchFamily="2" charset="-122"/>
                          <a:cs typeface="+mn-cs"/>
                        </a:rPr>
                        <a:t>2</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n⌉</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n</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组（</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BR</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BG</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endParaRPr lang="en-US" altLang="zh-CN" sz="2200" b="1" kern="1200" dirty="0" smtClean="0">
                        <a:solidFill>
                          <a:schemeClr val="tx1"/>
                        </a:solidFill>
                        <a:latin typeface="华文楷体" panose="02010600040101010101" pitchFamily="2" charset="-122"/>
                        <a:ea typeface="华文楷体" panose="02010600040101010101" pitchFamily="2" charset="-122"/>
                        <a:cs typeface="+mn-cs"/>
                      </a:endParaRPr>
                    </a:p>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共</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2n</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根</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响应速度</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慢</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慢</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快</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优先级</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优先级固定</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可作适当变化</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可作灵活的变化</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故障敏感度</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非常敏感</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不敏感</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不敏感</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扩展方式</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容易</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难</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容易</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总线传输过程</a:t>
            </a:r>
            <a:endParaRPr lang="zh-CN" altLang="en-US" dirty="0"/>
          </a:p>
        </p:txBody>
      </p:sp>
      <p:sp>
        <p:nvSpPr>
          <p:cNvPr id="3" name="内容占位符 2"/>
          <p:cNvSpPr>
            <a:spLocks noGrp="1"/>
          </p:cNvSpPr>
          <p:nvPr>
            <p:ph idx="1"/>
          </p:nvPr>
        </p:nvSpPr>
        <p:spPr/>
        <p:txBody>
          <a:bodyPr/>
          <a:lstStyle/>
          <a:p>
            <a:r>
              <a:rPr lang="zh-CN" altLang="zh-CN" dirty="0" smtClean="0"/>
              <a:t>总线</a:t>
            </a:r>
            <a:r>
              <a:rPr lang="zh-CN" altLang="en-US" dirty="0" smtClean="0"/>
              <a:t>申请：（总线仲裁）</a:t>
            </a:r>
            <a:endParaRPr lang="en-US" altLang="zh-CN" dirty="0" smtClean="0"/>
          </a:p>
          <a:p>
            <a:pPr lvl="1"/>
            <a:r>
              <a:rPr lang="zh-CN" altLang="zh-CN" sz="1800" dirty="0" smtClean="0"/>
              <a:t>需要使用总线的主部件提出请求，总线控制器确定将下一个总线使用权分配给</a:t>
            </a:r>
            <a:r>
              <a:rPr lang="zh-CN" altLang="en-US" sz="1800" dirty="0" smtClean="0"/>
              <a:t>谁</a:t>
            </a:r>
            <a:r>
              <a:rPr lang="zh-CN" altLang="zh-CN" sz="1800" dirty="0" smtClean="0"/>
              <a:t>。</a:t>
            </a:r>
          </a:p>
          <a:p>
            <a:r>
              <a:rPr lang="zh-CN" altLang="en-US" dirty="0" smtClean="0"/>
              <a:t>地址阶段</a:t>
            </a:r>
            <a:r>
              <a:rPr lang="en-US" altLang="zh-CN" dirty="0" smtClean="0"/>
              <a:t>: </a:t>
            </a:r>
            <a:r>
              <a:rPr lang="zh-CN" altLang="en-US" dirty="0" smtClean="0"/>
              <a:t>（总线寻址）</a:t>
            </a:r>
            <a:endParaRPr lang="en-US" altLang="zh-CN" dirty="0" smtClean="0"/>
          </a:p>
          <a:p>
            <a:pPr lvl="1"/>
            <a:r>
              <a:rPr lang="zh-CN" altLang="en-US" sz="1800" dirty="0" smtClean="0"/>
              <a:t>授权</a:t>
            </a:r>
            <a:r>
              <a:rPr lang="zh-CN" altLang="zh-CN" sz="1800" dirty="0" smtClean="0"/>
              <a:t>主部件通过总线发出从部件的存储器地址或</a:t>
            </a:r>
            <a:r>
              <a:rPr lang="en-US" altLang="zh-CN" sz="1800" dirty="0" smtClean="0"/>
              <a:t>I/O</a:t>
            </a:r>
            <a:r>
              <a:rPr lang="zh-CN" altLang="zh-CN" sz="1800" dirty="0" smtClean="0"/>
              <a:t>端口地址及</a:t>
            </a:r>
            <a:r>
              <a:rPr lang="zh-CN" altLang="en-US" sz="1800" dirty="0" smtClean="0"/>
              <a:t>相关</a:t>
            </a:r>
            <a:r>
              <a:rPr lang="zh-CN" altLang="zh-CN" sz="1800" dirty="0" smtClean="0"/>
              <a:t>命令，启动相应目的部件。</a:t>
            </a:r>
          </a:p>
          <a:p>
            <a:r>
              <a:rPr lang="zh-CN" altLang="en-US" dirty="0" smtClean="0"/>
              <a:t>数据阶段</a:t>
            </a:r>
            <a:r>
              <a:rPr lang="en-US" altLang="zh-CN" dirty="0" smtClean="0">
                <a:sym typeface="Wingdings" panose="05000000000000000000" pitchFamily="2" charset="2"/>
              </a:rPr>
              <a:t>:  (</a:t>
            </a:r>
            <a:r>
              <a:rPr lang="zh-CN" altLang="en-US" dirty="0" smtClean="0">
                <a:sym typeface="Wingdings" panose="05000000000000000000" pitchFamily="2" charset="2"/>
              </a:rPr>
              <a:t>数据传输）</a:t>
            </a:r>
            <a:endParaRPr lang="zh-CN" altLang="zh-CN" dirty="0" smtClean="0"/>
          </a:p>
          <a:p>
            <a:r>
              <a:rPr lang="zh-CN" altLang="zh-CN" dirty="0" smtClean="0"/>
              <a:t>结束阶段</a:t>
            </a:r>
            <a:r>
              <a:rPr lang="en-US" altLang="zh-CN" dirty="0" smtClean="0"/>
              <a:t>:</a:t>
            </a:r>
          </a:p>
          <a:p>
            <a:pPr lvl="1"/>
            <a:r>
              <a:rPr lang="zh-CN" altLang="zh-CN" sz="1800" dirty="0" smtClean="0"/>
              <a:t>主部件撤消总线请求等有关信息，让出总线，以便总线控制器重新分配总线使用权。</a:t>
            </a:r>
          </a:p>
          <a:p>
            <a:endParaRPr lang="zh-CN" altLang="en-US" sz="1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34</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总线定时</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总线部件获得使用权后就开始传送信息，总线定时主要解决通信双方如何获知传输开始和传输结束，通信双方如何配合</a:t>
            </a:r>
            <a:r>
              <a:rPr lang="zh-CN" altLang="en-US" dirty="0" smtClean="0"/>
              <a:t>？</a:t>
            </a:r>
            <a:endParaRPr lang="en-US" altLang="zh-CN" dirty="0" smtClean="0"/>
          </a:p>
          <a:p>
            <a:r>
              <a:rPr lang="zh-CN" altLang="zh-CN" u="sng" dirty="0" smtClean="0">
                <a:solidFill>
                  <a:srgbClr val="FF0000"/>
                </a:solidFill>
              </a:rPr>
              <a:t>同步方式</a:t>
            </a:r>
            <a:r>
              <a:rPr lang="zh-CN" altLang="zh-CN" dirty="0" smtClean="0"/>
              <a:t>：用公共时钟信号对传输过程的每一步进行控制</a:t>
            </a:r>
            <a:r>
              <a:rPr lang="zh-CN" altLang="en-US" dirty="0" smtClean="0"/>
              <a:t>，适合快速设备。</a:t>
            </a:r>
            <a:endParaRPr lang="zh-CN" altLang="zh-CN" dirty="0" smtClean="0"/>
          </a:p>
          <a:p>
            <a:r>
              <a:rPr lang="zh-CN" altLang="zh-CN" u="sng" dirty="0" smtClean="0">
                <a:solidFill>
                  <a:srgbClr val="FF0000"/>
                </a:solidFill>
              </a:rPr>
              <a:t>异步方式</a:t>
            </a:r>
            <a:r>
              <a:rPr lang="zh-CN" altLang="zh-CN" u="sng" dirty="0" smtClean="0"/>
              <a:t>：</a:t>
            </a:r>
            <a:r>
              <a:rPr lang="zh-CN" altLang="zh-CN" dirty="0" smtClean="0"/>
              <a:t>用应答信号对传输过程进行控制。又分为非互锁、半互锁和全互锁</a:t>
            </a:r>
            <a:r>
              <a:rPr lang="zh-CN" altLang="en-US" dirty="0" smtClean="0"/>
              <a:t>；适合慢速设备。</a:t>
            </a:r>
            <a:endParaRPr lang="zh-CN" altLang="zh-CN" dirty="0" smtClean="0"/>
          </a:p>
          <a:p>
            <a:r>
              <a:rPr lang="zh-CN" altLang="zh-CN" u="sng" dirty="0" smtClean="0">
                <a:solidFill>
                  <a:srgbClr val="FF0000"/>
                </a:solidFill>
              </a:rPr>
              <a:t>半同步方式</a:t>
            </a:r>
            <a:r>
              <a:rPr lang="zh-CN" altLang="zh-CN" u="sng" dirty="0" smtClean="0"/>
              <a:t>：</a:t>
            </a:r>
            <a:r>
              <a:rPr lang="zh-CN" altLang="zh-CN" dirty="0" smtClean="0"/>
              <a:t>结合同步方式和异步方式的特点，在同步时钟的控制下进行采样和应答。</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35</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2"/>
          <p:cNvSpPr>
            <a:spLocks noGrp="1" noChangeArrowheads="1"/>
          </p:cNvSpPr>
          <p:nvPr>
            <p:ph type="title"/>
          </p:nvPr>
        </p:nvSpPr>
        <p:spPr/>
        <p:txBody>
          <a:bodyPr/>
          <a:lstStyle/>
          <a:p>
            <a:pPr eaLnBrk="1" hangingPunct="1"/>
            <a:r>
              <a:rPr lang="zh-CN" altLang="en-US" smtClean="0"/>
              <a:t>同步定时</a:t>
            </a:r>
          </a:p>
        </p:txBody>
      </p:sp>
      <p:sp>
        <p:nvSpPr>
          <p:cNvPr id="39940" name="矩形 3"/>
          <p:cNvSpPr>
            <a:spLocks noGrp="1" noChangeArrowheads="1"/>
          </p:cNvSpPr>
          <p:nvPr>
            <p:ph type="body" idx="1"/>
          </p:nvPr>
        </p:nvSpPr>
        <p:spPr/>
        <p:txBody>
          <a:bodyPr/>
          <a:lstStyle/>
          <a:p>
            <a:pPr algn="just" eaLnBrk="1" hangingPunct="1"/>
            <a:r>
              <a:rPr lang="zh-CN" altLang="en-US" sz="2400" dirty="0" smtClean="0">
                <a:solidFill>
                  <a:srgbClr val="CC3300"/>
                </a:solidFill>
                <a:latin typeface="华文新魏" pitchFamily="2" charset="-122"/>
              </a:rPr>
              <a:t>无应答定时</a:t>
            </a:r>
            <a:endParaRPr lang="zh-CN" altLang="en-US" sz="2400" dirty="0" smtClean="0">
              <a:latin typeface="华文新魏" pitchFamily="2" charset="-122"/>
            </a:endParaRPr>
          </a:p>
          <a:p>
            <a:pPr algn="just" eaLnBrk="1" hangingPunct="1"/>
            <a:r>
              <a:rPr lang="zh-CN" altLang="en-US" sz="2400" dirty="0" smtClean="0">
                <a:latin typeface="华文新魏" pitchFamily="2" charset="-122"/>
              </a:rPr>
              <a:t>事件出现在总线的时刻是由总线时钟信号来确定，所有的事件都出现在时钟信号的前沿，大多数事件只占据一个时钟周期。</a:t>
            </a:r>
          </a:p>
          <a:p>
            <a:pPr algn="just" eaLnBrk="1" hangingPunct="1"/>
            <a:r>
              <a:rPr lang="zh-CN" altLang="en-US" sz="2400" dirty="0" smtClean="0">
                <a:latin typeface="华文新魏" pitchFamily="2" charset="-122"/>
              </a:rPr>
              <a:t>采用公共时钟，具有较高的数据传输频率。</a:t>
            </a:r>
          </a:p>
          <a:p>
            <a:pPr algn="just" eaLnBrk="1" hangingPunct="1"/>
            <a:r>
              <a:rPr lang="zh-CN" altLang="en-US" sz="2400" dirty="0" smtClean="0">
                <a:latin typeface="华文新魏" pitchFamily="2" charset="-122"/>
              </a:rPr>
              <a:t>仅适合于总线长度短，各功能模块存取时间相差不大的情况，必须按最慢的设备定时。</a:t>
            </a:r>
            <a:endParaRPr lang="zh-CN" altLang="en-US" sz="2100"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650759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2"/>
          <p:cNvSpPr>
            <a:spLocks noGrp="1" noChangeArrowheads="1"/>
          </p:cNvSpPr>
          <p:nvPr>
            <p:ph type="title"/>
          </p:nvPr>
        </p:nvSpPr>
        <p:spPr/>
        <p:txBody>
          <a:bodyPr/>
          <a:lstStyle/>
          <a:p>
            <a:r>
              <a:rPr lang="zh-CN" altLang="en-US" smtClean="0"/>
              <a:t>异步定时</a:t>
            </a:r>
          </a:p>
        </p:txBody>
      </p:sp>
      <p:sp>
        <p:nvSpPr>
          <p:cNvPr id="41988" name="矩形 3"/>
          <p:cNvSpPr>
            <a:spLocks noGrp="1" noChangeArrowheads="1"/>
          </p:cNvSpPr>
          <p:nvPr>
            <p:ph type="body" idx="1"/>
          </p:nvPr>
        </p:nvSpPr>
        <p:spPr/>
        <p:txBody>
          <a:bodyPr/>
          <a:lstStyle/>
          <a:p>
            <a:r>
              <a:rPr lang="zh-CN" altLang="en-US" dirty="0" smtClean="0">
                <a:solidFill>
                  <a:srgbClr val="FF0000"/>
                </a:solidFill>
              </a:rPr>
              <a:t>应答定时</a:t>
            </a:r>
            <a:r>
              <a:rPr lang="zh-CN" altLang="en-US" dirty="0" smtClean="0"/>
              <a:t>，后一事件出现在总线上的时刻取决于前一事件的出现，建立在应答和互锁机制基础上；</a:t>
            </a:r>
          </a:p>
          <a:p>
            <a:r>
              <a:rPr lang="zh-CN" altLang="en-US" dirty="0" smtClean="0"/>
              <a:t>不需公共时钟信号；</a:t>
            </a:r>
          </a:p>
          <a:p>
            <a:r>
              <a:rPr lang="zh-CN" altLang="en-US" dirty="0" smtClean="0"/>
              <a:t>总线周期长度可变，快、慢速设备可连到同一总线上。</a:t>
            </a:r>
          </a:p>
          <a:p>
            <a:endParaRPr lang="en-US" altLang="zh-CN" dirty="0" smtClean="0"/>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28434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latin typeface="华文楷体" panose="02010600040101010101" pitchFamily="2" charset="-122"/>
                <a:ea typeface="华文楷体" panose="02010600040101010101" pitchFamily="2" charset="-122"/>
              </a:rPr>
              <a:t>例</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假定某总线的时钟周期为</a:t>
            </a:r>
            <a:r>
              <a:rPr lang="en-US" altLang="zh-CN" dirty="0" smtClean="0">
                <a:latin typeface="华文楷体" panose="02010600040101010101" pitchFamily="2" charset="-122"/>
                <a:ea typeface="华文楷体" panose="02010600040101010101" pitchFamily="2" charset="-122"/>
              </a:rPr>
              <a:t>50ns,</a:t>
            </a:r>
            <a:r>
              <a:rPr lang="zh-CN" altLang="zh-CN" dirty="0" smtClean="0">
                <a:latin typeface="华文楷体" panose="02010600040101010101" pitchFamily="2" charset="-122"/>
                <a:ea typeface="华文楷体" panose="02010600040101010101" pitchFamily="2" charset="-122"/>
              </a:rPr>
              <a:t>每次总线传输需要</a:t>
            </a:r>
            <a:r>
              <a:rPr lang="en-US" altLang="zh-CN" dirty="0" smtClean="0">
                <a:latin typeface="华文楷体" panose="02010600040101010101" pitchFamily="2" charset="-122"/>
                <a:ea typeface="华文楷体" panose="02010600040101010101" pitchFamily="2" charset="-122"/>
              </a:rPr>
              <a:t>1</a:t>
            </a:r>
            <a:r>
              <a:rPr lang="zh-CN" altLang="zh-CN" dirty="0" smtClean="0">
                <a:latin typeface="华文楷体" panose="02010600040101010101" pitchFamily="2" charset="-122"/>
                <a:ea typeface="华文楷体" panose="02010600040101010101" pitchFamily="2" charset="-122"/>
              </a:rPr>
              <a:t>个时钟周期，总线宽度为</a:t>
            </a:r>
            <a:r>
              <a:rPr lang="en-US" altLang="zh-CN" dirty="0" smtClean="0">
                <a:latin typeface="华文楷体" panose="02010600040101010101" pitchFamily="2" charset="-122"/>
                <a:ea typeface="华文楷体" panose="02010600040101010101" pitchFamily="2" charset="-122"/>
              </a:rPr>
              <a:t>32</a:t>
            </a:r>
            <a:r>
              <a:rPr lang="zh-CN" altLang="zh-CN" dirty="0" smtClean="0">
                <a:latin typeface="华文楷体" panose="02010600040101010101" pitchFamily="2" charset="-122"/>
                <a:ea typeface="华文楷体" panose="02010600040101010101" pitchFamily="2" charset="-122"/>
              </a:rPr>
              <a:t>位</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存储器的存储周期为</a:t>
            </a:r>
            <a:r>
              <a:rPr lang="en-US" altLang="zh-CN" dirty="0" smtClean="0">
                <a:latin typeface="华文楷体" panose="02010600040101010101" pitchFamily="2" charset="-122"/>
                <a:ea typeface="华文楷体" panose="02010600040101010101" pitchFamily="2" charset="-122"/>
              </a:rPr>
              <a:t>300ns,</a:t>
            </a:r>
            <a:r>
              <a:rPr lang="zh-CN" altLang="zh-CN" dirty="0" smtClean="0">
                <a:latin typeface="华文楷体" panose="02010600040101010101" pitchFamily="2" charset="-122"/>
                <a:ea typeface="华文楷体" panose="02010600040101010101" pitchFamily="2" charset="-122"/>
              </a:rPr>
              <a:t>求同步方式下从该存储器中读一个字时总线的数据传输率为多少</a:t>
            </a:r>
            <a:r>
              <a:rPr lang="en-US" altLang="zh-CN" dirty="0" smtClean="0">
                <a:latin typeface="华文楷体" panose="02010600040101010101" pitchFamily="2" charset="-122"/>
                <a:ea typeface="华文楷体" panose="02010600040101010101" pitchFamily="2" charset="-122"/>
              </a:rPr>
              <a:t>?</a:t>
            </a:r>
          </a:p>
          <a:p>
            <a:pPr marL="0" indent="0">
              <a:buNone/>
            </a:pPr>
            <a:r>
              <a:rPr lang="zh-CN" altLang="zh-CN" sz="2000" dirty="0" smtClean="0">
                <a:solidFill>
                  <a:srgbClr val="C00000"/>
                </a:solidFill>
                <a:latin typeface="华文楷体" panose="02010600040101010101" pitchFamily="2" charset="-122"/>
                <a:ea typeface="华文楷体" panose="02010600040101010101" pitchFamily="2" charset="-122"/>
              </a:rPr>
              <a:t>解：</a:t>
            </a:r>
            <a:endParaRPr lang="en-US" altLang="zh-CN" sz="2000"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sz="2000" dirty="0">
                <a:solidFill>
                  <a:srgbClr val="C00000"/>
                </a:solidFill>
                <a:latin typeface="华文楷体" panose="02010600040101010101" pitchFamily="2" charset="-122"/>
                <a:ea typeface="华文楷体" panose="02010600040101010101" pitchFamily="2" charset="-122"/>
              </a:rPr>
              <a:t> </a:t>
            </a:r>
            <a:r>
              <a:rPr lang="en-US" altLang="zh-CN" sz="2000"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同步方式下存储器读操作步骤及所需的时间分别为：</a:t>
            </a: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送地址和读命令：一个总线周期时间，</a:t>
            </a:r>
            <a:r>
              <a:rPr lang="en-US" altLang="zh-CN" dirty="0" smtClean="0">
                <a:solidFill>
                  <a:srgbClr val="C00000"/>
                </a:solidFill>
                <a:latin typeface="华文楷体" panose="02010600040101010101" pitchFamily="2" charset="-122"/>
                <a:ea typeface="华文楷体" panose="02010600040101010101" pitchFamily="2" charset="-122"/>
              </a:rPr>
              <a:t>50ns</a:t>
            </a:r>
            <a:r>
              <a:rPr lang="zh-CN" altLang="zh-CN" dirty="0" smtClean="0">
                <a:solidFill>
                  <a:srgbClr val="C00000"/>
                </a:solidFill>
                <a:latin typeface="华文楷体" panose="02010600040101010101" pitchFamily="2" charset="-122"/>
                <a:ea typeface="华文楷体" panose="02010600040101010101" pitchFamily="2" charset="-122"/>
              </a:rPr>
              <a:t>；</a:t>
            </a: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存储器读数据：一个存储周期，</a:t>
            </a:r>
            <a:r>
              <a:rPr lang="en-US" altLang="zh-CN" dirty="0" smtClean="0">
                <a:solidFill>
                  <a:srgbClr val="C00000"/>
                </a:solidFill>
                <a:latin typeface="华文楷体" panose="02010600040101010101" pitchFamily="2" charset="-122"/>
                <a:ea typeface="华文楷体" panose="02010600040101010101" pitchFamily="2" charset="-122"/>
              </a:rPr>
              <a:t>300ns</a:t>
            </a:r>
            <a:r>
              <a:rPr lang="zh-CN" altLang="zh-CN" dirty="0" smtClean="0">
                <a:solidFill>
                  <a:srgbClr val="C00000"/>
                </a:solidFill>
                <a:latin typeface="华文楷体" panose="02010600040101010101" pitchFamily="2" charset="-122"/>
                <a:ea typeface="华文楷体" panose="02010600040101010101" pitchFamily="2" charset="-122"/>
              </a:rPr>
              <a:t>；</a:t>
            </a: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读取数据：一个总线周期，</a:t>
            </a:r>
            <a:r>
              <a:rPr lang="en-US" altLang="zh-CN" dirty="0" smtClean="0">
                <a:solidFill>
                  <a:srgbClr val="C00000"/>
                </a:solidFill>
                <a:latin typeface="华文楷体" panose="02010600040101010101" pitchFamily="2" charset="-122"/>
                <a:ea typeface="华文楷体" panose="02010600040101010101" pitchFamily="2" charset="-122"/>
              </a:rPr>
              <a:t>50ns.</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则，同步方式下从主存读一个存储字的总时间</a:t>
            </a:r>
            <a:r>
              <a:rPr lang="en-US" altLang="zh-CN" dirty="0" smtClean="0">
                <a:solidFill>
                  <a:srgbClr val="C00000"/>
                </a:solidFill>
                <a:latin typeface="华文楷体" panose="02010600040101010101" pitchFamily="2" charset="-122"/>
                <a:ea typeface="华文楷体" panose="02010600040101010101" pitchFamily="2" charset="-122"/>
              </a:rPr>
              <a:t>T = 400ns</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数据传输率</a:t>
            </a:r>
            <a:r>
              <a:rPr lang="en-US" altLang="zh-CN" dirty="0" smtClean="0">
                <a:solidFill>
                  <a:srgbClr val="C00000"/>
                </a:solidFill>
                <a:latin typeface="华文楷体" panose="02010600040101010101" pitchFamily="2" charset="-122"/>
                <a:ea typeface="华文楷体" panose="02010600040101010101" pitchFamily="2" charset="-122"/>
              </a:rPr>
              <a:t> = 4B/400ns =  10MB/s</a:t>
            </a:r>
            <a:endParaRPr lang="zh-CN" altLang="zh-CN" dirty="0" smtClean="0">
              <a:solidFill>
                <a:srgbClr val="C00000"/>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38</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矩形 2"/>
          <p:cNvSpPr>
            <a:spLocks noGrp="1" noChangeArrowheads="1"/>
          </p:cNvSpPr>
          <p:nvPr>
            <p:ph type="title"/>
          </p:nvPr>
        </p:nvSpPr>
        <p:spPr/>
        <p:txBody>
          <a:bodyPr/>
          <a:lstStyle/>
          <a:p>
            <a:pPr eaLnBrk="1" hangingPunct="1"/>
            <a:r>
              <a:rPr lang="zh-CN" altLang="en-US" smtClean="0"/>
              <a:t>常用总线</a:t>
            </a:r>
          </a:p>
        </p:txBody>
      </p:sp>
      <p:sp>
        <p:nvSpPr>
          <p:cNvPr id="44036" name="矩形 3"/>
          <p:cNvSpPr>
            <a:spLocks noGrp="1" noChangeArrowheads="1"/>
          </p:cNvSpPr>
          <p:nvPr>
            <p:ph type="body" idx="1"/>
          </p:nvPr>
        </p:nvSpPr>
        <p:spPr/>
        <p:txBody>
          <a:bodyPr/>
          <a:lstStyle/>
          <a:p>
            <a:pPr eaLnBrk="1" hangingPunct="1">
              <a:lnSpc>
                <a:spcPct val="110000"/>
              </a:lnSpc>
            </a:pPr>
            <a:r>
              <a:rPr lang="en-US" altLang="zh-CN" smtClean="0">
                <a:ea typeface="楷体_GB2312" pitchFamily="49" charset="-122"/>
              </a:rPr>
              <a:t>ISA/EISA/VESA</a:t>
            </a:r>
          </a:p>
          <a:p>
            <a:pPr eaLnBrk="1" hangingPunct="1">
              <a:lnSpc>
                <a:spcPct val="110000"/>
              </a:lnSpc>
            </a:pPr>
            <a:r>
              <a:rPr lang="en-US" altLang="zh-CN" smtClean="0">
                <a:ea typeface="楷体_GB2312" pitchFamily="49" charset="-122"/>
              </a:rPr>
              <a:t>PCI/PCI-X</a:t>
            </a:r>
          </a:p>
          <a:p>
            <a:pPr eaLnBrk="1" hangingPunct="1">
              <a:lnSpc>
                <a:spcPct val="110000"/>
              </a:lnSpc>
            </a:pPr>
            <a:r>
              <a:rPr lang="en-US" altLang="zh-CN" smtClean="0">
                <a:ea typeface="楷体_GB2312" pitchFamily="49" charset="-122"/>
              </a:rPr>
              <a:t>NGIO</a:t>
            </a:r>
          </a:p>
          <a:p>
            <a:pPr eaLnBrk="1" hangingPunct="1">
              <a:lnSpc>
                <a:spcPct val="110000"/>
              </a:lnSpc>
            </a:pPr>
            <a:r>
              <a:rPr lang="en-US" altLang="zh-CN" smtClean="0">
                <a:ea typeface="楷体_GB2312" pitchFamily="49" charset="-122"/>
              </a:rPr>
              <a:t>Future I/O</a:t>
            </a:r>
          </a:p>
          <a:p>
            <a:pPr eaLnBrk="1" hangingPunct="1">
              <a:lnSpc>
                <a:spcPct val="110000"/>
              </a:lnSpc>
            </a:pPr>
            <a:r>
              <a:rPr lang="en-US" altLang="zh-CN" smtClean="0">
                <a:ea typeface="楷体_GB2312" pitchFamily="49" charset="-122"/>
              </a:rPr>
              <a:t>InfiniBand</a:t>
            </a:r>
          </a:p>
          <a:p>
            <a:pPr eaLnBrk="1" hangingPunct="1">
              <a:lnSpc>
                <a:spcPct val="110000"/>
              </a:lnSpc>
            </a:pPr>
            <a:r>
              <a:rPr lang="en-US" altLang="zh-CN" smtClean="0">
                <a:ea typeface="楷体_GB2312" pitchFamily="49" charset="-122"/>
              </a:rPr>
              <a:t>AGP</a:t>
            </a:r>
          </a:p>
          <a:p>
            <a:pPr eaLnBrk="1" hangingPunct="1">
              <a:lnSpc>
                <a:spcPct val="110000"/>
              </a:lnSpc>
            </a:pPr>
            <a:r>
              <a:rPr lang="en-US" altLang="zh-CN" smtClean="0">
                <a:ea typeface="楷体_GB2312" pitchFamily="49" charset="-122"/>
              </a:rPr>
              <a:t>USB</a:t>
            </a:r>
          </a:p>
          <a:p>
            <a:pPr eaLnBrk="1" hangingPunct="1">
              <a:lnSpc>
                <a:spcPct val="110000"/>
              </a:lnSpc>
            </a:pPr>
            <a:endParaRPr lang="en-US" altLang="zh-CN"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04222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Grp="1" noChangeArrowheads="1"/>
          </p:cNvSpPr>
          <p:nvPr>
            <p:ph type="title"/>
          </p:nvPr>
        </p:nvSpPr>
        <p:spPr/>
        <p:txBody>
          <a:bodyPr/>
          <a:lstStyle/>
          <a:p>
            <a:pPr eaLnBrk="1" hangingPunct="1"/>
            <a:r>
              <a:rPr lang="zh-CN" altLang="en-US" smtClean="0"/>
              <a:t>总线</a:t>
            </a:r>
            <a:r>
              <a:rPr lang="en-US" altLang="zh-CN" smtClean="0"/>
              <a:t>(BUS)</a:t>
            </a:r>
            <a:r>
              <a:rPr lang="zh-CN" altLang="en-US" smtClean="0"/>
              <a:t>基本概念</a:t>
            </a:r>
          </a:p>
        </p:txBody>
      </p:sp>
      <p:sp>
        <p:nvSpPr>
          <p:cNvPr id="7172" name="矩形 3"/>
          <p:cNvSpPr>
            <a:spLocks noGrp="1" noChangeArrowheads="1"/>
          </p:cNvSpPr>
          <p:nvPr>
            <p:ph type="body" idx="1"/>
          </p:nvPr>
        </p:nvSpPr>
        <p:spPr/>
        <p:txBody>
          <a:bodyPr/>
          <a:lstStyle/>
          <a:p>
            <a:pPr eaLnBrk="1" hangingPunct="1">
              <a:buFont typeface="Wingdings" pitchFamily="2" charset="2"/>
              <a:buNone/>
            </a:pPr>
            <a:r>
              <a:rPr lang="zh-CN" altLang="en-US" dirty="0" smtClean="0"/>
              <a:t>总线是系统部件间传送信息的公共通路。</a:t>
            </a:r>
            <a:endParaRPr lang="en-US" altLang="zh-CN" dirty="0" smtClean="0"/>
          </a:p>
          <a:p>
            <a:r>
              <a:rPr kumimoji="1" lang="zh-CN" altLang="zh-CN" dirty="0" smtClean="0">
                <a:cs typeface="Times New Roman" panose="02020603050405020304" pitchFamily="18" charset="0"/>
              </a:rPr>
              <a:t>按总线连接线的数量分</a:t>
            </a:r>
            <a:r>
              <a:rPr kumimoji="1" lang="zh-CN" altLang="en-US" dirty="0" smtClean="0">
                <a:cs typeface="Times New Roman" panose="02020603050405020304" pitchFamily="18" charset="0"/>
              </a:rPr>
              <a:t>：</a:t>
            </a:r>
            <a:endParaRPr kumimoji="1" lang="en-US" altLang="zh-CN" dirty="0" smtClean="0">
              <a:cs typeface="Times New Roman" panose="02020603050405020304" pitchFamily="18" charset="0"/>
            </a:endParaRPr>
          </a:p>
          <a:p>
            <a:pPr lvl="1" eaLnBrk="1" hangingPunct="1">
              <a:buFont typeface="Wingdings" pitchFamily="2" charset="2"/>
              <a:buChar char="u"/>
            </a:pPr>
            <a:r>
              <a:rPr lang="zh-CN" altLang="zh-CN" dirty="0" smtClean="0"/>
              <a:t>并行传输总线</a:t>
            </a:r>
            <a:r>
              <a:rPr lang="zh-CN" altLang="en-US" dirty="0" smtClean="0"/>
              <a:t>、</a:t>
            </a:r>
            <a:r>
              <a:rPr lang="zh-CN" altLang="zh-CN" dirty="0" smtClean="0"/>
              <a:t>串行传输总线</a:t>
            </a:r>
            <a:endParaRPr lang="en-US" altLang="zh-CN" dirty="0" smtClean="0"/>
          </a:p>
          <a:p>
            <a:r>
              <a:rPr kumimoji="1" lang="zh-CN" altLang="zh-CN" dirty="0" smtClean="0">
                <a:cs typeface="Times New Roman" panose="02020603050405020304" pitchFamily="18" charset="0"/>
              </a:rPr>
              <a:t>按传输方向分</a:t>
            </a:r>
            <a:r>
              <a:rPr kumimoji="1" lang="zh-CN" altLang="en-US" dirty="0" smtClean="0">
                <a:cs typeface="Times New Roman" panose="02020603050405020304" pitchFamily="18" charset="0"/>
              </a:rPr>
              <a:t>：</a:t>
            </a:r>
            <a:endParaRPr kumimoji="1" lang="en-US" altLang="zh-CN" dirty="0" smtClean="0">
              <a:cs typeface="Times New Roman" panose="02020603050405020304" pitchFamily="18" charset="0"/>
            </a:endParaRPr>
          </a:p>
          <a:p>
            <a:pPr lvl="1" eaLnBrk="1" hangingPunct="1">
              <a:buFont typeface="Wingdings" pitchFamily="2" charset="2"/>
              <a:buChar char="u"/>
            </a:pPr>
            <a:r>
              <a:rPr lang="zh-CN" altLang="zh-CN" dirty="0" smtClean="0"/>
              <a:t>单向传输总线</a:t>
            </a:r>
            <a:r>
              <a:rPr lang="zh-CN" altLang="en-US" dirty="0" smtClean="0"/>
              <a:t>、</a:t>
            </a:r>
            <a:r>
              <a:rPr lang="zh-CN" altLang="zh-CN" dirty="0" smtClean="0"/>
              <a:t>双向传输总线</a:t>
            </a:r>
          </a:p>
          <a:p>
            <a:r>
              <a:rPr kumimoji="1" lang="zh-CN" altLang="zh-CN" dirty="0" smtClean="0">
                <a:cs typeface="Times New Roman" panose="02020603050405020304" pitchFamily="18" charset="0"/>
              </a:rPr>
              <a:t>按连接部件的不同分</a:t>
            </a:r>
            <a:r>
              <a:rPr kumimoji="1" lang="zh-CN" altLang="en-US" dirty="0" smtClean="0">
                <a:cs typeface="Times New Roman" panose="02020603050405020304" pitchFamily="18" charset="0"/>
              </a:rPr>
              <a:t>：</a:t>
            </a:r>
            <a:endParaRPr kumimoji="1" lang="en-US" altLang="zh-CN" dirty="0" smtClean="0">
              <a:cs typeface="Times New Roman" panose="02020603050405020304" pitchFamily="18" charset="0"/>
            </a:endParaRPr>
          </a:p>
          <a:p>
            <a:pPr lvl="1" eaLnBrk="1" hangingPunct="1">
              <a:buFont typeface="Wingdings" pitchFamily="2" charset="2"/>
              <a:buChar char="u"/>
            </a:pPr>
            <a:r>
              <a:rPr lang="zh-CN" altLang="en-US" dirty="0" smtClean="0"/>
              <a:t>内部总线</a:t>
            </a:r>
            <a:r>
              <a:rPr lang="en-US" altLang="zh-CN" dirty="0" smtClean="0"/>
              <a:t>(</a:t>
            </a:r>
            <a:r>
              <a:rPr lang="en-US" altLang="zh-CN" sz="2200" dirty="0" smtClean="0"/>
              <a:t>CPU</a:t>
            </a:r>
            <a:r>
              <a:rPr lang="zh-CN" altLang="en-US" dirty="0" smtClean="0"/>
              <a:t>内各功能单元间的连线）</a:t>
            </a:r>
          </a:p>
          <a:p>
            <a:pPr lvl="1" eaLnBrk="1" hangingPunct="1">
              <a:buFont typeface="Wingdings" pitchFamily="2" charset="2"/>
              <a:buChar char="u"/>
            </a:pPr>
            <a:r>
              <a:rPr lang="zh-CN" altLang="en-US" dirty="0" smtClean="0"/>
              <a:t>系统总线（系统内各部件间的连线）</a:t>
            </a:r>
          </a:p>
          <a:p>
            <a:pPr lvl="1" eaLnBrk="1" hangingPunct="1">
              <a:buFont typeface="Wingdings" pitchFamily="2" charset="2"/>
              <a:buChar char="u"/>
            </a:pPr>
            <a:r>
              <a:rPr lang="en-US" altLang="zh-CN" sz="2200" dirty="0" smtClean="0"/>
              <a:t>I/O</a:t>
            </a:r>
            <a:r>
              <a:rPr lang="zh-CN" altLang="en-US" dirty="0" smtClean="0"/>
              <a:t>总线</a:t>
            </a:r>
            <a:r>
              <a:rPr lang="en-US" altLang="zh-CN" dirty="0" smtClean="0"/>
              <a:t>(</a:t>
            </a:r>
            <a:r>
              <a:rPr lang="en-US" altLang="zh-CN" sz="2200" dirty="0" smtClean="0"/>
              <a:t>I/O</a:t>
            </a:r>
            <a:r>
              <a:rPr lang="zh-CN" altLang="en-US" dirty="0" smtClean="0"/>
              <a:t>设备间的连接总线）</a:t>
            </a:r>
          </a:p>
          <a:p>
            <a:pPr lvl="1" eaLnBrk="1" hangingPunct="1">
              <a:buFont typeface="Wingdings" pitchFamily="2" charset="2"/>
              <a:buChar char="u"/>
            </a:pPr>
            <a:r>
              <a:rPr lang="zh-CN" altLang="en-US" dirty="0" smtClean="0"/>
              <a:t>处理器总线</a:t>
            </a:r>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985053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矩形 2"/>
          <p:cNvSpPr>
            <a:spLocks noGrp="1" noChangeArrowheads="1"/>
          </p:cNvSpPr>
          <p:nvPr>
            <p:ph type="title"/>
          </p:nvPr>
        </p:nvSpPr>
        <p:spPr/>
        <p:txBody>
          <a:bodyPr/>
          <a:lstStyle/>
          <a:p>
            <a:r>
              <a:rPr lang="en-US" altLang="zh-CN" smtClean="0"/>
              <a:t>IBM PC/XT</a:t>
            </a:r>
          </a:p>
        </p:txBody>
      </p:sp>
      <p:sp>
        <p:nvSpPr>
          <p:cNvPr id="45060" name="矩形 3"/>
          <p:cNvSpPr>
            <a:spLocks noGrp="1" noChangeArrowheads="1"/>
          </p:cNvSpPr>
          <p:nvPr>
            <p:ph type="body" idx="1"/>
          </p:nvPr>
        </p:nvSpPr>
        <p:spPr/>
        <p:txBody>
          <a:bodyPr/>
          <a:lstStyle/>
          <a:p>
            <a:r>
              <a:rPr lang="en-US" altLang="zh-CN" dirty="0" smtClean="0"/>
              <a:t>IBM PC</a:t>
            </a:r>
            <a:r>
              <a:rPr lang="zh-CN" altLang="en-US" dirty="0" smtClean="0"/>
              <a:t>／</a:t>
            </a:r>
            <a:r>
              <a:rPr lang="en-US" altLang="zh-CN" dirty="0" smtClean="0"/>
              <a:t>XT</a:t>
            </a:r>
            <a:r>
              <a:rPr lang="zh-CN" altLang="en-US" dirty="0" smtClean="0"/>
              <a:t>总线是 </a:t>
            </a:r>
            <a:r>
              <a:rPr lang="en-US" altLang="zh-CN" dirty="0" smtClean="0"/>
              <a:t>1981</a:t>
            </a:r>
            <a:r>
              <a:rPr lang="zh-CN" altLang="en-US" dirty="0" smtClean="0"/>
              <a:t>年与</a:t>
            </a:r>
            <a:r>
              <a:rPr lang="en-US" altLang="zh-CN" dirty="0" smtClean="0"/>
              <a:t>IBM</a:t>
            </a:r>
            <a:r>
              <a:rPr lang="zh-CN" altLang="en-US" dirty="0" smtClean="0"/>
              <a:t>个人计算机同时推出的，是 </a:t>
            </a:r>
            <a:r>
              <a:rPr lang="en-US" altLang="zh-CN" dirty="0" smtClean="0"/>
              <a:t>IBM PC</a:t>
            </a:r>
            <a:r>
              <a:rPr lang="zh-CN" altLang="en-US" dirty="0" smtClean="0"/>
              <a:t>／</a:t>
            </a:r>
            <a:r>
              <a:rPr lang="en-US" altLang="zh-CN" dirty="0" smtClean="0"/>
              <a:t>XT</a:t>
            </a:r>
            <a:r>
              <a:rPr lang="zh-CN" altLang="en-US" dirty="0" smtClean="0"/>
              <a:t>微机所用的总线，针对 </a:t>
            </a:r>
            <a:r>
              <a:rPr lang="en-US" altLang="zh-CN" dirty="0" smtClean="0"/>
              <a:t>Intel 8088</a:t>
            </a:r>
            <a:r>
              <a:rPr lang="zh-CN" altLang="en-US" dirty="0" smtClean="0"/>
              <a:t>芯片设计。</a:t>
            </a:r>
          </a:p>
          <a:p>
            <a:r>
              <a:rPr lang="zh-CN" altLang="en-US" dirty="0" smtClean="0"/>
              <a:t>开放式结构，用户可在</a:t>
            </a:r>
            <a:r>
              <a:rPr lang="en-US" altLang="zh-CN" dirty="0" smtClean="0"/>
              <a:t>PC</a:t>
            </a:r>
            <a:r>
              <a:rPr lang="zh-CN" altLang="en-US" dirty="0" smtClean="0"/>
              <a:t>／</a:t>
            </a:r>
            <a:r>
              <a:rPr lang="en-US" altLang="zh-CN" dirty="0" smtClean="0"/>
              <a:t>XT</a:t>
            </a:r>
            <a:r>
              <a:rPr lang="zh-CN" altLang="en-US" dirty="0" smtClean="0"/>
              <a:t>机底板上使用总线扩展插座，通过接口板使</a:t>
            </a:r>
            <a:r>
              <a:rPr lang="en-US" altLang="zh-CN" dirty="0" smtClean="0"/>
              <a:t>I/O</a:t>
            </a:r>
            <a:r>
              <a:rPr lang="zh-CN" altLang="en-US" dirty="0" smtClean="0"/>
              <a:t>设备与主机相连。           </a:t>
            </a:r>
          </a:p>
          <a:p>
            <a:r>
              <a:rPr lang="en-US" altLang="zh-CN" dirty="0" smtClean="0"/>
              <a:t>PC</a:t>
            </a:r>
            <a:r>
              <a:rPr lang="zh-CN" altLang="en-US" dirty="0" smtClean="0"/>
              <a:t>／</a:t>
            </a:r>
            <a:r>
              <a:rPr lang="en-US" altLang="zh-CN" dirty="0" smtClean="0"/>
              <a:t>XT</a:t>
            </a:r>
            <a:r>
              <a:rPr lang="zh-CN" altLang="en-US" dirty="0" smtClean="0"/>
              <a:t>总线定义了</a:t>
            </a:r>
            <a:r>
              <a:rPr lang="en-US" altLang="zh-CN" dirty="0" smtClean="0"/>
              <a:t>62</a:t>
            </a:r>
            <a:r>
              <a:rPr lang="zh-CN" altLang="en-US" dirty="0" smtClean="0"/>
              <a:t>根信号线。</a:t>
            </a:r>
            <a:endParaRPr lang="en-US" altLang="zh-CN" dirty="0" smtClean="0"/>
          </a:p>
          <a:p>
            <a:pPr lvl="1"/>
            <a:r>
              <a:rPr lang="zh-CN" altLang="en-US" dirty="0" smtClean="0"/>
              <a:t>数据线</a:t>
            </a:r>
            <a:r>
              <a:rPr lang="en-US" altLang="zh-CN" dirty="0" smtClean="0"/>
              <a:t>8</a:t>
            </a:r>
            <a:r>
              <a:rPr lang="zh-CN" altLang="en-US" dirty="0" smtClean="0"/>
              <a:t>根</a:t>
            </a:r>
            <a:endParaRPr lang="en-US" altLang="zh-CN" dirty="0" smtClean="0"/>
          </a:p>
          <a:p>
            <a:pPr lvl="1"/>
            <a:r>
              <a:rPr lang="zh-CN" altLang="en-US" dirty="0" smtClean="0"/>
              <a:t>地址线</a:t>
            </a:r>
            <a:r>
              <a:rPr lang="en-US" altLang="zh-CN" dirty="0" smtClean="0"/>
              <a:t>20</a:t>
            </a:r>
            <a:r>
              <a:rPr lang="zh-CN" altLang="en-US" dirty="0" smtClean="0"/>
              <a:t>根</a:t>
            </a:r>
            <a:endParaRPr lang="en-US" altLang="zh-CN" dirty="0" smtClean="0"/>
          </a:p>
          <a:p>
            <a:pPr lvl="1"/>
            <a:r>
              <a:rPr lang="zh-CN" altLang="en-US" dirty="0" smtClean="0"/>
              <a:t>控制线</a:t>
            </a:r>
            <a:r>
              <a:rPr lang="en-US" altLang="zh-CN" dirty="0" smtClean="0"/>
              <a:t>26</a:t>
            </a:r>
            <a:r>
              <a:rPr lang="zh-CN" altLang="en-US" dirty="0" smtClean="0"/>
              <a:t>根（含时钟信号）</a:t>
            </a:r>
            <a:endParaRPr lang="en-US" altLang="zh-CN" dirty="0" smtClean="0"/>
          </a:p>
          <a:p>
            <a:pPr lvl="1"/>
            <a:r>
              <a:rPr lang="zh-CN" altLang="en-US" dirty="0" smtClean="0"/>
              <a:t>电源</a:t>
            </a:r>
            <a:r>
              <a:rPr lang="en-US" altLang="zh-CN" dirty="0" smtClean="0"/>
              <a:t>5</a:t>
            </a:r>
            <a:r>
              <a:rPr lang="zh-CN" altLang="en-US" dirty="0" smtClean="0"/>
              <a:t>根</a:t>
            </a:r>
            <a:endParaRPr lang="en-US" altLang="zh-CN" dirty="0" smtClean="0"/>
          </a:p>
          <a:p>
            <a:pPr lvl="1"/>
            <a:r>
              <a:rPr lang="zh-CN" altLang="en-US" dirty="0" smtClean="0"/>
              <a:t>地线</a:t>
            </a:r>
            <a:r>
              <a:rPr lang="en-US" altLang="zh-CN" dirty="0" smtClean="0"/>
              <a:t>3</a:t>
            </a:r>
            <a:r>
              <a:rPr lang="zh-CN" altLang="en-US" dirty="0" smtClean="0"/>
              <a:t>根。</a:t>
            </a:r>
          </a:p>
          <a:p>
            <a:endParaRPr lang="en-US" altLang="zh-CN" dirty="0" smtClean="0"/>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532571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矩形 2"/>
          <p:cNvSpPr>
            <a:spLocks noGrp="1" noChangeArrowheads="1"/>
          </p:cNvSpPr>
          <p:nvPr>
            <p:ph type="title"/>
          </p:nvPr>
        </p:nvSpPr>
        <p:spPr/>
        <p:txBody>
          <a:bodyPr/>
          <a:lstStyle/>
          <a:p>
            <a:r>
              <a:rPr lang="en-US" altLang="zh-CN" dirty="0" smtClean="0"/>
              <a:t>ISA</a:t>
            </a:r>
            <a:r>
              <a:rPr lang="zh-CN" altLang="en-US" dirty="0" smtClean="0"/>
              <a:t>总线</a:t>
            </a:r>
            <a:endParaRPr lang="en-US" altLang="zh-CN" dirty="0" smtClean="0"/>
          </a:p>
        </p:txBody>
      </p:sp>
      <p:sp>
        <p:nvSpPr>
          <p:cNvPr id="46084" name="矩形 3"/>
          <p:cNvSpPr>
            <a:spLocks noGrp="1" noChangeArrowheads="1"/>
          </p:cNvSpPr>
          <p:nvPr>
            <p:ph type="body" idx="1"/>
          </p:nvPr>
        </p:nvSpPr>
        <p:spPr/>
        <p:txBody>
          <a:bodyPr/>
          <a:lstStyle/>
          <a:p>
            <a:r>
              <a:rPr lang="en-US" altLang="zh-CN" dirty="0" smtClean="0"/>
              <a:t>ISA</a:t>
            </a:r>
            <a:r>
              <a:rPr lang="zh-CN" altLang="en-US" dirty="0" smtClean="0"/>
              <a:t>（</a:t>
            </a:r>
            <a:r>
              <a:rPr lang="en-US" altLang="zh-CN" dirty="0" smtClean="0"/>
              <a:t>industrial standard architecture</a:t>
            </a:r>
            <a:r>
              <a:rPr lang="zh-CN" altLang="en-US" dirty="0" smtClean="0"/>
              <a:t>）总线标准是</a:t>
            </a:r>
            <a:r>
              <a:rPr lang="en-US" altLang="zh-CN" dirty="0" smtClean="0"/>
              <a:t>IBM </a:t>
            </a:r>
            <a:r>
              <a:rPr lang="zh-CN" altLang="en-US" dirty="0" smtClean="0"/>
              <a:t>公司</a:t>
            </a:r>
            <a:r>
              <a:rPr lang="en-US" altLang="zh-CN" dirty="0" smtClean="0"/>
              <a:t>1984</a:t>
            </a:r>
            <a:r>
              <a:rPr lang="zh-CN" altLang="en-US" dirty="0" smtClean="0"/>
              <a:t>年为推出</a:t>
            </a:r>
            <a:r>
              <a:rPr lang="en-US" altLang="zh-CN" dirty="0" smtClean="0"/>
              <a:t>PC/AT</a:t>
            </a:r>
            <a:r>
              <a:rPr lang="zh-CN" altLang="en-US" dirty="0" smtClean="0"/>
              <a:t>机而建立的系统总线标准，所以也叫</a:t>
            </a:r>
            <a:r>
              <a:rPr lang="en-US" altLang="zh-CN" dirty="0" smtClean="0"/>
              <a:t>AT</a:t>
            </a:r>
            <a:r>
              <a:rPr lang="zh-CN" altLang="en-US" dirty="0" smtClean="0"/>
              <a:t>总线。</a:t>
            </a:r>
          </a:p>
          <a:p>
            <a:r>
              <a:rPr lang="zh-CN" altLang="en-US" dirty="0" smtClean="0"/>
              <a:t>为</a:t>
            </a:r>
            <a:r>
              <a:rPr lang="en-US" altLang="zh-CN" dirty="0"/>
              <a:t>286</a:t>
            </a:r>
            <a:r>
              <a:rPr lang="zh-CN" altLang="en-US" dirty="0"/>
              <a:t>计算机制定的工业标准总线</a:t>
            </a:r>
            <a:r>
              <a:rPr lang="zh-CN" altLang="en-US" dirty="0" smtClean="0"/>
              <a:t>。</a:t>
            </a:r>
            <a:endParaRPr lang="en-US" altLang="zh-CN" dirty="0" smtClean="0"/>
          </a:p>
          <a:p>
            <a:r>
              <a:rPr lang="zh-CN" altLang="en-US" dirty="0" smtClean="0"/>
              <a:t>总线宽度</a:t>
            </a:r>
            <a:r>
              <a:rPr lang="en-US" altLang="zh-CN" dirty="0" smtClean="0"/>
              <a:t>16</a:t>
            </a:r>
            <a:r>
              <a:rPr lang="zh-CN" altLang="en-US" dirty="0"/>
              <a:t>位，总线</a:t>
            </a:r>
            <a:r>
              <a:rPr lang="zh-CN" altLang="en-US" dirty="0" smtClean="0"/>
              <a:t>频率</a:t>
            </a:r>
            <a:r>
              <a:rPr lang="en-US" altLang="zh-CN" dirty="0" smtClean="0"/>
              <a:t>8MHz</a:t>
            </a:r>
            <a:r>
              <a:rPr lang="zh-CN" altLang="en-US" dirty="0"/>
              <a:t>。 </a:t>
            </a:r>
            <a:endParaRPr lang="en-US" altLang="zh-CN" dirty="0" smtClean="0"/>
          </a:p>
          <a:p>
            <a:r>
              <a:rPr lang="en-US" altLang="zh-CN" dirty="0"/>
              <a:t>ISA</a:t>
            </a:r>
            <a:r>
              <a:rPr lang="zh-CN" altLang="en-US" dirty="0"/>
              <a:t>总线有</a:t>
            </a:r>
            <a:r>
              <a:rPr lang="en-US" altLang="zh-CN" dirty="0"/>
              <a:t>98</a:t>
            </a:r>
            <a:r>
              <a:rPr lang="zh-CN" altLang="en-US" dirty="0"/>
              <a:t>只引脚。 </a:t>
            </a:r>
          </a:p>
          <a:p>
            <a:r>
              <a:rPr lang="en-US" altLang="zh-CN" dirty="0" smtClean="0"/>
              <a:t>80286</a:t>
            </a:r>
            <a:r>
              <a:rPr lang="zh-CN" altLang="en-US" dirty="0" smtClean="0"/>
              <a:t>至</a:t>
            </a:r>
            <a:r>
              <a:rPr lang="en-US" altLang="zh-CN" dirty="0" smtClean="0"/>
              <a:t>80486</a:t>
            </a:r>
            <a:r>
              <a:rPr lang="zh-CN" altLang="en-US" dirty="0" smtClean="0"/>
              <a:t>时代应用非常广泛，以至于奔腾机中还保留有</a:t>
            </a:r>
            <a:r>
              <a:rPr lang="en-US" altLang="zh-CN" dirty="0" smtClean="0"/>
              <a:t>ISA</a:t>
            </a:r>
            <a:r>
              <a:rPr lang="zh-CN" altLang="en-US" dirty="0" smtClean="0"/>
              <a:t>总线插槽。</a:t>
            </a:r>
            <a:endParaRPr lang="en-US" altLang="zh-CN" dirty="0" smtClean="0"/>
          </a:p>
          <a:p>
            <a:endParaRPr lang="en-US" altLang="zh-CN" dirty="0" smtClean="0"/>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233655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5" descr="0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4024" y="3229039"/>
            <a:ext cx="3810000" cy="2990850"/>
          </a:xfrm>
          <a:prstGeom prst="rect">
            <a:avLst/>
          </a:prstGeom>
          <a:solidFill>
            <a:schemeClr val="bg1"/>
          </a:solidFill>
          <a:ln w="9525">
            <a:noFill/>
            <a:miter lim="800000"/>
            <a:headEnd/>
            <a:tailEnd/>
          </a:ln>
          <a:effectLst>
            <a:outerShdw dist="107763" dir="2700000" algn="ctr" rotWithShape="0">
              <a:srgbClr val="808080">
                <a:alpha val="50000"/>
              </a:srgbClr>
            </a:outerShdw>
          </a:effectLst>
        </p:spPr>
      </p:pic>
      <p:sp>
        <p:nvSpPr>
          <p:cNvPr id="47107" name="矩形 2"/>
          <p:cNvSpPr>
            <a:spLocks noGrp="1" noChangeArrowheads="1"/>
          </p:cNvSpPr>
          <p:nvPr>
            <p:ph type="title"/>
          </p:nvPr>
        </p:nvSpPr>
        <p:spPr/>
        <p:txBody>
          <a:bodyPr/>
          <a:lstStyle/>
          <a:p>
            <a:r>
              <a:rPr lang="en-US" altLang="zh-CN" dirty="0" smtClean="0"/>
              <a:t>ISA/EISA</a:t>
            </a:r>
          </a:p>
        </p:txBody>
      </p:sp>
      <p:sp>
        <p:nvSpPr>
          <p:cNvPr id="47108" name="矩形 3"/>
          <p:cNvSpPr>
            <a:spLocks noGrp="1" noChangeArrowheads="1"/>
          </p:cNvSpPr>
          <p:nvPr>
            <p:ph type="body" idx="1"/>
          </p:nvPr>
        </p:nvSpPr>
        <p:spPr/>
        <p:txBody>
          <a:bodyPr/>
          <a:lstStyle/>
          <a:p>
            <a:r>
              <a:rPr lang="en-US" altLang="zh-CN" dirty="0" smtClean="0"/>
              <a:t>EISA</a:t>
            </a:r>
            <a:r>
              <a:rPr lang="zh-CN" altLang="en-US" dirty="0" smtClean="0"/>
              <a:t>（</a:t>
            </a:r>
            <a:r>
              <a:rPr lang="en-US" altLang="zh-CN" dirty="0" smtClean="0"/>
              <a:t>Extended Industry Standard Architecture</a:t>
            </a:r>
            <a:r>
              <a:rPr lang="zh-CN" altLang="en-US" dirty="0" smtClean="0"/>
              <a:t>即扩展工业标准结构总线）</a:t>
            </a:r>
            <a:endParaRPr lang="en-US" altLang="zh-CN" dirty="0" smtClean="0"/>
          </a:p>
          <a:p>
            <a:r>
              <a:rPr lang="en-US" altLang="zh-CN" dirty="0" smtClean="0"/>
              <a:t>32</a:t>
            </a:r>
            <a:r>
              <a:rPr lang="zh-CN" altLang="en-US" dirty="0" smtClean="0"/>
              <a:t>位中央处理器（</a:t>
            </a:r>
            <a:r>
              <a:rPr lang="en-US" altLang="zh-CN" dirty="0" smtClean="0"/>
              <a:t>386</a:t>
            </a:r>
            <a:r>
              <a:rPr lang="zh-CN" altLang="en-US" dirty="0" smtClean="0"/>
              <a:t>、</a:t>
            </a:r>
            <a:r>
              <a:rPr lang="en-US" altLang="zh-CN" dirty="0" smtClean="0"/>
              <a:t>486</a:t>
            </a:r>
            <a:r>
              <a:rPr lang="zh-CN" altLang="en-US" dirty="0" smtClean="0"/>
              <a:t>、</a:t>
            </a:r>
            <a:r>
              <a:rPr lang="en-US" altLang="zh-CN" dirty="0" smtClean="0"/>
              <a:t>586</a:t>
            </a:r>
            <a:r>
              <a:rPr lang="zh-CN" altLang="en-US" dirty="0" smtClean="0"/>
              <a:t>等等）总线扩展工业标准。</a:t>
            </a:r>
            <a:endParaRPr lang="en-US" altLang="zh-CN" dirty="0" smtClean="0"/>
          </a:p>
          <a:p>
            <a:r>
              <a:rPr lang="zh-CN" altLang="en-US" dirty="0" smtClean="0"/>
              <a:t>总线宽度</a:t>
            </a:r>
            <a:r>
              <a:rPr lang="en-US" altLang="zh-CN" dirty="0" smtClean="0"/>
              <a:t>32</a:t>
            </a:r>
            <a:r>
              <a:rPr lang="zh-CN" altLang="en-US" dirty="0" smtClean="0"/>
              <a:t>位、</a:t>
            </a:r>
            <a:r>
              <a:rPr lang="en-US" altLang="zh-CN" dirty="0" smtClean="0"/>
              <a:t>16MHz</a:t>
            </a:r>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9016277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矩形 2"/>
          <p:cNvSpPr>
            <a:spLocks noGrp="1" noChangeArrowheads="1"/>
          </p:cNvSpPr>
          <p:nvPr>
            <p:ph type="title"/>
          </p:nvPr>
        </p:nvSpPr>
        <p:spPr/>
        <p:txBody>
          <a:bodyPr/>
          <a:lstStyle/>
          <a:p>
            <a:r>
              <a:rPr lang="en-US" altLang="zh-CN" smtClean="0"/>
              <a:t>VESA video electronics standard association</a:t>
            </a:r>
          </a:p>
        </p:txBody>
      </p:sp>
      <p:sp>
        <p:nvSpPr>
          <p:cNvPr id="49156" name="矩形 3"/>
          <p:cNvSpPr>
            <a:spLocks noGrp="1" noChangeArrowheads="1"/>
          </p:cNvSpPr>
          <p:nvPr>
            <p:ph type="body" idx="1"/>
          </p:nvPr>
        </p:nvSpPr>
        <p:spPr/>
        <p:txBody>
          <a:bodyPr/>
          <a:lstStyle/>
          <a:p>
            <a:r>
              <a:rPr lang="en-US" altLang="zh-CN" dirty="0" smtClean="0"/>
              <a:t>VESA</a:t>
            </a:r>
            <a:r>
              <a:rPr lang="zh-CN" altLang="en-US" dirty="0" smtClean="0"/>
              <a:t>）总线是 </a:t>
            </a:r>
            <a:r>
              <a:rPr lang="en-US" altLang="zh-CN" dirty="0" smtClean="0"/>
              <a:t>1992</a:t>
            </a:r>
            <a:r>
              <a:rPr lang="zh-CN" altLang="en-US" dirty="0" smtClean="0"/>
              <a:t>年由</a:t>
            </a:r>
            <a:r>
              <a:rPr lang="en-US" altLang="zh-CN" dirty="0" smtClean="0"/>
              <a:t>60</a:t>
            </a:r>
            <a:r>
              <a:rPr lang="zh-CN" altLang="en-US" dirty="0" smtClean="0"/>
              <a:t>家附件卡制造商联合推出的一种局部总线，简称为</a:t>
            </a:r>
            <a:r>
              <a:rPr lang="en-US" altLang="zh-CN" dirty="0" smtClean="0"/>
              <a:t>VL(VESA local bus)</a:t>
            </a:r>
            <a:r>
              <a:rPr lang="zh-CN" altLang="en-US" dirty="0" smtClean="0"/>
              <a:t>总线 </a:t>
            </a:r>
          </a:p>
          <a:p>
            <a:r>
              <a:rPr lang="zh-CN" altLang="en-US" dirty="0" smtClean="0"/>
              <a:t>该总线系统考虑到</a:t>
            </a:r>
            <a:r>
              <a:rPr lang="en-US" altLang="zh-CN" dirty="0" smtClean="0"/>
              <a:t>CPU</a:t>
            </a:r>
            <a:r>
              <a:rPr lang="zh-CN" altLang="en-US" dirty="0" smtClean="0"/>
              <a:t>与主存和</a:t>
            </a:r>
            <a:r>
              <a:rPr lang="en-US" altLang="zh-CN" dirty="0" smtClean="0"/>
              <a:t>Cache</a:t>
            </a:r>
            <a:r>
              <a:rPr lang="zh-CN" altLang="en-US" dirty="0" smtClean="0"/>
              <a:t>的直接相连，通常把这部分总线称为</a:t>
            </a:r>
            <a:r>
              <a:rPr lang="en-US" altLang="zh-CN" dirty="0" smtClean="0"/>
              <a:t>CPU</a:t>
            </a:r>
            <a:r>
              <a:rPr lang="zh-CN" altLang="en-US" dirty="0" smtClean="0"/>
              <a:t>总线或主总线，其他设备通过</a:t>
            </a:r>
            <a:r>
              <a:rPr lang="en-US" altLang="zh-CN" dirty="0" smtClean="0"/>
              <a:t>VL</a:t>
            </a:r>
            <a:r>
              <a:rPr lang="zh-CN" altLang="en-US" dirty="0" smtClean="0"/>
              <a:t>总线与</a:t>
            </a:r>
            <a:r>
              <a:rPr lang="en-US" altLang="zh-CN" dirty="0" smtClean="0"/>
              <a:t>CPU</a:t>
            </a:r>
            <a:r>
              <a:rPr lang="zh-CN" altLang="en-US" dirty="0" smtClean="0"/>
              <a:t>总线相连，所以</a:t>
            </a:r>
            <a:r>
              <a:rPr lang="en-US" altLang="zh-CN" dirty="0" smtClean="0"/>
              <a:t>VL</a:t>
            </a:r>
            <a:r>
              <a:rPr lang="zh-CN" altLang="en-US" dirty="0" smtClean="0"/>
              <a:t>总线被称为局部总线。</a:t>
            </a:r>
          </a:p>
          <a:p>
            <a:r>
              <a:rPr lang="zh-CN" altLang="en-US" dirty="0" smtClean="0"/>
              <a:t>数据、地址总线宽度均为</a:t>
            </a:r>
            <a:r>
              <a:rPr lang="en-US" altLang="zh-CN" dirty="0" smtClean="0"/>
              <a:t>32</a:t>
            </a:r>
            <a:r>
              <a:rPr lang="zh-CN" altLang="en-US" dirty="0" smtClean="0"/>
              <a:t>位。寻址空间为</a:t>
            </a:r>
            <a:r>
              <a:rPr lang="en-US" altLang="zh-CN" dirty="0" smtClean="0"/>
              <a:t>4GB</a:t>
            </a:r>
            <a:r>
              <a:rPr lang="zh-CN" altLang="en-US" dirty="0" smtClean="0"/>
              <a:t>。总线最高传输率为</a:t>
            </a:r>
            <a:r>
              <a:rPr lang="en-US" altLang="zh-CN" dirty="0" smtClean="0"/>
              <a:t>133MB/S. </a:t>
            </a:r>
          </a:p>
          <a:p>
            <a:r>
              <a:rPr lang="zh-CN" altLang="en-US" dirty="0" smtClean="0"/>
              <a:t>是一种高速、高效的局部总线，可支持</a:t>
            </a:r>
            <a:r>
              <a:rPr lang="en-US" altLang="zh-CN" dirty="0" smtClean="0"/>
              <a:t>386SX</a:t>
            </a:r>
            <a:r>
              <a:rPr lang="zh-CN" altLang="en-US" dirty="0" smtClean="0"/>
              <a:t>、</a:t>
            </a:r>
            <a:r>
              <a:rPr lang="en-US" altLang="zh-CN" dirty="0" smtClean="0"/>
              <a:t>386DX</a:t>
            </a:r>
            <a:r>
              <a:rPr lang="zh-CN" altLang="en-US" dirty="0" smtClean="0"/>
              <a:t>、</a:t>
            </a:r>
            <a:r>
              <a:rPr lang="en-US" altLang="zh-CN" dirty="0" smtClean="0"/>
              <a:t>486SX</a:t>
            </a:r>
            <a:r>
              <a:rPr lang="zh-CN" altLang="en-US" dirty="0" smtClean="0"/>
              <a:t>、</a:t>
            </a:r>
            <a:r>
              <a:rPr lang="en-US" altLang="zh-CN" dirty="0" smtClean="0"/>
              <a:t>486DX</a:t>
            </a:r>
            <a:r>
              <a:rPr lang="zh-CN" altLang="en-US" dirty="0" smtClean="0"/>
              <a:t>及奔腾微处理器。 </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8765904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矩形 2"/>
          <p:cNvSpPr>
            <a:spLocks noGrp="1" noChangeArrowheads="1"/>
          </p:cNvSpPr>
          <p:nvPr>
            <p:ph type="title"/>
          </p:nvPr>
        </p:nvSpPr>
        <p:spPr/>
        <p:txBody>
          <a:bodyPr/>
          <a:lstStyle/>
          <a:p>
            <a:r>
              <a:rPr lang="en-US" altLang="zh-CN" smtClean="0"/>
              <a:t>PCI</a:t>
            </a:r>
          </a:p>
        </p:txBody>
      </p:sp>
      <p:sp>
        <p:nvSpPr>
          <p:cNvPr id="50180" name="矩形 3"/>
          <p:cNvSpPr>
            <a:spLocks noGrp="1" noChangeArrowheads="1"/>
          </p:cNvSpPr>
          <p:nvPr>
            <p:ph type="body" idx="1"/>
          </p:nvPr>
        </p:nvSpPr>
        <p:spPr/>
        <p:txBody>
          <a:bodyPr/>
          <a:lstStyle/>
          <a:p>
            <a:r>
              <a:rPr lang="en-US" altLang="zh-CN" dirty="0" smtClean="0"/>
              <a:t>PCI</a:t>
            </a:r>
            <a:r>
              <a:rPr lang="zh-CN" altLang="en-US" dirty="0" smtClean="0"/>
              <a:t>（</a:t>
            </a:r>
            <a:r>
              <a:rPr lang="en-US" altLang="zh-CN" dirty="0" smtClean="0"/>
              <a:t>Peripheral Component Interconnect</a:t>
            </a:r>
            <a:r>
              <a:rPr lang="zh-CN" altLang="en-US" dirty="0" smtClean="0"/>
              <a:t>是美国</a:t>
            </a:r>
            <a:r>
              <a:rPr lang="en-US" altLang="zh-CN" dirty="0" smtClean="0"/>
              <a:t>SIG </a:t>
            </a:r>
            <a:r>
              <a:rPr lang="zh-CN" altLang="en-US" dirty="0" smtClean="0"/>
              <a:t>（即美国计算机协会专业集团）推出的新一代</a:t>
            </a:r>
            <a:r>
              <a:rPr lang="en-US" altLang="zh-CN" dirty="0" smtClean="0"/>
              <a:t>64</a:t>
            </a:r>
            <a:r>
              <a:rPr lang="zh-CN" altLang="en-US" dirty="0" smtClean="0"/>
              <a:t>位总线。频率为</a:t>
            </a:r>
            <a:r>
              <a:rPr lang="en-US" altLang="zh-CN" dirty="0" smtClean="0"/>
              <a:t>33MHz</a:t>
            </a:r>
            <a:r>
              <a:rPr lang="zh-CN" altLang="en-US" dirty="0" smtClean="0"/>
              <a:t>，峰值传输率为</a:t>
            </a:r>
            <a:r>
              <a:rPr lang="en-US" altLang="zh-CN" dirty="0" smtClean="0"/>
              <a:t>132Mbyte/s</a:t>
            </a:r>
            <a:r>
              <a:rPr lang="zh-CN" altLang="en-US" dirty="0" smtClean="0"/>
              <a:t>。 </a:t>
            </a:r>
          </a:p>
          <a:p>
            <a:r>
              <a:rPr lang="en-US" altLang="zh-CN" dirty="0" smtClean="0"/>
              <a:t>486</a:t>
            </a:r>
            <a:r>
              <a:rPr lang="zh-CN" altLang="en-US" dirty="0" smtClean="0"/>
              <a:t>系列采用</a:t>
            </a:r>
            <a:r>
              <a:rPr lang="en-US" altLang="zh-CN" dirty="0" smtClean="0"/>
              <a:t>ISA</a:t>
            </a:r>
            <a:r>
              <a:rPr lang="zh-CN" altLang="en-US" dirty="0" smtClean="0"/>
              <a:t>和</a:t>
            </a:r>
            <a:r>
              <a:rPr lang="en-US" altLang="zh-CN" dirty="0" smtClean="0"/>
              <a:t>EISA</a:t>
            </a:r>
            <a:r>
              <a:rPr lang="zh-CN" altLang="en-US" dirty="0" smtClean="0"/>
              <a:t>总线，而奔腾或</a:t>
            </a:r>
            <a:r>
              <a:rPr lang="en-US" altLang="zh-CN" dirty="0" smtClean="0"/>
              <a:t>586</a:t>
            </a:r>
            <a:r>
              <a:rPr lang="zh-CN" altLang="en-US" dirty="0" smtClean="0"/>
              <a:t>系列主板采用了</a:t>
            </a:r>
            <a:r>
              <a:rPr lang="en-US" altLang="zh-CN" dirty="0" smtClean="0"/>
              <a:t>PCI</a:t>
            </a:r>
            <a:r>
              <a:rPr lang="zh-CN" altLang="en-US" dirty="0" smtClean="0"/>
              <a:t>总线。</a:t>
            </a:r>
            <a:r>
              <a:rPr lang="en-US" altLang="zh-CN" dirty="0" smtClean="0"/>
              <a:t>586</a:t>
            </a:r>
            <a:r>
              <a:rPr lang="zh-CN" altLang="en-US" dirty="0" smtClean="0"/>
              <a:t>系列主板应该淘汰传统的</a:t>
            </a:r>
            <a:r>
              <a:rPr lang="en-US" altLang="zh-CN" dirty="0" smtClean="0"/>
              <a:t>EISA</a:t>
            </a:r>
            <a:r>
              <a:rPr lang="zh-CN" altLang="en-US" dirty="0" smtClean="0"/>
              <a:t>总线，但很多用户还在使用</a:t>
            </a:r>
            <a:r>
              <a:rPr lang="en-US" altLang="zh-CN" dirty="0" smtClean="0"/>
              <a:t>ISA</a:t>
            </a:r>
            <a:r>
              <a:rPr lang="zh-CN" altLang="en-US" dirty="0" smtClean="0"/>
              <a:t>总线或</a:t>
            </a:r>
            <a:r>
              <a:rPr lang="en-US" altLang="zh-CN" dirty="0" smtClean="0"/>
              <a:t>EISA</a:t>
            </a:r>
            <a:r>
              <a:rPr lang="zh-CN" altLang="en-US" dirty="0" smtClean="0"/>
              <a:t>总线接口卡，所以大多数</a:t>
            </a:r>
            <a:r>
              <a:rPr lang="en-US" altLang="zh-CN" dirty="0" smtClean="0"/>
              <a:t>586</a:t>
            </a:r>
            <a:r>
              <a:rPr lang="zh-CN" altLang="en-US" dirty="0" smtClean="0"/>
              <a:t>系列主板仍保留了</a:t>
            </a:r>
            <a:r>
              <a:rPr lang="en-US" altLang="zh-CN" dirty="0" smtClean="0"/>
              <a:t>EISA</a:t>
            </a:r>
            <a:r>
              <a:rPr lang="zh-CN" altLang="en-US" dirty="0" smtClean="0"/>
              <a:t>总线。 </a:t>
            </a:r>
          </a:p>
          <a:p>
            <a:endParaRPr lang="en-US" altLang="zh-CN" dirty="0" smtClean="0"/>
          </a:p>
        </p:txBody>
      </p:sp>
      <p:pic>
        <p:nvPicPr>
          <p:cNvPr id="9" name="图片 5" descr="0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4149080"/>
            <a:ext cx="3267394" cy="2564904"/>
          </a:xfrm>
          <a:prstGeom prst="rect">
            <a:avLst/>
          </a:prstGeom>
          <a:solidFill>
            <a:schemeClr val="bg1"/>
          </a:solidFill>
          <a:ln w="9525">
            <a:noFill/>
            <a:miter lim="800000"/>
            <a:headEnd/>
            <a:tailEnd/>
          </a:ln>
          <a:effectLst>
            <a:outerShdw dist="107763" dir="2700000" algn="ctr" rotWithShape="0">
              <a:srgbClr val="808080">
                <a:alpha val="50000"/>
              </a:srgbClr>
            </a:outerShdw>
          </a:effectLst>
        </p:spPr>
      </p:pic>
      <p:sp>
        <p:nvSpPr>
          <p:cNvPr id="10"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6438078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矩形 2"/>
          <p:cNvSpPr>
            <a:spLocks noGrp="1" noChangeArrowheads="1"/>
          </p:cNvSpPr>
          <p:nvPr>
            <p:ph type="title"/>
          </p:nvPr>
        </p:nvSpPr>
        <p:spPr/>
        <p:txBody>
          <a:bodyPr/>
          <a:lstStyle/>
          <a:p>
            <a:pPr eaLnBrk="1" hangingPunct="1"/>
            <a:r>
              <a:rPr lang="en-US" altLang="zh-CN" smtClean="0">
                <a:latin typeface="宋体" charset="-122"/>
              </a:rPr>
              <a:t>PCI</a:t>
            </a:r>
            <a:r>
              <a:rPr lang="zh-CN" altLang="en-US" smtClean="0">
                <a:latin typeface="宋体" charset="-122"/>
              </a:rPr>
              <a:t>总线结构</a:t>
            </a:r>
          </a:p>
        </p:txBody>
      </p:sp>
      <p:sp>
        <p:nvSpPr>
          <p:cNvPr id="51204" name="矩形 4"/>
          <p:cNvSpPr>
            <a:spLocks noChangeArrowheads="1"/>
          </p:cNvSpPr>
          <p:nvPr/>
        </p:nvSpPr>
        <p:spPr bwMode="auto">
          <a:xfrm>
            <a:off x="16906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i="0">
                <a:solidFill>
                  <a:schemeClr val="tx1"/>
                </a:solidFill>
                <a:latin typeface="Times New Roman" pitchFamily="18" charset="0"/>
                <a:ea typeface="宋体" charset="-122"/>
              </a:rPr>
              <a:t>处理器</a:t>
            </a:r>
          </a:p>
        </p:txBody>
      </p:sp>
      <p:sp>
        <p:nvSpPr>
          <p:cNvPr id="51205" name="矩形 5"/>
          <p:cNvSpPr>
            <a:spLocks noChangeArrowheads="1"/>
          </p:cNvSpPr>
          <p:nvPr/>
        </p:nvSpPr>
        <p:spPr bwMode="auto">
          <a:xfrm>
            <a:off x="31384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i="0">
                <a:solidFill>
                  <a:schemeClr val="tx1"/>
                </a:solidFill>
                <a:latin typeface="Times New Roman" pitchFamily="18" charset="0"/>
                <a:ea typeface="宋体" charset="-122"/>
              </a:rPr>
              <a:t>处理器</a:t>
            </a:r>
          </a:p>
        </p:txBody>
      </p:sp>
      <p:sp>
        <p:nvSpPr>
          <p:cNvPr id="51206" name="矩形 6"/>
          <p:cNvSpPr>
            <a:spLocks noChangeArrowheads="1"/>
          </p:cNvSpPr>
          <p:nvPr/>
        </p:nvSpPr>
        <p:spPr bwMode="auto">
          <a:xfrm>
            <a:off x="47386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400" i="0">
                <a:solidFill>
                  <a:schemeClr val="tx1"/>
                </a:solidFill>
                <a:latin typeface="Times New Roman" pitchFamily="18" charset="0"/>
                <a:ea typeface="宋体" charset="-122"/>
              </a:rPr>
              <a:t>主存</a:t>
            </a:r>
          </a:p>
          <a:p>
            <a:pPr algn="ctr"/>
            <a:r>
              <a:rPr kumimoji="1" lang="zh-CN" altLang="en-US" sz="1400" i="0">
                <a:solidFill>
                  <a:schemeClr val="tx1"/>
                </a:solidFill>
                <a:latin typeface="Times New Roman" pitchFamily="18" charset="0"/>
                <a:ea typeface="宋体" charset="-122"/>
              </a:rPr>
              <a:t>控制器</a:t>
            </a:r>
          </a:p>
        </p:txBody>
      </p:sp>
      <p:sp>
        <p:nvSpPr>
          <p:cNvPr id="51207" name="矩形 7"/>
          <p:cNvSpPr>
            <a:spLocks noChangeArrowheads="1"/>
          </p:cNvSpPr>
          <p:nvPr/>
        </p:nvSpPr>
        <p:spPr bwMode="auto">
          <a:xfrm>
            <a:off x="63388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i="0">
                <a:solidFill>
                  <a:schemeClr val="tx1"/>
                </a:solidFill>
                <a:latin typeface="Times New Roman" pitchFamily="18" charset="0"/>
                <a:ea typeface="宋体" charset="-122"/>
              </a:rPr>
              <a:t>主存</a:t>
            </a:r>
          </a:p>
        </p:txBody>
      </p:sp>
      <p:sp>
        <p:nvSpPr>
          <p:cNvPr id="51208" name="矩形 8"/>
          <p:cNvSpPr>
            <a:spLocks noChangeArrowheads="1"/>
          </p:cNvSpPr>
          <p:nvPr/>
        </p:nvSpPr>
        <p:spPr bwMode="auto">
          <a:xfrm>
            <a:off x="1538288" y="27039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p:txBody>
      </p:sp>
      <p:sp>
        <p:nvSpPr>
          <p:cNvPr id="51209" name="矩形 9"/>
          <p:cNvSpPr>
            <a:spLocks noChangeArrowheads="1"/>
          </p:cNvSpPr>
          <p:nvPr/>
        </p:nvSpPr>
        <p:spPr bwMode="auto">
          <a:xfrm>
            <a:off x="2833688" y="27039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600" i="0">
              <a:solidFill>
                <a:schemeClr val="tx1"/>
              </a:solidFill>
              <a:latin typeface="Times New Roman" pitchFamily="18" charset="0"/>
              <a:ea typeface="宋体" charset="-122"/>
            </a:endParaRPr>
          </a:p>
          <a:p>
            <a:pPr algn="ctr"/>
            <a:endParaRPr kumimoji="1" lang="en-US" altLang="zh-CN" sz="1600" i="0">
              <a:solidFill>
                <a:schemeClr val="tx1"/>
              </a:solidFill>
              <a:latin typeface="Times New Roman" pitchFamily="18" charset="0"/>
              <a:ea typeface="宋体" charset="-122"/>
            </a:endParaRPr>
          </a:p>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a:p>
            <a:pPr algn="ctr"/>
            <a:endParaRPr kumimoji="1" lang="en-US" altLang="zh-CN" sz="2400" i="0">
              <a:solidFill>
                <a:schemeClr val="tx1"/>
              </a:solidFill>
              <a:latin typeface="Times New Roman" pitchFamily="18" charset="0"/>
              <a:ea typeface="宋体" charset="-122"/>
            </a:endParaRPr>
          </a:p>
        </p:txBody>
      </p:sp>
      <p:sp>
        <p:nvSpPr>
          <p:cNvPr id="51210" name="矩形 10"/>
          <p:cNvSpPr>
            <a:spLocks noChangeArrowheads="1"/>
          </p:cNvSpPr>
          <p:nvPr/>
        </p:nvSpPr>
        <p:spPr bwMode="auto">
          <a:xfrm>
            <a:off x="4052888" y="2780184"/>
            <a:ext cx="990600" cy="381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i="0">
                <a:solidFill>
                  <a:schemeClr val="tx1"/>
                </a:solidFill>
                <a:latin typeface="Times New Roman" pitchFamily="18" charset="0"/>
                <a:ea typeface="宋体" charset="-122"/>
              </a:rPr>
              <a:t>HOST</a:t>
            </a:r>
            <a:r>
              <a:rPr kumimoji="1" lang="zh-CN" altLang="en-US" sz="1400" i="0">
                <a:solidFill>
                  <a:schemeClr val="tx1"/>
                </a:solidFill>
                <a:latin typeface="Times New Roman" pitchFamily="18" charset="0"/>
                <a:ea typeface="宋体" charset="-122"/>
              </a:rPr>
              <a:t>桥</a:t>
            </a:r>
          </a:p>
        </p:txBody>
      </p:sp>
      <p:sp>
        <p:nvSpPr>
          <p:cNvPr id="51211" name="矩形 11"/>
          <p:cNvSpPr>
            <a:spLocks noChangeArrowheads="1"/>
          </p:cNvSpPr>
          <p:nvPr/>
        </p:nvSpPr>
        <p:spPr bwMode="auto">
          <a:xfrm>
            <a:off x="5500688" y="2703984"/>
            <a:ext cx="2286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i="0">
                <a:solidFill>
                  <a:schemeClr val="tx1"/>
                </a:solidFill>
                <a:latin typeface="Times New Roman" pitchFamily="18" charset="0"/>
                <a:ea typeface="宋体" charset="-122"/>
              </a:rPr>
              <a:t>主设备    目标设备</a:t>
            </a:r>
          </a:p>
        </p:txBody>
      </p:sp>
      <p:sp>
        <p:nvSpPr>
          <p:cNvPr id="51212" name="矩形 12"/>
          <p:cNvSpPr>
            <a:spLocks noChangeArrowheads="1"/>
          </p:cNvSpPr>
          <p:nvPr/>
        </p:nvSpPr>
        <p:spPr bwMode="auto">
          <a:xfrm>
            <a:off x="1919288" y="3923184"/>
            <a:ext cx="1905000" cy="3810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PCI/LEGACY</a:t>
            </a:r>
            <a:r>
              <a:rPr kumimoji="1" lang="zh-CN" altLang="en-US" sz="1600" i="0">
                <a:solidFill>
                  <a:schemeClr val="tx1"/>
                </a:solidFill>
                <a:latin typeface="Times New Roman" pitchFamily="18" charset="0"/>
                <a:ea typeface="宋体" charset="-122"/>
              </a:rPr>
              <a:t>总线桥</a:t>
            </a:r>
          </a:p>
        </p:txBody>
      </p:sp>
      <p:sp>
        <p:nvSpPr>
          <p:cNvPr id="51213" name="矩形 13"/>
          <p:cNvSpPr>
            <a:spLocks noChangeArrowheads="1"/>
          </p:cNvSpPr>
          <p:nvPr/>
        </p:nvSpPr>
        <p:spPr bwMode="auto">
          <a:xfrm>
            <a:off x="5119688" y="3923184"/>
            <a:ext cx="1905000" cy="3810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PCI/PCI</a:t>
            </a:r>
            <a:r>
              <a:rPr kumimoji="1" lang="zh-CN" altLang="en-US" sz="1600" i="0">
                <a:solidFill>
                  <a:schemeClr val="tx1"/>
                </a:solidFill>
                <a:latin typeface="Times New Roman" pitchFamily="18" charset="0"/>
                <a:ea typeface="宋体" charset="-122"/>
              </a:rPr>
              <a:t>桥</a:t>
            </a:r>
          </a:p>
        </p:txBody>
      </p:sp>
      <p:sp>
        <p:nvSpPr>
          <p:cNvPr id="51214" name="矩形 14"/>
          <p:cNvSpPr>
            <a:spLocks noChangeArrowheads="1"/>
          </p:cNvSpPr>
          <p:nvPr/>
        </p:nvSpPr>
        <p:spPr bwMode="auto">
          <a:xfrm>
            <a:off x="1309688" y="51423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LEGACY</a:t>
            </a:r>
          </a:p>
          <a:p>
            <a:pPr algn="ctr"/>
            <a:r>
              <a:rPr kumimoji="1" lang="zh-CN" altLang="en-US" sz="1600" i="0">
                <a:solidFill>
                  <a:schemeClr val="tx1"/>
                </a:solidFill>
                <a:latin typeface="Times New Roman" pitchFamily="18" charset="0"/>
                <a:ea typeface="宋体" charset="-122"/>
              </a:rPr>
              <a:t>设备</a:t>
            </a:r>
          </a:p>
        </p:txBody>
      </p:sp>
      <p:sp>
        <p:nvSpPr>
          <p:cNvPr id="51215" name="矩形 15"/>
          <p:cNvSpPr>
            <a:spLocks noChangeArrowheads="1"/>
          </p:cNvSpPr>
          <p:nvPr/>
        </p:nvSpPr>
        <p:spPr bwMode="auto">
          <a:xfrm>
            <a:off x="2528888" y="51423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LEGACY</a:t>
            </a:r>
          </a:p>
          <a:p>
            <a:pPr algn="ctr"/>
            <a:r>
              <a:rPr kumimoji="1" lang="zh-CN" altLang="en-US" sz="1600" i="0">
                <a:solidFill>
                  <a:schemeClr val="tx1"/>
                </a:solidFill>
                <a:latin typeface="Times New Roman" pitchFamily="18" charset="0"/>
                <a:ea typeface="宋体" charset="-122"/>
              </a:rPr>
              <a:t>设备</a:t>
            </a:r>
            <a:endParaRPr kumimoji="1" lang="zh-CN" altLang="en-US" sz="2400" i="0">
              <a:solidFill>
                <a:schemeClr val="tx1"/>
              </a:solidFill>
              <a:latin typeface="Times New Roman" pitchFamily="18" charset="0"/>
              <a:ea typeface="宋体" charset="-122"/>
            </a:endParaRPr>
          </a:p>
        </p:txBody>
      </p:sp>
      <p:sp>
        <p:nvSpPr>
          <p:cNvPr id="51216" name="矩形 16"/>
          <p:cNvSpPr>
            <a:spLocks noChangeArrowheads="1"/>
          </p:cNvSpPr>
          <p:nvPr/>
        </p:nvSpPr>
        <p:spPr bwMode="auto">
          <a:xfrm>
            <a:off x="5119688" y="52185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p:txBody>
      </p:sp>
      <p:sp>
        <p:nvSpPr>
          <p:cNvPr id="51217" name="矩形 17"/>
          <p:cNvSpPr>
            <a:spLocks noChangeArrowheads="1"/>
          </p:cNvSpPr>
          <p:nvPr/>
        </p:nvSpPr>
        <p:spPr bwMode="auto">
          <a:xfrm>
            <a:off x="6491288" y="52185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p:txBody>
      </p:sp>
      <p:sp>
        <p:nvSpPr>
          <p:cNvPr id="51218" name="直线 18"/>
          <p:cNvSpPr>
            <a:spLocks noChangeShapeType="1"/>
          </p:cNvSpPr>
          <p:nvPr/>
        </p:nvSpPr>
        <p:spPr bwMode="auto">
          <a:xfrm>
            <a:off x="1309688" y="2322984"/>
            <a:ext cx="693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19" name="直线 19"/>
          <p:cNvSpPr>
            <a:spLocks noChangeShapeType="1"/>
          </p:cNvSpPr>
          <p:nvPr/>
        </p:nvSpPr>
        <p:spPr bwMode="auto">
          <a:xfrm>
            <a:off x="1233488" y="3542184"/>
            <a:ext cx="693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0" name="直线 20"/>
          <p:cNvSpPr>
            <a:spLocks noChangeShapeType="1"/>
          </p:cNvSpPr>
          <p:nvPr/>
        </p:nvSpPr>
        <p:spPr bwMode="auto">
          <a:xfrm>
            <a:off x="1081088" y="4685184"/>
            <a:ext cx="312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1" name="直线 21"/>
          <p:cNvSpPr>
            <a:spLocks noChangeShapeType="1"/>
          </p:cNvSpPr>
          <p:nvPr/>
        </p:nvSpPr>
        <p:spPr bwMode="auto">
          <a:xfrm>
            <a:off x="4814888" y="4685184"/>
            <a:ext cx="312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2" name="直线 22"/>
          <p:cNvSpPr>
            <a:spLocks noChangeShapeType="1"/>
          </p:cNvSpPr>
          <p:nvPr/>
        </p:nvSpPr>
        <p:spPr bwMode="auto">
          <a:xfrm>
            <a:off x="2147888" y="20181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3" name="直线 23"/>
          <p:cNvSpPr>
            <a:spLocks noChangeShapeType="1"/>
          </p:cNvSpPr>
          <p:nvPr/>
        </p:nvSpPr>
        <p:spPr bwMode="auto">
          <a:xfrm>
            <a:off x="3595688" y="20181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4" name="直线 24"/>
          <p:cNvSpPr>
            <a:spLocks noChangeShapeType="1"/>
          </p:cNvSpPr>
          <p:nvPr/>
        </p:nvSpPr>
        <p:spPr bwMode="auto">
          <a:xfrm>
            <a:off x="5119688" y="20181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5" name="直线 25"/>
          <p:cNvSpPr>
            <a:spLocks noChangeShapeType="1"/>
          </p:cNvSpPr>
          <p:nvPr/>
        </p:nvSpPr>
        <p:spPr bwMode="auto">
          <a:xfrm>
            <a:off x="1995488" y="3237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6" name="直线 26"/>
          <p:cNvSpPr>
            <a:spLocks noChangeShapeType="1"/>
          </p:cNvSpPr>
          <p:nvPr/>
        </p:nvSpPr>
        <p:spPr bwMode="auto">
          <a:xfrm>
            <a:off x="3290888" y="3237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7" name="直线 27"/>
          <p:cNvSpPr>
            <a:spLocks noChangeShapeType="1"/>
          </p:cNvSpPr>
          <p:nvPr/>
        </p:nvSpPr>
        <p:spPr bwMode="auto">
          <a:xfrm>
            <a:off x="4586288" y="3161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8" name="直线 28"/>
          <p:cNvSpPr>
            <a:spLocks noChangeShapeType="1"/>
          </p:cNvSpPr>
          <p:nvPr/>
        </p:nvSpPr>
        <p:spPr bwMode="auto">
          <a:xfrm>
            <a:off x="6719888" y="3237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9" name="直线 29"/>
          <p:cNvSpPr>
            <a:spLocks noChangeShapeType="1"/>
          </p:cNvSpPr>
          <p:nvPr/>
        </p:nvSpPr>
        <p:spPr bwMode="auto">
          <a:xfrm>
            <a:off x="2833688" y="3542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0" name="直线 30"/>
          <p:cNvSpPr>
            <a:spLocks noChangeShapeType="1"/>
          </p:cNvSpPr>
          <p:nvPr/>
        </p:nvSpPr>
        <p:spPr bwMode="auto">
          <a:xfrm>
            <a:off x="2833688" y="4304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1" name="直线 31"/>
          <p:cNvSpPr>
            <a:spLocks noChangeShapeType="1"/>
          </p:cNvSpPr>
          <p:nvPr/>
        </p:nvSpPr>
        <p:spPr bwMode="auto">
          <a:xfrm>
            <a:off x="6034088" y="3542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2" name="直线 32"/>
          <p:cNvSpPr>
            <a:spLocks noChangeShapeType="1"/>
          </p:cNvSpPr>
          <p:nvPr/>
        </p:nvSpPr>
        <p:spPr bwMode="auto">
          <a:xfrm>
            <a:off x="6034088" y="4304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3" name="直线 33"/>
          <p:cNvSpPr>
            <a:spLocks noChangeShapeType="1"/>
          </p:cNvSpPr>
          <p:nvPr/>
        </p:nvSpPr>
        <p:spPr bwMode="auto">
          <a:xfrm>
            <a:off x="1843088" y="4685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4" name="直线 34"/>
          <p:cNvSpPr>
            <a:spLocks noChangeShapeType="1"/>
          </p:cNvSpPr>
          <p:nvPr/>
        </p:nvSpPr>
        <p:spPr bwMode="auto">
          <a:xfrm>
            <a:off x="3214688" y="4685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5" name="直线 35"/>
          <p:cNvSpPr>
            <a:spLocks noChangeShapeType="1"/>
          </p:cNvSpPr>
          <p:nvPr/>
        </p:nvSpPr>
        <p:spPr bwMode="auto">
          <a:xfrm>
            <a:off x="5576888" y="46851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6" name="直线 36"/>
          <p:cNvSpPr>
            <a:spLocks noChangeShapeType="1"/>
          </p:cNvSpPr>
          <p:nvPr/>
        </p:nvSpPr>
        <p:spPr bwMode="auto">
          <a:xfrm>
            <a:off x="7024688" y="46851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7" name="直线 37"/>
          <p:cNvSpPr>
            <a:spLocks noChangeShapeType="1"/>
          </p:cNvSpPr>
          <p:nvPr/>
        </p:nvSpPr>
        <p:spPr bwMode="auto">
          <a:xfrm>
            <a:off x="4586288" y="23229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8" name="直线 38"/>
          <p:cNvSpPr>
            <a:spLocks noChangeShapeType="1"/>
          </p:cNvSpPr>
          <p:nvPr/>
        </p:nvSpPr>
        <p:spPr bwMode="auto">
          <a:xfrm>
            <a:off x="5729288" y="1713384"/>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9" name="文本框 39"/>
          <p:cNvSpPr txBox="1">
            <a:spLocks noChangeArrowheads="1"/>
          </p:cNvSpPr>
          <p:nvPr/>
        </p:nvSpPr>
        <p:spPr bwMode="auto">
          <a:xfrm>
            <a:off x="5637213" y="1980084"/>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800" i="0">
                <a:solidFill>
                  <a:schemeClr val="tx1"/>
                </a:solidFill>
                <a:latin typeface="Times New Roman" pitchFamily="18" charset="0"/>
                <a:ea typeface="宋体" charset="-122"/>
              </a:rPr>
              <a:t>HOST</a:t>
            </a:r>
            <a:r>
              <a:rPr kumimoji="1" lang="zh-CN" altLang="en-US" sz="1800" i="0">
                <a:solidFill>
                  <a:schemeClr val="tx1"/>
                </a:solidFill>
                <a:latin typeface="Times New Roman" pitchFamily="18" charset="0"/>
                <a:ea typeface="宋体" charset="-122"/>
              </a:rPr>
              <a:t>总线</a:t>
            </a:r>
          </a:p>
        </p:txBody>
      </p:sp>
      <p:sp>
        <p:nvSpPr>
          <p:cNvPr id="51240" name="文本框 40"/>
          <p:cNvSpPr txBox="1">
            <a:spLocks noChangeArrowheads="1"/>
          </p:cNvSpPr>
          <p:nvPr/>
        </p:nvSpPr>
        <p:spPr bwMode="auto">
          <a:xfrm>
            <a:off x="3492975" y="3580284"/>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800" i="0">
                <a:solidFill>
                  <a:schemeClr val="tx1"/>
                </a:solidFill>
                <a:latin typeface="Times New Roman" pitchFamily="18" charset="0"/>
                <a:ea typeface="宋体" charset="-122"/>
              </a:rPr>
              <a:t>PCI</a:t>
            </a:r>
            <a:r>
              <a:rPr kumimoji="1" lang="zh-CN" altLang="en-US" sz="1800" i="0">
                <a:solidFill>
                  <a:schemeClr val="tx1"/>
                </a:solidFill>
                <a:latin typeface="Times New Roman" pitchFamily="18" charset="0"/>
                <a:ea typeface="宋体" charset="-122"/>
              </a:rPr>
              <a:t>总线</a:t>
            </a:r>
          </a:p>
        </p:txBody>
      </p:sp>
      <p:sp>
        <p:nvSpPr>
          <p:cNvPr id="51241" name="文本框 41"/>
          <p:cNvSpPr txBox="1">
            <a:spLocks noChangeArrowheads="1"/>
          </p:cNvSpPr>
          <p:nvPr/>
        </p:nvSpPr>
        <p:spPr bwMode="auto">
          <a:xfrm>
            <a:off x="5855175" y="4723284"/>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800" i="0">
                <a:solidFill>
                  <a:schemeClr val="tx1"/>
                </a:solidFill>
                <a:latin typeface="Times New Roman" pitchFamily="18" charset="0"/>
                <a:ea typeface="宋体" charset="-122"/>
              </a:rPr>
              <a:t>PCI</a:t>
            </a:r>
            <a:r>
              <a:rPr kumimoji="1" lang="zh-CN" altLang="en-US" sz="1800" i="0">
                <a:solidFill>
                  <a:schemeClr val="tx1"/>
                </a:solidFill>
                <a:latin typeface="Times New Roman" pitchFamily="18" charset="0"/>
                <a:ea typeface="宋体" charset="-122"/>
              </a:rPr>
              <a:t>总线</a:t>
            </a:r>
          </a:p>
        </p:txBody>
      </p:sp>
      <p:sp>
        <p:nvSpPr>
          <p:cNvPr id="51242" name="文本框 42"/>
          <p:cNvSpPr txBox="1">
            <a:spLocks noChangeArrowheads="1"/>
          </p:cNvSpPr>
          <p:nvPr/>
        </p:nvSpPr>
        <p:spPr bwMode="auto">
          <a:xfrm>
            <a:off x="1919288" y="4685184"/>
            <a:ext cx="22447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600" i="0">
                <a:solidFill>
                  <a:schemeClr val="tx1"/>
                </a:solidFill>
                <a:latin typeface="Times New Roman" pitchFamily="18" charset="0"/>
                <a:ea typeface="宋体" charset="-122"/>
              </a:rPr>
              <a:t>LEGACY</a:t>
            </a:r>
            <a:r>
              <a:rPr kumimoji="1" lang="zh-CN" altLang="en-US" sz="1600" i="0">
                <a:solidFill>
                  <a:schemeClr val="tx1"/>
                </a:solidFill>
                <a:latin typeface="Times New Roman" pitchFamily="18" charset="0"/>
                <a:ea typeface="宋体" charset="-122"/>
              </a:rPr>
              <a:t>总线（遗留）</a:t>
            </a:r>
          </a:p>
        </p:txBody>
      </p:sp>
      <p:sp>
        <p:nvSpPr>
          <p:cNvPr id="43"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9124552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矩形 2"/>
          <p:cNvSpPr>
            <a:spLocks noGrp="1" noChangeArrowheads="1"/>
          </p:cNvSpPr>
          <p:nvPr>
            <p:ph type="title"/>
          </p:nvPr>
        </p:nvSpPr>
        <p:spPr/>
        <p:txBody>
          <a:bodyPr/>
          <a:lstStyle/>
          <a:p>
            <a:r>
              <a:rPr lang="en-US" altLang="zh-CN" smtClean="0"/>
              <a:t>PCI</a:t>
            </a:r>
            <a:r>
              <a:rPr lang="zh-CN" altLang="en-US" smtClean="0"/>
              <a:t>总线特点</a:t>
            </a:r>
          </a:p>
        </p:txBody>
      </p:sp>
      <p:sp>
        <p:nvSpPr>
          <p:cNvPr id="52228" name="矩形 3"/>
          <p:cNvSpPr>
            <a:spLocks noGrp="1" noChangeArrowheads="1"/>
          </p:cNvSpPr>
          <p:nvPr>
            <p:ph type="body" idx="1"/>
          </p:nvPr>
        </p:nvSpPr>
        <p:spPr/>
        <p:txBody>
          <a:bodyPr/>
          <a:lstStyle/>
          <a:p>
            <a:r>
              <a:rPr lang="zh-CN" altLang="en-US" sz="2000" dirty="0" smtClean="0"/>
              <a:t>支持总线主控技术，允许智能设备在适当的时候取得总线控制权以加速数据传输；</a:t>
            </a:r>
          </a:p>
          <a:p>
            <a:r>
              <a:rPr lang="zh-CN" altLang="en-US" sz="2000" dirty="0" smtClean="0"/>
              <a:t>支持猝发传输模式。</a:t>
            </a:r>
          </a:p>
          <a:p>
            <a:r>
              <a:rPr lang="zh-CN" altLang="en-US" sz="2000" dirty="0" smtClean="0"/>
              <a:t>不受</a:t>
            </a:r>
            <a:r>
              <a:rPr lang="en-US" altLang="zh-CN" sz="2000" dirty="0" smtClean="0"/>
              <a:t>CPU</a:t>
            </a:r>
            <a:r>
              <a:rPr lang="zh-CN" altLang="en-US" sz="2000" dirty="0" smtClean="0"/>
              <a:t>速度和结构的限制；</a:t>
            </a:r>
          </a:p>
          <a:p>
            <a:r>
              <a:rPr lang="zh-CN" altLang="en-US" sz="2000" dirty="0" smtClean="0"/>
              <a:t>与 </a:t>
            </a:r>
            <a:r>
              <a:rPr lang="en-US" altLang="zh-CN" sz="2000" dirty="0" smtClean="0"/>
              <a:t>ISA</a:t>
            </a:r>
            <a:r>
              <a:rPr lang="zh-CN" altLang="en-US" sz="2000" dirty="0" smtClean="0"/>
              <a:t>／</a:t>
            </a:r>
            <a:r>
              <a:rPr lang="en-US" altLang="zh-CN" sz="2000" dirty="0" smtClean="0"/>
              <a:t>EISA</a:t>
            </a:r>
            <a:r>
              <a:rPr lang="zh-CN" altLang="en-US" sz="2000" dirty="0" smtClean="0"/>
              <a:t>／</a:t>
            </a:r>
            <a:r>
              <a:rPr lang="en-US" altLang="zh-CN" sz="2000" dirty="0" smtClean="0"/>
              <a:t>MCA</a:t>
            </a:r>
            <a:r>
              <a:rPr lang="zh-CN" altLang="en-US" sz="2000" dirty="0" smtClean="0"/>
              <a:t>兼容；</a:t>
            </a:r>
          </a:p>
          <a:p>
            <a:r>
              <a:rPr lang="zh-CN" altLang="en-US" sz="2000" dirty="0" smtClean="0"/>
              <a:t>预留扩展空间，支持</a:t>
            </a:r>
            <a:r>
              <a:rPr lang="en-US" altLang="zh-CN" sz="2000" dirty="0" smtClean="0"/>
              <a:t>64b</a:t>
            </a:r>
            <a:r>
              <a:rPr lang="zh-CN" altLang="en-US" sz="2000" dirty="0" smtClean="0"/>
              <a:t>数据和地址；</a:t>
            </a:r>
          </a:p>
          <a:p>
            <a:r>
              <a:rPr lang="zh-CN" altLang="en-US" sz="2000" dirty="0" smtClean="0"/>
              <a:t>数据宽度</a:t>
            </a:r>
            <a:r>
              <a:rPr lang="en-US" altLang="zh-CN" sz="2000" dirty="0" smtClean="0"/>
              <a:t>32</a:t>
            </a:r>
            <a:r>
              <a:rPr lang="zh-CN" altLang="en-US" sz="2000" dirty="0" smtClean="0"/>
              <a:t>位，时钟频率</a:t>
            </a:r>
            <a:r>
              <a:rPr lang="en-US" altLang="zh-CN" sz="2000" dirty="0" smtClean="0"/>
              <a:t>33MHz</a:t>
            </a:r>
            <a:r>
              <a:rPr lang="zh-CN" altLang="en-US" sz="2000" dirty="0" smtClean="0"/>
              <a:t>，最大数据传输速率为</a:t>
            </a:r>
            <a:r>
              <a:rPr lang="en-US" altLang="zh-CN" sz="2000" dirty="0" smtClean="0"/>
              <a:t>133MB/s</a:t>
            </a:r>
            <a:r>
              <a:rPr lang="zh-CN" altLang="en-US" sz="2000" dirty="0" smtClean="0"/>
              <a:t>；</a:t>
            </a:r>
          </a:p>
          <a:p>
            <a:r>
              <a:rPr lang="zh-CN" altLang="en-US" sz="2000" dirty="0" smtClean="0"/>
              <a:t>同步时序、集中式仲裁。</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519705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矩形 2"/>
          <p:cNvSpPr>
            <a:spLocks noGrp="1" noChangeArrowheads="1"/>
          </p:cNvSpPr>
          <p:nvPr>
            <p:ph type="title"/>
          </p:nvPr>
        </p:nvSpPr>
        <p:spPr/>
        <p:txBody>
          <a:bodyPr/>
          <a:lstStyle/>
          <a:p>
            <a:r>
              <a:rPr lang="en-US" altLang="zh-CN" smtClean="0"/>
              <a:t>PCI</a:t>
            </a:r>
            <a:r>
              <a:rPr lang="zh-CN" altLang="en-US" smtClean="0"/>
              <a:t>总线局限性</a:t>
            </a:r>
          </a:p>
        </p:txBody>
      </p:sp>
      <p:sp>
        <p:nvSpPr>
          <p:cNvPr id="53252" name="矩形 3"/>
          <p:cNvSpPr>
            <a:spLocks noGrp="1" noChangeArrowheads="1"/>
          </p:cNvSpPr>
          <p:nvPr>
            <p:ph type="body" idx="1"/>
          </p:nvPr>
        </p:nvSpPr>
        <p:spPr/>
        <p:txBody>
          <a:bodyPr/>
          <a:lstStyle/>
          <a:p>
            <a:r>
              <a:rPr lang="zh-CN" altLang="en-US" dirty="0" smtClean="0"/>
              <a:t>多</a:t>
            </a:r>
            <a:r>
              <a:rPr lang="en-US" altLang="zh-CN" dirty="0" smtClean="0"/>
              <a:t>PCI</a:t>
            </a:r>
            <a:r>
              <a:rPr lang="zh-CN" altLang="en-US" dirty="0" smtClean="0"/>
              <a:t>设备共享总线的带宽。  </a:t>
            </a:r>
          </a:p>
          <a:p>
            <a:r>
              <a:rPr lang="zh-CN" altLang="en-US" dirty="0" smtClean="0"/>
              <a:t>多</a:t>
            </a:r>
            <a:r>
              <a:rPr lang="en-US" altLang="zh-CN" dirty="0" smtClean="0"/>
              <a:t>PCI</a:t>
            </a:r>
            <a:r>
              <a:rPr lang="zh-CN" altLang="en-US" dirty="0" smtClean="0"/>
              <a:t>设备共享一组信号线， 因此受插板插入位置的影响， 会产生微妙的信号畸变。</a:t>
            </a:r>
            <a:endParaRPr lang="en-US" altLang="zh-CN" dirty="0" smtClean="0"/>
          </a:p>
          <a:p>
            <a:r>
              <a:rPr lang="zh-CN" altLang="en-US" dirty="0" smtClean="0"/>
              <a:t>实际上在</a:t>
            </a:r>
            <a:r>
              <a:rPr lang="en-US" altLang="zh-CN" dirty="0" smtClean="0"/>
              <a:t>33MHz</a:t>
            </a:r>
            <a:r>
              <a:rPr lang="zh-CN" altLang="en-US" dirty="0" smtClean="0"/>
              <a:t>的</a:t>
            </a:r>
            <a:r>
              <a:rPr lang="en-US" altLang="zh-CN" dirty="0" smtClean="0"/>
              <a:t>PCI</a:t>
            </a:r>
            <a:r>
              <a:rPr lang="zh-CN" altLang="en-US" dirty="0" smtClean="0"/>
              <a:t>总线情况下，只能用到</a:t>
            </a:r>
            <a:r>
              <a:rPr lang="en-US" altLang="zh-CN" dirty="0" smtClean="0"/>
              <a:t>4</a:t>
            </a:r>
            <a:r>
              <a:rPr lang="zh-CN" altLang="en-US" dirty="0" smtClean="0"/>
              <a:t>个插 槽；在</a:t>
            </a:r>
            <a:r>
              <a:rPr lang="en-US" altLang="zh-CN" dirty="0" smtClean="0"/>
              <a:t>66MHz </a:t>
            </a:r>
            <a:r>
              <a:rPr lang="zh-CN" altLang="en-US" dirty="0" smtClean="0"/>
              <a:t>下，只能用到</a:t>
            </a:r>
            <a:r>
              <a:rPr lang="en-US" altLang="zh-CN" dirty="0" smtClean="0"/>
              <a:t>2</a:t>
            </a:r>
            <a:r>
              <a:rPr lang="zh-CN" altLang="en-US" dirty="0" smtClean="0"/>
              <a:t>个插 槽。 </a:t>
            </a:r>
          </a:p>
          <a:p>
            <a:r>
              <a:rPr lang="zh-CN" altLang="en-US" dirty="0" smtClean="0"/>
              <a:t>在</a:t>
            </a:r>
            <a:r>
              <a:rPr lang="en-US" altLang="zh-CN" dirty="0" smtClean="0"/>
              <a:t>PCI </a:t>
            </a:r>
            <a:r>
              <a:rPr lang="zh-CN" altLang="en-US" dirty="0" smtClean="0"/>
              <a:t>总线中是采用内存映射</a:t>
            </a:r>
            <a:r>
              <a:rPr lang="en-US" altLang="zh-CN" dirty="0" smtClean="0"/>
              <a:t>I/O</a:t>
            </a:r>
            <a:r>
              <a:rPr lang="zh-CN" altLang="en-US" dirty="0" smtClean="0"/>
              <a:t>，这也影响了系统的整体性能。</a:t>
            </a:r>
            <a:r>
              <a:rPr lang="en-US" altLang="zh-CN" dirty="0" smtClean="0"/>
              <a:t>CPU</a:t>
            </a:r>
            <a:r>
              <a:rPr lang="zh-CN" altLang="en-US" dirty="0" smtClean="0"/>
              <a:t>读写动作频率要与</a:t>
            </a:r>
            <a:r>
              <a:rPr lang="en-US" altLang="zh-CN" dirty="0" smtClean="0"/>
              <a:t>PCI</a:t>
            </a:r>
            <a:r>
              <a:rPr lang="zh-CN" altLang="en-US" dirty="0" smtClean="0"/>
              <a:t>总线的动作频率同步，所以就延缓了</a:t>
            </a:r>
            <a:r>
              <a:rPr lang="en-US" altLang="zh-CN" dirty="0" smtClean="0"/>
              <a:t>CPU</a:t>
            </a:r>
            <a:r>
              <a:rPr lang="zh-CN" altLang="en-US" dirty="0" smtClean="0"/>
              <a:t>指令的执行速度。</a:t>
            </a:r>
          </a:p>
          <a:p>
            <a:endParaRPr lang="zh-CN" altLang="en-US"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96260369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矩形 2"/>
          <p:cNvSpPr>
            <a:spLocks noGrp="1" noChangeArrowheads="1"/>
          </p:cNvSpPr>
          <p:nvPr>
            <p:ph type="title"/>
          </p:nvPr>
        </p:nvSpPr>
        <p:spPr/>
        <p:txBody>
          <a:bodyPr/>
          <a:lstStyle/>
          <a:p>
            <a:r>
              <a:rPr lang="en-US" altLang="zh-CN" smtClean="0"/>
              <a:t>AGP</a:t>
            </a:r>
          </a:p>
        </p:txBody>
      </p:sp>
      <p:sp>
        <p:nvSpPr>
          <p:cNvPr id="54276" name="矩形 3"/>
          <p:cNvSpPr>
            <a:spLocks noGrp="1" noChangeArrowheads="1"/>
          </p:cNvSpPr>
          <p:nvPr>
            <p:ph type="body" idx="1"/>
          </p:nvPr>
        </p:nvSpPr>
        <p:spPr/>
        <p:txBody>
          <a:bodyPr/>
          <a:lstStyle/>
          <a:p>
            <a:r>
              <a:rPr lang="zh-CN" altLang="en-US" dirty="0" smtClean="0"/>
              <a:t>处理器是发展速度最快的设备，为了消除外围设备的连接瓶颈，需不停的改进总线技术，其中为了适应个别硬件设备对于传输带宽的急剧增长的需求，局部总线的改进更是频繁。</a:t>
            </a:r>
          </a:p>
          <a:p>
            <a:r>
              <a:rPr lang="en-US" altLang="zh-CN" dirty="0" smtClean="0"/>
              <a:t>AGP</a:t>
            </a:r>
            <a:r>
              <a:rPr lang="zh-CN" altLang="en-US" dirty="0" smtClean="0"/>
              <a:t>总线就是局部总线的一种。</a:t>
            </a:r>
            <a:r>
              <a:rPr lang="en-US" altLang="zh-CN" dirty="0" smtClean="0"/>
              <a:t>AGP</a:t>
            </a:r>
            <a:r>
              <a:rPr lang="zh-CN" altLang="en-US" dirty="0" smtClean="0"/>
              <a:t>（</a:t>
            </a:r>
            <a:r>
              <a:rPr lang="en-US" altLang="zh-CN" dirty="0" smtClean="0"/>
              <a:t>Accelerated Graphics Port</a:t>
            </a:r>
            <a:r>
              <a:rPr lang="zh-CN" altLang="en-US" dirty="0" smtClean="0"/>
              <a:t>）即高速图形接口。专用于连接主板上的控制芯片和</a:t>
            </a:r>
            <a:r>
              <a:rPr lang="en-US" altLang="zh-CN" dirty="0" smtClean="0"/>
              <a:t>AGP</a:t>
            </a:r>
            <a:r>
              <a:rPr lang="zh-CN" altLang="en-US" dirty="0" smtClean="0"/>
              <a:t>显示适配卡，为提高视频带宽而设计的总线规范。 </a:t>
            </a:r>
          </a:p>
        </p:txBody>
      </p:sp>
      <p:pic>
        <p:nvPicPr>
          <p:cNvPr id="54277" name="图片 5" descr="0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247576"/>
            <a:ext cx="2917525" cy="2421784"/>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48</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9605052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pic>
        <p:nvPicPr>
          <p:cNvPr id="55299" name="图片 2" descr="agp-or-pci-or-is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3000" y="1268760"/>
            <a:ext cx="4389438" cy="4248150"/>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6144557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2"/>
          <p:cNvSpPr>
            <a:spLocks noChangeArrowheads="1"/>
          </p:cNvSpPr>
          <p:nvPr/>
        </p:nvSpPr>
        <p:spPr bwMode="auto">
          <a:xfrm>
            <a:off x="323528" y="260350"/>
            <a:ext cx="8424862" cy="3960813"/>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i="0"/>
          </a:p>
        </p:txBody>
      </p:sp>
      <p:sp>
        <p:nvSpPr>
          <p:cNvPr id="8195" name="自选图形 3"/>
          <p:cNvSpPr>
            <a:spLocks noChangeArrowheads="1"/>
          </p:cNvSpPr>
          <p:nvPr/>
        </p:nvSpPr>
        <p:spPr bwMode="auto">
          <a:xfrm>
            <a:off x="5435600" y="3213100"/>
            <a:ext cx="1368425" cy="360363"/>
          </a:xfrm>
          <a:prstGeom prst="cube">
            <a:avLst>
              <a:gd name="adj" fmla="val 25245"/>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CLA</a:t>
            </a:r>
          </a:p>
        </p:txBody>
      </p:sp>
      <p:sp>
        <p:nvSpPr>
          <p:cNvPr id="1741828" name="自选图形 4"/>
          <p:cNvSpPr>
            <a:spLocks noChangeArrowheads="1"/>
          </p:cNvSpPr>
          <p:nvPr/>
        </p:nvSpPr>
        <p:spPr bwMode="auto">
          <a:xfrm>
            <a:off x="2773363" y="4292600"/>
            <a:ext cx="1943100" cy="2447925"/>
          </a:xfrm>
          <a:prstGeom prst="cube">
            <a:avLst>
              <a:gd name="adj" fmla="val 9671"/>
            </a:avLst>
          </a:prstGeom>
          <a:solidFill>
            <a:schemeClr val="bg2"/>
          </a:solidFill>
          <a:ln w="9525">
            <a:solidFill>
              <a:srgbClr val="FF6600"/>
            </a:solidFill>
            <a:miter lim="800000"/>
            <a:headEnd/>
            <a:tailEnd/>
          </a:ln>
          <a:effectLst/>
        </p:spPr>
        <p:txBody>
          <a:bodyPr wrap="none" anchor="ctr"/>
          <a:lstStyle/>
          <a:p>
            <a:endParaRPr lang="zh-CN" altLang="en-US" i="0"/>
          </a:p>
        </p:txBody>
      </p:sp>
      <p:sp>
        <p:nvSpPr>
          <p:cNvPr id="1741829" name="矩形 5"/>
          <p:cNvSpPr>
            <a:spLocks noChangeArrowheads="1"/>
          </p:cNvSpPr>
          <p:nvPr/>
        </p:nvSpPr>
        <p:spPr bwMode="auto">
          <a:xfrm>
            <a:off x="3132138" y="4487863"/>
            <a:ext cx="1368425" cy="249237"/>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dirty="0">
                <a:solidFill>
                  <a:srgbClr val="001010"/>
                </a:solidFill>
                <a:latin typeface="Arial" charset="0"/>
                <a:ea typeface="宋体" charset="-122"/>
              </a:rPr>
              <a:t>CLA</a:t>
            </a:r>
          </a:p>
        </p:txBody>
      </p:sp>
      <p:sp>
        <p:nvSpPr>
          <p:cNvPr id="1741830" name="矩形 6"/>
          <p:cNvSpPr>
            <a:spLocks noChangeArrowheads="1"/>
          </p:cNvSpPr>
          <p:nvPr/>
        </p:nvSpPr>
        <p:spPr bwMode="auto">
          <a:xfrm>
            <a:off x="3132138" y="4738688"/>
            <a:ext cx="1368425" cy="249237"/>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ADD        30</a:t>
            </a:r>
          </a:p>
        </p:txBody>
      </p:sp>
      <p:sp>
        <p:nvSpPr>
          <p:cNvPr id="1741831" name="矩形 7"/>
          <p:cNvSpPr>
            <a:spLocks noChangeArrowheads="1"/>
          </p:cNvSpPr>
          <p:nvPr/>
        </p:nvSpPr>
        <p:spPr bwMode="auto">
          <a:xfrm>
            <a:off x="3132138" y="4987925"/>
            <a:ext cx="1368425" cy="250825"/>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STA        40</a:t>
            </a:r>
          </a:p>
        </p:txBody>
      </p:sp>
      <p:sp>
        <p:nvSpPr>
          <p:cNvPr id="1741832" name="矩形 8"/>
          <p:cNvSpPr>
            <a:spLocks noChangeArrowheads="1"/>
          </p:cNvSpPr>
          <p:nvPr/>
        </p:nvSpPr>
        <p:spPr bwMode="auto">
          <a:xfrm>
            <a:off x="3132138" y="5238750"/>
            <a:ext cx="1368425" cy="249238"/>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NOP</a:t>
            </a:r>
          </a:p>
        </p:txBody>
      </p:sp>
      <p:sp>
        <p:nvSpPr>
          <p:cNvPr id="1741833" name="矩形 9"/>
          <p:cNvSpPr>
            <a:spLocks noChangeArrowheads="1"/>
          </p:cNvSpPr>
          <p:nvPr/>
        </p:nvSpPr>
        <p:spPr bwMode="auto">
          <a:xfrm>
            <a:off x="3132138" y="5489575"/>
            <a:ext cx="1368425" cy="249238"/>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JMP        21</a:t>
            </a:r>
          </a:p>
        </p:txBody>
      </p:sp>
      <p:sp>
        <p:nvSpPr>
          <p:cNvPr id="1741834" name="矩形 10"/>
          <p:cNvSpPr>
            <a:spLocks noChangeArrowheads="1"/>
          </p:cNvSpPr>
          <p:nvPr/>
        </p:nvSpPr>
        <p:spPr bwMode="auto">
          <a:xfrm>
            <a:off x="3132138" y="5738813"/>
            <a:ext cx="1368425" cy="250825"/>
          </a:xfrm>
          <a:prstGeom prst="rect">
            <a:avLst/>
          </a:prstGeom>
          <a:solidFill>
            <a:schemeClr val="bg2"/>
          </a:solidFill>
          <a:ln w="9525">
            <a:solidFill>
              <a:srgbClr val="FF6600"/>
            </a:solidFill>
            <a:miter lim="800000"/>
            <a:headEnd/>
            <a:tailEnd/>
          </a:ln>
          <a:effectLst/>
        </p:spPr>
        <p:txBody>
          <a:bodyPr vert="eaVert" wrap="none" anchor="ctr"/>
          <a:lstStyle/>
          <a:p>
            <a:pPr algn="l"/>
            <a:r>
              <a:rPr lang="en-US" altLang="zh-CN" sz="1800" i="0">
                <a:solidFill>
                  <a:srgbClr val="001010"/>
                </a:solidFill>
                <a:latin typeface="Arial" charset="0"/>
                <a:ea typeface="宋体" charset="-122"/>
              </a:rPr>
              <a:t>…</a:t>
            </a:r>
          </a:p>
        </p:txBody>
      </p:sp>
      <p:sp>
        <p:nvSpPr>
          <p:cNvPr id="1741835" name="矩形 11"/>
          <p:cNvSpPr>
            <a:spLocks noChangeArrowheads="1"/>
          </p:cNvSpPr>
          <p:nvPr/>
        </p:nvSpPr>
        <p:spPr bwMode="auto">
          <a:xfrm>
            <a:off x="3132138" y="5991225"/>
            <a:ext cx="1368425" cy="249238"/>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000       006</a:t>
            </a:r>
          </a:p>
        </p:txBody>
      </p:sp>
      <p:sp>
        <p:nvSpPr>
          <p:cNvPr id="1741836" name="矩形 12"/>
          <p:cNvSpPr>
            <a:spLocks noChangeArrowheads="1"/>
          </p:cNvSpPr>
          <p:nvPr/>
        </p:nvSpPr>
        <p:spPr bwMode="auto">
          <a:xfrm>
            <a:off x="3132138" y="6240463"/>
            <a:ext cx="1368425" cy="249237"/>
          </a:xfrm>
          <a:prstGeom prst="rect">
            <a:avLst/>
          </a:prstGeom>
          <a:solidFill>
            <a:schemeClr val="bg2"/>
          </a:solidFill>
          <a:ln w="9525">
            <a:solidFill>
              <a:srgbClr val="FF6600"/>
            </a:solidFill>
            <a:miter lim="800000"/>
            <a:headEnd/>
            <a:tailEnd/>
          </a:ln>
          <a:effectLst/>
        </p:spPr>
        <p:txBody>
          <a:bodyPr vert="eaVert" wrap="none" anchor="ctr"/>
          <a:lstStyle/>
          <a:p>
            <a:pPr algn="l"/>
            <a:r>
              <a:rPr lang="en-US" altLang="zh-CN" sz="1800" i="0">
                <a:solidFill>
                  <a:srgbClr val="001010"/>
                </a:solidFill>
                <a:latin typeface="Arial" charset="0"/>
                <a:ea typeface="宋体" charset="-122"/>
              </a:rPr>
              <a:t>…</a:t>
            </a:r>
          </a:p>
        </p:txBody>
      </p:sp>
      <p:sp>
        <p:nvSpPr>
          <p:cNvPr id="1741837" name="矩形 13"/>
          <p:cNvSpPr>
            <a:spLocks noChangeArrowheads="1"/>
          </p:cNvSpPr>
          <p:nvPr/>
        </p:nvSpPr>
        <p:spPr bwMode="auto">
          <a:xfrm>
            <a:off x="3132138" y="6489700"/>
            <a:ext cx="1368425" cy="250825"/>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000       004</a:t>
            </a:r>
          </a:p>
        </p:txBody>
      </p:sp>
      <p:sp>
        <p:nvSpPr>
          <p:cNvPr id="1741838" name="矩形 14"/>
          <p:cNvSpPr>
            <a:spLocks noChangeArrowheads="1"/>
          </p:cNvSpPr>
          <p:nvPr/>
        </p:nvSpPr>
        <p:spPr bwMode="auto">
          <a:xfrm>
            <a:off x="2757488" y="4487863"/>
            <a:ext cx="374650" cy="249237"/>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20</a:t>
            </a:r>
          </a:p>
        </p:txBody>
      </p:sp>
      <p:sp>
        <p:nvSpPr>
          <p:cNvPr id="1741839" name="矩形 15"/>
          <p:cNvSpPr>
            <a:spLocks noChangeArrowheads="1"/>
          </p:cNvSpPr>
          <p:nvPr/>
        </p:nvSpPr>
        <p:spPr bwMode="auto">
          <a:xfrm>
            <a:off x="2757488" y="4738688"/>
            <a:ext cx="374650" cy="249237"/>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21</a:t>
            </a:r>
          </a:p>
        </p:txBody>
      </p:sp>
      <p:sp>
        <p:nvSpPr>
          <p:cNvPr id="1741840" name="矩形 16"/>
          <p:cNvSpPr>
            <a:spLocks noChangeArrowheads="1"/>
          </p:cNvSpPr>
          <p:nvPr/>
        </p:nvSpPr>
        <p:spPr bwMode="auto">
          <a:xfrm>
            <a:off x="2757488" y="4987925"/>
            <a:ext cx="374650" cy="250825"/>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22</a:t>
            </a:r>
          </a:p>
        </p:txBody>
      </p:sp>
      <p:sp>
        <p:nvSpPr>
          <p:cNvPr id="1741841" name="矩形 17"/>
          <p:cNvSpPr>
            <a:spLocks noChangeArrowheads="1"/>
          </p:cNvSpPr>
          <p:nvPr/>
        </p:nvSpPr>
        <p:spPr bwMode="auto">
          <a:xfrm>
            <a:off x="2757488" y="5238750"/>
            <a:ext cx="374650" cy="249238"/>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23</a:t>
            </a:r>
          </a:p>
        </p:txBody>
      </p:sp>
      <p:sp>
        <p:nvSpPr>
          <p:cNvPr id="1741842" name="矩形 18"/>
          <p:cNvSpPr>
            <a:spLocks noChangeArrowheads="1"/>
          </p:cNvSpPr>
          <p:nvPr/>
        </p:nvSpPr>
        <p:spPr bwMode="auto">
          <a:xfrm>
            <a:off x="2757488" y="5489575"/>
            <a:ext cx="374650" cy="249238"/>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24</a:t>
            </a:r>
          </a:p>
        </p:txBody>
      </p:sp>
      <p:sp>
        <p:nvSpPr>
          <p:cNvPr id="1741843" name="矩形 19"/>
          <p:cNvSpPr>
            <a:spLocks noChangeArrowheads="1"/>
          </p:cNvSpPr>
          <p:nvPr/>
        </p:nvSpPr>
        <p:spPr bwMode="auto">
          <a:xfrm>
            <a:off x="2757488" y="5738813"/>
            <a:ext cx="374650" cy="250825"/>
          </a:xfrm>
          <a:prstGeom prst="rect">
            <a:avLst/>
          </a:prstGeom>
          <a:solidFill>
            <a:schemeClr val="bg2"/>
          </a:solidFill>
          <a:ln w="9525">
            <a:solidFill>
              <a:srgbClr val="FF6600"/>
            </a:solidFill>
            <a:miter lim="800000"/>
            <a:headEnd/>
            <a:tailEnd/>
          </a:ln>
          <a:effectLst/>
        </p:spPr>
        <p:txBody>
          <a:bodyPr wrap="none" anchor="ctr"/>
          <a:lstStyle/>
          <a:p>
            <a:endParaRPr lang="zh-CN" altLang="zh-CN" sz="1800" i="0">
              <a:solidFill>
                <a:srgbClr val="001010"/>
              </a:solidFill>
              <a:latin typeface="Arial" charset="0"/>
              <a:ea typeface="宋体" charset="-122"/>
            </a:endParaRPr>
          </a:p>
        </p:txBody>
      </p:sp>
      <p:sp>
        <p:nvSpPr>
          <p:cNvPr id="1741844" name="矩形 20"/>
          <p:cNvSpPr>
            <a:spLocks noChangeArrowheads="1"/>
          </p:cNvSpPr>
          <p:nvPr/>
        </p:nvSpPr>
        <p:spPr bwMode="auto">
          <a:xfrm>
            <a:off x="2757488" y="5991225"/>
            <a:ext cx="374650" cy="249238"/>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30</a:t>
            </a:r>
          </a:p>
        </p:txBody>
      </p:sp>
      <p:sp>
        <p:nvSpPr>
          <p:cNvPr id="1741845" name="矩形 21"/>
          <p:cNvSpPr>
            <a:spLocks noChangeArrowheads="1"/>
          </p:cNvSpPr>
          <p:nvPr/>
        </p:nvSpPr>
        <p:spPr bwMode="auto">
          <a:xfrm>
            <a:off x="2757488" y="6240463"/>
            <a:ext cx="374650" cy="249237"/>
          </a:xfrm>
          <a:prstGeom prst="rect">
            <a:avLst/>
          </a:prstGeom>
          <a:solidFill>
            <a:schemeClr val="bg2"/>
          </a:solidFill>
          <a:ln w="9525">
            <a:solidFill>
              <a:srgbClr val="FF6600"/>
            </a:solidFill>
            <a:miter lim="800000"/>
            <a:headEnd/>
            <a:tailEnd/>
          </a:ln>
          <a:effectLst/>
        </p:spPr>
        <p:txBody>
          <a:bodyPr wrap="none" anchor="ctr"/>
          <a:lstStyle/>
          <a:p>
            <a:endParaRPr lang="zh-CN" altLang="zh-CN" sz="1800" i="0">
              <a:solidFill>
                <a:srgbClr val="001010"/>
              </a:solidFill>
              <a:latin typeface="Arial" charset="0"/>
              <a:ea typeface="宋体" charset="-122"/>
            </a:endParaRPr>
          </a:p>
        </p:txBody>
      </p:sp>
      <p:sp>
        <p:nvSpPr>
          <p:cNvPr id="1741846" name="矩形 22"/>
          <p:cNvSpPr>
            <a:spLocks noChangeArrowheads="1"/>
          </p:cNvSpPr>
          <p:nvPr/>
        </p:nvSpPr>
        <p:spPr bwMode="auto">
          <a:xfrm>
            <a:off x="2757488" y="6489700"/>
            <a:ext cx="374650" cy="250825"/>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40</a:t>
            </a:r>
          </a:p>
        </p:txBody>
      </p:sp>
      <p:sp>
        <p:nvSpPr>
          <p:cNvPr id="8215" name="自选图形 23"/>
          <p:cNvSpPr>
            <a:spLocks noChangeArrowheads="1"/>
          </p:cNvSpPr>
          <p:nvPr/>
        </p:nvSpPr>
        <p:spPr bwMode="auto">
          <a:xfrm>
            <a:off x="3348038" y="476250"/>
            <a:ext cx="1944687" cy="647700"/>
          </a:xfrm>
          <a:prstGeom prst="cube">
            <a:avLst>
              <a:gd name="adj" fmla="val 25245"/>
            </a:avLst>
          </a:prstGeom>
          <a:solidFill>
            <a:schemeClr val="bg2"/>
          </a:solidFill>
          <a:ln w="9525">
            <a:solidFill>
              <a:srgbClr val="FF6600"/>
            </a:solidFill>
            <a:miter lim="800000"/>
            <a:headEnd/>
            <a:tailEnd/>
          </a:ln>
          <a:effectLst/>
        </p:spPr>
        <p:txBody>
          <a:bodyPr wrap="none" anchor="ctr"/>
          <a:lstStyle/>
          <a:p>
            <a:pPr algn="ctr"/>
            <a:r>
              <a:rPr lang="en-US" altLang="zh-CN" sz="1800" i="0" dirty="0">
                <a:solidFill>
                  <a:schemeClr val="tx1"/>
                </a:solidFill>
                <a:latin typeface="Arial" charset="0"/>
                <a:ea typeface="宋体" charset="-122"/>
              </a:rPr>
              <a:t>ALU</a:t>
            </a:r>
          </a:p>
        </p:txBody>
      </p:sp>
      <p:sp>
        <p:nvSpPr>
          <p:cNvPr id="8216" name="自选图形 24"/>
          <p:cNvSpPr>
            <a:spLocks noChangeArrowheads="1"/>
          </p:cNvSpPr>
          <p:nvPr/>
        </p:nvSpPr>
        <p:spPr bwMode="auto">
          <a:xfrm>
            <a:off x="1690688" y="1989138"/>
            <a:ext cx="1368425" cy="360362"/>
          </a:xfrm>
          <a:prstGeom prst="cube">
            <a:avLst>
              <a:gd name="adj" fmla="val 25245"/>
            </a:avLst>
          </a:prstGeom>
          <a:solidFill>
            <a:schemeClr val="bg2"/>
          </a:solidFill>
          <a:ln w="9525">
            <a:solidFill>
              <a:srgbClr val="FF6600"/>
            </a:solidFill>
            <a:miter lim="800000"/>
            <a:headEnd/>
            <a:tailEnd/>
          </a:ln>
          <a:effectLst/>
        </p:spPr>
        <p:txBody>
          <a:bodyPr wrap="none" anchor="ctr"/>
          <a:lstStyle/>
          <a:p>
            <a:r>
              <a:rPr lang="en-US" altLang="zh-CN" sz="1800" i="0" dirty="0">
                <a:solidFill>
                  <a:schemeClr val="tx1"/>
                </a:solidFill>
                <a:latin typeface="Arial" charset="0"/>
                <a:ea typeface="宋体" charset="-122"/>
              </a:rPr>
              <a:t>000      021</a:t>
            </a:r>
          </a:p>
        </p:txBody>
      </p:sp>
      <p:sp>
        <p:nvSpPr>
          <p:cNvPr id="8217" name="自选图形 25"/>
          <p:cNvSpPr>
            <a:spLocks noChangeArrowheads="1"/>
          </p:cNvSpPr>
          <p:nvPr/>
        </p:nvSpPr>
        <p:spPr bwMode="auto">
          <a:xfrm>
            <a:off x="1690688" y="3068638"/>
            <a:ext cx="1368425" cy="360362"/>
          </a:xfrm>
          <a:prstGeom prst="cube">
            <a:avLst>
              <a:gd name="adj" fmla="val 25245"/>
            </a:avLst>
          </a:prstGeom>
          <a:solidFill>
            <a:schemeClr val="bg2"/>
          </a:solidFill>
          <a:ln w="9525">
            <a:solidFill>
              <a:srgbClr val="FF6600"/>
            </a:solidFill>
            <a:miter lim="800000"/>
            <a:headEnd/>
            <a:tailEnd/>
          </a:ln>
          <a:effectLst/>
        </p:spPr>
        <p:txBody>
          <a:bodyPr wrap="none" anchor="ctr"/>
          <a:lstStyle/>
          <a:p>
            <a:r>
              <a:rPr lang="en-US" altLang="zh-CN" sz="1800" i="0" dirty="0">
                <a:solidFill>
                  <a:schemeClr val="tx1"/>
                </a:solidFill>
                <a:latin typeface="Arial" charset="0"/>
                <a:ea typeface="宋体" charset="-122"/>
              </a:rPr>
              <a:t>000       030</a:t>
            </a:r>
          </a:p>
        </p:txBody>
      </p:sp>
      <p:sp>
        <p:nvSpPr>
          <p:cNvPr id="8218" name="自选图形 26"/>
          <p:cNvSpPr>
            <a:spLocks noChangeArrowheads="1"/>
          </p:cNvSpPr>
          <p:nvPr/>
        </p:nvSpPr>
        <p:spPr bwMode="auto">
          <a:xfrm>
            <a:off x="5435600" y="3213100"/>
            <a:ext cx="1368425" cy="360363"/>
          </a:xfrm>
          <a:prstGeom prst="cube">
            <a:avLst>
              <a:gd name="adj" fmla="val 25245"/>
            </a:avLst>
          </a:prstGeom>
          <a:solidFill>
            <a:srgbClr val="99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ADD     30</a:t>
            </a:r>
          </a:p>
        </p:txBody>
      </p:sp>
      <p:sp>
        <p:nvSpPr>
          <p:cNvPr id="8219" name="自选图形 27"/>
          <p:cNvSpPr>
            <a:spLocks noChangeArrowheads="1"/>
          </p:cNvSpPr>
          <p:nvPr/>
        </p:nvSpPr>
        <p:spPr bwMode="auto">
          <a:xfrm>
            <a:off x="6011863" y="2349500"/>
            <a:ext cx="1368425" cy="360363"/>
          </a:xfrm>
          <a:prstGeom prst="cube">
            <a:avLst>
              <a:gd name="adj" fmla="val 25245"/>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CLA</a:t>
            </a:r>
          </a:p>
        </p:txBody>
      </p:sp>
      <p:sp>
        <p:nvSpPr>
          <p:cNvPr id="8220" name="自选图形 28"/>
          <p:cNvSpPr>
            <a:spLocks noChangeArrowheads="1"/>
          </p:cNvSpPr>
          <p:nvPr/>
        </p:nvSpPr>
        <p:spPr bwMode="auto">
          <a:xfrm>
            <a:off x="6011863" y="1628775"/>
            <a:ext cx="1368425" cy="360363"/>
          </a:xfrm>
          <a:prstGeom prst="cube">
            <a:avLst>
              <a:gd name="adj" fmla="val 25245"/>
            </a:avLst>
          </a:prstGeom>
          <a:solidFill>
            <a:schemeClr val="bg2"/>
          </a:solidFill>
          <a:ln w="9525">
            <a:solidFill>
              <a:srgbClr val="FF6600"/>
            </a:solidFill>
            <a:miter lim="800000"/>
            <a:headEnd/>
            <a:tailEnd/>
          </a:ln>
          <a:effectLst/>
        </p:spPr>
        <p:txBody>
          <a:bodyPr wrap="none" anchor="ctr"/>
          <a:lstStyle/>
          <a:p>
            <a:r>
              <a:rPr lang="zh-CN" altLang="en-US" sz="1800" i="0" dirty="0">
                <a:solidFill>
                  <a:schemeClr val="tx1"/>
                </a:solidFill>
                <a:latin typeface="Arial" charset="0"/>
                <a:ea typeface="宋体" charset="-122"/>
              </a:rPr>
              <a:t>指令译码器</a:t>
            </a:r>
          </a:p>
        </p:txBody>
      </p:sp>
      <p:sp>
        <p:nvSpPr>
          <p:cNvPr id="8221" name="自选图形 29"/>
          <p:cNvSpPr>
            <a:spLocks noChangeArrowheads="1"/>
          </p:cNvSpPr>
          <p:nvPr/>
        </p:nvSpPr>
        <p:spPr bwMode="auto">
          <a:xfrm>
            <a:off x="6011863" y="549275"/>
            <a:ext cx="1368425" cy="792163"/>
          </a:xfrm>
          <a:prstGeom prst="cube">
            <a:avLst>
              <a:gd name="adj" fmla="val 10819"/>
            </a:avLst>
          </a:prstGeom>
          <a:solidFill>
            <a:schemeClr val="bg2"/>
          </a:solidFill>
          <a:ln w="9525">
            <a:solidFill>
              <a:srgbClr val="FF6600"/>
            </a:solidFill>
            <a:miter lim="800000"/>
            <a:headEnd/>
            <a:tailEnd/>
          </a:ln>
          <a:effectLst/>
        </p:spPr>
        <p:txBody>
          <a:bodyPr wrap="none" anchor="ctr"/>
          <a:lstStyle/>
          <a:p>
            <a:r>
              <a:rPr lang="zh-CN" altLang="en-US" sz="1800" i="0" dirty="0">
                <a:solidFill>
                  <a:schemeClr val="tx1"/>
                </a:solidFill>
                <a:latin typeface="Arial" charset="0"/>
                <a:ea typeface="宋体" charset="-122"/>
              </a:rPr>
              <a:t>操作控制器</a:t>
            </a:r>
          </a:p>
          <a:p>
            <a:r>
              <a:rPr lang="zh-CN" altLang="en-US" sz="1800" i="0" dirty="0">
                <a:solidFill>
                  <a:schemeClr val="tx1"/>
                </a:solidFill>
                <a:latin typeface="Arial" charset="0"/>
                <a:ea typeface="宋体" charset="-122"/>
              </a:rPr>
              <a:t>时序产生器</a:t>
            </a:r>
          </a:p>
        </p:txBody>
      </p:sp>
      <p:sp>
        <p:nvSpPr>
          <p:cNvPr id="8222" name="矩形 30"/>
          <p:cNvSpPr>
            <a:spLocks noChangeArrowheads="1"/>
          </p:cNvSpPr>
          <p:nvPr/>
        </p:nvSpPr>
        <p:spPr bwMode="auto">
          <a:xfrm>
            <a:off x="436563" y="1844675"/>
            <a:ext cx="1327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dirty="0">
                <a:solidFill>
                  <a:srgbClr val="001010"/>
                </a:solidFill>
                <a:latin typeface="Arial" charset="0"/>
                <a:ea typeface="宋体" charset="-122"/>
              </a:rPr>
              <a:t>程序计数器</a:t>
            </a:r>
          </a:p>
          <a:p>
            <a:pPr algn="ctr"/>
            <a:r>
              <a:rPr lang="en-US" altLang="zh-CN" sz="1800" i="0" dirty="0">
                <a:solidFill>
                  <a:srgbClr val="001010"/>
                </a:solidFill>
                <a:latin typeface="Arial" charset="0"/>
                <a:ea typeface="宋体" charset="-122"/>
              </a:rPr>
              <a:t>PC</a:t>
            </a:r>
          </a:p>
        </p:txBody>
      </p:sp>
      <p:sp>
        <p:nvSpPr>
          <p:cNvPr id="8223" name="矩形 31"/>
          <p:cNvSpPr>
            <a:spLocks noChangeArrowheads="1"/>
          </p:cNvSpPr>
          <p:nvPr/>
        </p:nvSpPr>
        <p:spPr bwMode="auto">
          <a:xfrm>
            <a:off x="365125" y="3068638"/>
            <a:ext cx="1327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dirty="0">
                <a:solidFill>
                  <a:srgbClr val="001010"/>
                </a:solidFill>
                <a:latin typeface="Arial" charset="0"/>
                <a:ea typeface="宋体" charset="-122"/>
              </a:rPr>
              <a:t>地址寄存器</a:t>
            </a:r>
          </a:p>
          <a:p>
            <a:pPr algn="ctr"/>
            <a:r>
              <a:rPr lang="en-US" altLang="zh-CN" sz="1800" i="0" dirty="0">
                <a:solidFill>
                  <a:srgbClr val="001010"/>
                </a:solidFill>
                <a:latin typeface="Arial" charset="0"/>
                <a:ea typeface="宋体" charset="-122"/>
              </a:rPr>
              <a:t>AR</a:t>
            </a:r>
          </a:p>
        </p:txBody>
      </p:sp>
      <p:sp>
        <p:nvSpPr>
          <p:cNvPr id="8224" name="自选图形 32"/>
          <p:cNvSpPr>
            <a:spLocks noChangeArrowheads="1"/>
          </p:cNvSpPr>
          <p:nvPr/>
        </p:nvSpPr>
        <p:spPr bwMode="auto">
          <a:xfrm>
            <a:off x="2122488" y="2420938"/>
            <a:ext cx="288925" cy="647700"/>
          </a:xfrm>
          <a:prstGeom prst="downArrow">
            <a:avLst>
              <a:gd name="adj1" fmla="val 50000"/>
              <a:gd name="adj2" fmla="val 56044"/>
            </a:avLst>
          </a:prstGeom>
          <a:solidFill>
            <a:srgbClr val="3366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5" name="自选图形 33"/>
          <p:cNvSpPr>
            <a:spLocks noChangeArrowheads="1"/>
          </p:cNvSpPr>
          <p:nvPr/>
        </p:nvSpPr>
        <p:spPr bwMode="auto">
          <a:xfrm rot="5400000">
            <a:off x="3095625" y="3032125"/>
            <a:ext cx="288925" cy="504825"/>
          </a:xfrm>
          <a:prstGeom prst="downArrow">
            <a:avLst>
              <a:gd name="adj1" fmla="val 50000"/>
              <a:gd name="adj2" fmla="val 43681"/>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6" name="自选图形 34"/>
          <p:cNvSpPr>
            <a:spLocks noChangeArrowheads="1"/>
          </p:cNvSpPr>
          <p:nvPr/>
        </p:nvSpPr>
        <p:spPr bwMode="auto">
          <a:xfrm rot="5400000">
            <a:off x="3095625" y="1881188"/>
            <a:ext cx="288925" cy="504825"/>
          </a:xfrm>
          <a:prstGeom prst="downArrow">
            <a:avLst>
              <a:gd name="adj1" fmla="val 50000"/>
              <a:gd name="adj2" fmla="val 43681"/>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7" name="矩形 35"/>
          <p:cNvSpPr>
            <a:spLocks noChangeArrowheads="1"/>
          </p:cNvSpPr>
          <p:nvPr/>
        </p:nvSpPr>
        <p:spPr bwMode="auto">
          <a:xfrm>
            <a:off x="3532188" y="3500438"/>
            <a:ext cx="190341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i="0">
                <a:solidFill>
                  <a:srgbClr val="001010"/>
                </a:solidFill>
                <a:latin typeface="Arial" charset="0"/>
                <a:ea typeface="宋体" charset="-122"/>
              </a:rPr>
              <a:t>缓冲寄存器</a:t>
            </a:r>
            <a:r>
              <a:rPr lang="en-US" altLang="zh-CN" sz="1800" i="0">
                <a:solidFill>
                  <a:srgbClr val="001010"/>
                </a:solidFill>
                <a:latin typeface="Arial" charset="0"/>
                <a:ea typeface="宋体" charset="-122"/>
              </a:rPr>
              <a:t>DR</a:t>
            </a:r>
          </a:p>
        </p:txBody>
      </p:sp>
      <p:sp>
        <p:nvSpPr>
          <p:cNvPr id="8228" name="自选图形 36"/>
          <p:cNvSpPr>
            <a:spLocks noChangeArrowheads="1"/>
          </p:cNvSpPr>
          <p:nvPr/>
        </p:nvSpPr>
        <p:spPr bwMode="auto">
          <a:xfrm rot="10800000">
            <a:off x="6084888" y="2708275"/>
            <a:ext cx="288925" cy="504825"/>
          </a:xfrm>
          <a:prstGeom prst="downArrow">
            <a:avLst>
              <a:gd name="adj1" fmla="val 50000"/>
              <a:gd name="adj2" fmla="val 43681"/>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9" name="自选图形 37"/>
          <p:cNvSpPr>
            <a:spLocks noChangeArrowheads="1"/>
          </p:cNvSpPr>
          <p:nvPr/>
        </p:nvSpPr>
        <p:spPr bwMode="auto">
          <a:xfrm rot="5400000">
            <a:off x="5327650" y="584200"/>
            <a:ext cx="288925" cy="504825"/>
          </a:xfrm>
          <a:prstGeom prst="downArrow">
            <a:avLst>
              <a:gd name="adj1" fmla="val 50000"/>
              <a:gd name="adj2" fmla="val 43681"/>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0" name="矩形 38"/>
          <p:cNvSpPr>
            <a:spLocks noChangeArrowheads="1"/>
          </p:cNvSpPr>
          <p:nvPr/>
        </p:nvSpPr>
        <p:spPr bwMode="auto">
          <a:xfrm>
            <a:off x="3635375" y="2205038"/>
            <a:ext cx="8699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solidFill>
                  <a:srgbClr val="001010"/>
                </a:solidFill>
                <a:latin typeface="Arial" charset="0"/>
                <a:ea typeface="宋体" charset="-122"/>
              </a:rPr>
              <a:t>累加器</a:t>
            </a:r>
          </a:p>
          <a:p>
            <a:r>
              <a:rPr lang="en-US" altLang="zh-CN" sz="1800" i="0">
                <a:solidFill>
                  <a:srgbClr val="001010"/>
                </a:solidFill>
                <a:latin typeface="Arial" charset="0"/>
                <a:ea typeface="宋体" charset="-122"/>
              </a:rPr>
              <a:t>AC</a:t>
            </a:r>
          </a:p>
        </p:txBody>
      </p:sp>
      <p:sp>
        <p:nvSpPr>
          <p:cNvPr id="8231" name="自选图形 39"/>
          <p:cNvSpPr>
            <a:spLocks noChangeArrowheads="1"/>
          </p:cNvSpPr>
          <p:nvPr/>
        </p:nvSpPr>
        <p:spPr bwMode="auto">
          <a:xfrm rot="10800000" flipV="1">
            <a:off x="6084888" y="3571875"/>
            <a:ext cx="287337" cy="361950"/>
          </a:xfrm>
          <a:prstGeom prst="downArrow">
            <a:avLst>
              <a:gd name="adj1" fmla="val 50000"/>
              <a:gd name="adj2" fmla="val 31492"/>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2" name="矩形 40"/>
          <p:cNvSpPr>
            <a:spLocks noChangeArrowheads="1"/>
          </p:cNvSpPr>
          <p:nvPr/>
        </p:nvSpPr>
        <p:spPr bwMode="auto">
          <a:xfrm>
            <a:off x="7348538" y="2355850"/>
            <a:ext cx="1327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dirty="0">
                <a:solidFill>
                  <a:srgbClr val="001010"/>
                </a:solidFill>
                <a:latin typeface="Arial" charset="0"/>
                <a:ea typeface="宋体" charset="-122"/>
              </a:rPr>
              <a:t>指令寄存器</a:t>
            </a:r>
          </a:p>
          <a:p>
            <a:pPr algn="ctr"/>
            <a:r>
              <a:rPr lang="en-US" altLang="zh-CN" sz="1800" i="0" dirty="0">
                <a:solidFill>
                  <a:srgbClr val="001010"/>
                </a:solidFill>
                <a:latin typeface="Arial" charset="0"/>
                <a:ea typeface="宋体" charset="-122"/>
              </a:rPr>
              <a:t>IR</a:t>
            </a:r>
          </a:p>
        </p:txBody>
      </p:sp>
      <p:sp>
        <p:nvSpPr>
          <p:cNvPr id="8233" name="自选图形 41"/>
          <p:cNvSpPr>
            <a:spLocks noChangeArrowheads="1"/>
          </p:cNvSpPr>
          <p:nvPr/>
        </p:nvSpPr>
        <p:spPr bwMode="auto">
          <a:xfrm rot="10800000">
            <a:off x="4716463" y="1125538"/>
            <a:ext cx="288925" cy="719137"/>
          </a:xfrm>
          <a:prstGeom prst="downArrow">
            <a:avLst>
              <a:gd name="adj1" fmla="val 50000"/>
              <a:gd name="adj2" fmla="val 62225"/>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4" name="自选图形 42"/>
          <p:cNvSpPr>
            <a:spLocks noChangeArrowheads="1"/>
          </p:cNvSpPr>
          <p:nvPr/>
        </p:nvSpPr>
        <p:spPr bwMode="auto">
          <a:xfrm rot="10800000" flipV="1">
            <a:off x="3995738" y="1125538"/>
            <a:ext cx="288925" cy="719137"/>
          </a:xfrm>
          <a:prstGeom prst="downArrow">
            <a:avLst>
              <a:gd name="adj1" fmla="val 50000"/>
              <a:gd name="adj2" fmla="val 62225"/>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5" name="矩形 43"/>
          <p:cNvSpPr>
            <a:spLocks noChangeArrowheads="1"/>
          </p:cNvSpPr>
          <p:nvPr/>
        </p:nvSpPr>
        <p:spPr bwMode="auto">
          <a:xfrm>
            <a:off x="7264400" y="620713"/>
            <a:ext cx="1555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solidFill>
                  <a:srgbClr val="001010"/>
                </a:solidFill>
                <a:latin typeface="Arial" charset="0"/>
                <a:ea typeface="宋体" charset="-122"/>
              </a:rPr>
              <a:t>执行指令控制</a:t>
            </a:r>
          </a:p>
        </p:txBody>
      </p:sp>
      <p:sp>
        <p:nvSpPr>
          <p:cNvPr id="8236" name="直线 44"/>
          <p:cNvSpPr>
            <a:spLocks noChangeShapeType="1"/>
          </p:cNvSpPr>
          <p:nvPr/>
        </p:nvSpPr>
        <p:spPr bwMode="auto">
          <a:xfrm flipV="1">
            <a:off x="6588125" y="260350"/>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37" name="直线 45"/>
          <p:cNvSpPr>
            <a:spLocks noChangeShapeType="1"/>
          </p:cNvSpPr>
          <p:nvPr/>
        </p:nvSpPr>
        <p:spPr bwMode="auto">
          <a:xfrm flipV="1">
            <a:off x="6732588"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38" name="直线 46"/>
          <p:cNvSpPr>
            <a:spLocks noChangeShapeType="1"/>
          </p:cNvSpPr>
          <p:nvPr/>
        </p:nvSpPr>
        <p:spPr bwMode="auto">
          <a:xfrm flipV="1">
            <a:off x="6877050"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39" name="直线 47"/>
          <p:cNvSpPr>
            <a:spLocks noChangeShapeType="1"/>
          </p:cNvSpPr>
          <p:nvPr/>
        </p:nvSpPr>
        <p:spPr bwMode="auto">
          <a:xfrm flipV="1">
            <a:off x="7019925"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40" name="直线 48"/>
          <p:cNvSpPr>
            <a:spLocks noChangeShapeType="1"/>
          </p:cNvSpPr>
          <p:nvPr/>
        </p:nvSpPr>
        <p:spPr bwMode="auto">
          <a:xfrm flipV="1">
            <a:off x="7164388"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41" name="自选图形 49"/>
          <p:cNvSpPr>
            <a:spLocks noChangeArrowheads="1"/>
          </p:cNvSpPr>
          <p:nvPr/>
        </p:nvSpPr>
        <p:spPr bwMode="auto">
          <a:xfrm rot="16200000" flipH="1">
            <a:off x="2266950" y="4292600"/>
            <a:ext cx="288925" cy="720725"/>
          </a:xfrm>
          <a:prstGeom prst="downArrow">
            <a:avLst>
              <a:gd name="adj1" fmla="val 50000"/>
              <a:gd name="adj2" fmla="val 62363"/>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2" name="矩形 50"/>
          <p:cNvSpPr>
            <a:spLocks noChangeArrowheads="1"/>
          </p:cNvSpPr>
          <p:nvPr/>
        </p:nvSpPr>
        <p:spPr bwMode="auto">
          <a:xfrm>
            <a:off x="881063" y="4443413"/>
            <a:ext cx="1098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solidFill>
                  <a:srgbClr val="001010"/>
                </a:solidFill>
                <a:latin typeface="Arial" charset="0"/>
                <a:ea typeface="宋体" charset="-122"/>
              </a:rPr>
              <a:t>地址总线</a:t>
            </a:r>
          </a:p>
          <a:p>
            <a:r>
              <a:rPr lang="en-US" altLang="zh-CN" sz="1800" i="0">
                <a:solidFill>
                  <a:srgbClr val="001010"/>
                </a:solidFill>
                <a:latin typeface="Arial" charset="0"/>
                <a:ea typeface="宋体" charset="-122"/>
              </a:rPr>
              <a:t>ABUS</a:t>
            </a:r>
          </a:p>
        </p:txBody>
      </p:sp>
      <p:sp>
        <p:nvSpPr>
          <p:cNvPr id="8243" name="矩形 51"/>
          <p:cNvSpPr>
            <a:spLocks noChangeArrowheads="1"/>
          </p:cNvSpPr>
          <p:nvPr/>
        </p:nvSpPr>
        <p:spPr bwMode="auto">
          <a:xfrm>
            <a:off x="5345113" y="4508500"/>
            <a:ext cx="1098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latin typeface="Arial" charset="0"/>
                <a:ea typeface="宋体" charset="-122"/>
              </a:rPr>
              <a:t>数据总线</a:t>
            </a:r>
          </a:p>
          <a:p>
            <a:r>
              <a:rPr lang="en-US" altLang="zh-CN" sz="1800" i="0">
                <a:latin typeface="Arial" charset="0"/>
                <a:ea typeface="宋体" charset="-122"/>
              </a:rPr>
              <a:t>DBUS</a:t>
            </a:r>
          </a:p>
        </p:txBody>
      </p:sp>
      <p:sp>
        <p:nvSpPr>
          <p:cNvPr id="8244" name="自选图形 52"/>
          <p:cNvSpPr>
            <a:spLocks noChangeArrowheads="1"/>
          </p:cNvSpPr>
          <p:nvPr/>
        </p:nvSpPr>
        <p:spPr bwMode="auto">
          <a:xfrm>
            <a:off x="1905000" y="3429000"/>
            <a:ext cx="290513" cy="1152525"/>
          </a:xfrm>
          <a:prstGeom prst="downArrow">
            <a:avLst>
              <a:gd name="adj1" fmla="val 50000"/>
              <a:gd name="adj2" fmla="val 99180"/>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5" name="自选图形 53"/>
          <p:cNvSpPr>
            <a:spLocks noChangeArrowheads="1"/>
          </p:cNvSpPr>
          <p:nvPr/>
        </p:nvSpPr>
        <p:spPr bwMode="auto">
          <a:xfrm rot="5400000">
            <a:off x="4787900" y="5229225"/>
            <a:ext cx="288925" cy="720725"/>
          </a:xfrm>
          <a:prstGeom prst="downArrow">
            <a:avLst>
              <a:gd name="adj1" fmla="val 50000"/>
              <a:gd name="adj2" fmla="val 62363"/>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6" name="自选图形 54"/>
          <p:cNvSpPr>
            <a:spLocks noChangeArrowheads="1"/>
          </p:cNvSpPr>
          <p:nvPr/>
        </p:nvSpPr>
        <p:spPr bwMode="auto">
          <a:xfrm>
            <a:off x="5219700" y="4076700"/>
            <a:ext cx="288925" cy="1584325"/>
          </a:xfrm>
          <a:prstGeom prst="downArrow">
            <a:avLst>
              <a:gd name="adj1" fmla="val 50000"/>
              <a:gd name="adj2" fmla="val 137088"/>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7" name="矩形 55"/>
          <p:cNvSpPr>
            <a:spLocks noChangeArrowheads="1"/>
          </p:cNvSpPr>
          <p:nvPr/>
        </p:nvSpPr>
        <p:spPr bwMode="auto">
          <a:xfrm flipV="1">
            <a:off x="3492500" y="3933825"/>
            <a:ext cx="1871663"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8" name="矩形 56"/>
          <p:cNvSpPr>
            <a:spLocks noChangeArrowheads="1"/>
          </p:cNvSpPr>
          <p:nvPr/>
        </p:nvSpPr>
        <p:spPr bwMode="auto">
          <a:xfrm flipV="1">
            <a:off x="5364163" y="3933825"/>
            <a:ext cx="936625"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9" name="矩形 57"/>
          <p:cNvSpPr>
            <a:spLocks noChangeArrowheads="1"/>
          </p:cNvSpPr>
          <p:nvPr/>
        </p:nvSpPr>
        <p:spPr bwMode="auto">
          <a:xfrm flipV="1">
            <a:off x="6300788" y="3933825"/>
            <a:ext cx="863600"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0" name="矩形 58"/>
          <p:cNvSpPr>
            <a:spLocks noChangeArrowheads="1"/>
          </p:cNvSpPr>
          <p:nvPr/>
        </p:nvSpPr>
        <p:spPr bwMode="auto">
          <a:xfrm rot="5400000" flipV="1">
            <a:off x="6407944" y="3321844"/>
            <a:ext cx="1370013"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1" name="矩形 59"/>
          <p:cNvSpPr>
            <a:spLocks noChangeArrowheads="1"/>
          </p:cNvSpPr>
          <p:nvPr/>
        </p:nvSpPr>
        <p:spPr bwMode="auto">
          <a:xfrm rot="5400000" flipV="1">
            <a:off x="3167063" y="3538537"/>
            <a:ext cx="793750"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2" name="矩形 60"/>
          <p:cNvSpPr>
            <a:spLocks noChangeArrowheads="1"/>
          </p:cNvSpPr>
          <p:nvPr/>
        </p:nvSpPr>
        <p:spPr bwMode="auto">
          <a:xfrm rot="5400000" flipV="1">
            <a:off x="4500563" y="1917700"/>
            <a:ext cx="2447925" cy="142875"/>
          </a:xfrm>
          <a:prstGeom prst="rect">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3" name="自选图形 61"/>
          <p:cNvSpPr>
            <a:spLocks noChangeArrowheads="1"/>
          </p:cNvSpPr>
          <p:nvPr/>
        </p:nvSpPr>
        <p:spPr bwMode="auto">
          <a:xfrm rot="10800000" flipV="1">
            <a:off x="4427538" y="2205038"/>
            <a:ext cx="288925" cy="1223962"/>
          </a:xfrm>
          <a:prstGeom prst="downArrow">
            <a:avLst>
              <a:gd name="adj1" fmla="val 50000"/>
              <a:gd name="adj2" fmla="val 105907"/>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4" name="自选图形 62"/>
          <p:cNvSpPr>
            <a:spLocks noChangeArrowheads="1"/>
          </p:cNvSpPr>
          <p:nvPr/>
        </p:nvSpPr>
        <p:spPr bwMode="auto">
          <a:xfrm rot="16200000" flipH="1">
            <a:off x="4823619" y="2961482"/>
            <a:ext cx="288925" cy="935037"/>
          </a:xfrm>
          <a:prstGeom prst="downArrow">
            <a:avLst>
              <a:gd name="adj1" fmla="val 50000"/>
              <a:gd name="adj2" fmla="val 80907"/>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5" name="自选图形 63"/>
          <p:cNvSpPr>
            <a:spLocks noChangeArrowheads="1"/>
          </p:cNvSpPr>
          <p:nvPr/>
        </p:nvSpPr>
        <p:spPr bwMode="auto">
          <a:xfrm>
            <a:off x="6011863" y="2347913"/>
            <a:ext cx="1368425" cy="360362"/>
          </a:xfrm>
          <a:prstGeom prst="cube">
            <a:avLst>
              <a:gd name="adj" fmla="val 25245"/>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STA     40</a:t>
            </a:r>
          </a:p>
        </p:txBody>
      </p:sp>
      <p:sp>
        <p:nvSpPr>
          <p:cNvPr id="8256" name="自选图形 64"/>
          <p:cNvSpPr>
            <a:spLocks noChangeArrowheads="1"/>
          </p:cNvSpPr>
          <p:nvPr/>
        </p:nvSpPr>
        <p:spPr bwMode="auto">
          <a:xfrm rot="10800000">
            <a:off x="6443663" y="1987550"/>
            <a:ext cx="288925" cy="433388"/>
          </a:xfrm>
          <a:prstGeom prst="downArrow">
            <a:avLst>
              <a:gd name="adj1" fmla="val 50000"/>
              <a:gd name="adj2" fmla="val 37500"/>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7" name="直线 65"/>
          <p:cNvSpPr>
            <a:spLocks noChangeShapeType="1"/>
          </p:cNvSpPr>
          <p:nvPr/>
        </p:nvSpPr>
        <p:spPr bwMode="auto">
          <a:xfrm flipV="1">
            <a:off x="6372225" y="13414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58" name="直线 66"/>
          <p:cNvSpPr>
            <a:spLocks noChangeShapeType="1"/>
          </p:cNvSpPr>
          <p:nvPr/>
        </p:nvSpPr>
        <p:spPr bwMode="auto">
          <a:xfrm flipV="1">
            <a:off x="6516688"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59" name="直线 67"/>
          <p:cNvSpPr>
            <a:spLocks noChangeShapeType="1"/>
          </p:cNvSpPr>
          <p:nvPr/>
        </p:nvSpPr>
        <p:spPr bwMode="auto">
          <a:xfrm flipV="1">
            <a:off x="6661150"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60" name="直线 68"/>
          <p:cNvSpPr>
            <a:spLocks noChangeShapeType="1"/>
          </p:cNvSpPr>
          <p:nvPr/>
        </p:nvSpPr>
        <p:spPr bwMode="auto">
          <a:xfrm flipV="1">
            <a:off x="6804025"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61" name="直线 69"/>
          <p:cNvSpPr>
            <a:spLocks noChangeShapeType="1"/>
          </p:cNvSpPr>
          <p:nvPr/>
        </p:nvSpPr>
        <p:spPr bwMode="auto">
          <a:xfrm flipV="1">
            <a:off x="6948488"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62" name="矩形 70"/>
          <p:cNvSpPr>
            <a:spLocks noChangeArrowheads="1"/>
          </p:cNvSpPr>
          <p:nvPr/>
        </p:nvSpPr>
        <p:spPr bwMode="auto">
          <a:xfrm rot="5400000" flipV="1">
            <a:off x="2987675" y="2565400"/>
            <a:ext cx="1152525" cy="142875"/>
          </a:xfrm>
          <a:prstGeom prst="rect">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3" name="自选图形 71"/>
          <p:cNvSpPr>
            <a:spLocks noChangeArrowheads="1"/>
          </p:cNvSpPr>
          <p:nvPr/>
        </p:nvSpPr>
        <p:spPr bwMode="auto">
          <a:xfrm rot="5400000">
            <a:off x="3095625" y="1881188"/>
            <a:ext cx="288925" cy="504825"/>
          </a:xfrm>
          <a:prstGeom prst="downArrow">
            <a:avLst>
              <a:gd name="adj1" fmla="val 50000"/>
              <a:gd name="adj2" fmla="val 43681"/>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4" name="矩形 72"/>
          <p:cNvSpPr>
            <a:spLocks noChangeArrowheads="1"/>
          </p:cNvSpPr>
          <p:nvPr/>
        </p:nvSpPr>
        <p:spPr bwMode="auto">
          <a:xfrm rot="5400000" flipV="1">
            <a:off x="2987675" y="2565400"/>
            <a:ext cx="1152525"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5" name="矩形 73"/>
          <p:cNvSpPr>
            <a:spLocks noChangeArrowheads="1"/>
          </p:cNvSpPr>
          <p:nvPr/>
        </p:nvSpPr>
        <p:spPr bwMode="auto">
          <a:xfrm>
            <a:off x="2619375" y="2435225"/>
            <a:ext cx="4445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0">
                <a:solidFill>
                  <a:srgbClr val="001010"/>
                </a:solidFill>
                <a:latin typeface="Arial" charset="0"/>
                <a:ea typeface="宋体" charset="-122"/>
              </a:rPr>
              <a:t>+1</a:t>
            </a:r>
          </a:p>
        </p:txBody>
      </p:sp>
      <p:sp>
        <p:nvSpPr>
          <p:cNvPr id="8266" name="自选图形 74"/>
          <p:cNvSpPr>
            <a:spLocks noChangeArrowheads="1"/>
          </p:cNvSpPr>
          <p:nvPr/>
        </p:nvSpPr>
        <p:spPr bwMode="auto">
          <a:xfrm rot="10800000">
            <a:off x="6443663" y="1989138"/>
            <a:ext cx="288925" cy="433387"/>
          </a:xfrm>
          <a:prstGeom prst="downArrow">
            <a:avLst>
              <a:gd name="adj1" fmla="val 50000"/>
              <a:gd name="adj2" fmla="val 37500"/>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7" name="自选图形 75"/>
          <p:cNvSpPr>
            <a:spLocks noChangeArrowheads="1"/>
          </p:cNvSpPr>
          <p:nvPr/>
        </p:nvSpPr>
        <p:spPr bwMode="auto">
          <a:xfrm>
            <a:off x="5435600" y="3213100"/>
            <a:ext cx="1368425" cy="360363"/>
          </a:xfrm>
          <a:prstGeom prst="cube">
            <a:avLst>
              <a:gd name="adj" fmla="val 25245"/>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000      004</a:t>
            </a:r>
          </a:p>
        </p:txBody>
      </p:sp>
      <p:sp>
        <p:nvSpPr>
          <p:cNvPr id="8268" name="自选图形 76"/>
          <p:cNvSpPr>
            <a:spLocks noChangeArrowheads="1"/>
          </p:cNvSpPr>
          <p:nvPr/>
        </p:nvSpPr>
        <p:spPr bwMode="auto">
          <a:xfrm>
            <a:off x="3779838" y="1844675"/>
            <a:ext cx="1368425" cy="360363"/>
          </a:xfrm>
          <a:prstGeom prst="cube">
            <a:avLst>
              <a:gd name="adj" fmla="val 25245"/>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000     006</a:t>
            </a:r>
          </a:p>
        </p:txBody>
      </p:sp>
      <p:sp>
        <p:nvSpPr>
          <p:cNvPr id="1741901" name="自选图形 77"/>
          <p:cNvSpPr>
            <a:spLocks noChangeArrowheads="1"/>
          </p:cNvSpPr>
          <p:nvPr/>
        </p:nvSpPr>
        <p:spPr bwMode="auto">
          <a:xfrm rot="16200000" flipH="1">
            <a:off x="2266950" y="4292600"/>
            <a:ext cx="288925" cy="720725"/>
          </a:xfrm>
          <a:prstGeom prst="downArrow">
            <a:avLst>
              <a:gd name="adj1" fmla="val 50000"/>
              <a:gd name="adj2" fmla="val 62363"/>
            </a:avLst>
          </a:prstGeom>
          <a:solidFill>
            <a:srgbClr val="FFFF99"/>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1741902" name="自选图形 78"/>
          <p:cNvSpPr>
            <a:spLocks noChangeArrowheads="1"/>
          </p:cNvSpPr>
          <p:nvPr/>
        </p:nvSpPr>
        <p:spPr bwMode="auto">
          <a:xfrm>
            <a:off x="1908175" y="3429000"/>
            <a:ext cx="287338" cy="1152525"/>
          </a:xfrm>
          <a:prstGeom prst="downArrow">
            <a:avLst>
              <a:gd name="adj1" fmla="val 50000"/>
              <a:gd name="adj2" fmla="val 100276"/>
            </a:avLst>
          </a:prstGeom>
          <a:solidFill>
            <a:srgbClr val="FFFF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1741903" name="自选图形 79"/>
          <p:cNvSpPr>
            <a:spLocks noChangeArrowheads="1"/>
          </p:cNvSpPr>
          <p:nvPr/>
        </p:nvSpPr>
        <p:spPr bwMode="auto">
          <a:xfrm rot="5400000">
            <a:off x="4787900" y="5229225"/>
            <a:ext cx="288925" cy="720725"/>
          </a:xfrm>
          <a:prstGeom prst="downArrow">
            <a:avLst>
              <a:gd name="adj1" fmla="val 50000"/>
              <a:gd name="adj2" fmla="val 62363"/>
            </a:avLst>
          </a:prstGeom>
          <a:solidFill>
            <a:srgbClr val="FFFF00"/>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1741904" name="自选图形 80"/>
          <p:cNvSpPr>
            <a:spLocks noChangeArrowheads="1"/>
          </p:cNvSpPr>
          <p:nvPr/>
        </p:nvSpPr>
        <p:spPr bwMode="auto">
          <a:xfrm>
            <a:off x="5219700" y="4076700"/>
            <a:ext cx="288925" cy="1584325"/>
          </a:xfrm>
          <a:prstGeom prst="downArrow">
            <a:avLst>
              <a:gd name="adj1" fmla="val 50000"/>
              <a:gd name="adj2" fmla="val 137088"/>
            </a:avLst>
          </a:prstGeom>
          <a:solidFill>
            <a:srgbClr val="FFFF00"/>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1" name="灯片编号占位符 3"/>
          <p:cNvSpPr>
            <a:spLocks noGrp="1"/>
          </p:cNvSpPr>
          <p:nvPr>
            <p:ph type="sldNum" sz="quarter" idx="4294967295"/>
          </p:nvPr>
        </p:nvSpPr>
        <p:spPr>
          <a:prstGeom prst="rect">
            <a:avLst/>
          </a:prstGeom>
        </p:spPr>
        <p:txBody>
          <a:bodyPr/>
          <a:lstStyle/>
          <a:p>
            <a:pPr>
              <a:defRPr/>
            </a:pPr>
            <a:r>
              <a:rPr lang="en-US" altLang="zh-CN" sz="1400" i="0" dirty="0" smtClean="0">
                <a:solidFill>
                  <a:srgbClr val="0D7157"/>
                </a:solidFill>
              </a:rPr>
              <a:t> -</a:t>
            </a:r>
            <a:fld id="{01D71506-0713-46DD-9483-17E15EDE737E}" type="slidenum">
              <a:rPr lang="en-US" altLang="zh-CN" sz="1400" i="0" smtClean="0">
                <a:solidFill>
                  <a:srgbClr val="0D7157"/>
                </a:solidFill>
              </a:rPr>
              <a:pPr>
                <a:defRPr/>
              </a:pPr>
              <a:t>5</a:t>
            </a:fld>
            <a:r>
              <a:rPr lang="en-US" altLang="zh-CN" sz="1400" i="0" dirty="0" smtClean="0">
                <a:solidFill>
                  <a:srgbClr val="0D7157"/>
                </a:solidFill>
              </a:rPr>
              <a:t>- </a:t>
            </a:r>
            <a:endParaRPr lang="en-US" altLang="zh-CN" sz="1400" i="0" dirty="0">
              <a:solidFill>
                <a:srgbClr val="0D7157"/>
              </a:solidFill>
            </a:endParaRPr>
          </a:p>
        </p:txBody>
      </p:sp>
    </p:spTree>
    <p:extLst>
      <p:ext uri="{BB962C8B-B14F-4D97-AF65-F5344CB8AC3E}">
        <p14:creationId xmlns:p14="http://schemas.microsoft.com/office/powerpoint/2010/main" val="3695260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repeatCount="5000" fill="hold" grpId="0" nodeType="clickEffect">
                                  <p:stCondLst>
                                    <p:cond delay="0"/>
                                  </p:stCondLst>
                                  <p:childTnLst>
                                    <p:set>
                                      <p:cBhvr>
                                        <p:cTn id="6" dur="1" fill="hold">
                                          <p:stCondLst>
                                            <p:cond delay="0"/>
                                          </p:stCondLst>
                                        </p:cTn>
                                        <p:tgtEl>
                                          <p:spTgt spid="1741902"/>
                                        </p:tgtEl>
                                        <p:attrNameLst>
                                          <p:attrName>style.visibility</p:attrName>
                                        </p:attrNameLst>
                                      </p:cBhvr>
                                      <p:to>
                                        <p:strVal val="visible"/>
                                      </p:to>
                                    </p:set>
                                    <p:animEffect transition="in" filter="wipe(up)">
                                      <p:cBhvr>
                                        <p:cTn id="7" dur="1000"/>
                                        <p:tgtEl>
                                          <p:spTgt spid="1741902"/>
                                        </p:tgtEl>
                                      </p:cBhvr>
                                    </p:animEffect>
                                  </p:childTnLst>
                                </p:cTn>
                              </p:par>
                            </p:childTnLst>
                          </p:cTn>
                        </p:par>
                        <p:par>
                          <p:cTn id="8" fill="hold" nodeType="afterGroup">
                            <p:stCondLst>
                              <p:cond delay="5000"/>
                            </p:stCondLst>
                            <p:childTnLst>
                              <p:par>
                                <p:cTn id="9" presetID="22" presetClass="entr" presetSubtype="8" repeatCount="5000" fill="hold" grpId="0" nodeType="afterEffect">
                                  <p:stCondLst>
                                    <p:cond delay="0"/>
                                  </p:stCondLst>
                                  <p:childTnLst>
                                    <p:set>
                                      <p:cBhvr>
                                        <p:cTn id="10" dur="1" fill="hold">
                                          <p:stCondLst>
                                            <p:cond delay="0"/>
                                          </p:stCondLst>
                                        </p:cTn>
                                        <p:tgtEl>
                                          <p:spTgt spid="1741901"/>
                                        </p:tgtEl>
                                        <p:attrNameLst>
                                          <p:attrName>style.visibility</p:attrName>
                                        </p:attrNameLst>
                                      </p:cBhvr>
                                      <p:to>
                                        <p:strVal val="visible"/>
                                      </p:to>
                                    </p:set>
                                    <p:animEffect transition="in" filter="wipe(left)">
                                      <p:cBhvr>
                                        <p:cTn id="11" dur="1000"/>
                                        <p:tgtEl>
                                          <p:spTgt spid="17419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mph" presetSubtype="0" repeatCount="4000" fill="hold" grpId="0" nodeType="clickEffect">
                                  <p:stCondLst>
                                    <p:cond delay="0"/>
                                  </p:stCondLst>
                                  <p:childTnLst>
                                    <p:animClr clrSpc="hsl" dir="cw">
                                      <p:cBhvr override="childStyle">
                                        <p:cTn id="15" dur="1000" fill="hold"/>
                                        <p:tgtEl>
                                          <p:spTgt spid="1741846"/>
                                        </p:tgtEl>
                                        <p:attrNameLst>
                                          <p:attrName>style.color</p:attrName>
                                        </p:attrNameLst>
                                      </p:cBhvr>
                                      <p:by>
                                        <p:hsl h="0" s="-12549" l="-25098"/>
                                      </p:by>
                                    </p:animClr>
                                    <p:animClr clrSpc="hsl" dir="cw">
                                      <p:cBhvr>
                                        <p:cTn id="16" dur="1000" fill="hold"/>
                                        <p:tgtEl>
                                          <p:spTgt spid="1741846"/>
                                        </p:tgtEl>
                                        <p:attrNameLst>
                                          <p:attrName>fillcolor</p:attrName>
                                        </p:attrNameLst>
                                      </p:cBhvr>
                                      <p:by>
                                        <p:hsl h="0" s="-12549" l="-25098"/>
                                      </p:by>
                                    </p:animClr>
                                    <p:animClr clrSpc="hsl" dir="cw">
                                      <p:cBhvr>
                                        <p:cTn id="17" dur="1000" fill="hold"/>
                                        <p:tgtEl>
                                          <p:spTgt spid="1741846"/>
                                        </p:tgtEl>
                                        <p:attrNameLst>
                                          <p:attrName>stroke.color</p:attrName>
                                        </p:attrNameLst>
                                      </p:cBhvr>
                                      <p:by>
                                        <p:hsl h="0" s="-12549" l="-25098"/>
                                      </p:by>
                                    </p:animClr>
                                    <p:set>
                                      <p:cBhvr>
                                        <p:cTn id="18" dur="1000" fill="hold"/>
                                        <p:tgtEl>
                                          <p:spTgt spid="1741846"/>
                                        </p:tgtEl>
                                        <p:attrNameLst>
                                          <p:attrName>fill.type</p:attrName>
                                        </p:attrNameLst>
                                      </p:cBhvr>
                                      <p:to>
                                        <p:strVal val="soli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mph" presetSubtype="0" repeatCount="4000" fill="hold" grpId="1" nodeType="clickEffect">
                                  <p:stCondLst>
                                    <p:cond delay="0"/>
                                  </p:stCondLst>
                                  <p:childTnLst>
                                    <p:anim calcmode="discrete" valueType="str">
                                      <p:cBhvr>
                                        <p:cTn id="22" dur="1000" fill="hold"/>
                                        <p:tgtEl>
                                          <p:spTgt spid="1741846"/>
                                        </p:tgtEl>
                                        <p:attrNameLst>
                                          <p:attrName>style.visibility</p:attrName>
                                        </p:attrNameLst>
                                      </p:cBhvr>
                                      <p:tavLst>
                                        <p:tav tm="0">
                                          <p:val>
                                            <p:strVal val="hidden"/>
                                          </p:val>
                                        </p:tav>
                                        <p:tav tm="50000">
                                          <p:val>
                                            <p:strVal val="visible"/>
                                          </p:val>
                                        </p:tav>
                                      </p:tavLst>
                                    </p:anim>
                                  </p:childTnLst>
                                </p:cTn>
                              </p:par>
                            </p:childTnLst>
                          </p:cTn>
                        </p:par>
                        <p:par>
                          <p:cTn id="23" fill="hold" nodeType="afterGroup">
                            <p:stCondLst>
                              <p:cond delay="4000"/>
                            </p:stCondLst>
                            <p:childTnLst>
                              <p:par>
                                <p:cTn id="24" presetID="22" presetClass="entr" presetSubtype="1" repeatCount="5000" fill="hold" grpId="0" nodeType="afterEffect">
                                  <p:stCondLst>
                                    <p:cond delay="0"/>
                                  </p:stCondLst>
                                  <p:childTnLst>
                                    <p:set>
                                      <p:cBhvr>
                                        <p:cTn id="25" dur="1" fill="hold">
                                          <p:stCondLst>
                                            <p:cond delay="0"/>
                                          </p:stCondLst>
                                        </p:cTn>
                                        <p:tgtEl>
                                          <p:spTgt spid="1741904"/>
                                        </p:tgtEl>
                                        <p:attrNameLst>
                                          <p:attrName>style.visibility</p:attrName>
                                        </p:attrNameLst>
                                      </p:cBhvr>
                                      <p:to>
                                        <p:strVal val="visible"/>
                                      </p:to>
                                    </p:set>
                                    <p:animEffect transition="in" filter="wipe(up)">
                                      <p:cBhvr>
                                        <p:cTn id="26" dur="1000"/>
                                        <p:tgtEl>
                                          <p:spTgt spid="1741904"/>
                                        </p:tgtEl>
                                      </p:cBhvr>
                                    </p:animEffect>
                                  </p:childTnLst>
                                </p:cTn>
                              </p:par>
                            </p:childTnLst>
                          </p:cTn>
                        </p:par>
                        <p:par>
                          <p:cTn id="27" fill="hold" nodeType="afterGroup">
                            <p:stCondLst>
                              <p:cond delay="9000"/>
                            </p:stCondLst>
                            <p:childTnLst>
                              <p:par>
                                <p:cTn id="28" presetID="22" presetClass="entr" presetSubtype="2" repeatCount="5000" fill="hold" grpId="0" nodeType="afterEffect">
                                  <p:stCondLst>
                                    <p:cond delay="0"/>
                                  </p:stCondLst>
                                  <p:childTnLst>
                                    <p:set>
                                      <p:cBhvr>
                                        <p:cTn id="29" dur="1" fill="hold">
                                          <p:stCondLst>
                                            <p:cond delay="0"/>
                                          </p:stCondLst>
                                        </p:cTn>
                                        <p:tgtEl>
                                          <p:spTgt spid="1741903"/>
                                        </p:tgtEl>
                                        <p:attrNameLst>
                                          <p:attrName>style.visibility</p:attrName>
                                        </p:attrNameLst>
                                      </p:cBhvr>
                                      <p:to>
                                        <p:strVal val="visible"/>
                                      </p:to>
                                    </p:set>
                                    <p:animEffect transition="in" filter="wipe(right)">
                                      <p:cBhvr>
                                        <p:cTn id="30" dur="1000"/>
                                        <p:tgtEl>
                                          <p:spTgt spid="17419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5" presetClass="emph" presetSubtype="0" repeatCount="4000" fill="hold" grpId="0" nodeType="clickEffect">
                                  <p:stCondLst>
                                    <p:cond delay="0"/>
                                  </p:stCondLst>
                                  <p:childTnLst>
                                    <p:anim calcmode="discrete" valueType="str">
                                      <p:cBhvr>
                                        <p:cTn id="34" dur="1000" fill="hold"/>
                                        <p:tgtEl>
                                          <p:spTgt spid="1741828"/>
                                        </p:tgtEl>
                                        <p:attrNameLst>
                                          <p:attrName>style.visibility</p:attrName>
                                        </p:attrNameLst>
                                      </p:cBhvr>
                                      <p:tavLst>
                                        <p:tav tm="0">
                                          <p:val>
                                            <p:strVal val="hidden"/>
                                          </p:val>
                                        </p:tav>
                                        <p:tav tm="50000">
                                          <p:val>
                                            <p:strVal val="visible"/>
                                          </p:val>
                                        </p:tav>
                                      </p:tavLst>
                                    </p:anim>
                                  </p:childTnLst>
                                </p:cTn>
                              </p:par>
                              <p:par>
                                <p:cTn id="35" presetID="35" presetClass="emph" presetSubtype="0" repeatCount="4000" fill="hold" grpId="0" nodeType="withEffect">
                                  <p:stCondLst>
                                    <p:cond delay="0"/>
                                  </p:stCondLst>
                                  <p:childTnLst>
                                    <p:anim calcmode="discrete" valueType="str">
                                      <p:cBhvr>
                                        <p:cTn id="36" dur="1000" fill="hold"/>
                                        <p:tgtEl>
                                          <p:spTgt spid="1741829"/>
                                        </p:tgtEl>
                                        <p:attrNameLst>
                                          <p:attrName>style.visibility</p:attrName>
                                        </p:attrNameLst>
                                      </p:cBhvr>
                                      <p:tavLst>
                                        <p:tav tm="0">
                                          <p:val>
                                            <p:strVal val="hidden"/>
                                          </p:val>
                                        </p:tav>
                                        <p:tav tm="50000">
                                          <p:val>
                                            <p:strVal val="visible"/>
                                          </p:val>
                                        </p:tav>
                                      </p:tavLst>
                                    </p:anim>
                                  </p:childTnLst>
                                </p:cTn>
                              </p:par>
                              <p:par>
                                <p:cTn id="37" presetID="35" presetClass="emph" presetSubtype="0" repeatCount="4000" fill="hold" grpId="0" nodeType="withEffect">
                                  <p:stCondLst>
                                    <p:cond delay="0"/>
                                  </p:stCondLst>
                                  <p:childTnLst>
                                    <p:anim calcmode="discrete" valueType="str">
                                      <p:cBhvr>
                                        <p:cTn id="38" dur="1000" fill="hold"/>
                                        <p:tgtEl>
                                          <p:spTgt spid="1741830"/>
                                        </p:tgtEl>
                                        <p:attrNameLst>
                                          <p:attrName>style.visibility</p:attrName>
                                        </p:attrNameLst>
                                      </p:cBhvr>
                                      <p:tavLst>
                                        <p:tav tm="0">
                                          <p:val>
                                            <p:strVal val="hidden"/>
                                          </p:val>
                                        </p:tav>
                                        <p:tav tm="50000">
                                          <p:val>
                                            <p:strVal val="visible"/>
                                          </p:val>
                                        </p:tav>
                                      </p:tavLst>
                                    </p:anim>
                                  </p:childTnLst>
                                </p:cTn>
                              </p:par>
                              <p:par>
                                <p:cTn id="39" presetID="35" presetClass="emph" presetSubtype="0" repeatCount="4000" fill="hold" grpId="0" nodeType="withEffect">
                                  <p:stCondLst>
                                    <p:cond delay="0"/>
                                  </p:stCondLst>
                                  <p:childTnLst>
                                    <p:anim calcmode="discrete" valueType="str">
                                      <p:cBhvr>
                                        <p:cTn id="40" dur="1000" fill="hold"/>
                                        <p:tgtEl>
                                          <p:spTgt spid="1741831"/>
                                        </p:tgtEl>
                                        <p:attrNameLst>
                                          <p:attrName>style.visibility</p:attrName>
                                        </p:attrNameLst>
                                      </p:cBhvr>
                                      <p:tavLst>
                                        <p:tav tm="0">
                                          <p:val>
                                            <p:strVal val="hidden"/>
                                          </p:val>
                                        </p:tav>
                                        <p:tav tm="50000">
                                          <p:val>
                                            <p:strVal val="visible"/>
                                          </p:val>
                                        </p:tav>
                                      </p:tavLst>
                                    </p:anim>
                                  </p:childTnLst>
                                </p:cTn>
                              </p:par>
                              <p:par>
                                <p:cTn id="41" presetID="35" presetClass="emph" presetSubtype="0" repeatCount="4000" fill="hold" grpId="0" nodeType="withEffect">
                                  <p:stCondLst>
                                    <p:cond delay="0"/>
                                  </p:stCondLst>
                                  <p:childTnLst>
                                    <p:anim calcmode="discrete" valueType="str">
                                      <p:cBhvr>
                                        <p:cTn id="42" dur="1000" fill="hold"/>
                                        <p:tgtEl>
                                          <p:spTgt spid="1741832"/>
                                        </p:tgtEl>
                                        <p:attrNameLst>
                                          <p:attrName>style.visibility</p:attrName>
                                        </p:attrNameLst>
                                      </p:cBhvr>
                                      <p:tavLst>
                                        <p:tav tm="0">
                                          <p:val>
                                            <p:strVal val="hidden"/>
                                          </p:val>
                                        </p:tav>
                                        <p:tav tm="50000">
                                          <p:val>
                                            <p:strVal val="visible"/>
                                          </p:val>
                                        </p:tav>
                                      </p:tavLst>
                                    </p:anim>
                                  </p:childTnLst>
                                </p:cTn>
                              </p:par>
                              <p:par>
                                <p:cTn id="43" presetID="35" presetClass="emph" presetSubtype="0" repeatCount="4000" fill="hold" grpId="0" nodeType="withEffect">
                                  <p:stCondLst>
                                    <p:cond delay="0"/>
                                  </p:stCondLst>
                                  <p:childTnLst>
                                    <p:anim calcmode="discrete" valueType="str">
                                      <p:cBhvr>
                                        <p:cTn id="44" dur="1000" fill="hold"/>
                                        <p:tgtEl>
                                          <p:spTgt spid="1741833"/>
                                        </p:tgtEl>
                                        <p:attrNameLst>
                                          <p:attrName>style.visibility</p:attrName>
                                        </p:attrNameLst>
                                      </p:cBhvr>
                                      <p:tavLst>
                                        <p:tav tm="0">
                                          <p:val>
                                            <p:strVal val="hidden"/>
                                          </p:val>
                                        </p:tav>
                                        <p:tav tm="50000">
                                          <p:val>
                                            <p:strVal val="visible"/>
                                          </p:val>
                                        </p:tav>
                                      </p:tavLst>
                                    </p:anim>
                                  </p:childTnLst>
                                </p:cTn>
                              </p:par>
                              <p:par>
                                <p:cTn id="45" presetID="35" presetClass="emph" presetSubtype="0" repeatCount="4000" fill="hold" grpId="0" nodeType="withEffect">
                                  <p:stCondLst>
                                    <p:cond delay="0"/>
                                  </p:stCondLst>
                                  <p:childTnLst>
                                    <p:anim calcmode="discrete" valueType="str">
                                      <p:cBhvr>
                                        <p:cTn id="46" dur="1000" fill="hold"/>
                                        <p:tgtEl>
                                          <p:spTgt spid="1741834"/>
                                        </p:tgtEl>
                                        <p:attrNameLst>
                                          <p:attrName>style.visibility</p:attrName>
                                        </p:attrNameLst>
                                      </p:cBhvr>
                                      <p:tavLst>
                                        <p:tav tm="0">
                                          <p:val>
                                            <p:strVal val="hidden"/>
                                          </p:val>
                                        </p:tav>
                                        <p:tav tm="50000">
                                          <p:val>
                                            <p:strVal val="visible"/>
                                          </p:val>
                                        </p:tav>
                                      </p:tavLst>
                                    </p:anim>
                                  </p:childTnLst>
                                </p:cTn>
                              </p:par>
                              <p:par>
                                <p:cTn id="47" presetID="35" presetClass="emph" presetSubtype="0" repeatCount="4000" fill="hold" grpId="0" nodeType="withEffect">
                                  <p:stCondLst>
                                    <p:cond delay="0"/>
                                  </p:stCondLst>
                                  <p:childTnLst>
                                    <p:anim calcmode="discrete" valueType="str">
                                      <p:cBhvr>
                                        <p:cTn id="48" dur="1000" fill="hold"/>
                                        <p:tgtEl>
                                          <p:spTgt spid="1741835"/>
                                        </p:tgtEl>
                                        <p:attrNameLst>
                                          <p:attrName>style.visibility</p:attrName>
                                        </p:attrNameLst>
                                      </p:cBhvr>
                                      <p:tavLst>
                                        <p:tav tm="0">
                                          <p:val>
                                            <p:strVal val="hidden"/>
                                          </p:val>
                                        </p:tav>
                                        <p:tav tm="50000">
                                          <p:val>
                                            <p:strVal val="visible"/>
                                          </p:val>
                                        </p:tav>
                                      </p:tavLst>
                                    </p:anim>
                                  </p:childTnLst>
                                </p:cTn>
                              </p:par>
                              <p:par>
                                <p:cTn id="49" presetID="35" presetClass="emph" presetSubtype="0" repeatCount="4000" fill="hold" grpId="0" nodeType="withEffect">
                                  <p:stCondLst>
                                    <p:cond delay="0"/>
                                  </p:stCondLst>
                                  <p:childTnLst>
                                    <p:anim calcmode="discrete" valueType="str">
                                      <p:cBhvr>
                                        <p:cTn id="50" dur="1000" fill="hold"/>
                                        <p:tgtEl>
                                          <p:spTgt spid="1741836"/>
                                        </p:tgtEl>
                                        <p:attrNameLst>
                                          <p:attrName>style.visibility</p:attrName>
                                        </p:attrNameLst>
                                      </p:cBhvr>
                                      <p:tavLst>
                                        <p:tav tm="0">
                                          <p:val>
                                            <p:strVal val="hidden"/>
                                          </p:val>
                                        </p:tav>
                                        <p:tav tm="50000">
                                          <p:val>
                                            <p:strVal val="visible"/>
                                          </p:val>
                                        </p:tav>
                                      </p:tavLst>
                                    </p:anim>
                                  </p:childTnLst>
                                </p:cTn>
                              </p:par>
                              <p:par>
                                <p:cTn id="51" presetID="35" presetClass="emph" presetSubtype="0" repeatCount="4000" fill="hold" grpId="1" nodeType="withEffect">
                                  <p:stCondLst>
                                    <p:cond delay="0"/>
                                  </p:stCondLst>
                                  <p:childTnLst>
                                    <p:anim calcmode="discrete" valueType="str">
                                      <p:cBhvr>
                                        <p:cTn id="52" dur="1000" fill="hold"/>
                                        <p:tgtEl>
                                          <p:spTgt spid="1741837"/>
                                        </p:tgtEl>
                                        <p:attrNameLst>
                                          <p:attrName>style.visibility</p:attrName>
                                        </p:attrNameLst>
                                      </p:cBhvr>
                                      <p:tavLst>
                                        <p:tav tm="0">
                                          <p:val>
                                            <p:strVal val="hidden"/>
                                          </p:val>
                                        </p:tav>
                                        <p:tav tm="50000">
                                          <p:val>
                                            <p:strVal val="visible"/>
                                          </p:val>
                                        </p:tav>
                                      </p:tavLst>
                                    </p:anim>
                                  </p:childTnLst>
                                </p:cTn>
                              </p:par>
                              <p:par>
                                <p:cTn id="53" presetID="35" presetClass="emph" presetSubtype="0" repeatCount="4000" fill="hold" grpId="0" nodeType="withEffect">
                                  <p:stCondLst>
                                    <p:cond delay="0"/>
                                  </p:stCondLst>
                                  <p:childTnLst>
                                    <p:anim calcmode="discrete" valueType="str">
                                      <p:cBhvr>
                                        <p:cTn id="54" dur="1000" fill="hold"/>
                                        <p:tgtEl>
                                          <p:spTgt spid="1741838"/>
                                        </p:tgtEl>
                                        <p:attrNameLst>
                                          <p:attrName>style.visibility</p:attrName>
                                        </p:attrNameLst>
                                      </p:cBhvr>
                                      <p:tavLst>
                                        <p:tav tm="0">
                                          <p:val>
                                            <p:strVal val="hidden"/>
                                          </p:val>
                                        </p:tav>
                                        <p:tav tm="50000">
                                          <p:val>
                                            <p:strVal val="visible"/>
                                          </p:val>
                                        </p:tav>
                                      </p:tavLst>
                                    </p:anim>
                                  </p:childTnLst>
                                </p:cTn>
                              </p:par>
                              <p:par>
                                <p:cTn id="55" presetID="35" presetClass="emph" presetSubtype="0" repeatCount="4000" fill="hold" grpId="0" nodeType="withEffect">
                                  <p:stCondLst>
                                    <p:cond delay="0"/>
                                  </p:stCondLst>
                                  <p:childTnLst>
                                    <p:anim calcmode="discrete" valueType="str">
                                      <p:cBhvr>
                                        <p:cTn id="56" dur="1000" fill="hold"/>
                                        <p:tgtEl>
                                          <p:spTgt spid="1741839"/>
                                        </p:tgtEl>
                                        <p:attrNameLst>
                                          <p:attrName>style.visibility</p:attrName>
                                        </p:attrNameLst>
                                      </p:cBhvr>
                                      <p:tavLst>
                                        <p:tav tm="0">
                                          <p:val>
                                            <p:strVal val="hidden"/>
                                          </p:val>
                                        </p:tav>
                                        <p:tav tm="50000">
                                          <p:val>
                                            <p:strVal val="visible"/>
                                          </p:val>
                                        </p:tav>
                                      </p:tavLst>
                                    </p:anim>
                                  </p:childTnLst>
                                </p:cTn>
                              </p:par>
                              <p:par>
                                <p:cTn id="57" presetID="35" presetClass="emph" presetSubtype="0" repeatCount="4000" fill="hold" grpId="0" nodeType="withEffect">
                                  <p:stCondLst>
                                    <p:cond delay="0"/>
                                  </p:stCondLst>
                                  <p:childTnLst>
                                    <p:anim calcmode="discrete" valueType="str">
                                      <p:cBhvr>
                                        <p:cTn id="58" dur="1000" fill="hold"/>
                                        <p:tgtEl>
                                          <p:spTgt spid="1741840"/>
                                        </p:tgtEl>
                                        <p:attrNameLst>
                                          <p:attrName>style.visibility</p:attrName>
                                        </p:attrNameLst>
                                      </p:cBhvr>
                                      <p:tavLst>
                                        <p:tav tm="0">
                                          <p:val>
                                            <p:strVal val="hidden"/>
                                          </p:val>
                                        </p:tav>
                                        <p:tav tm="50000">
                                          <p:val>
                                            <p:strVal val="visible"/>
                                          </p:val>
                                        </p:tav>
                                      </p:tavLst>
                                    </p:anim>
                                  </p:childTnLst>
                                </p:cTn>
                              </p:par>
                              <p:par>
                                <p:cTn id="59" presetID="35" presetClass="emph" presetSubtype="0" repeatCount="4000" fill="hold" grpId="0" nodeType="withEffect">
                                  <p:stCondLst>
                                    <p:cond delay="0"/>
                                  </p:stCondLst>
                                  <p:childTnLst>
                                    <p:anim calcmode="discrete" valueType="str">
                                      <p:cBhvr>
                                        <p:cTn id="60" dur="1000" fill="hold"/>
                                        <p:tgtEl>
                                          <p:spTgt spid="1741841"/>
                                        </p:tgtEl>
                                        <p:attrNameLst>
                                          <p:attrName>style.visibility</p:attrName>
                                        </p:attrNameLst>
                                      </p:cBhvr>
                                      <p:tavLst>
                                        <p:tav tm="0">
                                          <p:val>
                                            <p:strVal val="hidden"/>
                                          </p:val>
                                        </p:tav>
                                        <p:tav tm="50000">
                                          <p:val>
                                            <p:strVal val="visible"/>
                                          </p:val>
                                        </p:tav>
                                      </p:tavLst>
                                    </p:anim>
                                  </p:childTnLst>
                                </p:cTn>
                              </p:par>
                              <p:par>
                                <p:cTn id="61" presetID="35" presetClass="emph" presetSubtype="0" repeatCount="4000" fill="hold" grpId="0" nodeType="withEffect">
                                  <p:stCondLst>
                                    <p:cond delay="0"/>
                                  </p:stCondLst>
                                  <p:childTnLst>
                                    <p:anim calcmode="discrete" valueType="str">
                                      <p:cBhvr>
                                        <p:cTn id="62" dur="1000" fill="hold"/>
                                        <p:tgtEl>
                                          <p:spTgt spid="1741842"/>
                                        </p:tgtEl>
                                        <p:attrNameLst>
                                          <p:attrName>style.visibility</p:attrName>
                                        </p:attrNameLst>
                                      </p:cBhvr>
                                      <p:tavLst>
                                        <p:tav tm="0">
                                          <p:val>
                                            <p:strVal val="hidden"/>
                                          </p:val>
                                        </p:tav>
                                        <p:tav tm="50000">
                                          <p:val>
                                            <p:strVal val="visible"/>
                                          </p:val>
                                        </p:tav>
                                      </p:tavLst>
                                    </p:anim>
                                  </p:childTnLst>
                                </p:cTn>
                              </p:par>
                              <p:par>
                                <p:cTn id="63" presetID="35" presetClass="emph" presetSubtype="0" repeatCount="4000" fill="hold" grpId="0" nodeType="withEffect">
                                  <p:stCondLst>
                                    <p:cond delay="0"/>
                                  </p:stCondLst>
                                  <p:childTnLst>
                                    <p:anim calcmode="discrete" valueType="str">
                                      <p:cBhvr>
                                        <p:cTn id="64" dur="1000" fill="hold"/>
                                        <p:tgtEl>
                                          <p:spTgt spid="1741843"/>
                                        </p:tgtEl>
                                        <p:attrNameLst>
                                          <p:attrName>style.visibility</p:attrName>
                                        </p:attrNameLst>
                                      </p:cBhvr>
                                      <p:tavLst>
                                        <p:tav tm="0">
                                          <p:val>
                                            <p:strVal val="hidden"/>
                                          </p:val>
                                        </p:tav>
                                        <p:tav tm="50000">
                                          <p:val>
                                            <p:strVal val="visible"/>
                                          </p:val>
                                        </p:tav>
                                      </p:tavLst>
                                    </p:anim>
                                  </p:childTnLst>
                                </p:cTn>
                              </p:par>
                              <p:par>
                                <p:cTn id="65" presetID="35" presetClass="emph" presetSubtype="0" repeatCount="4000" fill="hold" grpId="0" nodeType="withEffect">
                                  <p:stCondLst>
                                    <p:cond delay="0"/>
                                  </p:stCondLst>
                                  <p:childTnLst>
                                    <p:anim calcmode="discrete" valueType="str">
                                      <p:cBhvr>
                                        <p:cTn id="66" dur="1000" fill="hold"/>
                                        <p:tgtEl>
                                          <p:spTgt spid="1741844"/>
                                        </p:tgtEl>
                                        <p:attrNameLst>
                                          <p:attrName>style.visibility</p:attrName>
                                        </p:attrNameLst>
                                      </p:cBhvr>
                                      <p:tavLst>
                                        <p:tav tm="0">
                                          <p:val>
                                            <p:strVal val="hidden"/>
                                          </p:val>
                                        </p:tav>
                                        <p:tav tm="50000">
                                          <p:val>
                                            <p:strVal val="visible"/>
                                          </p:val>
                                        </p:tav>
                                      </p:tavLst>
                                    </p:anim>
                                  </p:childTnLst>
                                </p:cTn>
                              </p:par>
                              <p:par>
                                <p:cTn id="67" presetID="35" presetClass="emph" presetSubtype="0" repeatCount="4000" fill="hold" grpId="0" nodeType="withEffect">
                                  <p:stCondLst>
                                    <p:cond delay="0"/>
                                  </p:stCondLst>
                                  <p:childTnLst>
                                    <p:anim calcmode="discrete" valueType="str">
                                      <p:cBhvr>
                                        <p:cTn id="68" dur="1000" fill="hold"/>
                                        <p:tgtEl>
                                          <p:spTgt spid="1741845"/>
                                        </p:tgtEl>
                                        <p:attrNameLst>
                                          <p:attrName>style.visibility</p:attrName>
                                        </p:attrNameLst>
                                      </p:cBhvr>
                                      <p:tavLst>
                                        <p:tav tm="0">
                                          <p:val>
                                            <p:strVal val="hidden"/>
                                          </p:val>
                                        </p:tav>
                                        <p:tav tm="50000">
                                          <p:val>
                                            <p:strVal val="visible"/>
                                          </p:val>
                                        </p:tav>
                                      </p:tavLst>
                                    </p:anim>
                                  </p:childTnLst>
                                </p:cTn>
                              </p:par>
                              <p:par>
                                <p:cTn id="69" presetID="35" presetClass="emph" presetSubtype="0" repeatCount="4000" fill="hold" grpId="2" nodeType="withEffect">
                                  <p:stCondLst>
                                    <p:cond delay="0"/>
                                  </p:stCondLst>
                                  <p:childTnLst>
                                    <p:anim calcmode="discrete" valueType="str">
                                      <p:cBhvr>
                                        <p:cTn id="70" dur="1000" fill="hold"/>
                                        <p:tgtEl>
                                          <p:spTgt spid="1741846"/>
                                        </p:tgtEl>
                                        <p:attrNameLst>
                                          <p:attrName>style.visibility</p:attrName>
                                        </p:attrNameLst>
                                      </p:cBhvr>
                                      <p:tavLst>
                                        <p:tav tm="0">
                                          <p:val>
                                            <p:strVal val="hidden"/>
                                          </p:val>
                                        </p:tav>
                                        <p:tav tm="50000">
                                          <p:val>
                                            <p:strVal val="visible"/>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35" presetClass="emph" presetSubtype="0" repeatCount="4000" fill="hold" grpId="0" nodeType="clickEffect">
                                  <p:stCondLst>
                                    <p:cond delay="0"/>
                                  </p:stCondLst>
                                  <p:childTnLst>
                                    <p:anim calcmode="discrete" valueType="str">
                                      <p:cBhvr>
                                        <p:cTn id="74" dur="1000" fill="hold"/>
                                        <p:tgtEl>
                                          <p:spTgt spid="17418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28" grpId="0" animBg="1"/>
      <p:bldP spid="1741829" grpId="0" animBg="1"/>
      <p:bldP spid="1741830" grpId="0" animBg="1"/>
      <p:bldP spid="1741831" grpId="0" animBg="1"/>
      <p:bldP spid="1741832" grpId="0" animBg="1"/>
      <p:bldP spid="1741833" grpId="0" animBg="1"/>
      <p:bldP spid="1741834" grpId="0" animBg="1"/>
      <p:bldP spid="1741835" grpId="0" animBg="1"/>
      <p:bldP spid="1741836" grpId="0" animBg="1"/>
      <p:bldP spid="1741837" grpId="0" animBg="1"/>
      <p:bldP spid="1741837" grpId="1" animBg="1"/>
      <p:bldP spid="1741838" grpId="0" animBg="1"/>
      <p:bldP spid="1741839" grpId="0" animBg="1"/>
      <p:bldP spid="1741840" grpId="0" animBg="1"/>
      <p:bldP spid="1741841" grpId="0" animBg="1"/>
      <p:bldP spid="1741842" grpId="0" animBg="1"/>
      <p:bldP spid="1741843" grpId="0" animBg="1"/>
      <p:bldP spid="1741844" grpId="0" animBg="1"/>
      <p:bldP spid="1741845" grpId="0" animBg="1"/>
      <p:bldP spid="1741846" grpId="0" animBg="1"/>
      <p:bldP spid="1741846" grpId="1" animBg="1"/>
      <p:bldP spid="1741846" grpId="2" animBg="1"/>
      <p:bldP spid="1741901" grpId="0" animBg="1"/>
      <p:bldP spid="1741902" grpId="0" animBg="1"/>
      <p:bldP spid="1741903" grpId="0" animBg="1"/>
      <p:bldP spid="174190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矩形 2"/>
          <p:cNvSpPr>
            <a:spLocks noGrp="1" noChangeArrowheads="1"/>
          </p:cNvSpPr>
          <p:nvPr>
            <p:ph type="title"/>
          </p:nvPr>
        </p:nvSpPr>
        <p:spPr/>
        <p:txBody>
          <a:bodyPr/>
          <a:lstStyle/>
          <a:p>
            <a:r>
              <a:rPr lang="en-US" altLang="zh-CN" smtClean="0"/>
              <a:t>AGP</a:t>
            </a:r>
          </a:p>
        </p:txBody>
      </p:sp>
      <p:sp>
        <p:nvSpPr>
          <p:cNvPr id="56324" name="矩形 3"/>
          <p:cNvSpPr>
            <a:spLocks noGrp="1" noChangeArrowheads="1"/>
          </p:cNvSpPr>
          <p:nvPr>
            <p:ph type="body" idx="1"/>
          </p:nvPr>
        </p:nvSpPr>
        <p:spPr/>
        <p:txBody>
          <a:bodyPr/>
          <a:lstStyle/>
          <a:p>
            <a:r>
              <a:rPr lang="en-US" altLang="zh-CN" dirty="0" smtClean="0"/>
              <a:t>AGP 1.0</a:t>
            </a:r>
            <a:r>
              <a:rPr lang="zh-CN" altLang="en-US" dirty="0" smtClean="0"/>
              <a:t>规范</a:t>
            </a:r>
            <a:r>
              <a:rPr lang="en-US" altLang="zh-CN" dirty="0" smtClean="0"/>
              <a:t>1.0</a:t>
            </a:r>
            <a:r>
              <a:rPr lang="zh-CN" altLang="en-US" dirty="0" smtClean="0"/>
              <a:t>版由</a:t>
            </a:r>
            <a:r>
              <a:rPr lang="en-US" altLang="zh-CN" dirty="0" smtClean="0"/>
              <a:t>Intel</a:t>
            </a:r>
            <a:r>
              <a:rPr lang="zh-CN" altLang="en-US" dirty="0" smtClean="0"/>
              <a:t>于</a:t>
            </a:r>
            <a:r>
              <a:rPr lang="en-US" altLang="zh-CN" dirty="0" smtClean="0"/>
              <a:t>1996</a:t>
            </a:r>
            <a:r>
              <a:rPr lang="zh-CN" altLang="en-US" dirty="0" smtClean="0"/>
              <a:t>年</a:t>
            </a:r>
            <a:r>
              <a:rPr lang="en-US" altLang="zh-CN" dirty="0" smtClean="0"/>
              <a:t>7</a:t>
            </a:r>
            <a:r>
              <a:rPr lang="zh-CN" altLang="en-US" dirty="0" smtClean="0"/>
              <a:t>月发布，工作频率为</a:t>
            </a:r>
            <a:r>
              <a:rPr lang="en-US" altLang="zh-CN" dirty="0" smtClean="0"/>
              <a:t>66MHz</a:t>
            </a:r>
            <a:r>
              <a:rPr lang="zh-CN" altLang="en-US" dirty="0" smtClean="0"/>
              <a:t>，工作电压为</a:t>
            </a:r>
            <a:r>
              <a:rPr lang="en-US" altLang="zh-CN" dirty="0" smtClean="0"/>
              <a:t>3.3v</a:t>
            </a:r>
            <a:r>
              <a:rPr lang="zh-CN" altLang="en-US" dirty="0" smtClean="0"/>
              <a:t>，分为</a:t>
            </a:r>
            <a:r>
              <a:rPr lang="en-US" altLang="zh-CN" dirty="0" smtClean="0"/>
              <a:t>1x</a:t>
            </a:r>
            <a:r>
              <a:rPr lang="zh-CN" altLang="en-US" dirty="0" smtClean="0"/>
              <a:t>和</a:t>
            </a:r>
            <a:r>
              <a:rPr lang="en-US" altLang="zh-CN" dirty="0" smtClean="0"/>
              <a:t>2x</a:t>
            </a:r>
            <a:r>
              <a:rPr lang="zh-CN" altLang="en-US" dirty="0" smtClean="0"/>
              <a:t>模式，数据传输带宽分别为</a:t>
            </a:r>
            <a:r>
              <a:rPr lang="en-US" altLang="zh-CN" dirty="0" smtClean="0"/>
              <a:t>266MB/s</a:t>
            </a:r>
            <a:r>
              <a:rPr lang="zh-CN" altLang="en-US" dirty="0" smtClean="0"/>
              <a:t>和</a:t>
            </a:r>
            <a:r>
              <a:rPr lang="en-US" altLang="zh-CN" dirty="0" smtClean="0"/>
              <a:t>533MB/s</a:t>
            </a:r>
            <a:r>
              <a:rPr lang="zh-CN" altLang="en-US" dirty="0" smtClean="0"/>
              <a:t>。</a:t>
            </a:r>
          </a:p>
          <a:p>
            <a:r>
              <a:rPr lang="en-US" altLang="zh-CN" dirty="0" smtClean="0"/>
              <a:t>1998</a:t>
            </a:r>
            <a:r>
              <a:rPr lang="zh-CN" altLang="en-US" dirty="0" smtClean="0"/>
              <a:t>年</a:t>
            </a:r>
            <a:r>
              <a:rPr lang="en-US" altLang="zh-CN" dirty="0" smtClean="0"/>
              <a:t>5</a:t>
            </a:r>
            <a:r>
              <a:rPr lang="zh-CN" altLang="en-US" dirty="0" smtClean="0"/>
              <a:t>月份，</a:t>
            </a:r>
            <a:r>
              <a:rPr lang="en-US" altLang="zh-CN" dirty="0" smtClean="0"/>
              <a:t>AGP 2.0</a:t>
            </a:r>
            <a:r>
              <a:rPr lang="zh-CN" altLang="en-US" dirty="0" smtClean="0"/>
              <a:t>版规范发布，工作电压降低到了</a:t>
            </a:r>
            <a:r>
              <a:rPr lang="en-US" altLang="zh-CN" dirty="0" smtClean="0"/>
              <a:t>1.5v</a:t>
            </a:r>
            <a:r>
              <a:rPr lang="zh-CN" altLang="en-US" dirty="0" smtClean="0"/>
              <a:t>，并且增加了</a:t>
            </a:r>
            <a:r>
              <a:rPr lang="en-US" altLang="zh-CN" dirty="0" smtClean="0"/>
              <a:t>4x</a:t>
            </a:r>
            <a:r>
              <a:rPr lang="zh-CN" altLang="en-US" dirty="0" smtClean="0"/>
              <a:t>模式，数据传输率为</a:t>
            </a:r>
            <a:r>
              <a:rPr lang="en-US" altLang="zh-CN" dirty="0" smtClean="0"/>
              <a:t>1066MB/s.</a:t>
            </a:r>
          </a:p>
          <a:p>
            <a:r>
              <a:rPr lang="en-US" altLang="zh-CN" dirty="0" smtClean="0"/>
              <a:t>AGP</a:t>
            </a:r>
            <a:r>
              <a:rPr lang="zh-CN" altLang="en-US" dirty="0"/>
              <a:t>总线独立于</a:t>
            </a:r>
            <a:r>
              <a:rPr lang="en-US" altLang="zh-CN" dirty="0"/>
              <a:t>PCI</a:t>
            </a:r>
            <a:r>
              <a:rPr lang="zh-CN" altLang="en-US" dirty="0"/>
              <a:t>总线</a:t>
            </a:r>
            <a:r>
              <a:rPr lang="zh-CN" altLang="en-US" dirty="0" smtClean="0"/>
              <a:t>，在</a:t>
            </a:r>
            <a:r>
              <a:rPr lang="zh-CN" altLang="en-US" dirty="0"/>
              <a:t>具有</a:t>
            </a:r>
            <a:r>
              <a:rPr lang="en-US" altLang="zh-CN" dirty="0"/>
              <a:t>AGP</a:t>
            </a:r>
            <a:r>
              <a:rPr lang="zh-CN" altLang="en-US" dirty="0"/>
              <a:t>总线的系统中，</a:t>
            </a:r>
            <a:r>
              <a:rPr lang="en-US" altLang="zh-CN" dirty="0"/>
              <a:t>PCI</a:t>
            </a:r>
            <a:r>
              <a:rPr lang="zh-CN" altLang="en-US" dirty="0"/>
              <a:t>总线可以被用于其它的数据传输，比如</a:t>
            </a:r>
            <a:r>
              <a:rPr lang="en-US" altLang="zh-CN" dirty="0"/>
              <a:t>IDE/ATA</a:t>
            </a:r>
            <a:r>
              <a:rPr lang="zh-CN" altLang="en-US" dirty="0"/>
              <a:t>、</a:t>
            </a:r>
            <a:r>
              <a:rPr lang="en-US" altLang="zh-CN" dirty="0"/>
              <a:t>USB</a:t>
            </a:r>
            <a:r>
              <a:rPr lang="zh-CN" altLang="en-US" dirty="0"/>
              <a:t>控制器等等的数据传输。</a:t>
            </a:r>
          </a:p>
          <a:p>
            <a:r>
              <a:rPr lang="en-US" altLang="zh-CN" dirty="0" smtClean="0"/>
              <a:t>AGP</a:t>
            </a:r>
            <a:r>
              <a:rPr lang="zh-CN" altLang="en-US" dirty="0" smtClean="0"/>
              <a:t>可以</a:t>
            </a:r>
            <a:r>
              <a:rPr lang="zh-CN" altLang="en-US" dirty="0"/>
              <a:t>带来更快的视频性能，而且还允许</a:t>
            </a:r>
            <a:r>
              <a:rPr lang="en-US" altLang="zh-CN" dirty="0"/>
              <a:t>AGP</a:t>
            </a:r>
            <a:r>
              <a:rPr lang="zh-CN" altLang="en-US" dirty="0"/>
              <a:t>显卡直接访问系统</a:t>
            </a:r>
            <a:r>
              <a:rPr lang="zh-CN" altLang="en-US" dirty="0" smtClean="0"/>
              <a:t>内存，缓解</a:t>
            </a:r>
            <a:r>
              <a:rPr lang="zh-CN" altLang="en-US" dirty="0"/>
              <a:t>了对于显存容量的需要，有效的控制了显卡的制造成本。 </a:t>
            </a:r>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4675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矩形 2"/>
          <p:cNvSpPr>
            <a:spLocks noGrp="1" noChangeArrowheads="1"/>
          </p:cNvSpPr>
          <p:nvPr>
            <p:ph type="title"/>
          </p:nvPr>
        </p:nvSpPr>
        <p:spPr/>
        <p:txBody>
          <a:bodyPr/>
          <a:lstStyle/>
          <a:p>
            <a:pPr eaLnBrk="1" hangingPunct="1"/>
            <a:r>
              <a:rPr lang="en-US" altLang="zh-CN" smtClean="0"/>
              <a:t>Today</a:t>
            </a:r>
            <a:r>
              <a:rPr lang="en-US" altLang="zh-CN" smtClean="0">
                <a:latin typeface="Arial" charset="0"/>
              </a:rPr>
              <a:t>’</a:t>
            </a:r>
            <a:r>
              <a:rPr lang="en-US" altLang="zh-CN" smtClean="0"/>
              <a:t>s PC</a:t>
            </a:r>
          </a:p>
        </p:txBody>
      </p:sp>
      <p:pic>
        <p:nvPicPr>
          <p:cNvPr id="58372" name="图片 4" descr="1450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1340768"/>
            <a:ext cx="4576058" cy="4608512"/>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127796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4294967295"/>
          </p:nvPr>
        </p:nvSpPr>
        <p:spPr>
          <a:xfrm>
            <a:off x="6934200" y="6172200"/>
            <a:ext cx="12954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107D8A75-E84A-4F8F-89D5-C7F8FDC61E3D}" type="slidenum">
              <a:rPr lang="zh-CN" altLang="en-US" sz="1400">
                <a:latin typeface="Times New Roman" panose="02020603050405020304" pitchFamily="18" charset="0"/>
              </a:rPr>
              <a:pPr>
                <a:spcBef>
                  <a:spcPct val="0"/>
                </a:spcBef>
                <a:buFontTx/>
                <a:buNone/>
              </a:pPr>
              <a:t>52</a:t>
            </a:fld>
            <a:endParaRPr lang="en-US" altLang="zh-CN" sz="1400">
              <a:latin typeface="Times New Roman" panose="02020603050405020304" pitchFamily="18" charset="0"/>
            </a:endParaRPr>
          </a:p>
        </p:txBody>
      </p:sp>
      <p:sp>
        <p:nvSpPr>
          <p:cNvPr id="73731" name="Rectangle 2"/>
          <p:cNvSpPr>
            <a:spLocks noGrp="1" noChangeArrowheads="1"/>
          </p:cNvSpPr>
          <p:nvPr>
            <p:ph type="title"/>
          </p:nvPr>
        </p:nvSpPr>
        <p:spPr/>
        <p:txBody>
          <a:bodyPr/>
          <a:lstStyle/>
          <a:p>
            <a:r>
              <a:rPr lang="en-US" altLang="zh-CN" dirty="0" smtClean="0">
                <a:ea typeface="宋体" panose="02010600030101010101" pitchFamily="2" charset="-122"/>
              </a:rPr>
              <a:t>IA-32</a:t>
            </a:r>
          </a:p>
        </p:txBody>
      </p:sp>
      <p:pic>
        <p:nvPicPr>
          <p:cNvPr id="73732" name="Picture 4" descr="8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096100"/>
            <a:ext cx="7352962" cy="50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9765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矩形 2"/>
          <p:cNvSpPr>
            <a:spLocks noGrp="1" noChangeArrowheads="1"/>
          </p:cNvSpPr>
          <p:nvPr>
            <p:ph type="title"/>
          </p:nvPr>
        </p:nvSpPr>
        <p:spPr/>
        <p:txBody>
          <a:bodyPr/>
          <a:lstStyle/>
          <a:p>
            <a:r>
              <a:rPr lang="zh-CN" altLang="en-US" smtClean="0"/>
              <a:t>下一代总线技术</a:t>
            </a:r>
          </a:p>
        </p:txBody>
      </p:sp>
      <p:sp>
        <p:nvSpPr>
          <p:cNvPr id="59396" name="矩形 3"/>
          <p:cNvSpPr>
            <a:spLocks noGrp="1" noChangeArrowheads="1"/>
          </p:cNvSpPr>
          <p:nvPr>
            <p:ph type="body" idx="1"/>
          </p:nvPr>
        </p:nvSpPr>
        <p:spPr/>
        <p:txBody>
          <a:bodyPr/>
          <a:lstStyle/>
          <a:p>
            <a:r>
              <a:rPr lang="en-US" altLang="zh-CN" smtClean="0"/>
              <a:t>PCI-X(Compaq</a:t>
            </a:r>
            <a:r>
              <a:rPr lang="zh-CN" altLang="en-US" smtClean="0"/>
              <a:t>、</a:t>
            </a:r>
            <a:r>
              <a:rPr lang="en-US" altLang="zh-CN" smtClean="0"/>
              <a:t>IBM</a:t>
            </a:r>
            <a:r>
              <a:rPr lang="zh-CN" altLang="en-US" smtClean="0"/>
              <a:t>、</a:t>
            </a:r>
            <a:r>
              <a:rPr lang="en-US" altLang="zh-CN" smtClean="0"/>
              <a:t>HP)</a:t>
            </a:r>
          </a:p>
          <a:p>
            <a:r>
              <a:rPr lang="en-US" altLang="zh-CN" smtClean="0"/>
              <a:t>NGIO (Intel 1998)</a:t>
            </a:r>
          </a:p>
          <a:p>
            <a:r>
              <a:rPr lang="en-US" altLang="zh-CN" smtClean="0"/>
              <a:t>Feature IO(Compaq</a:t>
            </a:r>
            <a:r>
              <a:rPr lang="zh-CN" altLang="en-US" smtClean="0"/>
              <a:t>、</a:t>
            </a:r>
            <a:r>
              <a:rPr lang="en-US" altLang="zh-CN" smtClean="0"/>
              <a:t>IBM</a:t>
            </a:r>
            <a:r>
              <a:rPr lang="zh-CN" altLang="en-US" smtClean="0"/>
              <a:t>、</a:t>
            </a:r>
            <a:r>
              <a:rPr lang="en-US" altLang="zh-CN" smtClean="0"/>
              <a:t>HP</a:t>
            </a:r>
            <a:r>
              <a:rPr lang="zh-CN" altLang="en-US" smtClean="0"/>
              <a:t>、</a:t>
            </a:r>
            <a:r>
              <a:rPr lang="en-US" altLang="zh-CN" smtClean="0"/>
              <a:t>Adaptec)</a:t>
            </a:r>
          </a:p>
          <a:p>
            <a:r>
              <a:rPr lang="en-US" altLang="zh-CN" smtClean="0"/>
              <a:t>InfiniBand</a:t>
            </a:r>
          </a:p>
          <a:p>
            <a:endParaRPr lang="en-US" altLang="zh-CN" smtClean="0"/>
          </a:p>
          <a:p>
            <a:endParaRPr lang="en-US" altLang="zh-CN"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1492468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矩形 2"/>
          <p:cNvSpPr>
            <a:spLocks noGrp="1" noChangeArrowheads="1"/>
          </p:cNvSpPr>
          <p:nvPr>
            <p:ph type="title"/>
          </p:nvPr>
        </p:nvSpPr>
        <p:spPr/>
        <p:txBody>
          <a:bodyPr/>
          <a:lstStyle/>
          <a:p>
            <a:r>
              <a:rPr lang="en-US" altLang="zh-CN" smtClean="0"/>
              <a:t>PCI-X</a:t>
            </a:r>
            <a:r>
              <a:rPr lang="zh-CN" altLang="en-US" smtClean="0"/>
              <a:t>局部总线</a:t>
            </a:r>
          </a:p>
        </p:txBody>
      </p:sp>
      <p:sp>
        <p:nvSpPr>
          <p:cNvPr id="60420" name="矩形 3"/>
          <p:cNvSpPr>
            <a:spLocks noGrp="1" noChangeArrowheads="1"/>
          </p:cNvSpPr>
          <p:nvPr>
            <p:ph type="body" idx="1"/>
          </p:nvPr>
        </p:nvSpPr>
        <p:spPr/>
        <p:txBody>
          <a:bodyPr/>
          <a:lstStyle/>
          <a:p>
            <a:r>
              <a:rPr lang="zh-CN" altLang="en-US" dirty="0" smtClean="0"/>
              <a:t>为解决</a:t>
            </a:r>
            <a:r>
              <a:rPr lang="en-US" altLang="zh-CN" dirty="0" smtClean="0"/>
              <a:t>Intel</a:t>
            </a:r>
            <a:r>
              <a:rPr lang="zh-CN" altLang="en-US" dirty="0" smtClean="0"/>
              <a:t>架构服务器中</a:t>
            </a:r>
            <a:r>
              <a:rPr lang="en-US" altLang="zh-CN" dirty="0" smtClean="0"/>
              <a:t>PCI</a:t>
            </a:r>
            <a:r>
              <a:rPr lang="zh-CN" altLang="en-US" dirty="0" smtClean="0"/>
              <a:t>总线的瓶颈问题，</a:t>
            </a:r>
            <a:r>
              <a:rPr lang="en-US" altLang="zh-CN" dirty="0" smtClean="0"/>
              <a:t>Compaq</a:t>
            </a:r>
            <a:r>
              <a:rPr lang="zh-CN" altLang="en-US" dirty="0" smtClean="0"/>
              <a:t>、</a:t>
            </a:r>
            <a:r>
              <a:rPr lang="en-US" altLang="zh-CN" dirty="0" smtClean="0"/>
              <a:t>IBM</a:t>
            </a:r>
            <a:r>
              <a:rPr lang="zh-CN" altLang="en-US" dirty="0" smtClean="0"/>
              <a:t>和</a:t>
            </a:r>
            <a:r>
              <a:rPr lang="en-US" altLang="zh-CN" dirty="0" smtClean="0"/>
              <a:t>HP</a:t>
            </a:r>
            <a:r>
              <a:rPr lang="zh-CN" altLang="en-US" dirty="0" smtClean="0"/>
              <a:t>公司决定加快加宽</a:t>
            </a:r>
            <a:r>
              <a:rPr lang="en-US" altLang="zh-CN" dirty="0" smtClean="0"/>
              <a:t>PCI</a:t>
            </a:r>
            <a:r>
              <a:rPr lang="zh-CN" altLang="en-US" dirty="0" smtClean="0"/>
              <a:t>芯片组的时钟速率和数据传输速率，使其分别达到</a:t>
            </a:r>
            <a:r>
              <a:rPr lang="en-US" altLang="zh-CN" dirty="0" smtClean="0"/>
              <a:t>133MHz</a:t>
            </a:r>
            <a:r>
              <a:rPr lang="zh-CN" altLang="en-US" dirty="0" smtClean="0"/>
              <a:t>和</a:t>
            </a:r>
            <a:r>
              <a:rPr lang="en-US" altLang="zh-CN" dirty="0" smtClean="0"/>
              <a:t>1GB/s</a:t>
            </a:r>
            <a:r>
              <a:rPr lang="zh-CN" altLang="en-US" dirty="0" smtClean="0"/>
              <a:t>。</a:t>
            </a:r>
          </a:p>
          <a:p>
            <a:r>
              <a:rPr lang="zh-CN" altLang="en-US" dirty="0" smtClean="0"/>
              <a:t>利用对等</a:t>
            </a:r>
            <a:r>
              <a:rPr lang="en-US" altLang="zh-CN" dirty="0" smtClean="0"/>
              <a:t>PCI</a:t>
            </a:r>
            <a:r>
              <a:rPr lang="zh-CN" altLang="en-US" dirty="0" smtClean="0"/>
              <a:t>技术和</a:t>
            </a:r>
            <a:r>
              <a:rPr lang="en-US" altLang="zh-CN" dirty="0" smtClean="0"/>
              <a:t>Intel</a:t>
            </a:r>
            <a:r>
              <a:rPr lang="zh-CN" altLang="en-US" dirty="0" smtClean="0"/>
              <a:t>公司的快速芯片作为智能</a:t>
            </a:r>
            <a:r>
              <a:rPr lang="en-US" altLang="zh-CN" dirty="0" smtClean="0"/>
              <a:t>I/O</a:t>
            </a:r>
            <a:r>
              <a:rPr lang="zh-CN" altLang="en-US" dirty="0" smtClean="0"/>
              <a:t>电路的协处理器来构建系统，这种新的总线称为</a:t>
            </a:r>
            <a:r>
              <a:rPr lang="en-US" altLang="zh-CN" dirty="0" smtClean="0"/>
              <a:t>PCI-X</a:t>
            </a:r>
            <a:r>
              <a:rPr lang="zh-CN" altLang="en-US" dirty="0" smtClean="0"/>
              <a:t>。</a:t>
            </a:r>
          </a:p>
          <a:p>
            <a:r>
              <a:rPr lang="en-US" altLang="zh-CN" dirty="0" smtClean="0"/>
              <a:t>PCI-X </a:t>
            </a:r>
            <a:r>
              <a:rPr lang="zh-CN" altLang="en-US" dirty="0" smtClean="0"/>
              <a:t>技术能通过增加计算机中央处理器与网卡、打印机、硬盘存储器等各种外围设备之间的数据流量来提高服务器的性能。与</a:t>
            </a:r>
            <a:r>
              <a:rPr lang="en-US" altLang="zh-CN" dirty="0" smtClean="0"/>
              <a:t>PCI</a:t>
            </a:r>
            <a:r>
              <a:rPr lang="zh-CN" altLang="en-US" dirty="0" smtClean="0"/>
              <a:t>相比，</a:t>
            </a:r>
            <a:r>
              <a:rPr lang="en-US" altLang="zh-CN" dirty="0" smtClean="0"/>
              <a:t>PCI-X</a:t>
            </a:r>
            <a:r>
              <a:rPr lang="zh-CN" altLang="en-US" dirty="0" smtClean="0"/>
              <a:t>拥有更宽的通道、更优良的通道性能以及更好的安全性能。</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8742428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pic>
        <p:nvPicPr>
          <p:cNvPr id="61443" name="图片 2" descr="PCI_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700808"/>
            <a:ext cx="5088600" cy="3816449"/>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5984996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矩形 2"/>
          <p:cNvSpPr>
            <a:spLocks noGrp="1" noChangeArrowheads="1"/>
          </p:cNvSpPr>
          <p:nvPr>
            <p:ph type="title"/>
          </p:nvPr>
        </p:nvSpPr>
        <p:spPr/>
        <p:txBody>
          <a:bodyPr/>
          <a:lstStyle/>
          <a:p>
            <a:r>
              <a:rPr lang="en-US" altLang="zh-CN" smtClean="0"/>
              <a:t>Compact PCI</a:t>
            </a:r>
          </a:p>
        </p:txBody>
      </p:sp>
      <p:sp>
        <p:nvSpPr>
          <p:cNvPr id="62468" name="矩形 3"/>
          <p:cNvSpPr>
            <a:spLocks noGrp="1" noChangeArrowheads="1"/>
          </p:cNvSpPr>
          <p:nvPr>
            <p:ph type="body" idx="1"/>
          </p:nvPr>
        </p:nvSpPr>
        <p:spPr/>
        <p:txBody>
          <a:bodyPr/>
          <a:lstStyle/>
          <a:p>
            <a:r>
              <a:rPr lang="en-US" altLang="zh-CN" dirty="0" smtClean="0"/>
              <a:t>Compact PCI</a:t>
            </a:r>
            <a:r>
              <a:rPr lang="zh-CN" altLang="en-US" dirty="0" smtClean="0"/>
              <a:t>的意思是“坚实的</a:t>
            </a:r>
            <a:r>
              <a:rPr lang="en-US" altLang="zh-CN" dirty="0" smtClean="0"/>
              <a:t>PCI”</a:t>
            </a:r>
            <a:r>
              <a:rPr lang="zh-CN" altLang="en-US" dirty="0" smtClean="0"/>
              <a:t>，是当今第一个采用无源总线底板结构的</a:t>
            </a:r>
            <a:r>
              <a:rPr lang="en-US" altLang="zh-CN" dirty="0" smtClean="0"/>
              <a:t>PCI</a:t>
            </a:r>
            <a:r>
              <a:rPr lang="zh-CN" altLang="en-US" dirty="0" smtClean="0"/>
              <a:t>系统，是</a:t>
            </a:r>
            <a:r>
              <a:rPr lang="en-US" altLang="zh-CN" dirty="0" smtClean="0"/>
              <a:t>PCI</a:t>
            </a:r>
            <a:r>
              <a:rPr lang="zh-CN" altLang="en-US" dirty="0" smtClean="0"/>
              <a:t>总线的电气和软件标准加欧式卡的工业组装标准，是当今最新的一种工业计算机标准。</a:t>
            </a:r>
          </a:p>
          <a:p>
            <a:r>
              <a:rPr lang="zh-CN" altLang="en-US" dirty="0" smtClean="0"/>
              <a:t>在</a:t>
            </a:r>
            <a:r>
              <a:rPr lang="en-US" altLang="zh-CN" dirty="0" smtClean="0"/>
              <a:t>PCI</a:t>
            </a:r>
            <a:r>
              <a:rPr lang="zh-CN" altLang="en-US" dirty="0" smtClean="0"/>
              <a:t>总线基础上改造而来，提供满足工业环境应用要求的高性能核心系统，同时还考虑利用传统的总线产品，如</a:t>
            </a:r>
            <a:r>
              <a:rPr lang="en-US" altLang="zh-CN" dirty="0" smtClean="0"/>
              <a:t>ISA</a:t>
            </a:r>
            <a:r>
              <a:rPr lang="zh-CN" altLang="en-US" dirty="0" smtClean="0"/>
              <a:t>、</a:t>
            </a:r>
            <a:r>
              <a:rPr lang="en-US" altLang="zh-CN" dirty="0" smtClean="0"/>
              <a:t>STD</a:t>
            </a:r>
            <a:r>
              <a:rPr lang="zh-CN" altLang="en-US" dirty="0" smtClean="0"/>
              <a:t>、</a:t>
            </a:r>
            <a:r>
              <a:rPr lang="en-US" altLang="zh-CN" dirty="0" smtClean="0"/>
              <a:t>VME</a:t>
            </a:r>
            <a:r>
              <a:rPr lang="zh-CN" altLang="en-US" dirty="0" smtClean="0"/>
              <a:t>或</a:t>
            </a:r>
            <a:r>
              <a:rPr lang="en-US" altLang="zh-CN" dirty="0" smtClean="0"/>
              <a:t>PC/104</a:t>
            </a:r>
            <a:r>
              <a:rPr lang="zh-CN" altLang="en-US" dirty="0" smtClean="0"/>
              <a:t>来扩充系统的功能。 </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56</a:t>
            </a:fld>
            <a:r>
              <a:rPr lang="en-US" altLang="zh-CN" sz="1400" dirty="0" smtClean="0">
                <a:solidFill>
                  <a:srgbClr val="0D7157"/>
                </a:solidFill>
              </a:rPr>
              <a:t>- </a:t>
            </a:r>
            <a:endParaRPr lang="en-US" altLang="zh-CN" sz="1400" dirty="0">
              <a:solidFill>
                <a:srgbClr val="0D7157"/>
              </a:solidFill>
            </a:endParaRPr>
          </a:p>
        </p:txBody>
      </p:sp>
      <p:pic>
        <p:nvPicPr>
          <p:cNvPr id="5" name="图片 2" descr="dnp-cpci-3u-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8678" y="4005064"/>
            <a:ext cx="3600400" cy="303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67218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矩形 2"/>
          <p:cNvSpPr>
            <a:spLocks noGrp="1" noChangeArrowheads="1"/>
          </p:cNvSpPr>
          <p:nvPr>
            <p:ph type="title"/>
          </p:nvPr>
        </p:nvSpPr>
        <p:spPr/>
        <p:txBody>
          <a:bodyPr/>
          <a:lstStyle/>
          <a:p>
            <a:r>
              <a:rPr lang="en-US" altLang="zh-CN" smtClean="0"/>
              <a:t>NGIO </a:t>
            </a:r>
            <a:r>
              <a:rPr lang="zh-CN" altLang="en-US" smtClean="0"/>
              <a:t>（下一代总线）</a:t>
            </a:r>
          </a:p>
        </p:txBody>
      </p:sp>
      <p:sp>
        <p:nvSpPr>
          <p:cNvPr id="64516" name="矩形 3"/>
          <p:cNvSpPr>
            <a:spLocks noGrp="1" noChangeArrowheads="1"/>
          </p:cNvSpPr>
          <p:nvPr>
            <p:ph type="body" idx="1"/>
          </p:nvPr>
        </p:nvSpPr>
        <p:spPr/>
        <p:txBody>
          <a:bodyPr/>
          <a:lstStyle/>
          <a:p>
            <a:r>
              <a:rPr lang="en-US" altLang="zh-CN" smtClean="0"/>
              <a:t>NGIO</a:t>
            </a:r>
            <a:r>
              <a:rPr lang="zh-CN" altLang="en-US" smtClean="0"/>
              <a:t>（</a:t>
            </a:r>
            <a:r>
              <a:rPr lang="en-US" altLang="zh-CN" smtClean="0"/>
              <a:t>Next Generation Input/Output</a:t>
            </a:r>
            <a:r>
              <a:rPr lang="zh-CN" altLang="en-US" smtClean="0"/>
              <a:t>）总线是</a:t>
            </a:r>
            <a:r>
              <a:rPr lang="en-US" altLang="zh-CN" smtClean="0"/>
              <a:t>Intel</a:t>
            </a:r>
            <a:r>
              <a:rPr lang="zh-CN" altLang="en-US" smtClean="0"/>
              <a:t>公司推出的下一代</a:t>
            </a:r>
            <a:r>
              <a:rPr lang="en-US" altLang="zh-CN" smtClean="0"/>
              <a:t>I/O</a:t>
            </a:r>
            <a:r>
              <a:rPr lang="zh-CN" altLang="en-US" smtClean="0"/>
              <a:t>总线结构。与其它总线结构有所区别，</a:t>
            </a:r>
            <a:r>
              <a:rPr lang="en-US" altLang="zh-CN" smtClean="0"/>
              <a:t>NGIO</a:t>
            </a:r>
            <a:r>
              <a:rPr lang="zh-CN" altLang="en-US" smtClean="0"/>
              <a:t>总线结构采用的是与传统共享总线不同的交换机制。</a:t>
            </a:r>
            <a:r>
              <a:rPr lang="en-US" altLang="zh-CN" smtClean="0"/>
              <a:t>NGIO</a:t>
            </a:r>
            <a:r>
              <a:rPr lang="zh-CN" altLang="en-US" smtClean="0"/>
              <a:t>有</a:t>
            </a:r>
            <a:r>
              <a:rPr lang="en-US" altLang="zh-CN" smtClean="0"/>
              <a:t>4</a:t>
            </a:r>
            <a:r>
              <a:rPr lang="zh-CN" altLang="en-US" smtClean="0"/>
              <a:t>条连线，</a:t>
            </a:r>
            <a:r>
              <a:rPr lang="en-US" altLang="zh-CN" smtClean="0"/>
              <a:t>2</a:t>
            </a:r>
            <a:r>
              <a:rPr lang="zh-CN" altLang="en-US" smtClean="0"/>
              <a:t>条用于输入，</a:t>
            </a:r>
            <a:r>
              <a:rPr lang="en-US" altLang="zh-CN" smtClean="0"/>
              <a:t>2</a:t>
            </a:r>
            <a:r>
              <a:rPr lang="zh-CN" altLang="en-US" smtClean="0"/>
              <a:t>条用于输出，数据传输率为</a:t>
            </a:r>
            <a:r>
              <a:rPr lang="en-US" altLang="zh-CN" smtClean="0"/>
              <a:t>2.5GB/s</a:t>
            </a:r>
            <a:r>
              <a:rPr lang="zh-CN" altLang="en-US" smtClean="0"/>
              <a:t>。</a:t>
            </a:r>
          </a:p>
          <a:p>
            <a:r>
              <a:rPr lang="en-US" altLang="zh-CN" smtClean="0"/>
              <a:t>NGIO</a:t>
            </a:r>
            <a:r>
              <a:rPr lang="zh-CN" altLang="en-US" smtClean="0"/>
              <a:t>在工作时，将处理器与</a:t>
            </a:r>
            <a:r>
              <a:rPr lang="en-US" altLang="zh-CN" smtClean="0"/>
              <a:t>I/O</a:t>
            </a:r>
            <a:r>
              <a:rPr lang="zh-CN" altLang="en-US" smtClean="0"/>
              <a:t>分离，这使得处理器在每次出现新的数据处理请求时不必停下来，而由连接到服务器内存上的</a:t>
            </a:r>
            <a:r>
              <a:rPr lang="en-US" altLang="zh-CN" smtClean="0"/>
              <a:t>I/O</a:t>
            </a:r>
            <a:r>
              <a:rPr lang="zh-CN" altLang="en-US" smtClean="0"/>
              <a:t>引擎与外设进行通信。</a:t>
            </a:r>
          </a:p>
          <a:p>
            <a:endParaRPr lang="en-US" altLang="zh-CN"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625369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矩形 2"/>
          <p:cNvSpPr>
            <a:spLocks noGrp="1" noChangeArrowheads="1"/>
          </p:cNvSpPr>
          <p:nvPr>
            <p:ph type="title"/>
          </p:nvPr>
        </p:nvSpPr>
        <p:spPr/>
        <p:txBody>
          <a:bodyPr/>
          <a:lstStyle/>
          <a:p>
            <a:r>
              <a:rPr lang="en-US" altLang="zh-CN" smtClean="0"/>
              <a:t>PCI-EXPRESS 3GIO</a:t>
            </a:r>
          </a:p>
        </p:txBody>
      </p:sp>
      <p:sp>
        <p:nvSpPr>
          <p:cNvPr id="65540" name="矩形 3"/>
          <p:cNvSpPr>
            <a:spLocks noGrp="1" noChangeArrowheads="1"/>
          </p:cNvSpPr>
          <p:nvPr>
            <p:ph type="body" idx="1"/>
          </p:nvPr>
        </p:nvSpPr>
        <p:spPr/>
        <p:txBody>
          <a:bodyPr/>
          <a:lstStyle/>
          <a:p>
            <a:r>
              <a:rPr lang="en-US" altLang="zh-CN" smtClean="0"/>
              <a:t>PCI Express</a:t>
            </a:r>
            <a:r>
              <a:rPr lang="zh-CN" altLang="en-US" smtClean="0"/>
              <a:t>采用设备间的点对点串行连接。</a:t>
            </a:r>
          </a:p>
          <a:p>
            <a:r>
              <a:rPr lang="zh-CN" altLang="en-US" smtClean="0"/>
              <a:t>允许每个设备都有自己的专用连接，是独占的，并不需要向整个总线请求带宽，同时利用串行的连接特点将能轻松将数据传输速度提到一个很高的频率，达到远超出</a:t>
            </a:r>
            <a:r>
              <a:rPr lang="en-US" altLang="zh-CN" smtClean="0"/>
              <a:t>PCI</a:t>
            </a:r>
            <a:r>
              <a:rPr lang="zh-CN" altLang="en-US" smtClean="0"/>
              <a:t>总线传输速率。</a:t>
            </a:r>
          </a:p>
          <a:p>
            <a:r>
              <a:rPr lang="zh-CN" altLang="en-US" smtClean="0"/>
              <a:t>串行连接能大大减少电缆间的信号干扰和电磁干扰，由于传输线条数有所减少，更能节省空间和连接更远的距离。</a:t>
            </a:r>
          </a:p>
          <a:p>
            <a:r>
              <a:rPr lang="zh-CN" altLang="en-US" smtClean="0"/>
              <a:t>单个基本的</a:t>
            </a:r>
            <a:r>
              <a:rPr lang="en-US" altLang="zh-CN" smtClean="0"/>
              <a:t>PCI Express</a:t>
            </a:r>
            <a:r>
              <a:rPr lang="zh-CN" altLang="en-US" smtClean="0"/>
              <a:t>连接是一种单双单工连接，一个单独的基本的</a:t>
            </a:r>
            <a:r>
              <a:rPr lang="en-US" altLang="zh-CN" smtClean="0"/>
              <a:t>PCI Express</a:t>
            </a:r>
            <a:r>
              <a:rPr lang="zh-CN" altLang="en-US" smtClean="0"/>
              <a:t>串行连接就是两个独立的通过不同的低电压对驱动信号实现的连接，一个接受对和一个发送对（共四组线路）。</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58</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410201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矩形 2"/>
          <p:cNvSpPr>
            <a:spLocks noGrp="1" noChangeArrowheads="1"/>
          </p:cNvSpPr>
          <p:nvPr>
            <p:ph type="title"/>
          </p:nvPr>
        </p:nvSpPr>
        <p:spPr/>
        <p:txBody>
          <a:bodyPr/>
          <a:lstStyle/>
          <a:p>
            <a:pPr eaLnBrk="1" hangingPunct="1"/>
            <a:r>
              <a:rPr lang="en-US" altLang="zh-CN" smtClean="0"/>
              <a:t>PCI-EXPRESS</a:t>
            </a:r>
          </a:p>
        </p:txBody>
      </p:sp>
      <p:pic>
        <p:nvPicPr>
          <p:cNvPr id="66564" name="图片 3" descr="image0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230551"/>
            <a:ext cx="4423677" cy="4718729"/>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01294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2"/>
          <p:cNvSpPr>
            <a:spLocks noGrp="1" noChangeArrowheads="1"/>
          </p:cNvSpPr>
          <p:nvPr>
            <p:ph type="title"/>
          </p:nvPr>
        </p:nvSpPr>
        <p:spPr/>
        <p:txBody>
          <a:bodyPr/>
          <a:lstStyle/>
          <a:p>
            <a:r>
              <a:rPr lang="zh-CN" altLang="en-US" smtClean="0"/>
              <a:t>总线特性</a:t>
            </a:r>
          </a:p>
        </p:txBody>
      </p:sp>
      <p:sp>
        <p:nvSpPr>
          <p:cNvPr id="9220" name="矩形 3"/>
          <p:cNvSpPr>
            <a:spLocks noGrp="1" noChangeArrowheads="1"/>
          </p:cNvSpPr>
          <p:nvPr>
            <p:ph type="body" idx="1"/>
          </p:nvPr>
        </p:nvSpPr>
        <p:spPr/>
        <p:txBody>
          <a:bodyPr/>
          <a:lstStyle/>
          <a:p>
            <a:r>
              <a:rPr lang="zh-CN" altLang="en-US" dirty="0" smtClean="0"/>
              <a:t>物理特性</a:t>
            </a:r>
            <a:r>
              <a:rPr lang="en-US" altLang="zh-CN" dirty="0" smtClean="0"/>
              <a:t>---</a:t>
            </a:r>
            <a:r>
              <a:rPr lang="zh-CN" altLang="en-US" dirty="0" smtClean="0"/>
              <a:t>总线的物理连接方式</a:t>
            </a:r>
            <a:endParaRPr lang="en-US" altLang="zh-CN" dirty="0" smtClean="0"/>
          </a:p>
          <a:p>
            <a:pPr lvl="1"/>
            <a:r>
              <a:rPr lang="zh-CN" altLang="en-US" dirty="0" smtClean="0"/>
              <a:t>根数，插头、座的形状，引线的排列方式</a:t>
            </a:r>
          </a:p>
          <a:p>
            <a:r>
              <a:rPr lang="zh-CN" altLang="en-US" dirty="0" smtClean="0"/>
              <a:t>功能特性</a:t>
            </a:r>
            <a:r>
              <a:rPr lang="en-US" altLang="zh-CN" dirty="0" smtClean="0"/>
              <a:t>---</a:t>
            </a:r>
            <a:r>
              <a:rPr lang="zh-CN" altLang="en-US" dirty="0" smtClean="0"/>
              <a:t>描述信号线的功能</a:t>
            </a:r>
            <a:endParaRPr lang="en-US" altLang="zh-CN" dirty="0" smtClean="0"/>
          </a:p>
          <a:p>
            <a:pPr lvl="1"/>
            <a:r>
              <a:rPr lang="zh-CN" altLang="en-US" dirty="0" smtClean="0"/>
              <a:t>地址</a:t>
            </a:r>
            <a:r>
              <a:rPr lang="en-US" altLang="zh-CN" dirty="0" smtClean="0"/>
              <a:t>,</a:t>
            </a:r>
            <a:r>
              <a:rPr lang="zh-CN" altLang="en-US" dirty="0" smtClean="0"/>
              <a:t>数据</a:t>
            </a:r>
            <a:r>
              <a:rPr lang="en-US" altLang="zh-CN" dirty="0" smtClean="0"/>
              <a:t>,</a:t>
            </a:r>
            <a:r>
              <a:rPr lang="zh-CN" altLang="en-US" dirty="0" smtClean="0"/>
              <a:t>控制总线三类</a:t>
            </a:r>
          </a:p>
          <a:p>
            <a:r>
              <a:rPr lang="zh-CN" altLang="en-US" dirty="0" smtClean="0"/>
              <a:t>电气特性</a:t>
            </a:r>
            <a:r>
              <a:rPr lang="en-US" altLang="zh-CN" dirty="0" smtClean="0"/>
              <a:t>---</a:t>
            </a:r>
            <a:r>
              <a:rPr lang="zh-CN" altLang="en-US" dirty="0" smtClean="0"/>
              <a:t>定义信号线的传递方向及有效电平</a:t>
            </a:r>
            <a:endParaRPr lang="en-US" altLang="zh-CN" dirty="0" smtClean="0"/>
          </a:p>
          <a:p>
            <a:pPr lvl="1"/>
            <a:r>
              <a:rPr lang="zh-CN" altLang="en-US" dirty="0" smtClean="0"/>
              <a:t>单</a:t>
            </a:r>
            <a:r>
              <a:rPr lang="en-US" altLang="zh-CN" dirty="0" smtClean="0"/>
              <a:t>/</a:t>
            </a:r>
            <a:r>
              <a:rPr lang="zh-CN" altLang="en-US" dirty="0" smtClean="0"/>
              <a:t>双向</a:t>
            </a:r>
            <a:r>
              <a:rPr lang="en-US" altLang="zh-CN" dirty="0" smtClean="0"/>
              <a:t>,</a:t>
            </a:r>
            <a:r>
              <a:rPr lang="zh-CN" altLang="en-US" dirty="0" smtClean="0"/>
              <a:t>电平高有效</a:t>
            </a:r>
            <a:r>
              <a:rPr lang="en-US" altLang="zh-CN" dirty="0" smtClean="0"/>
              <a:t>/</a:t>
            </a:r>
            <a:r>
              <a:rPr lang="zh-CN" altLang="en-US" dirty="0" smtClean="0"/>
              <a:t>低有效及范围</a:t>
            </a:r>
          </a:p>
          <a:p>
            <a:r>
              <a:rPr lang="zh-CN" altLang="en-US" dirty="0" smtClean="0"/>
              <a:t>时间特性</a:t>
            </a:r>
            <a:r>
              <a:rPr lang="en-US" altLang="zh-CN" dirty="0" smtClean="0"/>
              <a:t>---</a:t>
            </a:r>
            <a:r>
              <a:rPr lang="zh-CN" altLang="en-US" dirty="0" smtClean="0"/>
              <a:t>总线上各信号有效的时序关系</a:t>
            </a:r>
            <a:endParaRPr lang="en-US" altLang="zh-CN" dirty="0" smtClean="0"/>
          </a:p>
          <a:p>
            <a:endParaRPr lang="en-US" altLang="zh-CN" dirty="0" smtClean="0"/>
          </a:p>
          <a:p>
            <a:pPr marL="0" indent="0">
              <a:buNone/>
            </a:pPr>
            <a:r>
              <a:rPr lang="zh-CN" altLang="en-US" dirty="0" smtClean="0"/>
              <a:t>三态门与总线的关系？</a:t>
            </a:r>
            <a:endParaRPr lang="en-US" altLang="zh-CN" dirty="0" smtClean="0"/>
          </a:p>
          <a:p>
            <a:pPr lvl="1"/>
            <a:r>
              <a:rPr lang="zh-CN" altLang="en-US" dirty="0" smtClean="0">
                <a:sym typeface="Symbol" panose="05050102010706020507" pitchFamily="18" charset="2"/>
              </a:rPr>
              <a:t>三态门可以实现总线的单向传输及双向传输控制</a:t>
            </a:r>
          </a:p>
          <a:p>
            <a:pPr marL="0" indent="0">
              <a:buNone/>
            </a:pPr>
            <a:endParaRPr lang="zh-CN" altLang="en-US" dirty="0" smtClean="0"/>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899207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4294967295"/>
          </p:nvPr>
        </p:nvSpPr>
        <p:spPr>
          <a:xfrm>
            <a:off x="6934200" y="6172200"/>
            <a:ext cx="12954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8D1843C3-64E9-4C54-A61A-C73FCC95D4D8}" type="slidenum">
              <a:rPr lang="zh-CN" altLang="en-US" sz="1400">
                <a:latin typeface="Times New Roman" panose="02020603050405020304" pitchFamily="18" charset="0"/>
              </a:rPr>
              <a:pPr>
                <a:spcBef>
                  <a:spcPct val="0"/>
                </a:spcBef>
                <a:buFontTx/>
                <a:buNone/>
              </a:pPr>
              <a:t>60</a:t>
            </a:fld>
            <a:endParaRPr lang="en-US" altLang="zh-CN" sz="1400">
              <a:latin typeface="Times New Roman" panose="02020603050405020304" pitchFamily="18" charset="0"/>
            </a:endParaRPr>
          </a:p>
        </p:txBody>
      </p:sp>
      <p:pic>
        <p:nvPicPr>
          <p:cNvPr id="778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16" y="944724"/>
            <a:ext cx="7579568" cy="568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X86-64</a:t>
            </a:r>
            <a:endParaRPr lang="zh-CN" altLang="en-US" dirty="0"/>
          </a:p>
        </p:txBody>
      </p:sp>
    </p:spTree>
    <p:extLst>
      <p:ext uri="{BB962C8B-B14F-4D97-AF65-F5344CB8AC3E}">
        <p14:creationId xmlns:p14="http://schemas.microsoft.com/office/powerpoint/2010/main" val="37154161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矩形 2"/>
          <p:cNvSpPr>
            <a:spLocks noGrp="1" noChangeArrowheads="1"/>
          </p:cNvSpPr>
          <p:nvPr>
            <p:ph type="title"/>
          </p:nvPr>
        </p:nvSpPr>
        <p:spPr/>
        <p:txBody>
          <a:bodyPr/>
          <a:lstStyle/>
          <a:p>
            <a:pPr eaLnBrk="1" hangingPunct="1"/>
            <a:r>
              <a:rPr lang="en-US" altLang="zh-CN" smtClean="0"/>
              <a:t>PCI-EXPRESS</a:t>
            </a:r>
          </a:p>
        </p:txBody>
      </p:sp>
      <p:pic>
        <p:nvPicPr>
          <p:cNvPr id="67588" name="图片 3" descr="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556792"/>
            <a:ext cx="6635774" cy="39482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726100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矩形 2"/>
          <p:cNvSpPr>
            <a:spLocks noGrp="1" noChangeArrowheads="1"/>
          </p:cNvSpPr>
          <p:nvPr>
            <p:ph type="title"/>
          </p:nvPr>
        </p:nvSpPr>
        <p:spPr/>
        <p:txBody>
          <a:bodyPr/>
          <a:lstStyle/>
          <a:p>
            <a:r>
              <a:rPr lang="en-US" altLang="zh-CN" smtClean="0"/>
              <a:t>InfiniBand</a:t>
            </a:r>
            <a:r>
              <a:rPr lang="zh-CN" altLang="en-US" smtClean="0"/>
              <a:t>总线</a:t>
            </a:r>
          </a:p>
        </p:txBody>
      </p:sp>
      <p:sp>
        <p:nvSpPr>
          <p:cNvPr id="69636" name="矩形 3"/>
          <p:cNvSpPr>
            <a:spLocks noGrp="1" noChangeArrowheads="1"/>
          </p:cNvSpPr>
          <p:nvPr>
            <p:ph type="body" idx="1"/>
          </p:nvPr>
        </p:nvSpPr>
        <p:spPr/>
        <p:txBody>
          <a:bodyPr/>
          <a:lstStyle/>
          <a:p>
            <a:r>
              <a:rPr lang="zh-CN" altLang="en-US" dirty="0" smtClean="0"/>
              <a:t>一种统一</a:t>
            </a:r>
            <a:r>
              <a:rPr lang="en-US" altLang="zh-CN" dirty="0" smtClean="0"/>
              <a:t>future i/o</a:t>
            </a:r>
            <a:r>
              <a:rPr lang="zh-CN" altLang="en-US" dirty="0" smtClean="0"/>
              <a:t>和</a:t>
            </a:r>
            <a:r>
              <a:rPr lang="en-US" altLang="zh-CN" dirty="0" err="1" smtClean="0"/>
              <a:t>ngio</a:t>
            </a:r>
            <a:r>
              <a:rPr lang="zh-CN" altLang="en-US" dirty="0" smtClean="0"/>
              <a:t>总线的新型总线标准  </a:t>
            </a:r>
            <a:r>
              <a:rPr lang="en-US" altLang="zh-CN" dirty="0" err="1" smtClean="0"/>
              <a:t>infiniband</a:t>
            </a:r>
            <a:r>
              <a:rPr lang="zh-CN" altLang="en-US" dirty="0" smtClean="0"/>
              <a:t>贸易协会（</a:t>
            </a:r>
            <a:r>
              <a:rPr lang="en-US" altLang="zh-CN" dirty="0" err="1" smtClean="0"/>
              <a:t>infiniband</a:t>
            </a:r>
            <a:r>
              <a:rPr lang="en-US" altLang="zh-CN" dirty="0" smtClean="0"/>
              <a:t> trade association</a:t>
            </a:r>
            <a:r>
              <a:rPr lang="zh-CN" altLang="en-US" dirty="0" smtClean="0"/>
              <a:t>）</a:t>
            </a:r>
          </a:p>
          <a:p>
            <a:r>
              <a:rPr lang="zh-CN" altLang="en-US" dirty="0" smtClean="0"/>
              <a:t>与前两个集团显著不同的是，</a:t>
            </a:r>
            <a:r>
              <a:rPr lang="en-US" altLang="zh-CN" dirty="0" err="1" smtClean="0"/>
              <a:t>ibta</a:t>
            </a:r>
            <a:r>
              <a:rPr lang="zh-CN" altLang="en-US" dirty="0" smtClean="0"/>
              <a:t>协会有着</a:t>
            </a:r>
            <a:r>
              <a:rPr lang="en-US" altLang="zh-CN" dirty="0" smtClean="0"/>
              <a:t>202</a:t>
            </a:r>
            <a:r>
              <a:rPr lang="zh-CN" altLang="en-US" dirty="0" smtClean="0"/>
              <a:t>个成员，几乎包括了工业界所有主要的系统、半导体和外围设备制造商，而且它的成员数目还在增加</a:t>
            </a:r>
          </a:p>
          <a:p>
            <a:r>
              <a:rPr lang="en-US" altLang="zh-CN" dirty="0" smtClean="0"/>
              <a:t>2000</a:t>
            </a:r>
            <a:r>
              <a:rPr lang="zh-CN" altLang="en-US" dirty="0" smtClean="0"/>
              <a:t>年</a:t>
            </a:r>
            <a:r>
              <a:rPr lang="en-US" altLang="zh-CN" dirty="0" smtClean="0"/>
              <a:t>10</a:t>
            </a:r>
            <a:r>
              <a:rPr lang="zh-CN" altLang="en-US" dirty="0" smtClean="0"/>
              <a:t>月份，这个组织发布了它的</a:t>
            </a:r>
            <a:r>
              <a:rPr lang="en-US" altLang="zh-CN" dirty="0" err="1" smtClean="0"/>
              <a:t>infiniband</a:t>
            </a:r>
            <a:r>
              <a:rPr lang="en-US" altLang="zh-CN" dirty="0" smtClean="0"/>
              <a:t> I/O</a:t>
            </a:r>
            <a:r>
              <a:rPr lang="zh-CN" altLang="en-US" dirty="0" smtClean="0"/>
              <a:t>规范的</a:t>
            </a:r>
            <a:r>
              <a:rPr lang="en-US" altLang="zh-CN" dirty="0" smtClean="0"/>
              <a:t>1.0</a:t>
            </a:r>
            <a:r>
              <a:rPr lang="zh-CN" altLang="en-US" dirty="0" smtClean="0"/>
              <a:t>版本。由于已经有了规范，</a:t>
            </a:r>
            <a:r>
              <a:rPr lang="en-US" altLang="zh-CN" dirty="0" err="1" smtClean="0"/>
              <a:t>ibta</a:t>
            </a:r>
            <a:r>
              <a:rPr lang="zh-CN" altLang="en-US" dirty="0" smtClean="0"/>
              <a:t>的成员们将很快开始设计和研制带有</a:t>
            </a:r>
            <a:r>
              <a:rPr lang="en-US" altLang="zh-CN" dirty="0" err="1" smtClean="0"/>
              <a:t>infiniband</a:t>
            </a:r>
            <a:r>
              <a:rPr lang="zh-CN" altLang="en-US" dirty="0" smtClean="0"/>
              <a:t>的产品。</a:t>
            </a:r>
            <a:endParaRPr lang="en-US" altLang="zh-CN" dirty="0" smtClean="0"/>
          </a:p>
          <a:p>
            <a:r>
              <a:rPr lang="zh-CN" altLang="en-US" dirty="0" smtClean="0"/>
              <a:t>极高速传输总线</a:t>
            </a:r>
          </a:p>
          <a:p>
            <a:endParaRPr lang="en-US" altLang="zh-CN" dirty="0" smtClean="0"/>
          </a:p>
        </p:txBody>
      </p:sp>
      <p:pic>
        <p:nvPicPr>
          <p:cNvPr id="69637" name="图片 4" descr="infiniband">
            <a:hlinkClick r:id="rId2"/>
          </p:cNvPr>
          <p:cNvPicPr>
            <a:picLocks noChangeAspect="1" noChangeArrowheads="1"/>
          </p:cNvPicPr>
          <p:nvPr/>
        </p:nvPicPr>
        <p:blipFill>
          <a:blip r:embed="rId3"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973911" y="4581129"/>
            <a:ext cx="3170089" cy="227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76499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矩形 2"/>
          <p:cNvSpPr>
            <a:spLocks noGrp="1" noChangeArrowheads="1"/>
          </p:cNvSpPr>
          <p:nvPr>
            <p:ph type="title"/>
          </p:nvPr>
        </p:nvSpPr>
        <p:spPr/>
        <p:txBody>
          <a:bodyPr/>
          <a:lstStyle/>
          <a:p>
            <a:r>
              <a:rPr lang="en-US" altLang="zh-CN" smtClean="0"/>
              <a:t>USB</a:t>
            </a:r>
          </a:p>
        </p:txBody>
      </p:sp>
      <p:sp>
        <p:nvSpPr>
          <p:cNvPr id="70660" name="矩形 3"/>
          <p:cNvSpPr>
            <a:spLocks noGrp="1" noChangeArrowheads="1"/>
          </p:cNvSpPr>
          <p:nvPr>
            <p:ph type="body" idx="1"/>
          </p:nvPr>
        </p:nvSpPr>
        <p:spPr/>
        <p:txBody>
          <a:bodyPr/>
          <a:lstStyle/>
          <a:p>
            <a:r>
              <a:rPr lang="en-US" altLang="zh-CN" dirty="0" smtClean="0"/>
              <a:t>USB</a:t>
            </a:r>
            <a:r>
              <a:rPr lang="zh-CN" altLang="en-US" dirty="0" smtClean="0"/>
              <a:t>（</a:t>
            </a:r>
            <a:r>
              <a:rPr lang="en-US" altLang="zh-CN" dirty="0" smtClean="0"/>
              <a:t>Universal Serial Bus</a:t>
            </a:r>
            <a:r>
              <a:rPr lang="zh-CN" altLang="en-US" dirty="0" smtClean="0"/>
              <a:t>即通用串行总线）；</a:t>
            </a:r>
          </a:p>
          <a:p>
            <a:pPr lvl="1"/>
            <a:r>
              <a:rPr lang="zh-CN" altLang="en-US" dirty="0" smtClean="0"/>
              <a:t>由</a:t>
            </a:r>
            <a:r>
              <a:rPr lang="en-US" altLang="zh-CN" dirty="0" smtClean="0"/>
              <a:t>Intel</a:t>
            </a:r>
            <a:r>
              <a:rPr lang="zh-CN" altLang="en-US" dirty="0" smtClean="0"/>
              <a:t>公司提出，</a:t>
            </a:r>
            <a:r>
              <a:rPr lang="en-US" altLang="zh-CN" dirty="0" smtClean="0"/>
              <a:t>USB1.0 </a:t>
            </a:r>
            <a:r>
              <a:rPr lang="zh-CN" altLang="en-US" dirty="0" smtClean="0"/>
              <a:t>带宽为</a:t>
            </a:r>
            <a:r>
              <a:rPr lang="en-US" altLang="zh-CN" dirty="0" smtClean="0"/>
              <a:t>12Mbps</a:t>
            </a:r>
            <a:r>
              <a:rPr lang="zh-CN" altLang="en-US" dirty="0" smtClean="0"/>
              <a:t>；</a:t>
            </a:r>
            <a:endParaRPr lang="en-US" altLang="zh-CN" dirty="0" smtClean="0"/>
          </a:p>
          <a:p>
            <a:pPr lvl="1"/>
            <a:r>
              <a:rPr lang="zh-CN" altLang="en-US" dirty="0"/>
              <a:t>可以热插拔，即插即</a:t>
            </a:r>
            <a:r>
              <a:rPr lang="zh-CN" altLang="en-US" dirty="0" smtClean="0"/>
              <a:t>用</a:t>
            </a:r>
            <a:r>
              <a:rPr lang="zh-CN" altLang="en-US" dirty="0"/>
              <a:t>；</a:t>
            </a:r>
          </a:p>
          <a:p>
            <a:pPr lvl="1"/>
            <a:r>
              <a:rPr lang="zh-CN" altLang="en-US" dirty="0" smtClean="0"/>
              <a:t>可接入</a:t>
            </a:r>
            <a:r>
              <a:rPr lang="en-US" altLang="zh-CN" dirty="0" smtClean="0"/>
              <a:t>127</a:t>
            </a:r>
            <a:r>
              <a:rPr lang="zh-CN" altLang="en-US" dirty="0" smtClean="0"/>
              <a:t>个设备，计算机外设越来越多，</a:t>
            </a:r>
            <a:r>
              <a:rPr lang="en-US" altLang="zh-CN" dirty="0" smtClean="0"/>
              <a:t>PC</a:t>
            </a:r>
            <a:r>
              <a:rPr lang="zh-CN" altLang="en-US" dirty="0" smtClean="0"/>
              <a:t>机内有限的插槽和接口已经不能满足要求，</a:t>
            </a:r>
            <a:r>
              <a:rPr lang="en-US" altLang="zh-CN" dirty="0" smtClean="0"/>
              <a:t>USB</a:t>
            </a:r>
            <a:r>
              <a:rPr lang="zh-CN" altLang="en-US" dirty="0" smtClean="0"/>
              <a:t>缓解了这一矛盾。</a:t>
            </a:r>
            <a:endParaRPr lang="en-US" altLang="zh-CN" dirty="0" smtClean="0"/>
          </a:p>
          <a:p>
            <a:r>
              <a:rPr lang="en-US" altLang="zh-CN" dirty="0"/>
              <a:t>USB</a:t>
            </a:r>
            <a:r>
              <a:rPr lang="zh-CN" altLang="en-US" dirty="0"/>
              <a:t>采用四线电缆，其中两根是用来传送数据的串行通道，另两根为下游（</a:t>
            </a:r>
            <a:r>
              <a:rPr lang="en-US" altLang="zh-CN" dirty="0"/>
              <a:t>Downstream)</a:t>
            </a:r>
            <a:r>
              <a:rPr lang="zh-CN" altLang="en-US" dirty="0"/>
              <a:t>设备提供电源</a:t>
            </a:r>
          </a:p>
          <a:p>
            <a:r>
              <a:rPr lang="en-US" altLang="zh-CN" dirty="0" smtClean="0"/>
              <a:t>USB</a:t>
            </a:r>
            <a:r>
              <a:rPr lang="zh-CN" altLang="en-US" dirty="0"/>
              <a:t>系统采用级联星型拓扑，该拓扑由三个基本部分组成：主机（</a:t>
            </a:r>
            <a:r>
              <a:rPr lang="en-US" altLang="zh-CN" dirty="0"/>
              <a:t>Host)</a:t>
            </a:r>
            <a:r>
              <a:rPr lang="zh-CN" altLang="en-US" dirty="0"/>
              <a:t>，集线器（</a:t>
            </a:r>
            <a:r>
              <a:rPr lang="en-US" altLang="zh-CN" dirty="0"/>
              <a:t>Hub)</a:t>
            </a:r>
            <a:r>
              <a:rPr lang="zh-CN" altLang="en-US" dirty="0"/>
              <a:t>和功能设备。</a:t>
            </a:r>
          </a:p>
          <a:p>
            <a:endParaRPr lang="en-US" altLang="zh-CN" dirty="0"/>
          </a:p>
          <a:p>
            <a:pPr lvl="1"/>
            <a:endParaRPr lang="zh-CN" altLang="en-US"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576108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矩形 2"/>
          <p:cNvSpPr>
            <a:spLocks noGrp="1" noChangeArrowheads="1"/>
          </p:cNvSpPr>
          <p:nvPr>
            <p:ph type="title"/>
          </p:nvPr>
        </p:nvSpPr>
        <p:spPr/>
        <p:txBody>
          <a:bodyPr/>
          <a:lstStyle/>
          <a:p>
            <a:pPr eaLnBrk="1" hangingPunct="1"/>
            <a:r>
              <a:rPr lang="zh-CN" altLang="en-US" smtClean="0"/>
              <a:t>总线结构拓补</a:t>
            </a:r>
          </a:p>
        </p:txBody>
      </p:sp>
      <p:pic>
        <p:nvPicPr>
          <p:cNvPr id="72708" name="图片 3" descr="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3823" y="1083139"/>
            <a:ext cx="5250968" cy="4752528"/>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34312110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矩形 2"/>
          <p:cNvSpPr>
            <a:spLocks noGrp="1" noChangeArrowheads="1"/>
          </p:cNvSpPr>
          <p:nvPr>
            <p:ph type="title"/>
          </p:nvPr>
        </p:nvSpPr>
        <p:spPr/>
        <p:txBody>
          <a:bodyPr/>
          <a:lstStyle/>
          <a:p>
            <a:r>
              <a:rPr lang="zh-CN" altLang="en-US" smtClean="0"/>
              <a:t>数据传输方式</a:t>
            </a:r>
          </a:p>
        </p:txBody>
      </p:sp>
      <p:sp>
        <p:nvSpPr>
          <p:cNvPr id="73732" name="矩形 3"/>
          <p:cNvSpPr>
            <a:spLocks noGrp="1" noChangeArrowheads="1"/>
          </p:cNvSpPr>
          <p:nvPr>
            <p:ph type="body" idx="1"/>
          </p:nvPr>
        </p:nvSpPr>
        <p:spPr/>
        <p:txBody>
          <a:bodyPr/>
          <a:lstStyle/>
          <a:p>
            <a:r>
              <a:rPr lang="zh-CN" altLang="en-US" dirty="0" smtClean="0"/>
              <a:t>控制传输类型　</a:t>
            </a:r>
          </a:p>
          <a:p>
            <a:r>
              <a:rPr lang="zh-CN" altLang="en-US" dirty="0" smtClean="0"/>
              <a:t>等时传输类型</a:t>
            </a:r>
            <a:endParaRPr lang="en-US" altLang="zh-CN" dirty="0" smtClean="0"/>
          </a:p>
          <a:p>
            <a:r>
              <a:rPr lang="zh-CN" altLang="en-US" dirty="0"/>
              <a:t>中断传输类型　</a:t>
            </a:r>
          </a:p>
          <a:p>
            <a:pPr lvl="1"/>
            <a:r>
              <a:rPr lang="zh-CN" altLang="en-US" dirty="0"/>
              <a:t>支持像游戏手柄，鼠标和键盘等输入设备，这些设备与主机间数据传输量小，无周期性，但对响应时间敏感，要求马上响应。</a:t>
            </a:r>
          </a:p>
          <a:p>
            <a:r>
              <a:rPr lang="zh-CN" altLang="en-US" dirty="0"/>
              <a:t>数据块（</a:t>
            </a:r>
            <a:r>
              <a:rPr lang="en-US" altLang="zh-CN" dirty="0"/>
              <a:t>Bulk)</a:t>
            </a:r>
            <a:r>
              <a:rPr lang="zh-CN" altLang="en-US" dirty="0"/>
              <a:t>传输类型　</a:t>
            </a:r>
          </a:p>
          <a:p>
            <a:pPr lvl="1"/>
            <a:r>
              <a:rPr lang="zh-CN" altLang="en-US" dirty="0"/>
              <a:t>支持打印机，扫描仪，数码相机等外设，这些外设与主机间传输的数据量大，</a:t>
            </a:r>
            <a:r>
              <a:rPr lang="en-US" altLang="zh-CN" dirty="0"/>
              <a:t>USB</a:t>
            </a:r>
            <a:r>
              <a:rPr lang="zh-CN" altLang="en-US" dirty="0"/>
              <a:t>在满足带宽的情况下才进行该类型的数据传输</a:t>
            </a:r>
          </a:p>
          <a:p>
            <a:endParaRPr lang="zh-CN" altLang="en-US"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054277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矩形 2"/>
          <p:cNvSpPr>
            <a:spLocks noGrp="1" noChangeArrowheads="1"/>
          </p:cNvSpPr>
          <p:nvPr>
            <p:ph type="title"/>
          </p:nvPr>
        </p:nvSpPr>
        <p:spPr/>
        <p:txBody>
          <a:bodyPr/>
          <a:lstStyle/>
          <a:p>
            <a:r>
              <a:rPr lang="zh-CN" altLang="en-US" smtClean="0"/>
              <a:t>本章重点内容</a:t>
            </a:r>
          </a:p>
        </p:txBody>
      </p:sp>
      <p:sp>
        <p:nvSpPr>
          <p:cNvPr id="76804" name="矩形 3"/>
          <p:cNvSpPr>
            <a:spLocks noGrp="1" noChangeArrowheads="1"/>
          </p:cNvSpPr>
          <p:nvPr>
            <p:ph type="body" idx="1"/>
          </p:nvPr>
        </p:nvSpPr>
        <p:spPr/>
        <p:txBody>
          <a:bodyPr/>
          <a:lstStyle/>
          <a:p>
            <a:r>
              <a:rPr lang="zh-CN" altLang="en-US" dirty="0" smtClean="0"/>
              <a:t>总线基本概念</a:t>
            </a:r>
          </a:p>
          <a:p>
            <a:r>
              <a:rPr lang="zh-CN" altLang="en-US" dirty="0" smtClean="0"/>
              <a:t>总线的仲裁</a:t>
            </a:r>
          </a:p>
          <a:p>
            <a:r>
              <a:rPr lang="zh-CN" altLang="en-US" dirty="0" smtClean="0"/>
              <a:t>影响总线性能的基本因素</a:t>
            </a:r>
            <a:endParaRPr lang="en-US" altLang="zh-CN" dirty="0" smtClean="0"/>
          </a:p>
          <a:p>
            <a:pPr lvl="1"/>
            <a:r>
              <a:rPr lang="zh-CN" altLang="zh-CN" dirty="0"/>
              <a:t>总线宽度</a:t>
            </a:r>
            <a:r>
              <a:rPr lang="zh-CN" altLang="en-US" dirty="0"/>
              <a:t>，总线传输频率</a:t>
            </a:r>
            <a:endParaRPr lang="en-US" altLang="zh-CN" dirty="0"/>
          </a:p>
          <a:p>
            <a:pPr lvl="1"/>
            <a:r>
              <a:rPr lang="zh-CN" altLang="zh-CN" dirty="0"/>
              <a:t>信号线</a:t>
            </a:r>
            <a:r>
              <a:rPr lang="zh-CN" altLang="en-US" dirty="0"/>
              <a:t>类型</a:t>
            </a:r>
            <a:endParaRPr lang="en-US" altLang="zh-CN" dirty="0"/>
          </a:p>
          <a:p>
            <a:pPr lvl="1"/>
            <a:r>
              <a:rPr lang="zh-CN" altLang="en-US" dirty="0"/>
              <a:t>是否允许</a:t>
            </a:r>
            <a:r>
              <a:rPr lang="zh-CN" altLang="zh-CN" dirty="0"/>
              <a:t>突发</a:t>
            </a:r>
            <a:r>
              <a:rPr lang="zh-CN" altLang="en-US" dirty="0"/>
              <a:t>模式</a:t>
            </a:r>
            <a:endParaRPr lang="en-US" altLang="zh-CN" dirty="0"/>
          </a:p>
          <a:p>
            <a:pPr lvl="1"/>
            <a:r>
              <a:rPr lang="zh-CN" altLang="en-US" dirty="0"/>
              <a:t>总线</a:t>
            </a:r>
            <a:r>
              <a:rPr lang="zh-CN" altLang="en-US" dirty="0" smtClean="0"/>
              <a:t>连接方式</a:t>
            </a:r>
            <a:endParaRPr lang="en-US" altLang="zh-CN" dirty="0" smtClean="0"/>
          </a:p>
          <a:p>
            <a:pPr lvl="1"/>
            <a:r>
              <a:rPr lang="zh-CN" altLang="en-US" dirty="0" smtClean="0"/>
              <a:t>总线总裁方式</a:t>
            </a:r>
            <a:endParaRPr lang="en-US" altLang="zh-CN" dirty="0"/>
          </a:p>
          <a:p>
            <a:pPr lvl="1"/>
            <a:r>
              <a:rPr lang="zh-CN" altLang="en-US" dirty="0"/>
              <a:t>总线定时方式</a:t>
            </a:r>
            <a:endParaRPr lang="en-US" altLang="zh-CN" dirty="0"/>
          </a:p>
          <a:p>
            <a:pPr lvl="1"/>
            <a:r>
              <a:rPr lang="zh-CN" altLang="en-US" dirty="0"/>
              <a:t>并串模式</a:t>
            </a:r>
            <a:endParaRPr lang="zh-CN" altLang="zh-CN" dirty="0"/>
          </a:p>
          <a:p>
            <a:endParaRPr lang="zh-CN" altLang="en-US" dirty="0" smtClean="0"/>
          </a:p>
          <a:p>
            <a:endParaRPr lang="en-US" altLang="zh-CN" dirty="0" smtClean="0"/>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490745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Page 338</a:t>
            </a:r>
          </a:p>
          <a:p>
            <a:pPr lvl="1"/>
            <a:r>
              <a:rPr lang="en-US" altLang="zh-CN" dirty="0" smtClean="0"/>
              <a:t>8.3</a:t>
            </a:r>
          </a:p>
          <a:p>
            <a:pPr lvl="1"/>
            <a:r>
              <a:rPr lang="en-US" altLang="zh-CN" dirty="0" smtClean="0"/>
              <a:t>8.4</a:t>
            </a:r>
          </a:p>
          <a:p>
            <a:pPr lvl="1"/>
            <a:r>
              <a:rPr lang="en-US" altLang="zh-CN" dirty="0" smtClean="0"/>
              <a:t>8.7</a:t>
            </a:r>
          </a:p>
        </p:txBody>
      </p:sp>
      <p:sp>
        <p:nvSpPr>
          <p:cNvPr id="4"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069121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信号线类型</a:t>
            </a:r>
            <a:endParaRPr lang="zh-CN" altLang="en-US" dirty="0"/>
          </a:p>
        </p:txBody>
      </p:sp>
      <p:sp>
        <p:nvSpPr>
          <p:cNvPr id="3" name="内容占位符 2"/>
          <p:cNvSpPr>
            <a:spLocks noGrp="1"/>
          </p:cNvSpPr>
          <p:nvPr>
            <p:ph idx="1"/>
          </p:nvPr>
        </p:nvSpPr>
        <p:spPr/>
        <p:txBody>
          <a:bodyPr/>
          <a:lstStyle/>
          <a:p>
            <a:r>
              <a:rPr lang="zh-CN" altLang="en-US" dirty="0" smtClean="0"/>
              <a:t>专用信号线</a:t>
            </a:r>
            <a:r>
              <a:rPr lang="en-US" altLang="zh-CN" dirty="0" smtClean="0"/>
              <a:t>---</a:t>
            </a:r>
            <a:r>
              <a:rPr lang="zh-CN" altLang="en-US" dirty="0" smtClean="0"/>
              <a:t>专用通路</a:t>
            </a:r>
          </a:p>
          <a:p>
            <a:pPr lvl="1"/>
            <a:r>
              <a:rPr lang="zh-CN" altLang="en-US" dirty="0" smtClean="0"/>
              <a:t>只能传输一种信号，</a:t>
            </a:r>
            <a:r>
              <a:rPr lang="zh-CN" altLang="en-US" smtClean="0"/>
              <a:t>如</a:t>
            </a:r>
            <a:r>
              <a:rPr lang="zh-CN" altLang="en-US" smtClean="0"/>
              <a:t>分离的</a:t>
            </a:r>
            <a:r>
              <a:rPr lang="zh-CN" altLang="en-US" dirty="0" smtClean="0"/>
              <a:t>数据线和地址线。</a:t>
            </a:r>
            <a:endParaRPr lang="en-US" altLang="zh-CN" dirty="0" smtClean="0"/>
          </a:p>
          <a:p>
            <a:pPr lvl="1"/>
            <a:r>
              <a:rPr lang="zh-CN" altLang="en-US" dirty="0" smtClean="0"/>
              <a:t>专用总线并行性好，性能更优。</a:t>
            </a:r>
          </a:p>
          <a:p>
            <a:r>
              <a:rPr lang="zh-CN" altLang="en-US" dirty="0" smtClean="0"/>
              <a:t>共享信号线</a:t>
            </a:r>
            <a:r>
              <a:rPr lang="en-US" altLang="zh-CN" dirty="0" smtClean="0"/>
              <a:t>---</a:t>
            </a:r>
            <a:r>
              <a:rPr lang="zh-CN" altLang="en-US" dirty="0" smtClean="0"/>
              <a:t>共享通路</a:t>
            </a:r>
          </a:p>
          <a:p>
            <a:pPr lvl="1"/>
            <a:r>
              <a:rPr lang="zh-CN" altLang="en-US" dirty="0" smtClean="0"/>
              <a:t>一组传输线具有多种用途</a:t>
            </a:r>
            <a:r>
              <a:rPr lang="en-US" altLang="zh-CN" dirty="0" smtClean="0"/>
              <a:t>,</a:t>
            </a:r>
            <a:r>
              <a:rPr lang="zh-CN" altLang="en-US" dirty="0" smtClean="0"/>
              <a:t>分时传送不同类型的信息。</a:t>
            </a:r>
            <a:endParaRPr lang="en-US" altLang="zh-CN" dirty="0" smtClean="0"/>
          </a:p>
          <a:p>
            <a:pPr lvl="1"/>
            <a:r>
              <a:rPr lang="zh-CN" altLang="en-US" dirty="0" smtClean="0"/>
              <a:t>如地址总线和数据总线复用</a:t>
            </a:r>
            <a:r>
              <a:rPr lang="en-US" altLang="zh-CN" dirty="0" smtClean="0"/>
              <a:t>, </a:t>
            </a:r>
            <a:r>
              <a:rPr lang="zh-CN" altLang="en-US" dirty="0" smtClean="0"/>
              <a:t>可提高总线利用率、节省布线空间、降低成本。</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总线事务</a:t>
            </a:r>
            <a:endParaRPr lang="zh-CN" altLang="en-US" dirty="0"/>
          </a:p>
        </p:txBody>
      </p:sp>
      <p:sp>
        <p:nvSpPr>
          <p:cNvPr id="3" name="内容占位符 2"/>
          <p:cNvSpPr>
            <a:spLocks noGrp="1"/>
          </p:cNvSpPr>
          <p:nvPr>
            <p:ph idx="1"/>
          </p:nvPr>
        </p:nvSpPr>
        <p:spPr>
          <a:xfrm>
            <a:off x="395536" y="980728"/>
            <a:ext cx="8431832" cy="5040312"/>
          </a:xfrm>
        </p:spPr>
        <p:txBody>
          <a:bodyPr/>
          <a:lstStyle/>
          <a:p>
            <a:r>
              <a:rPr lang="zh-CN" altLang="en-US" dirty="0" smtClean="0"/>
              <a:t>总线事务</a:t>
            </a:r>
            <a:endParaRPr lang="en-US" altLang="zh-CN" dirty="0" smtClean="0"/>
          </a:p>
          <a:p>
            <a:pPr lvl="1"/>
            <a:r>
              <a:rPr lang="zh-CN" altLang="en-US" dirty="0" smtClean="0"/>
              <a:t>总线上一对设备之间的一次信息交换过程  </a:t>
            </a:r>
            <a:r>
              <a:rPr lang="en-US" altLang="zh-CN" dirty="0" smtClean="0"/>
              <a:t>(</a:t>
            </a:r>
            <a:r>
              <a:rPr lang="zh-CN" altLang="en-US" dirty="0">
                <a:solidFill>
                  <a:srgbClr val="7030A0"/>
                </a:solidFill>
              </a:rPr>
              <a:t>主设备，从</a:t>
            </a:r>
            <a:r>
              <a:rPr lang="zh-CN" altLang="en-US" dirty="0" smtClean="0">
                <a:solidFill>
                  <a:srgbClr val="7030A0"/>
                </a:solidFill>
              </a:rPr>
              <a:t>设备</a:t>
            </a:r>
            <a:r>
              <a:rPr lang="en-US" altLang="zh-CN" dirty="0" smtClean="0"/>
              <a:t>)</a:t>
            </a:r>
          </a:p>
          <a:p>
            <a:pPr lvl="1"/>
            <a:r>
              <a:rPr lang="zh-CN" altLang="en-US" dirty="0" smtClean="0"/>
              <a:t>典型事务“存储器读”，“存储器写”“</a:t>
            </a:r>
            <a:r>
              <a:rPr lang="en-US" altLang="zh-CN" dirty="0" smtClean="0"/>
              <a:t>I/O</a:t>
            </a:r>
            <a:r>
              <a:rPr lang="zh-CN" altLang="en-US" dirty="0" smtClean="0"/>
              <a:t>读” ，“</a:t>
            </a:r>
            <a:r>
              <a:rPr lang="en-US" altLang="zh-CN" dirty="0" smtClean="0"/>
              <a:t>I/O</a:t>
            </a:r>
            <a:r>
              <a:rPr lang="zh-CN" altLang="en-US" dirty="0" smtClean="0"/>
              <a:t>写” “中断响应，”“</a:t>
            </a:r>
            <a:r>
              <a:rPr lang="en-US" altLang="zh-CN" dirty="0" smtClean="0"/>
              <a:t>DMA</a:t>
            </a:r>
            <a:r>
              <a:rPr lang="zh-CN" altLang="en-US" dirty="0" smtClean="0"/>
              <a:t>响应”，“存储器刷新”</a:t>
            </a:r>
            <a:endParaRPr lang="en-US" altLang="zh-CN" dirty="0" smtClean="0"/>
          </a:p>
          <a:p>
            <a:pPr lvl="1"/>
            <a:r>
              <a:rPr lang="zh-CN" altLang="en-US" dirty="0" smtClean="0"/>
              <a:t>包括地址阶段和数据阶段</a:t>
            </a:r>
            <a:endParaRPr lang="en-US" altLang="zh-CN" dirty="0" smtClean="0"/>
          </a:p>
          <a:p>
            <a:r>
              <a:rPr lang="zh-CN" altLang="en-US" dirty="0" smtClean="0"/>
              <a:t>总线传输周期   </a:t>
            </a:r>
            <a:endParaRPr lang="en-US" altLang="zh-CN" dirty="0" smtClean="0"/>
          </a:p>
          <a:p>
            <a:pPr lvl="1"/>
            <a:r>
              <a:rPr lang="zh-CN" altLang="en-US" sz="1800" dirty="0" smtClean="0"/>
              <a:t>总线上完成一次总线事务的时间</a:t>
            </a:r>
            <a:endParaRPr lang="en-US" altLang="zh-CN" sz="1800" dirty="0" smtClean="0"/>
          </a:p>
          <a:p>
            <a:pPr lvl="1"/>
            <a:r>
              <a:rPr lang="zh-CN" altLang="en-US" sz="1800" dirty="0" smtClean="0"/>
              <a:t>申请、寻址、传输、结束</a:t>
            </a:r>
            <a:endParaRPr lang="en-US" altLang="zh-CN" sz="1800" dirty="0" smtClean="0"/>
          </a:p>
          <a:p>
            <a:r>
              <a:rPr lang="zh-CN" altLang="zh-CN" dirty="0" smtClean="0"/>
              <a:t>突发</a:t>
            </a:r>
            <a:r>
              <a:rPr lang="en-US" altLang="zh-CN" dirty="0" smtClean="0"/>
              <a:t>(Burst)</a:t>
            </a:r>
            <a:r>
              <a:rPr lang="zh-CN" altLang="zh-CN" dirty="0" smtClean="0"/>
              <a:t>传送事务</a:t>
            </a:r>
            <a:r>
              <a:rPr lang="zh-CN" altLang="en-US" dirty="0" smtClean="0"/>
              <a:t>（成组传送）</a:t>
            </a:r>
            <a:endParaRPr lang="en-US" altLang="zh-CN" dirty="0" smtClean="0"/>
          </a:p>
          <a:p>
            <a:pPr lvl="1"/>
            <a:r>
              <a:rPr lang="zh-CN" altLang="zh-CN" sz="1800" dirty="0" smtClean="0"/>
              <a:t>多个数据阶段</a:t>
            </a:r>
            <a:r>
              <a:rPr lang="zh-CN" altLang="en-US" sz="1800" dirty="0" smtClean="0"/>
              <a:t>，传输过程不释放总线</a:t>
            </a:r>
            <a:endParaRPr lang="en-US" altLang="zh-CN" sz="4000" dirty="0" smtClean="0"/>
          </a:p>
          <a:p>
            <a:pPr lvl="1"/>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矩形 2"/>
          <p:cNvSpPr>
            <a:spLocks noGrp="1" noChangeArrowheads="1"/>
          </p:cNvSpPr>
          <p:nvPr>
            <p:ph type="title"/>
          </p:nvPr>
        </p:nvSpPr>
        <p:spPr/>
        <p:txBody>
          <a:bodyPr/>
          <a:lstStyle/>
          <a:p>
            <a:pPr eaLnBrk="1" hangingPunct="1"/>
            <a:r>
              <a:rPr lang="zh-CN" altLang="en-US" smtClean="0"/>
              <a:t>总线标准化</a:t>
            </a:r>
          </a:p>
        </p:txBody>
      </p:sp>
      <p:sp>
        <p:nvSpPr>
          <p:cNvPr id="10244" name="矩形 3"/>
          <p:cNvSpPr>
            <a:spLocks noGrp="1" noChangeArrowheads="1"/>
          </p:cNvSpPr>
          <p:nvPr>
            <p:ph type="body" idx="1"/>
          </p:nvPr>
        </p:nvSpPr>
        <p:spPr/>
        <p:txBody>
          <a:bodyPr/>
          <a:lstStyle/>
          <a:p>
            <a:pPr eaLnBrk="1" hangingPunct="1">
              <a:buFont typeface="Wingdings" pitchFamily="2" charset="2"/>
              <a:buNone/>
            </a:pPr>
            <a:r>
              <a:rPr lang="zh-CN" altLang="en-US" dirty="0" smtClean="0"/>
              <a:t>不同厂家的相同功能部件可互换使用</a:t>
            </a:r>
            <a:r>
              <a:rPr lang="en-US" altLang="zh-CN" dirty="0" smtClean="0"/>
              <a:t>.</a:t>
            </a:r>
          </a:p>
          <a:p>
            <a:pPr eaLnBrk="1" hangingPunct="1">
              <a:buFont typeface="Wingdings" pitchFamily="2" charset="2"/>
              <a:buNone/>
            </a:pPr>
            <a:r>
              <a:rPr lang="en-US" altLang="zh-CN" dirty="0" smtClean="0">
                <a:latin typeface="楷体_GB2312" pitchFamily="49" charset="-122"/>
                <a:ea typeface="楷体_GB2312" pitchFamily="49" charset="-122"/>
              </a:rPr>
              <a:t>       ISA</a:t>
            </a:r>
          </a:p>
          <a:p>
            <a:pPr eaLnBrk="1" hangingPunct="1">
              <a:buFont typeface="Wingdings" pitchFamily="2" charset="2"/>
              <a:buNone/>
            </a:pPr>
            <a:r>
              <a:rPr lang="en-US" altLang="zh-CN" dirty="0" smtClean="0">
                <a:latin typeface="楷体_GB2312" pitchFamily="49" charset="-122"/>
                <a:ea typeface="楷体_GB2312" pitchFamily="49" charset="-122"/>
              </a:rPr>
              <a:t>       EISA</a:t>
            </a:r>
          </a:p>
          <a:p>
            <a:pPr eaLnBrk="1" hangingPunct="1">
              <a:buFont typeface="Wingdings" pitchFamily="2" charset="2"/>
              <a:buNone/>
            </a:pPr>
            <a:r>
              <a:rPr lang="en-US" altLang="zh-CN" dirty="0" smtClean="0">
                <a:latin typeface="楷体_GB2312" pitchFamily="49" charset="-122"/>
                <a:ea typeface="楷体_GB2312" pitchFamily="49" charset="-122"/>
              </a:rPr>
              <a:t>       VESA</a:t>
            </a:r>
          </a:p>
          <a:p>
            <a:pPr eaLnBrk="1" hangingPunct="1">
              <a:buFont typeface="Wingdings" pitchFamily="2" charset="2"/>
              <a:buNone/>
            </a:pPr>
            <a:r>
              <a:rPr lang="en-US" altLang="zh-CN" dirty="0" smtClean="0">
                <a:latin typeface="楷体_GB2312" pitchFamily="49" charset="-122"/>
                <a:ea typeface="楷体_GB2312" pitchFamily="49" charset="-122"/>
              </a:rPr>
              <a:t>       AGP</a:t>
            </a:r>
          </a:p>
          <a:p>
            <a:pPr eaLnBrk="1" hangingPunct="1">
              <a:buFont typeface="Wingdings" pitchFamily="2" charset="2"/>
              <a:buNone/>
            </a:pPr>
            <a:r>
              <a:rPr lang="en-US" altLang="zh-CN" dirty="0" smtClean="0">
                <a:latin typeface="楷体_GB2312" pitchFamily="49" charset="-122"/>
                <a:ea typeface="楷体_GB2312" pitchFamily="49" charset="-122"/>
              </a:rPr>
              <a:t>       PCI</a:t>
            </a:r>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9548280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8942</TotalTime>
  <Words>3825</Words>
  <Application>Microsoft Office PowerPoint</Application>
  <PresentationFormat>全屏显示(4:3)</PresentationFormat>
  <Paragraphs>629</Paragraphs>
  <Slides>67</Slides>
  <Notes>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67</vt:i4>
      </vt:variant>
    </vt:vector>
  </HeadingPairs>
  <TitlesOfParts>
    <vt:vector size="80" baseType="lpstr">
      <vt:lpstr>Symbol</vt:lpstr>
      <vt:lpstr>华文细黑</vt:lpstr>
      <vt:lpstr>华文楷体</vt:lpstr>
      <vt:lpstr>宋体</vt:lpstr>
      <vt:lpstr>楷体_GB2312</vt:lpstr>
      <vt:lpstr>Times New Roman</vt:lpstr>
      <vt:lpstr>黑体</vt:lpstr>
      <vt:lpstr>微软雅黑</vt:lpstr>
      <vt:lpstr>Wingdings</vt:lpstr>
      <vt:lpstr>Arial</vt:lpstr>
      <vt:lpstr>华文新魏</vt:lpstr>
      <vt:lpstr>2_nordridesign</vt:lpstr>
      <vt:lpstr>1_nordridesign</vt:lpstr>
      <vt:lpstr>PowerPoint 演示文稿</vt:lpstr>
      <vt:lpstr>本章主要内容</vt:lpstr>
      <vt:lpstr>总线基本概念</vt:lpstr>
      <vt:lpstr>总线(BUS)基本概念</vt:lpstr>
      <vt:lpstr>PowerPoint 演示文稿</vt:lpstr>
      <vt:lpstr>总线特性</vt:lpstr>
      <vt:lpstr>信号线类型</vt:lpstr>
      <vt:lpstr>总线事务</vt:lpstr>
      <vt:lpstr>总线标准化</vt:lpstr>
      <vt:lpstr>总线性能评价</vt:lpstr>
      <vt:lpstr>几个例子</vt:lpstr>
      <vt:lpstr>例子</vt:lpstr>
      <vt:lpstr>总线连接方式</vt:lpstr>
      <vt:lpstr>单总线结构</vt:lpstr>
      <vt:lpstr>单总线速度瓶颈</vt:lpstr>
      <vt:lpstr>双总线结构1</vt:lpstr>
      <vt:lpstr>2.双总线结构2</vt:lpstr>
      <vt:lpstr>3.三总线结构</vt:lpstr>
      <vt:lpstr>总线结构与系统性能关系</vt:lpstr>
      <vt:lpstr>采用南北桥结构的奔腾机系统总线结构</vt:lpstr>
      <vt:lpstr>总线接口</vt:lpstr>
      <vt:lpstr>串行传送</vt:lpstr>
      <vt:lpstr>并行传送</vt:lpstr>
      <vt:lpstr>发展趋势</vt:lpstr>
      <vt:lpstr>分时传送</vt:lpstr>
      <vt:lpstr>总线接口基本概念</vt:lpstr>
      <vt:lpstr>总线仲裁、定时</vt:lpstr>
      <vt:lpstr>总线的仲裁</vt:lpstr>
      <vt:lpstr>集中式仲裁</vt:lpstr>
      <vt:lpstr>链式查询方式</vt:lpstr>
      <vt:lpstr>计数器定时查询方式</vt:lpstr>
      <vt:lpstr>独立请求方式</vt:lpstr>
      <vt:lpstr>集中式仲裁总结</vt:lpstr>
      <vt:lpstr>总线传输过程</vt:lpstr>
      <vt:lpstr>总线定时</vt:lpstr>
      <vt:lpstr>同步定时</vt:lpstr>
      <vt:lpstr>异步定时</vt:lpstr>
      <vt:lpstr>例子</vt:lpstr>
      <vt:lpstr>常用总线</vt:lpstr>
      <vt:lpstr>IBM PC/XT</vt:lpstr>
      <vt:lpstr>ISA总线</vt:lpstr>
      <vt:lpstr>ISA/EISA</vt:lpstr>
      <vt:lpstr>VESA video electronics standard association</vt:lpstr>
      <vt:lpstr>PCI</vt:lpstr>
      <vt:lpstr>PCI总线结构</vt:lpstr>
      <vt:lpstr>PCI总线特点</vt:lpstr>
      <vt:lpstr>PCI总线局限性</vt:lpstr>
      <vt:lpstr>AGP</vt:lpstr>
      <vt:lpstr>PowerPoint 演示文稿</vt:lpstr>
      <vt:lpstr>AGP</vt:lpstr>
      <vt:lpstr>Today’s PC</vt:lpstr>
      <vt:lpstr>IA-32</vt:lpstr>
      <vt:lpstr>下一代总线技术</vt:lpstr>
      <vt:lpstr>PCI-X局部总线</vt:lpstr>
      <vt:lpstr>PowerPoint 演示文稿</vt:lpstr>
      <vt:lpstr>Compact PCI</vt:lpstr>
      <vt:lpstr>NGIO （下一代总线）</vt:lpstr>
      <vt:lpstr>PCI-EXPRESS 3GIO</vt:lpstr>
      <vt:lpstr>PCI-EXPRESS</vt:lpstr>
      <vt:lpstr>X86-64</vt:lpstr>
      <vt:lpstr>PCI-EXPRESS</vt:lpstr>
      <vt:lpstr>InfiniBand总线</vt:lpstr>
      <vt:lpstr>USB</vt:lpstr>
      <vt:lpstr>总线结构拓补</vt:lpstr>
      <vt:lpstr>数据传输方式</vt:lpstr>
      <vt:lpstr>本章重点内容</vt:lpstr>
      <vt:lpstr>作业</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tanzhihu</cp:lastModifiedBy>
  <cp:revision>558</cp:revision>
  <cp:lastPrinted>2010-12-19T06:40:38Z</cp:lastPrinted>
  <dcterms:created xsi:type="dcterms:W3CDTF">2009-09-14T03:13:49Z</dcterms:created>
  <dcterms:modified xsi:type="dcterms:W3CDTF">2018-01-02T12:12:15Z</dcterms:modified>
</cp:coreProperties>
</file>