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50" r:id="rId1"/>
    <p:sldMasterId id="2147483651" r:id="rId2"/>
  </p:sldMasterIdLst>
  <p:notesMasterIdLst>
    <p:notesMasterId r:id="rId72"/>
  </p:notesMasterIdLst>
  <p:handoutMasterIdLst>
    <p:handoutMasterId r:id="rId73"/>
  </p:handoutMasterIdLst>
  <p:sldIdLst>
    <p:sldId id="551" r:id="rId3"/>
    <p:sldId id="713" r:id="rId4"/>
    <p:sldId id="714" r:id="rId5"/>
    <p:sldId id="715" r:id="rId6"/>
    <p:sldId id="716" r:id="rId7"/>
    <p:sldId id="717" r:id="rId8"/>
    <p:sldId id="718" r:id="rId9"/>
    <p:sldId id="720" r:id="rId10"/>
    <p:sldId id="721" r:id="rId11"/>
    <p:sldId id="722" r:id="rId12"/>
    <p:sldId id="723" r:id="rId13"/>
    <p:sldId id="725" r:id="rId14"/>
    <p:sldId id="726" r:id="rId15"/>
    <p:sldId id="727" r:id="rId16"/>
    <p:sldId id="728" r:id="rId17"/>
    <p:sldId id="734" r:id="rId18"/>
    <p:sldId id="729" r:id="rId19"/>
    <p:sldId id="735" r:id="rId20"/>
    <p:sldId id="737" r:id="rId21"/>
    <p:sldId id="812" r:id="rId22"/>
    <p:sldId id="813" r:id="rId23"/>
    <p:sldId id="814" r:id="rId24"/>
    <p:sldId id="815" r:id="rId25"/>
    <p:sldId id="738" r:id="rId26"/>
    <p:sldId id="739" r:id="rId27"/>
    <p:sldId id="740" r:id="rId28"/>
    <p:sldId id="741" r:id="rId29"/>
    <p:sldId id="742" r:id="rId30"/>
    <p:sldId id="816" r:id="rId31"/>
    <p:sldId id="803" r:id="rId32"/>
    <p:sldId id="746" r:id="rId33"/>
    <p:sldId id="817" r:id="rId34"/>
    <p:sldId id="820" r:id="rId35"/>
    <p:sldId id="818" r:id="rId36"/>
    <p:sldId id="809" r:id="rId37"/>
    <p:sldId id="749" r:id="rId38"/>
    <p:sldId id="759" r:id="rId39"/>
    <p:sldId id="760" r:id="rId40"/>
    <p:sldId id="762" r:id="rId41"/>
    <p:sldId id="763" r:id="rId42"/>
    <p:sldId id="764" r:id="rId43"/>
    <p:sldId id="765" r:id="rId44"/>
    <p:sldId id="766" r:id="rId45"/>
    <p:sldId id="767" r:id="rId46"/>
    <p:sldId id="768" r:id="rId47"/>
    <p:sldId id="806" r:id="rId48"/>
    <p:sldId id="807" r:id="rId49"/>
    <p:sldId id="823" r:id="rId50"/>
    <p:sldId id="771" r:id="rId51"/>
    <p:sldId id="772" r:id="rId52"/>
    <p:sldId id="773" r:id="rId53"/>
    <p:sldId id="774" r:id="rId54"/>
    <p:sldId id="775" r:id="rId55"/>
    <p:sldId id="776" r:id="rId56"/>
    <p:sldId id="777" r:id="rId57"/>
    <p:sldId id="821" r:id="rId58"/>
    <p:sldId id="822" r:id="rId59"/>
    <p:sldId id="778" r:id="rId60"/>
    <p:sldId id="779" r:id="rId61"/>
    <p:sldId id="780" r:id="rId62"/>
    <p:sldId id="781" r:id="rId63"/>
    <p:sldId id="782" r:id="rId64"/>
    <p:sldId id="783" r:id="rId65"/>
    <p:sldId id="784" r:id="rId66"/>
    <p:sldId id="785" r:id="rId67"/>
    <p:sldId id="786" r:id="rId68"/>
    <p:sldId id="787" r:id="rId69"/>
    <p:sldId id="798" r:id="rId70"/>
    <p:sldId id="811" r:id="rId71"/>
  </p:sldIdLst>
  <p:sldSz cx="9144000" cy="6858000" type="screen4x3"/>
  <p:notesSz cx="6400800" cy="8686800"/>
  <p:embeddedFontLst>
    <p:embeddedFont>
      <p:font typeface="黑体" panose="02010609060101010101" pitchFamily="49" charset="-122"/>
      <p:regular r:id="rId74"/>
    </p:embeddedFont>
    <p:embeddedFont>
      <p:font typeface="华文细黑" panose="02010600040101010101" pitchFamily="2" charset="-122"/>
      <p:regular r:id="rId75"/>
    </p:embeddedFont>
    <p:embeddedFont>
      <p:font typeface="楷体_GB2312" panose="02010600030101010101" charset="-122"/>
      <p:regular r:id="rId76"/>
    </p:embeddedFont>
    <p:embeddedFont>
      <p:font typeface="微软雅黑" panose="020B0503020204020204" pitchFamily="34" charset="-122"/>
      <p:regular r:id="rId77"/>
      <p:bold r:id="rId78"/>
    </p:embeddedFont>
    <p:embeddedFont>
      <p:font typeface="华文新魏" panose="02010800040101010101" pitchFamily="2" charset="-122"/>
      <p:regular r:id="rId79"/>
    </p:embeddedFont>
    <p:embeddedFont>
      <p:font typeface="华文楷体" panose="02010600040101010101" pitchFamily="2" charset="-122"/>
      <p:regular r:id="rId80"/>
    </p:embeddedFont>
    <p:embeddedFont>
      <p:font typeface="Tahoma" panose="020B0604030504040204" pitchFamily="34" charset="0"/>
      <p:regular r:id="rId81"/>
      <p:bold r:id="rId82"/>
    </p:embeddedFont>
  </p:embeddedFontLst>
  <p:custDataLst>
    <p:tags r:id="rId83"/>
  </p:custDataLst>
  <p:defaultTextStyle>
    <a:defPPr>
      <a:defRPr lang="zh-CN"/>
    </a:defPPr>
    <a:lvl1pPr algn="r" rtl="0" fontAlgn="base">
      <a:spcBef>
        <a:spcPct val="0"/>
      </a:spcBef>
      <a:spcAft>
        <a:spcPct val="0"/>
      </a:spcAft>
      <a:defRPr i="1" kern="1200">
        <a:solidFill>
          <a:schemeClr val="tx1"/>
        </a:solidFill>
        <a:latin typeface="Arial" pitchFamily="34" charset="0"/>
        <a:ea typeface="华文细黑" pitchFamily="2" charset="-122"/>
        <a:cs typeface="+mn-cs"/>
      </a:defRPr>
    </a:lvl1pPr>
    <a:lvl2pPr marL="457200" algn="r" rtl="0" fontAlgn="base">
      <a:spcBef>
        <a:spcPct val="0"/>
      </a:spcBef>
      <a:spcAft>
        <a:spcPct val="0"/>
      </a:spcAft>
      <a:defRPr i="1" kern="1200">
        <a:solidFill>
          <a:schemeClr val="tx1"/>
        </a:solidFill>
        <a:latin typeface="Arial" pitchFamily="34" charset="0"/>
        <a:ea typeface="华文细黑" pitchFamily="2" charset="-122"/>
        <a:cs typeface="+mn-cs"/>
      </a:defRPr>
    </a:lvl2pPr>
    <a:lvl3pPr marL="914400" algn="r" rtl="0" fontAlgn="base">
      <a:spcBef>
        <a:spcPct val="0"/>
      </a:spcBef>
      <a:spcAft>
        <a:spcPct val="0"/>
      </a:spcAft>
      <a:defRPr i="1" kern="1200">
        <a:solidFill>
          <a:schemeClr val="tx1"/>
        </a:solidFill>
        <a:latin typeface="Arial" pitchFamily="34" charset="0"/>
        <a:ea typeface="华文细黑" pitchFamily="2" charset="-122"/>
        <a:cs typeface="+mn-cs"/>
      </a:defRPr>
    </a:lvl3pPr>
    <a:lvl4pPr marL="1371600" algn="r" rtl="0" fontAlgn="base">
      <a:spcBef>
        <a:spcPct val="0"/>
      </a:spcBef>
      <a:spcAft>
        <a:spcPct val="0"/>
      </a:spcAft>
      <a:defRPr i="1" kern="1200">
        <a:solidFill>
          <a:schemeClr val="tx1"/>
        </a:solidFill>
        <a:latin typeface="Arial" pitchFamily="34" charset="0"/>
        <a:ea typeface="华文细黑" pitchFamily="2" charset="-122"/>
        <a:cs typeface="+mn-cs"/>
      </a:defRPr>
    </a:lvl4pPr>
    <a:lvl5pPr marL="1828800" algn="r" rtl="0" fontAlgn="base">
      <a:spcBef>
        <a:spcPct val="0"/>
      </a:spcBef>
      <a:spcAft>
        <a:spcPct val="0"/>
      </a:spcAft>
      <a:defRPr i="1" kern="1200">
        <a:solidFill>
          <a:schemeClr val="tx1"/>
        </a:solidFill>
        <a:latin typeface="Arial" pitchFamily="34" charset="0"/>
        <a:ea typeface="华文细黑" pitchFamily="2" charset="-122"/>
        <a:cs typeface="+mn-cs"/>
      </a:defRPr>
    </a:lvl5pPr>
    <a:lvl6pPr marL="2286000" algn="l" defTabSz="914400" rtl="0" eaLnBrk="1" latinLnBrk="0" hangingPunct="1">
      <a:defRPr i="1" kern="1200">
        <a:solidFill>
          <a:schemeClr val="tx1"/>
        </a:solidFill>
        <a:latin typeface="Arial" pitchFamily="34" charset="0"/>
        <a:ea typeface="华文细黑" pitchFamily="2" charset="-122"/>
        <a:cs typeface="+mn-cs"/>
      </a:defRPr>
    </a:lvl6pPr>
    <a:lvl7pPr marL="2743200" algn="l" defTabSz="914400" rtl="0" eaLnBrk="1" latinLnBrk="0" hangingPunct="1">
      <a:defRPr i="1" kern="1200">
        <a:solidFill>
          <a:schemeClr val="tx1"/>
        </a:solidFill>
        <a:latin typeface="Arial" pitchFamily="34" charset="0"/>
        <a:ea typeface="华文细黑" pitchFamily="2" charset="-122"/>
        <a:cs typeface="+mn-cs"/>
      </a:defRPr>
    </a:lvl7pPr>
    <a:lvl8pPr marL="3200400" algn="l" defTabSz="914400" rtl="0" eaLnBrk="1" latinLnBrk="0" hangingPunct="1">
      <a:defRPr i="1" kern="1200">
        <a:solidFill>
          <a:schemeClr val="tx1"/>
        </a:solidFill>
        <a:latin typeface="Arial" pitchFamily="34" charset="0"/>
        <a:ea typeface="华文细黑" pitchFamily="2" charset="-122"/>
        <a:cs typeface="+mn-cs"/>
      </a:defRPr>
    </a:lvl8pPr>
    <a:lvl9pPr marL="3657600" algn="l" defTabSz="914400" rtl="0" eaLnBrk="1" latinLnBrk="0" hangingPunct="1">
      <a:defRPr i="1" kern="1200">
        <a:solidFill>
          <a:schemeClr val="tx1"/>
        </a:solidFill>
        <a:latin typeface="Arial" pitchFamily="34" charset="0"/>
        <a:ea typeface="华文细黑" pitchFamily="2" charset="-122"/>
        <a:cs typeface="+mn-cs"/>
      </a:defRPr>
    </a:lvl9pPr>
  </p:defaultTextStyle>
  <p:extLst>
    <p:ext uri="{EFAFB233-063F-42B5-8137-9DF3F51BA10A}">
      <p15:sldGuideLst xmlns:p15="http://schemas.microsoft.com/office/powerpoint/2012/main">
        <p15:guide id="1" orient="horz" pos="3748">
          <p15:clr>
            <a:srgbClr val="A4A3A4"/>
          </p15:clr>
        </p15:guide>
        <p15:guide id="2" pos="2880">
          <p15:clr>
            <a:srgbClr val="A4A3A4"/>
          </p15:clr>
        </p15:guide>
        <p15:guide id="3" pos="295">
          <p15:clr>
            <a:srgbClr val="A4A3A4"/>
          </p15:clr>
        </p15:guide>
        <p15:guide id="4" pos="5465">
          <p15:clr>
            <a:srgbClr val="A4A3A4"/>
          </p15:clr>
        </p15:guide>
      </p15:sldGuideLst>
    </p:ext>
    <p:ext uri="{2D200454-40CA-4A62-9FC3-DE9A4176ACB9}">
      <p15:notesGuideLst xmlns:p15="http://schemas.microsoft.com/office/powerpoint/2012/main">
        <p15:guide id="1" orient="horz" pos="2736">
          <p15:clr>
            <a:srgbClr val="A4A3A4"/>
          </p15:clr>
        </p15:guide>
        <p15:guide id="2" pos="201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C99"/>
    <a:srgbClr val="FF6600"/>
    <a:srgbClr val="FFCC00"/>
    <a:srgbClr val="99FF66"/>
    <a:srgbClr val="0E706E"/>
    <a:srgbClr val="FF9999"/>
    <a:srgbClr val="FFFFFF"/>
    <a:srgbClr val="FFFFCC"/>
    <a:srgbClr val="0D7157"/>
    <a:srgbClr val="5359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43" autoAdjust="0"/>
    <p:restoredTop sz="99826" autoAdjust="0"/>
  </p:normalViewPr>
  <p:slideViewPr>
    <p:cSldViewPr>
      <p:cViewPr varScale="1">
        <p:scale>
          <a:sx n="111" d="100"/>
          <a:sy n="111" d="100"/>
        </p:scale>
        <p:origin x="1428" y="102"/>
      </p:cViewPr>
      <p:guideLst>
        <p:guide orient="horz" pos="3748"/>
        <p:guide pos="2880"/>
        <p:guide pos="295"/>
        <p:guide pos="5465"/>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34860"/>
    </p:cViewPr>
  </p:sorterViewPr>
  <p:notesViewPr>
    <p:cSldViewPr>
      <p:cViewPr varScale="1">
        <p:scale>
          <a:sx n="50" d="100"/>
          <a:sy n="50" d="100"/>
        </p:scale>
        <p:origin x="-2682" y="-102"/>
      </p:cViewPr>
      <p:guideLst>
        <p:guide orient="horz" pos="2736"/>
        <p:guide pos="201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fntdata"/><Relationship Id="rId79" Type="http://schemas.openxmlformats.org/officeDocument/2006/relationships/font" Target="fonts/font6.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font" Target="fonts/font4.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notesMaster" Target="notesMasters/notesMaster1.xml"/><Relationship Id="rId80" Type="http://schemas.openxmlformats.org/officeDocument/2006/relationships/font" Target="fonts/font7.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font" Target="fonts/font2.fntdata"/><Relationship Id="rId83"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handoutMaster" Target="handoutMasters/handoutMaster1.xml"/><Relationship Id="rId78" Type="http://schemas.openxmlformats.org/officeDocument/2006/relationships/font" Target="fonts/font5.fntdata"/><Relationship Id="rId81" Type="http://schemas.openxmlformats.org/officeDocument/2006/relationships/font" Target="fonts/font8.fntdata"/><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3.fntdata"/><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font" Target="fonts/font9.fntdata"/></Relationships>
</file>

<file path=ppt/_rels/viewProps.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773233" cy="434618"/>
          </a:xfrm>
          <a:prstGeom prst="rect">
            <a:avLst/>
          </a:prstGeom>
        </p:spPr>
        <p:txBody>
          <a:bodyPr vert="horz" lIns="82375" tIns="41187" rIns="82375" bIns="41187" rtlCol="0"/>
          <a:lstStyle>
            <a:lvl1pPr algn="l">
              <a:defRPr sz="1000">
                <a:latin typeface="Arial" charset="0"/>
              </a:defRPr>
            </a:lvl1pPr>
          </a:lstStyle>
          <a:p>
            <a:pPr>
              <a:defRPr/>
            </a:pPr>
            <a:endParaRPr lang="zh-CN" altLang="en-US"/>
          </a:p>
        </p:txBody>
      </p:sp>
      <p:sp>
        <p:nvSpPr>
          <p:cNvPr id="3" name="日期占位符 2"/>
          <p:cNvSpPr>
            <a:spLocks noGrp="1"/>
          </p:cNvSpPr>
          <p:nvPr>
            <p:ph type="dt" sz="quarter" idx="1"/>
          </p:nvPr>
        </p:nvSpPr>
        <p:spPr>
          <a:xfrm>
            <a:off x="3626076" y="0"/>
            <a:ext cx="2773233" cy="434618"/>
          </a:xfrm>
          <a:prstGeom prst="rect">
            <a:avLst/>
          </a:prstGeom>
        </p:spPr>
        <p:txBody>
          <a:bodyPr vert="horz" lIns="82375" tIns="41187" rIns="82375" bIns="41187" rtlCol="0"/>
          <a:lstStyle>
            <a:lvl1pPr algn="r">
              <a:defRPr sz="1000">
                <a:latin typeface="Arial" charset="0"/>
              </a:defRPr>
            </a:lvl1pPr>
          </a:lstStyle>
          <a:p>
            <a:pPr>
              <a:defRPr/>
            </a:pPr>
            <a:fld id="{3DD7F52D-F085-4CD2-A7CA-4AE6214067E6}" type="datetimeFigureOut">
              <a:rPr lang="zh-CN" altLang="en-US"/>
              <a:pPr>
                <a:defRPr/>
              </a:pPr>
              <a:t>2018/1/9</a:t>
            </a:fld>
            <a:endParaRPr lang="zh-CN" altLang="en-US"/>
          </a:p>
        </p:txBody>
      </p:sp>
      <p:sp>
        <p:nvSpPr>
          <p:cNvPr id="4" name="页脚占位符 3"/>
          <p:cNvSpPr>
            <a:spLocks noGrp="1"/>
          </p:cNvSpPr>
          <p:nvPr>
            <p:ph type="ftr" sz="quarter" idx="2"/>
          </p:nvPr>
        </p:nvSpPr>
        <p:spPr>
          <a:xfrm>
            <a:off x="0" y="8250793"/>
            <a:ext cx="2773233" cy="434618"/>
          </a:xfrm>
          <a:prstGeom prst="rect">
            <a:avLst/>
          </a:prstGeom>
        </p:spPr>
        <p:txBody>
          <a:bodyPr vert="horz" lIns="82375" tIns="41187" rIns="82375" bIns="41187" rtlCol="0" anchor="b"/>
          <a:lstStyle>
            <a:lvl1pPr algn="l">
              <a:defRPr sz="10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626076" y="8250793"/>
            <a:ext cx="2773233" cy="434618"/>
          </a:xfrm>
          <a:prstGeom prst="rect">
            <a:avLst/>
          </a:prstGeom>
        </p:spPr>
        <p:txBody>
          <a:bodyPr vert="horz" lIns="82375" tIns="41187" rIns="82375" bIns="41187" rtlCol="0" anchor="b"/>
          <a:lstStyle>
            <a:lvl1pPr algn="r">
              <a:defRPr sz="1000">
                <a:latin typeface="Arial" charset="0"/>
              </a:defRPr>
            </a:lvl1pPr>
          </a:lstStyle>
          <a:p>
            <a:pPr>
              <a:defRPr/>
            </a:pPr>
            <a:fld id="{2D923B7C-81D8-47A3-B5E4-D3EA080C53FD}" type="slidenum">
              <a:rPr lang="zh-CN" altLang="en-US"/>
              <a:pPr>
                <a:defRPr/>
              </a:pPr>
              <a:t>‹#›</a:t>
            </a:fld>
            <a:endParaRPr lang="zh-CN" altLang="en-US"/>
          </a:p>
        </p:txBody>
      </p:sp>
    </p:spTree>
    <p:extLst>
      <p:ext uri="{BB962C8B-B14F-4D97-AF65-F5344CB8AC3E}">
        <p14:creationId xmlns:p14="http://schemas.microsoft.com/office/powerpoint/2010/main" val="9289122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lgn="l">
              <a:defRPr sz="1000" i="0">
                <a:latin typeface="Arial" charset="0"/>
              </a:defRPr>
            </a:lvl1pPr>
          </a:lstStyle>
          <a:p>
            <a:pPr>
              <a:defRPr/>
            </a:pPr>
            <a:endParaRPr lang="en-US" altLang="zh-CN"/>
          </a:p>
        </p:txBody>
      </p:sp>
      <p:sp>
        <p:nvSpPr>
          <p:cNvPr id="19459" name="Rectangle 3"/>
          <p:cNvSpPr>
            <a:spLocks noGrp="1" noChangeArrowheads="1"/>
          </p:cNvSpPr>
          <p:nvPr>
            <p:ph type="dt" idx="1"/>
          </p:nvPr>
        </p:nvSpPr>
        <p:spPr bwMode="auto">
          <a:xfrm>
            <a:off x="3626076" y="0"/>
            <a:ext cx="2773233" cy="434618"/>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lvl1pPr>
              <a:defRPr sz="1000" i="0">
                <a:latin typeface="Arial"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028700" y="650875"/>
            <a:ext cx="4344988" cy="325755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39634" y="4126786"/>
            <a:ext cx="5121533" cy="3908783"/>
          </a:xfrm>
          <a:prstGeom prst="rect">
            <a:avLst/>
          </a:prstGeom>
          <a:noFill/>
          <a:ln w="9525">
            <a:noFill/>
            <a:miter lim="800000"/>
            <a:headEnd/>
            <a:tailEnd/>
          </a:ln>
          <a:effectLst/>
        </p:spPr>
        <p:txBody>
          <a:bodyPr vert="horz" wrap="square" lIns="82375" tIns="41187" rIns="82375" bIns="41187"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9462" name="Rectangle 6"/>
          <p:cNvSpPr>
            <a:spLocks noGrp="1" noChangeArrowheads="1"/>
          </p:cNvSpPr>
          <p:nvPr>
            <p:ph type="ftr" sz="quarter" idx="4"/>
          </p:nvPr>
        </p:nvSpPr>
        <p:spPr bwMode="auto">
          <a:xfrm>
            <a:off x="0"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lgn="l">
              <a:defRPr sz="1000" i="0">
                <a:latin typeface="Arial" charset="0"/>
              </a:defRPr>
            </a:lvl1pPr>
          </a:lstStyle>
          <a:p>
            <a:pPr>
              <a:defRPr/>
            </a:pPr>
            <a:endParaRPr lang="en-US" altLang="zh-CN"/>
          </a:p>
        </p:txBody>
      </p:sp>
      <p:sp>
        <p:nvSpPr>
          <p:cNvPr id="19463" name="Rectangle 7"/>
          <p:cNvSpPr>
            <a:spLocks noGrp="1" noChangeArrowheads="1"/>
          </p:cNvSpPr>
          <p:nvPr>
            <p:ph type="sldNum" sz="quarter" idx="5"/>
          </p:nvPr>
        </p:nvSpPr>
        <p:spPr bwMode="auto">
          <a:xfrm>
            <a:off x="3626076" y="8250793"/>
            <a:ext cx="2773233" cy="434618"/>
          </a:xfrm>
          <a:prstGeom prst="rect">
            <a:avLst/>
          </a:prstGeom>
          <a:noFill/>
          <a:ln w="9525">
            <a:noFill/>
            <a:miter lim="800000"/>
            <a:headEnd/>
            <a:tailEnd/>
          </a:ln>
          <a:effectLst/>
        </p:spPr>
        <p:txBody>
          <a:bodyPr vert="horz" wrap="square" lIns="82375" tIns="41187" rIns="82375" bIns="41187" numCol="1" anchor="b" anchorCtr="0" compatLnSpc="1">
            <a:prstTxWarp prst="textNoShape">
              <a:avLst/>
            </a:prstTxWarp>
          </a:bodyPr>
          <a:lstStyle>
            <a:lvl1pPr>
              <a:defRPr sz="1000" i="0">
                <a:latin typeface="Arial" charset="0"/>
              </a:defRPr>
            </a:lvl1pPr>
          </a:lstStyle>
          <a:p>
            <a:pPr>
              <a:defRPr/>
            </a:pPr>
            <a:fld id="{89A25885-19A0-4B7A-B2E2-AF4EC845AC69}" type="slidenum">
              <a:rPr lang="en-US" altLang="zh-CN"/>
              <a:pPr>
                <a:defRPr/>
              </a:pPr>
              <a:t>‹#›</a:t>
            </a:fld>
            <a:endParaRPr lang="en-US" altLang="zh-CN"/>
          </a:p>
        </p:txBody>
      </p:sp>
    </p:spTree>
    <p:extLst>
      <p:ext uri="{BB962C8B-B14F-4D97-AF65-F5344CB8AC3E}">
        <p14:creationId xmlns:p14="http://schemas.microsoft.com/office/powerpoint/2010/main" val="36686761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华文细黑"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pPr eaLnBrk="1" hangingPunct="1">
              <a:spcBef>
                <a:spcPct val="0"/>
              </a:spcBef>
            </a:pPr>
            <a:endParaRPr lang="zh-CN" altLang="en-US" smtClean="0">
              <a:latin typeface="Arial" pitchFamily="34" charset="0"/>
            </a:endParaRPr>
          </a:p>
        </p:txBody>
      </p:sp>
      <p:sp>
        <p:nvSpPr>
          <p:cNvPr id="32772" name="灯片编号占位符 3"/>
          <p:cNvSpPr txBox="1">
            <a:spLocks noGrp="1"/>
          </p:cNvSpPr>
          <p:nvPr/>
        </p:nvSpPr>
        <p:spPr bwMode="auto">
          <a:xfrm>
            <a:off x="3626076" y="8250793"/>
            <a:ext cx="2773233" cy="434618"/>
          </a:xfrm>
          <a:prstGeom prst="rect">
            <a:avLst/>
          </a:prstGeom>
          <a:noFill/>
          <a:ln w="9525">
            <a:noFill/>
            <a:miter lim="800000"/>
            <a:headEnd/>
            <a:tailEnd/>
          </a:ln>
        </p:spPr>
        <p:txBody>
          <a:bodyPr lIns="82375" tIns="41187" rIns="82375" bIns="41187" anchor="b"/>
          <a:lstStyle/>
          <a:p>
            <a:fld id="{FB2898A2-A1B0-49AD-90F7-1EF709F82A79}" type="slidenum">
              <a:rPr lang="zh-CN" altLang="en-US" sz="1000" i="0">
                <a:ea typeface="宋体" pitchFamily="2" charset="-122"/>
              </a:rPr>
              <a:pPr/>
              <a:t>1</a:t>
            </a:fld>
            <a:endParaRPr lang="en-US" altLang="zh-CN" sz="1000" i="0">
              <a:ea typeface="宋体" pitchFamily="2" charset="-122"/>
            </a:endParaRPr>
          </a:p>
        </p:txBody>
      </p:sp>
    </p:spTree>
    <p:extLst>
      <p:ext uri="{BB962C8B-B14F-4D97-AF65-F5344CB8AC3E}">
        <p14:creationId xmlns:p14="http://schemas.microsoft.com/office/powerpoint/2010/main" val="5679941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B842059-BA2D-4FF9-9873-5ABD0723B0FA}" type="slidenum">
              <a:rPr lang="en-US" altLang="zh-CN" sz="1100">
                <a:solidFill>
                  <a:schemeClr val="tx1"/>
                </a:solidFill>
                <a:latin typeface="Arial" charset="0"/>
                <a:ea typeface="宋体" pitchFamily="2" charset="-122"/>
              </a:rPr>
              <a:pPr eaLnBrk="1" hangingPunct="1"/>
              <a:t>10</a:t>
            </a:fld>
            <a:endParaRPr lang="en-US" altLang="zh-CN" sz="1100">
              <a:solidFill>
                <a:schemeClr val="tx1"/>
              </a:solidFill>
              <a:latin typeface="Arial" charset="0"/>
              <a:ea typeface="宋体" pitchFamily="2" charset="-122"/>
            </a:endParaRPr>
          </a:p>
        </p:txBody>
      </p:sp>
      <p:sp>
        <p:nvSpPr>
          <p:cNvPr id="129027" name="矩形 2"/>
          <p:cNvSpPr>
            <a:spLocks noGrp="1" noRot="1" noChangeAspect="1" noChangeArrowheads="1" noTextEdit="1"/>
          </p:cNvSpPr>
          <p:nvPr>
            <p:ph type="sldImg"/>
          </p:nvPr>
        </p:nvSpPr>
        <p:spPr>
          <a:ln/>
        </p:spPr>
      </p:sp>
      <p:sp>
        <p:nvSpPr>
          <p:cNvPr id="129028" name="矩形 3"/>
          <p:cNvSpPr>
            <a:spLocks noGrp="1" noChangeArrowheads="1"/>
          </p:cNvSpPr>
          <p:nvPr>
            <p:ph type="body" idx="1"/>
          </p:nvPr>
        </p:nvSpPr>
        <p:spPr>
          <a:noFill/>
        </p:spPr>
        <p:txBody>
          <a:bodyPr/>
          <a:lstStyle/>
          <a:p>
            <a:pPr eaLnBrk="1" hangingPunct="1"/>
            <a:r>
              <a:rPr lang="zh-CN" altLang="en-US" smtClean="0"/>
              <a:t>批量发送，硬盘</a:t>
            </a:r>
            <a:r>
              <a:rPr lang="en-US" altLang="zh-CN" smtClean="0"/>
              <a:t>PIO,DMA  /sbin/hdpara -d</a:t>
            </a:r>
          </a:p>
        </p:txBody>
      </p:sp>
    </p:spTree>
    <p:extLst>
      <p:ext uri="{BB962C8B-B14F-4D97-AF65-F5344CB8AC3E}">
        <p14:creationId xmlns:p14="http://schemas.microsoft.com/office/powerpoint/2010/main" val="2270792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7DA30E3-6860-45F5-A3BA-E5FF16CAAFF5}" type="slidenum">
              <a:rPr lang="en-US" altLang="zh-CN" sz="1100">
                <a:solidFill>
                  <a:schemeClr val="tx1"/>
                </a:solidFill>
                <a:latin typeface="Arial" charset="0"/>
                <a:ea typeface="宋体" pitchFamily="2" charset="-122"/>
              </a:rPr>
              <a:pPr eaLnBrk="1" hangingPunct="1"/>
              <a:t>11</a:t>
            </a:fld>
            <a:endParaRPr lang="en-US" altLang="zh-CN" sz="1100">
              <a:solidFill>
                <a:schemeClr val="tx1"/>
              </a:solidFill>
              <a:latin typeface="Arial" charset="0"/>
              <a:ea typeface="宋体" pitchFamily="2" charset="-122"/>
            </a:endParaRPr>
          </a:p>
        </p:txBody>
      </p:sp>
      <p:sp>
        <p:nvSpPr>
          <p:cNvPr id="130051" name="矩形 2"/>
          <p:cNvSpPr>
            <a:spLocks noGrp="1" noRot="1" noChangeAspect="1" noChangeArrowheads="1" noTextEdit="1"/>
          </p:cNvSpPr>
          <p:nvPr>
            <p:ph type="sldImg"/>
          </p:nvPr>
        </p:nvSpPr>
        <p:spPr>
          <a:ln/>
        </p:spPr>
      </p:sp>
      <p:sp>
        <p:nvSpPr>
          <p:cNvPr id="13005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47668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8ADC7A6-8D44-43D8-B024-3C2B481221A1}" type="slidenum">
              <a:rPr lang="en-US" altLang="zh-CN" sz="1100">
                <a:solidFill>
                  <a:schemeClr val="tx1"/>
                </a:solidFill>
                <a:latin typeface="Arial" charset="0"/>
                <a:ea typeface="宋体" pitchFamily="2" charset="-122"/>
              </a:rPr>
              <a:pPr eaLnBrk="1" hangingPunct="1"/>
              <a:t>12</a:t>
            </a:fld>
            <a:endParaRPr lang="en-US" altLang="zh-CN" sz="1100">
              <a:solidFill>
                <a:schemeClr val="tx1"/>
              </a:solidFill>
              <a:latin typeface="Arial" charset="0"/>
              <a:ea typeface="宋体" pitchFamily="2" charset="-122"/>
            </a:endParaRPr>
          </a:p>
        </p:txBody>
      </p:sp>
      <p:sp>
        <p:nvSpPr>
          <p:cNvPr id="132099" name="矩形 2"/>
          <p:cNvSpPr>
            <a:spLocks noGrp="1" noRot="1" noChangeAspect="1" noChangeArrowheads="1" noTextEdit="1"/>
          </p:cNvSpPr>
          <p:nvPr>
            <p:ph type="sldImg"/>
          </p:nvPr>
        </p:nvSpPr>
        <p:spPr>
          <a:ln/>
        </p:spPr>
      </p:sp>
      <p:sp>
        <p:nvSpPr>
          <p:cNvPr id="13210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42397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8A9911D-1410-4BA7-9147-1B132124C31C}" type="slidenum">
              <a:rPr lang="en-US" altLang="zh-CN" sz="1100">
                <a:solidFill>
                  <a:schemeClr val="tx1"/>
                </a:solidFill>
                <a:latin typeface="Arial" charset="0"/>
                <a:ea typeface="宋体" pitchFamily="2" charset="-122"/>
              </a:rPr>
              <a:pPr eaLnBrk="1" hangingPunct="1"/>
              <a:t>13</a:t>
            </a:fld>
            <a:endParaRPr lang="en-US" altLang="zh-CN" sz="1100">
              <a:solidFill>
                <a:schemeClr val="tx1"/>
              </a:solidFill>
              <a:latin typeface="Arial" charset="0"/>
              <a:ea typeface="宋体" pitchFamily="2" charset="-122"/>
            </a:endParaRPr>
          </a:p>
        </p:txBody>
      </p:sp>
      <p:sp>
        <p:nvSpPr>
          <p:cNvPr id="133123" name="矩形 2"/>
          <p:cNvSpPr>
            <a:spLocks noGrp="1" noRot="1" noChangeAspect="1" noChangeArrowheads="1" noTextEdit="1"/>
          </p:cNvSpPr>
          <p:nvPr>
            <p:ph type="sldImg"/>
          </p:nvPr>
        </p:nvSpPr>
        <p:spPr>
          <a:ln/>
        </p:spPr>
      </p:sp>
      <p:sp>
        <p:nvSpPr>
          <p:cNvPr id="13312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584118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46425F06-587A-46CB-B70B-2F17C1DD186B}" type="slidenum">
              <a:rPr lang="en-US" altLang="zh-CN" sz="1100">
                <a:solidFill>
                  <a:schemeClr val="tx1"/>
                </a:solidFill>
                <a:latin typeface="Arial" charset="0"/>
                <a:ea typeface="宋体" pitchFamily="2" charset="-122"/>
              </a:rPr>
              <a:pPr eaLnBrk="1" hangingPunct="1"/>
              <a:t>14</a:t>
            </a:fld>
            <a:endParaRPr lang="en-US" altLang="zh-CN" sz="1100">
              <a:solidFill>
                <a:schemeClr val="tx1"/>
              </a:solidFill>
              <a:latin typeface="Arial" charset="0"/>
              <a:ea typeface="宋体" pitchFamily="2" charset="-122"/>
            </a:endParaRPr>
          </a:p>
        </p:txBody>
      </p:sp>
      <p:sp>
        <p:nvSpPr>
          <p:cNvPr id="134147" name="矩形 2"/>
          <p:cNvSpPr>
            <a:spLocks noGrp="1" noRot="1" noChangeAspect="1" noChangeArrowheads="1" noTextEdit="1"/>
          </p:cNvSpPr>
          <p:nvPr>
            <p:ph type="sldImg"/>
          </p:nvPr>
        </p:nvSpPr>
        <p:spPr>
          <a:ln/>
        </p:spPr>
      </p:sp>
      <p:sp>
        <p:nvSpPr>
          <p:cNvPr id="13414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32379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010AFFA-994C-4D26-A1FC-64A98510F5AE}" type="slidenum">
              <a:rPr lang="en-US" altLang="zh-CN" sz="1100">
                <a:solidFill>
                  <a:schemeClr val="tx1"/>
                </a:solidFill>
                <a:latin typeface="Arial" charset="0"/>
                <a:ea typeface="宋体" pitchFamily="2" charset="-122"/>
              </a:rPr>
              <a:pPr eaLnBrk="1" hangingPunct="1"/>
              <a:t>15</a:t>
            </a:fld>
            <a:endParaRPr lang="en-US" altLang="zh-CN" sz="1100">
              <a:solidFill>
                <a:schemeClr val="tx1"/>
              </a:solidFill>
              <a:latin typeface="Arial" charset="0"/>
              <a:ea typeface="宋体" pitchFamily="2" charset="-122"/>
            </a:endParaRPr>
          </a:p>
        </p:txBody>
      </p:sp>
      <p:sp>
        <p:nvSpPr>
          <p:cNvPr id="135171" name="矩形 2"/>
          <p:cNvSpPr>
            <a:spLocks noGrp="1" noRot="1" noChangeAspect="1" noChangeArrowheads="1" noTextEdit="1"/>
          </p:cNvSpPr>
          <p:nvPr>
            <p:ph type="sldImg"/>
          </p:nvPr>
        </p:nvSpPr>
        <p:spPr>
          <a:ln/>
        </p:spPr>
      </p:sp>
      <p:sp>
        <p:nvSpPr>
          <p:cNvPr id="13517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1518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1E5E69A1-3944-48C9-98D0-99C2B7A46541}" type="slidenum">
              <a:rPr lang="en-US" altLang="zh-CN" sz="1100">
                <a:solidFill>
                  <a:schemeClr val="tx1"/>
                </a:solidFill>
                <a:latin typeface="Arial" charset="0"/>
                <a:ea typeface="宋体" pitchFamily="2" charset="-122"/>
              </a:rPr>
              <a:pPr eaLnBrk="1" hangingPunct="1"/>
              <a:t>16</a:t>
            </a:fld>
            <a:endParaRPr lang="en-US" altLang="zh-CN" sz="1100">
              <a:solidFill>
                <a:schemeClr val="tx1"/>
              </a:solidFill>
              <a:latin typeface="Arial" charset="0"/>
              <a:ea typeface="宋体" pitchFamily="2" charset="-122"/>
            </a:endParaRPr>
          </a:p>
        </p:txBody>
      </p:sp>
      <p:sp>
        <p:nvSpPr>
          <p:cNvPr id="141315" name="矩形 2"/>
          <p:cNvSpPr>
            <a:spLocks noGrp="1" noRot="1" noChangeAspect="1" noChangeArrowheads="1" noTextEdit="1"/>
          </p:cNvSpPr>
          <p:nvPr>
            <p:ph type="sldImg"/>
          </p:nvPr>
        </p:nvSpPr>
        <p:spPr>
          <a:ln/>
        </p:spPr>
      </p:sp>
      <p:sp>
        <p:nvSpPr>
          <p:cNvPr id="14131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08464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8EACDE92-3F1E-46C4-A5A5-83366AD385ED}" type="slidenum">
              <a:rPr lang="en-US" altLang="zh-CN" sz="1100">
                <a:solidFill>
                  <a:schemeClr val="tx1"/>
                </a:solidFill>
                <a:latin typeface="Arial" charset="0"/>
                <a:ea typeface="宋体" pitchFamily="2" charset="-122"/>
              </a:rPr>
              <a:pPr eaLnBrk="1" hangingPunct="1"/>
              <a:t>17</a:t>
            </a:fld>
            <a:endParaRPr lang="en-US" altLang="zh-CN" sz="1100">
              <a:solidFill>
                <a:schemeClr val="tx1"/>
              </a:solidFill>
              <a:latin typeface="Arial" charset="0"/>
              <a:ea typeface="宋体" pitchFamily="2" charset="-122"/>
            </a:endParaRPr>
          </a:p>
        </p:txBody>
      </p:sp>
      <p:sp>
        <p:nvSpPr>
          <p:cNvPr id="136195" name="矩形 2"/>
          <p:cNvSpPr>
            <a:spLocks noGrp="1" noRot="1" noChangeAspect="1" noChangeArrowheads="1" noTextEdit="1"/>
          </p:cNvSpPr>
          <p:nvPr>
            <p:ph type="sldImg"/>
          </p:nvPr>
        </p:nvSpPr>
        <p:spPr>
          <a:ln/>
        </p:spPr>
      </p:sp>
      <p:sp>
        <p:nvSpPr>
          <p:cNvPr id="13619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18880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DA57441-CF0F-4F60-AD31-463AA0D2396B}" type="slidenum">
              <a:rPr lang="en-US" altLang="zh-CN" sz="1100">
                <a:solidFill>
                  <a:schemeClr val="tx1"/>
                </a:solidFill>
                <a:latin typeface="Arial" charset="0"/>
                <a:ea typeface="宋体" pitchFamily="2" charset="-122"/>
              </a:rPr>
              <a:pPr eaLnBrk="1" hangingPunct="1"/>
              <a:t>18</a:t>
            </a:fld>
            <a:endParaRPr lang="en-US" altLang="zh-CN" sz="1100">
              <a:solidFill>
                <a:schemeClr val="tx1"/>
              </a:solidFill>
              <a:latin typeface="Arial" charset="0"/>
              <a:ea typeface="宋体" pitchFamily="2" charset="-122"/>
            </a:endParaRPr>
          </a:p>
        </p:txBody>
      </p:sp>
      <p:sp>
        <p:nvSpPr>
          <p:cNvPr id="142339" name="矩形 2"/>
          <p:cNvSpPr>
            <a:spLocks noGrp="1" noRot="1" noChangeAspect="1" noChangeArrowheads="1" noTextEdit="1"/>
          </p:cNvSpPr>
          <p:nvPr>
            <p:ph type="sldImg"/>
          </p:nvPr>
        </p:nvSpPr>
        <p:spPr>
          <a:ln/>
        </p:spPr>
      </p:sp>
      <p:sp>
        <p:nvSpPr>
          <p:cNvPr id="14234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526780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F2FE7AF-161C-464D-B514-263560E7E3D7}" type="slidenum">
              <a:rPr lang="en-US" altLang="zh-CN" sz="1100">
                <a:solidFill>
                  <a:schemeClr val="tx1"/>
                </a:solidFill>
                <a:latin typeface="Arial" charset="0"/>
                <a:ea typeface="宋体" pitchFamily="2" charset="-122"/>
              </a:rPr>
              <a:pPr eaLnBrk="1" hangingPunct="1"/>
              <a:t>19</a:t>
            </a:fld>
            <a:endParaRPr lang="en-US" altLang="zh-CN" sz="1100">
              <a:solidFill>
                <a:schemeClr val="tx1"/>
              </a:solidFill>
              <a:latin typeface="Arial" charset="0"/>
              <a:ea typeface="宋体" pitchFamily="2" charset="-122"/>
            </a:endParaRPr>
          </a:p>
        </p:txBody>
      </p:sp>
      <p:sp>
        <p:nvSpPr>
          <p:cNvPr id="144387" name="矩形 2"/>
          <p:cNvSpPr>
            <a:spLocks noGrp="1" noRot="1" noChangeAspect="1" noChangeArrowheads="1" noTextEdit="1"/>
          </p:cNvSpPr>
          <p:nvPr>
            <p:ph type="sldImg"/>
          </p:nvPr>
        </p:nvSpPr>
        <p:spPr>
          <a:ln/>
        </p:spPr>
      </p:sp>
      <p:sp>
        <p:nvSpPr>
          <p:cNvPr id="14438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44646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64746D5-5AD0-40F4-AC43-E6DEB0013516}" type="slidenum">
              <a:rPr lang="en-US" altLang="zh-CN" sz="1100">
                <a:solidFill>
                  <a:schemeClr val="tx1"/>
                </a:solidFill>
                <a:latin typeface="Arial" charset="0"/>
                <a:ea typeface="宋体" pitchFamily="2" charset="-122"/>
              </a:rPr>
              <a:pPr eaLnBrk="1" hangingPunct="1"/>
              <a:t>2</a:t>
            </a:fld>
            <a:endParaRPr lang="en-US" altLang="zh-CN" sz="1100">
              <a:solidFill>
                <a:schemeClr val="tx1"/>
              </a:solidFill>
              <a:latin typeface="Arial" charset="0"/>
              <a:ea typeface="宋体" pitchFamily="2" charset="-122"/>
            </a:endParaRPr>
          </a:p>
        </p:txBody>
      </p:sp>
      <p:sp>
        <p:nvSpPr>
          <p:cNvPr id="119811" name="矩形 2"/>
          <p:cNvSpPr>
            <a:spLocks noGrp="1" noRot="1" noChangeAspect="1" noChangeArrowheads="1" noTextEdit="1"/>
          </p:cNvSpPr>
          <p:nvPr>
            <p:ph type="sldImg"/>
          </p:nvPr>
        </p:nvSpPr>
        <p:spPr>
          <a:ln/>
        </p:spPr>
      </p:sp>
      <p:sp>
        <p:nvSpPr>
          <p:cNvPr id="119812"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22208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CCA9C4A0-B04D-428F-A6AC-214359A3C02D}" type="slidenum">
              <a:rPr lang="en-US" altLang="zh-CN" sz="1100">
                <a:solidFill>
                  <a:schemeClr val="tx1"/>
                </a:solidFill>
                <a:latin typeface="Arial" charset="0"/>
                <a:ea typeface="宋体" pitchFamily="2" charset="-122"/>
              </a:rPr>
              <a:pPr eaLnBrk="1" hangingPunct="1"/>
              <a:t>20</a:t>
            </a:fld>
            <a:endParaRPr lang="en-US" altLang="zh-CN" sz="1100">
              <a:solidFill>
                <a:schemeClr val="tx1"/>
              </a:solidFill>
              <a:latin typeface="Arial" charset="0"/>
              <a:ea typeface="宋体" pitchFamily="2" charset="-122"/>
            </a:endParaRPr>
          </a:p>
        </p:txBody>
      </p:sp>
      <p:sp>
        <p:nvSpPr>
          <p:cNvPr id="162819" name="矩形 2"/>
          <p:cNvSpPr>
            <a:spLocks noGrp="1" noRot="1" noChangeAspect="1" noChangeArrowheads="1" noTextEdit="1"/>
          </p:cNvSpPr>
          <p:nvPr>
            <p:ph type="sldImg"/>
          </p:nvPr>
        </p:nvSpPr>
        <p:spPr>
          <a:ln/>
        </p:spPr>
      </p:sp>
      <p:sp>
        <p:nvSpPr>
          <p:cNvPr id="16282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076413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FAA86160-9463-4EEC-ABBC-267F7C7D485A}" type="slidenum">
              <a:rPr lang="en-US" altLang="zh-CN" sz="1100">
                <a:solidFill>
                  <a:schemeClr val="tx1"/>
                </a:solidFill>
                <a:latin typeface="Arial" charset="0"/>
                <a:ea typeface="宋体" pitchFamily="2" charset="-122"/>
              </a:rPr>
              <a:pPr eaLnBrk="1" hangingPunct="1"/>
              <a:t>21</a:t>
            </a:fld>
            <a:endParaRPr lang="en-US" altLang="zh-CN" sz="1100">
              <a:solidFill>
                <a:schemeClr val="tx1"/>
              </a:solidFill>
              <a:latin typeface="Arial" charset="0"/>
              <a:ea typeface="宋体" pitchFamily="2" charset="-122"/>
            </a:endParaRPr>
          </a:p>
        </p:txBody>
      </p:sp>
      <p:sp>
        <p:nvSpPr>
          <p:cNvPr id="163843" name="矩形 2"/>
          <p:cNvSpPr>
            <a:spLocks noGrp="1" noRot="1" noChangeAspect="1" noChangeArrowheads="1" noTextEdit="1"/>
          </p:cNvSpPr>
          <p:nvPr>
            <p:ph type="sldImg"/>
          </p:nvPr>
        </p:nvSpPr>
        <p:spPr>
          <a:ln/>
        </p:spPr>
      </p:sp>
      <p:sp>
        <p:nvSpPr>
          <p:cNvPr id="16384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12851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83E1EFB-245A-4062-AC8B-447DF592723E}" type="slidenum">
              <a:rPr lang="en-US" altLang="zh-CN" sz="1100">
                <a:solidFill>
                  <a:schemeClr val="tx1"/>
                </a:solidFill>
                <a:latin typeface="Arial" charset="0"/>
                <a:ea typeface="宋体" pitchFamily="2" charset="-122"/>
              </a:rPr>
              <a:pPr eaLnBrk="1" hangingPunct="1"/>
              <a:t>22</a:t>
            </a:fld>
            <a:endParaRPr lang="en-US" altLang="zh-CN" sz="1100">
              <a:solidFill>
                <a:schemeClr val="tx1"/>
              </a:solidFill>
              <a:latin typeface="Arial" charset="0"/>
              <a:ea typeface="宋体" pitchFamily="2" charset="-122"/>
            </a:endParaRPr>
          </a:p>
        </p:txBody>
      </p:sp>
      <p:sp>
        <p:nvSpPr>
          <p:cNvPr id="164867" name="矩形 2"/>
          <p:cNvSpPr>
            <a:spLocks noGrp="1" noRot="1" noChangeAspect="1" noChangeArrowheads="1" noTextEdit="1"/>
          </p:cNvSpPr>
          <p:nvPr>
            <p:ph type="sldImg"/>
          </p:nvPr>
        </p:nvSpPr>
        <p:spPr>
          <a:ln/>
        </p:spPr>
      </p:sp>
      <p:sp>
        <p:nvSpPr>
          <p:cNvPr id="16486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700075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D0504C9-EE4C-4338-BA20-23EF17B86126}" type="slidenum">
              <a:rPr lang="en-US" altLang="zh-CN" sz="1100">
                <a:solidFill>
                  <a:schemeClr val="tx1"/>
                </a:solidFill>
                <a:latin typeface="Arial" charset="0"/>
                <a:ea typeface="宋体" pitchFamily="2" charset="-122"/>
              </a:rPr>
              <a:pPr eaLnBrk="1" hangingPunct="1"/>
              <a:t>24</a:t>
            </a:fld>
            <a:endParaRPr lang="en-US" altLang="zh-CN" sz="1100">
              <a:solidFill>
                <a:schemeClr val="tx1"/>
              </a:solidFill>
              <a:latin typeface="Arial" charset="0"/>
              <a:ea typeface="宋体" pitchFamily="2" charset="-122"/>
            </a:endParaRPr>
          </a:p>
        </p:txBody>
      </p:sp>
      <p:sp>
        <p:nvSpPr>
          <p:cNvPr id="145411" name="矩形 2"/>
          <p:cNvSpPr>
            <a:spLocks noGrp="1" noRot="1" noChangeAspect="1" noChangeArrowheads="1" noTextEdit="1"/>
          </p:cNvSpPr>
          <p:nvPr>
            <p:ph type="sldImg"/>
          </p:nvPr>
        </p:nvSpPr>
        <p:spPr>
          <a:ln/>
        </p:spPr>
      </p:sp>
      <p:sp>
        <p:nvSpPr>
          <p:cNvPr id="145412" name="矩形 3"/>
          <p:cNvSpPr>
            <a:spLocks noGrp="1" noChangeArrowheads="1"/>
          </p:cNvSpPr>
          <p:nvPr>
            <p:ph type="body" idx="1"/>
          </p:nvPr>
        </p:nvSpPr>
        <p:spPr>
          <a:noFill/>
        </p:spPr>
        <p:txBody>
          <a:bodyPr/>
          <a:lstStyle/>
          <a:p>
            <a:pPr eaLnBrk="1" hangingPunct="1"/>
            <a:r>
              <a:rPr lang="zh-CN" altLang="en-US" smtClean="0"/>
              <a:t>中断共享、中断识别，同一优先级只能共享一个中断号，</a:t>
            </a:r>
            <a:r>
              <a:rPr lang="en-US" altLang="zh-CN" smtClean="0"/>
              <a:t>PCI</a:t>
            </a:r>
            <a:r>
              <a:rPr lang="zh-CN" altLang="en-US" smtClean="0"/>
              <a:t>只有</a:t>
            </a:r>
            <a:r>
              <a:rPr lang="en-US" altLang="zh-CN" smtClean="0"/>
              <a:t>4</a:t>
            </a:r>
            <a:r>
              <a:rPr lang="zh-CN" altLang="en-US" smtClean="0"/>
              <a:t>个中断请求</a:t>
            </a:r>
          </a:p>
        </p:txBody>
      </p:sp>
    </p:spTree>
    <p:extLst>
      <p:ext uri="{BB962C8B-B14F-4D97-AF65-F5344CB8AC3E}">
        <p14:creationId xmlns:p14="http://schemas.microsoft.com/office/powerpoint/2010/main" val="12098018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EE144534-9629-4960-8B5F-F8693A8B5F2A}" type="slidenum">
              <a:rPr lang="en-US" altLang="zh-CN" sz="1100">
                <a:solidFill>
                  <a:schemeClr val="tx1"/>
                </a:solidFill>
                <a:latin typeface="Arial" charset="0"/>
                <a:ea typeface="宋体" pitchFamily="2" charset="-122"/>
              </a:rPr>
              <a:pPr eaLnBrk="1" hangingPunct="1"/>
              <a:t>25</a:t>
            </a:fld>
            <a:endParaRPr lang="en-US" altLang="zh-CN" sz="1100">
              <a:solidFill>
                <a:schemeClr val="tx1"/>
              </a:solidFill>
              <a:latin typeface="Arial" charset="0"/>
              <a:ea typeface="宋体" pitchFamily="2" charset="-122"/>
            </a:endParaRPr>
          </a:p>
        </p:txBody>
      </p:sp>
      <p:sp>
        <p:nvSpPr>
          <p:cNvPr id="146435" name="矩形 2"/>
          <p:cNvSpPr>
            <a:spLocks noGrp="1" noRot="1" noChangeAspect="1" noChangeArrowheads="1" noTextEdit="1"/>
          </p:cNvSpPr>
          <p:nvPr>
            <p:ph type="sldImg"/>
          </p:nvPr>
        </p:nvSpPr>
        <p:spPr>
          <a:ln/>
        </p:spPr>
      </p:sp>
      <p:sp>
        <p:nvSpPr>
          <p:cNvPr id="14643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92810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44799E48-D669-48C7-B227-E101B190558E}" type="slidenum">
              <a:rPr lang="en-US" altLang="zh-CN" sz="1100">
                <a:solidFill>
                  <a:schemeClr val="tx1"/>
                </a:solidFill>
                <a:latin typeface="Arial" charset="0"/>
                <a:ea typeface="宋体" pitchFamily="2" charset="-122"/>
              </a:rPr>
              <a:pPr eaLnBrk="1" hangingPunct="1"/>
              <a:t>26</a:t>
            </a:fld>
            <a:endParaRPr lang="en-US" altLang="zh-CN" sz="1100">
              <a:solidFill>
                <a:schemeClr val="tx1"/>
              </a:solidFill>
              <a:latin typeface="Arial" charset="0"/>
              <a:ea typeface="宋体" pitchFamily="2" charset="-122"/>
            </a:endParaRPr>
          </a:p>
        </p:txBody>
      </p:sp>
      <p:sp>
        <p:nvSpPr>
          <p:cNvPr id="147459" name="矩形 2"/>
          <p:cNvSpPr>
            <a:spLocks noGrp="1" noRot="1" noChangeAspect="1" noChangeArrowheads="1" noTextEdit="1"/>
          </p:cNvSpPr>
          <p:nvPr>
            <p:ph type="sldImg"/>
          </p:nvPr>
        </p:nvSpPr>
        <p:spPr>
          <a:ln/>
        </p:spPr>
      </p:sp>
      <p:sp>
        <p:nvSpPr>
          <p:cNvPr id="14746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641341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B229682C-EB85-412D-9137-A868A8E5DCA7}" type="slidenum">
              <a:rPr lang="en-US" altLang="zh-CN" sz="1100">
                <a:solidFill>
                  <a:schemeClr val="tx1"/>
                </a:solidFill>
                <a:latin typeface="Arial" charset="0"/>
                <a:ea typeface="宋体" pitchFamily="2" charset="-122"/>
              </a:rPr>
              <a:pPr eaLnBrk="1" hangingPunct="1"/>
              <a:t>27</a:t>
            </a:fld>
            <a:endParaRPr lang="en-US" altLang="zh-CN" sz="1100">
              <a:solidFill>
                <a:schemeClr val="tx1"/>
              </a:solidFill>
              <a:latin typeface="Arial" charset="0"/>
              <a:ea typeface="宋体" pitchFamily="2" charset="-122"/>
            </a:endParaRPr>
          </a:p>
        </p:txBody>
      </p:sp>
      <p:sp>
        <p:nvSpPr>
          <p:cNvPr id="148483" name="矩形 2"/>
          <p:cNvSpPr>
            <a:spLocks noGrp="1" noRot="1" noChangeAspect="1" noChangeArrowheads="1" noTextEdit="1"/>
          </p:cNvSpPr>
          <p:nvPr>
            <p:ph type="sldImg"/>
          </p:nvPr>
        </p:nvSpPr>
        <p:spPr>
          <a:ln/>
        </p:spPr>
      </p:sp>
      <p:sp>
        <p:nvSpPr>
          <p:cNvPr id="14848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3005638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12590891-CFCA-4982-95EE-8649C02DC6D9}" type="slidenum">
              <a:rPr lang="en-US" altLang="zh-CN" sz="1100">
                <a:solidFill>
                  <a:schemeClr val="tx1"/>
                </a:solidFill>
                <a:latin typeface="Arial" charset="0"/>
                <a:ea typeface="宋体" pitchFamily="2" charset="-122"/>
              </a:rPr>
              <a:pPr eaLnBrk="1" hangingPunct="1"/>
              <a:t>28</a:t>
            </a:fld>
            <a:endParaRPr lang="en-US" altLang="zh-CN" sz="1100">
              <a:solidFill>
                <a:schemeClr val="tx1"/>
              </a:solidFill>
              <a:latin typeface="Arial" charset="0"/>
              <a:ea typeface="宋体" pitchFamily="2" charset="-122"/>
            </a:endParaRPr>
          </a:p>
        </p:txBody>
      </p:sp>
      <p:sp>
        <p:nvSpPr>
          <p:cNvPr id="149507" name="矩形 2"/>
          <p:cNvSpPr>
            <a:spLocks noGrp="1" noRot="1" noChangeAspect="1" noChangeArrowheads="1" noTextEdit="1"/>
          </p:cNvSpPr>
          <p:nvPr>
            <p:ph type="sldImg"/>
          </p:nvPr>
        </p:nvSpPr>
        <p:spPr>
          <a:ln/>
        </p:spPr>
      </p:sp>
      <p:sp>
        <p:nvSpPr>
          <p:cNvPr id="149508"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5684475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695B4BB-31AB-4975-8CA9-0314FBB96964}" type="slidenum">
              <a:rPr lang="en-US" altLang="zh-CN" sz="1100">
                <a:solidFill>
                  <a:schemeClr val="tx1"/>
                </a:solidFill>
                <a:latin typeface="Arial" charset="0"/>
                <a:ea typeface="宋体" pitchFamily="2" charset="-122"/>
              </a:rPr>
              <a:pPr eaLnBrk="1" hangingPunct="1"/>
              <a:t>31</a:t>
            </a:fld>
            <a:endParaRPr lang="en-US" altLang="zh-CN" sz="1100">
              <a:solidFill>
                <a:schemeClr val="tx1"/>
              </a:solidFill>
              <a:latin typeface="Arial" charset="0"/>
              <a:ea typeface="宋体" pitchFamily="2" charset="-122"/>
            </a:endParaRPr>
          </a:p>
        </p:txBody>
      </p:sp>
      <p:sp>
        <p:nvSpPr>
          <p:cNvPr id="153603" name="矩形 2"/>
          <p:cNvSpPr>
            <a:spLocks noGrp="1" noRot="1" noChangeAspect="1" noChangeArrowheads="1" noTextEdit="1"/>
          </p:cNvSpPr>
          <p:nvPr>
            <p:ph type="sldImg"/>
          </p:nvPr>
        </p:nvSpPr>
        <p:spPr>
          <a:ln/>
        </p:spPr>
      </p:sp>
      <p:sp>
        <p:nvSpPr>
          <p:cNvPr id="153604"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1357396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A73C4E54-C4B9-427F-A354-9CC11D733C3D}" type="slidenum">
              <a:rPr lang="en-US" altLang="zh-CN" sz="1100">
                <a:solidFill>
                  <a:schemeClr val="tx1"/>
                </a:solidFill>
                <a:latin typeface="Arial" charset="0"/>
                <a:ea typeface="宋体" pitchFamily="2" charset="-122"/>
              </a:rPr>
              <a:pPr eaLnBrk="1" hangingPunct="1"/>
              <a:t>32</a:t>
            </a:fld>
            <a:endParaRPr lang="en-US" altLang="zh-CN" sz="1100">
              <a:solidFill>
                <a:schemeClr val="tx1"/>
              </a:solidFill>
              <a:latin typeface="Arial" charset="0"/>
              <a:ea typeface="宋体" pitchFamily="2" charset="-122"/>
            </a:endParaRPr>
          </a:p>
        </p:txBody>
      </p:sp>
      <p:sp>
        <p:nvSpPr>
          <p:cNvPr id="157699" name="矩形 2"/>
          <p:cNvSpPr>
            <a:spLocks noGrp="1" noRot="1" noChangeAspect="1" noChangeArrowheads="1" noTextEdit="1"/>
          </p:cNvSpPr>
          <p:nvPr>
            <p:ph type="sldImg"/>
          </p:nvPr>
        </p:nvSpPr>
        <p:spPr>
          <a:ln/>
        </p:spPr>
      </p:sp>
      <p:sp>
        <p:nvSpPr>
          <p:cNvPr id="157700"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060876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B426992-C505-4D1C-9B47-14DBD4C90EA2}" type="slidenum">
              <a:rPr lang="en-US" altLang="zh-CN" sz="1100">
                <a:solidFill>
                  <a:schemeClr val="tx1"/>
                </a:solidFill>
                <a:latin typeface="Arial" charset="0"/>
                <a:ea typeface="宋体" pitchFamily="2" charset="-122"/>
              </a:rPr>
              <a:pPr eaLnBrk="1" hangingPunct="1"/>
              <a:t>3</a:t>
            </a:fld>
            <a:endParaRPr lang="en-US" altLang="zh-CN" sz="1100">
              <a:solidFill>
                <a:schemeClr val="tx1"/>
              </a:solidFill>
              <a:latin typeface="Arial" charset="0"/>
              <a:ea typeface="宋体" pitchFamily="2" charset="-122"/>
            </a:endParaRPr>
          </a:p>
        </p:txBody>
      </p:sp>
      <p:sp>
        <p:nvSpPr>
          <p:cNvPr id="120835" name="矩形 2"/>
          <p:cNvSpPr>
            <a:spLocks noGrp="1" noRot="1" noChangeAspect="1" noChangeArrowheads="1" noTextEdit="1"/>
          </p:cNvSpPr>
          <p:nvPr>
            <p:ph type="sldImg"/>
          </p:nvPr>
        </p:nvSpPr>
        <p:spPr>
          <a:ln/>
        </p:spPr>
      </p:sp>
      <p:sp>
        <p:nvSpPr>
          <p:cNvPr id="12083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6245628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71DE319A-E6FB-4A6E-8439-8492B67DF5B7}" type="slidenum">
              <a:rPr lang="en-US" altLang="zh-CN" sz="1100">
                <a:solidFill>
                  <a:schemeClr val="tx1"/>
                </a:solidFill>
                <a:latin typeface="Arial" charset="0"/>
                <a:ea typeface="宋体" pitchFamily="2" charset="-122"/>
              </a:rPr>
              <a:pPr eaLnBrk="1" hangingPunct="1"/>
              <a:t>33</a:t>
            </a:fld>
            <a:endParaRPr lang="en-US" altLang="zh-CN" sz="1100">
              <a:solidFill>
                <a:schemeClr val="tx1"/>
              </a:solidFill>
              <a:latin typeface="Arial" charset="0"/>
              <a:ea typeface="宋体" pitchFamily="2" charset="-122"/>
            </a:endParaRPr>
          </a:p>
        </p:txBody>
      </p:sp>
      <p:sp>
        <p:nvSpPr>
          <p:cNvPr id="161795" name="矩形 2"/>
          <p:cNvSpPr>
            <a:spLocks noGrp="1" noRot="1" noChangeAspect="1" noChangeArrowheads="1" noTextEdit="1"/>
          </p:cNvSpPr>
          <p:nvPr>
            <p:ph type="sldImg"/>
          </p:nvPr>
        </p:nvSpPr>
        <p:spPr>
          <a:ln/>
        </p:spPr>
      </p:sp>
      <p:sp>
        <p:nvSpPr>
          <p:cNvPr id="16179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3646549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912137BB-7F0D-41B8-914A-5EA5E90A2F42}" type="slidenum">
              <a:rPr lang="en-US" altLang="zh-CN" sz="1100">
                <a:solidFill>
                  <a:schemeClr val="tx1"/>
                </a:solidFill>
                <a:latin typeface="Arial" charset="0"/>
                <a:ea typeface="宋体" pitchFamily="2" charset="-122"/>
              </a:rPr>
              <a:pPr eaLnBrk="1" hangingPunct="1"/>
              <a:t>34</a:t>
            </a:fld>
            <a:endParaRPr lang="en-US" altLang="zh-CN" sz="1100">
              <a:solidFill>
                <a:schemeClr val="tx1"/>
              </a:solidFill>
              <a:latin typeface="Arial" charset="0"/>
              <a:ea typeface="宋体" pitchFamily="2" charset="-122"/>
            </a:endParaRPr>
          </a:p>
        </p:txBody>
      </p:sp>
      <p:sp>
        <p:nvSpPr>
          <p:cNvPr id="159747" name="矩形 2"/>
          <p:cNvSpPr>
            <a:spLocks noGrp="1" noRot="1" noChangeAspect="1" noChangeArrowheads="1" noTextEdit="1"/>
          </p:cNvSpPr>
          <p:nvPr>
            <p:ph type="sldImg"/>
          </p:nvPr>
        </p:nvSpPr>
        <p:spPr>
          <a:ln/>
        </p:spPr>
      </p:sp>
      <p:sp>
        <p:nvSpPr>
          <p:cNvPr id="159748" name="矩形 3"/>
          <p:cNvSpPr>
            <a:spLocks noGrp="1" noChangeArrowheads="1"/>
          </p:cNvSpPr>
          <p:nvPr>
            <p:ph type="body" idx="1"/>
          </p:nvPr>
        </p:nvSpPr>
        <p:spPr>
          <a:noFill/>
        </p:spPr>
        <p:txBody>
          <a:bodyPr/>
          <a:lstStyle/>
          <a:p>
            <a:pPr eaLnBrk="1" hangingPunct="1"/>
            <a:r>
              <a:rPr lang="zh-CN" altLang="en-US" smtClean="0"/>
              <a:t>软件查询法，一个中断号，在中断程序中再分支</a:t>
            </a:r>
          </a:p>
        </p:txBody>
      </p:sp>
    </p:spTree>
    <p:extLst>
      <p:ext uri="{BB962C8B-B14F-4D97-AF65-F5344CB8AC3E}">
        <p14:creationId xmlns:p14="http://schemas.microsoft.com/office/powerpoint/2010/main" val="19155928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3227BA60-4390-463B-8E45-B6D678CA9586}" type="slidenum">
              <a:rPr lang="en-US" altLang="zh-CN" sz="1100">
                <a:solidFill>
                  <a:schemeClr val="tx1"/>
                </a:solidFill>
                <a:latin typeface="Arial" charset="0"/>
                <a:ea typeface="宋体" pitchFamily="2" charset="-122"/>
              </a:rPr>
              <a:pPr eaLnBrk="1" hangingPunct="1"/>
              <a:t>36</a:t>
            </a:fld>
            <a:endParaRPr lang="en-US" altLang="zh-CN" sz="1100">
              <a:solidFill>
                <a:schemeClr val="tx1"/>
              </a:solidFill>
              <a:latin typeface="Arial" charset="0"/>
              <a:ea typeface="宋体" pitchFamily="2" charset="-122"/>
            </a:endParaRPr>
          </a:p>
        </p:txBody>
      </p:sp>
      <p:sp>
        <p:nvSpPr>
          <p:cNvPr id="156675" name="矩形 2"/>
          <p:cNvSpPr>
            <a:spLocks noGrp="1" noRot="1" noChangeAspect="1" noChangeArrowheads="1" noTextEdit="1"/>
          </p:cNvSpPr>
          <p:nvPr>
            <p:ph type="sldImg"/>
          </p:nvPr>
        </p:nvSpPr>
        <p:spPr>
          <a:ln/>
        </p:spPr>
      </p:sp>
      <p:sp>
        <p:nvSpPr>
          <p:cNvPr id="156676" name="矩形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2732946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F51123DC-8B46-4A22-943F-A90398FB5357}" type="slidenum">
              <a:rPr lang="en-US" altLang="zh-CN" sz="1100">
                <a:solidFill>
                  <a:schemeClr val="tx1"/>
                </a:solidFill>
                <a:latin typeface="Arial" charset="0"/>
                <a:ea typeface="宋体" pitchFamily="2" charset="-122"/>
              </a:rPr>
              <a:pPr eaLnBrk="1" hangingPunct="1"/>
              <a:t>4</a:t>
            </a:fld>
            <a:endParaRPr lang="en-US" altLang="zh-CN" sz="1100">
              <a:solidFill>
                <a:schemeClr val="tx1"/>
              </a:solidFill>
              <a:latin typeface="Arial" charset="0"/>
              <a:ea typeface="宋体" pitchFamily="2" charset="-122"/>
            </a:endParaRPr>
          </a:p>
        </p:txBody>
      </p:sp>
      <p:sp>
        <p:nvSpPr>
          <p:cNvPr id="121859" name="矩形 2"/>
          <p:cNvSpPr>
            <a:spLocks noGrp="1" noRot="1" noChangeAspect="1" noChangeArrowheads="1" noTextEdit="1"/>
          </p:cNvSpPr>
          <p:nvPr>
            <p:ph type="sldImg"/>
          </p:nvPr>
        </p:nvSpPr>
        <p:spPr>
          <a:ln/>
        </p:spPr>
      </p:sp>
      <p:sp>
        <p:nvSpPr>
          <p:cNvPr id="121860" name="矩形 3"/>
          <p:cNvSpPr>
            <a:spLocks noGrp="1" noChangeArrowheads="1"/>
          </p:cNvSpPr>
          <p:nvPr>
            <p:ph type="body" idx="1"/>
          </p:nvPr>
        </p:nvSpPr>
        <p:spPr>
          <a:noFill/>
        </p:spPr>
        <p:txBody>
          <a:bodyPr/>
          <a:lstStyle/>
          <a:p>
            <a:pPr eaLnBrk="1" hangingPunct="1"/>
            <a:r>
              <a:rPr lang="zh-CN" altLang="en-US" smtClean="0"/>
              <a:t>硬盘，网络，串口，并口设备</a:t>
            </a:r>
          </a:p>
        </p:txBody>
      </p:sp>
    </p:spTree>
    <p:extLst>
      <p:ext uri="{BB962C8B-B14F-4D97-AF65-F5344CB8AC3E}">
        <p14:creationId xmlns:p14="http://schemas.microsoft.com/office/powerpoint/2010/main" val="2304233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130917E-6AD0-46CA-938D-97744A56EA88}" type="slidenum">
              <a:rPr lang="en-US" altLang="zh-CN" sz="1100">
                <a:solidFill>
                  <a:schemeClr val="tx1"/>
                </a:solidFill>
                <a:latin typeface="Arial" charset="0"/>
                <a:ea typeface="宋体" pitchFamily="2" charset="-122"/>
              </a:rPr>
              <a:pPr eaLnBrk="1" hangingPunct="1"/>
              <a:t>5</a:t>
            </a:fld>
            <a:endParaRPr lang="en-US" altLang="zh-CN" sz="1100">
              <a:solidFill>
                <a:schemeClr val="tx1"/>
              </a:solidFill>
              <a:latin typeface="Arial" charset="0"/>
              <a:ea typeface="宋体" pitchFamily="2" charset="-122"/>
            </a:endParaRPr>
          </a:p>
        </p:txBody>
      </p:sp>
      <p:sp>
        <p:nvSpPr>
          <p:cNvPr id="122883" name="矩形 2"/>
          <p:cNvSpPr>
            <a:spLocks noGrp="1" noRot="1" noChangeAspect="1" noChangeArrowheads="1" noTextEdit="1"/>
          </p:cNvSpPr>
          <p:nvPr>
            <p:ph type="sldImg"/>
          </p:nvPr>
        </p:nvSpPr>
        <p:spPr>
          <a:ln/>
        </p:spPr>
      </p:sp>
      <p:sp>
        <p:nvSpPr>
          <p:cNvPr id="122884" name="矩形 3"/>
          <p:cNvSpPr>
            <a:spLocks noGrp="1" noChangeArrowheads="1"/>
          </p:cNvSpPr>
          <p:nvPr>
            <p:ph type="body" idx="1"/>
          </p:nvPr>
        </p:nvSpPr>
        <p:spPr>
          <a:noFill/>
        </p:spPr>
        <p:txBody>
          <a:bodyPr/>
          <a:lstStyle/>
          <a:p>
            <a:pPr eaLnBrk="1" hangingPunct="1"/>
            <a:r>
              <a:rPr lang="zh-CN" altLang="en-US" smtClean="0"/>
              <a:t>如何判断有效成为输入输出定时的关键</a:t>
            </a:r>
          </a:p>
        </p:txBody>
      </p:sp>
    </p:spTree>
    <p:extLst>
      <p:ext uri="{BB962C8B-B14F-4D97-AF65-F5344CB8AC3E}">
        <p14:creationId xmlns:p14="http://schemas.microsoft.com/office/powerpoint/2010/main" val="2882648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6A98B1B3-8464-4B17-950B-056B7ADFEE5A}" type="slidenum">
              <a:rPr lang="en-US" altLang="zh-CN" sz="1100">
                <a:solidFill>
                  <a:schemeClr val="tx1"/>
                </a:solidFill>
                <a:latin typeface="Arial" charset="0"/>
                <a:ea typeface="宋体" pitchFamily="2" charset="-122"/>
              </a:rPr>
              <a:pPr eaLnBrk="1" hangingPunct="1"/>
              <a:t>6</a:t>
            </a:fld>
            <a:endParaRPr lang="en-US" altLang="zh-CN" sz="1100">
              <a:solidFill>
                <a:schemeClr val="tx1"/>
              </a:solidFill>
              <a:latin typeface="Arial" charset="0"/>
              <a:ea typeface="宋体" pitchFamily="2" charset="-122"/>
            </a:endParaRPr>
          </a:p>
        </p:txBody>
      </p:sp>
      <p:sp>
        <p:nvSpPr>
          <p:cNvPr id="123907" name="矩形 2"/>
          <p:cNvSpPr>
            <a:spLocks noGrp="1" noRot="1" noChangeAspect="1" noChangeArrowheads="1" noTextEdit="1"/>
          </p:cNvSpPr>
          <p:nvPr>
            <p:ph type="sldImg"/>
          </p:nvPr>
        </p:nvSpPr>
        <p:spPr>
          <a:ln/>
        </p:spPr>
      </p:sp>
      <p:sp>
        <p:nvSpPr>
          <p:cNvPr id="123908" name="矩形 3"/>
          <p:cNvSpPr>
            <a:spLocks noGrp="1" noChangeArrowheads="1"/>
          </p:cNvSpPr>
          <p:nvPr>
            <p:ph type="body" idx="1"/>
          </p:nvPr>
        </p:nvSpPr>
        <p:spPr>
          <a:noFill/>
        </p:spPr>
        <p:txBody>
          <a:bodyPr/>
          <a:lstStyle/>
          <a:p>
            <a:pPr eaLnBrk="1" hangingPunct="1"/>
            <a:r>
              <a:rPr lang="zh-CN" altLang="en-US" smtClean="0"/>
              <a:t>对于</a:t>
            </a:r>
            <a:r>
              <a:rPr lang="en-US" altLang="zh-CN" smtClean="0"/>
              <a:t>LED</a:t>
            </a:r>
            <a:r>
              <a:rPr lang="zh-CN" altLang="en-US" smtClean="0"/>
              <a:t>，电压采样的简单设备，</a:t>
            </a:r>
            <a:r>
              <a:rPr lang="en-US" altLang="zh-CN" smtClean="0"/>
              <a:t>GPIO</a:t>
            </a:r>
            <a:r>
              <a:rPr lang="zh-CN" altLang="en-US" smtClean="0"/>
              <a:t>端口</a:t>
            </a:r>
          </a:p>
        </p:txBody>
      </p:sp>
    </p:spTree>
    <p:extLst>
      <p:ext uri="{BB962C8B-B14F-4D97-AF65-F5344CB8AC3E}">
        <p14:creationId xmlns:p14="http://schemas.microsoft.com/office/powerpoint/2010/main" val="423477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D965D984-5D4C-4DEB-8784-48FA88DD00C0}" type="slidenum">
              <a:rPr lang="en-US" altLang="zh-CN" sz="1100">
                <a:solidFill>
                  <a:schemeClr val="tx1"/>
                </a:solidFill>
                <a:latin typeface="Arial" charset="0"/>
                <a:ea typeface="宋体" pitchFamily="2" charset="-122"/>
              </a:rPr>
              <a:pPr eaLnBrk="1" hangingPunct="1"/>
              <a:t>7</a:t>
            </a:fld>
            <a:endParaRPr lang="en-US" altLang="zh-CN" sz="1100">
              <a:solidFill>
                <a:schemeClr val="tx1"/>
              </a:solidFill>
              <a:latin typeface="Arial" charset="0"/>
              <a:ea typeface="宋体" pitchFamily="2" charset="-122"/>
            </a:endParaRPr>
          </a:p>
        </p:txBody>
      </p:sp>
      <p:sp>
        <p:nvSpPr>
          <p:cNvPr id="124931" name="矩形 2"/>
          <p:cNvSpPr>
            <a:spLocks noGrp="1" noRot="1" noChangeAspect="1" noChangeArrowheads="1" noTextEdit="1"/>
          </p:cNvSpPr>
          <p:nvPr>
            <p:ph type="sldImg"/>
          </p:nvPr>
        </p:nvSpPr>
        <p:spPr>
          <a:ln/>
        </p:spPr>
      </p:sp>
      <p:sp>
        <p:nvSpPr>
          <p:cNvPr id="124932" name="矩形 3"/>
          <p:cNvSpPr>
            <a:spLocks noGrp="1" noChangeArrowheads="1"/>
          </p:cNvSpPr>
          <p:nvPr>
            <p:ph type="body" idx="1"/>
          </p:nvPr>
        </p:nvSpPr>
        <p:spPr>
          <a:noFill/>
        </p:spPr>
        <p:txBody>
          <a:bodyPr/>
          <a:lstStyle/>
          <a:p>
            <a:pPr eaLnBrk="1" hangingPunct="1"/>
            <a:r>
              <a:rPr lang="zh-CN" altLang="en-US" smtClean="0"/>
              <a:t>幼儿园的例子作类比</a:t>
            </a:r>
          </a:p>
        </p:txBody>
      </p:sp>
    </p:spTree>
    <p:extLst>
      <p:ext uri="{BB962C8B-B14F-4D97-AF65-F5344CB8AC3E}">
        <p14:creationId xmlns:p14="http://schemas.microsoft.com/office/powerpoint/2010/main" val="424018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E71E4E88-6175-4638-B3FA-C288EF0046D3}" type="slidenum">
              <a:rPr lang="en-US" altLang="zh-CN" sz="1100">
                <a:solidFill>
                  <a:schemeClr val="tx1"/>
                </a:solidFill>
                <a:latin typeface="Arial" charset="0"/>
                <a:ea typeface="宋体" pitchFamily="2" charset="-122"/>
              </a:rPr>
              <a:pPr eaLnBrk="1" hangingPunct="1"/>
              <a:t>8</a:t>
            </a:fld>
            <a:endParaRPr lang="en-US" altLang="zh-CN" sz="1100">
              <a:solidFill>
                <a:schemeClr val="tx1"/>
              </a:solidFill>
              <a:latin typeface="Arial" charset="0"/>
              <a:ea typeface="宋体" pitchFamily="2" charset="-122"/>
            </a:endParaRPr>
          </a:p>
        </p:txBody>
      </p:sp>
      <p:sp>
        <p:nvSpPr>
          <p:cNvPr id="126979" name="矩形 2"/>
          <p:cNvSpPr>
            <a:spLocks noGrp="1" noRot="1" noChangeAspect="1" noChangeArrowheads="1" noTextEdit="1"/>
          </p:cNvSpPr>
          <p:nvPr>
            <p:ph type="sldImg"/>
          </p:nvPr>
        </p:nvSpPr>
        <p:spPr>
          <a:ln/>
        </p:spPr>
      </p:sp>
      <p:sp>
        <p:nvSpPr>
          <p:cNvPr id="126980" name="矩形 3"/>
          <p:cNvSpPr>
            <a:spLocks noGrp="1" noChangeArrowheads="1"/>
          </p:cNvSpPr>
          <p:nvPr>
            <p:ph type="body" idx="1"/>
          </p:nvPr>
        </p:nvSpPr>
        <p:spPr>
          <a:noFill/>
        </p:spPr>
        <p:txBody>
          <a:bodyPr/>
          <a:lstStyle/>
          <a:p>
            <a:pPr eaLnBrk="1" hangingPunct="1"/>
            <a:r>
              <a:rPr lang="zh-CN" altLang="en-US" smtClean="0"/>
              <a:t>查询和传输都依赖于</a:t>
            </a:r>
            <a:r>
              <a:rPr lang="en-US" altLang="zh-CN" smtClean="0"/>
              <a:t>CPU</a:t>
            </a:r>
          </a:p>
        </p:txBody>
      </p:sp>
    </p:spTree>
    <p:extLst>
      <p:ext uri="{BB962C8B-B14F-4D97-AF65-F5344CB8AC3E}">
        <p14:creationId xmlns:p14="http://schemas.microsoft.com/office/powerpoint/2010/main" val="692979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矩形 7"/>
          <p:cNvSpPr>
            <a:spLocks noGrp="1" noChangeArrowheads="1"/>
          </p:cNvSpPr>
          <p:nvPr>
            <p:ph type="sldNum" sz="quarter" idx="5"/>
          </p:nvPr>
        </p:nvSpPr>
        <p:spPr>
          <a:noFill/>
        </p:spPr>
        <p:txBody>
          <a:bodyPr/>
          <a:lstStyle>
            <a:lvl1pPr eaLnBrk="0" hangingPunct="0">
              <a:defRPr sz="3600">
                <a:solidFill>
                  <a:schemeClr val="tx2"/>
                </a:solidFill>
                <a:latin typeface="Verdana" pitchFamily="34" charset="0"/>
                <a:ea typeface="华文新魏" pitchFamily="2" charset="-122"/>
              </a:defRPr>
            </a:lvl1pPr>
            <a:lvl2pPr marL="700453" indent="-269405" eaLnBrk="0" hangingPunct="0">
              <a:defRPr sz="3600">
                <a:solidFill>
                  <a:schemeClr val="tx2"/>
                </a:solidFill>
                <a:latin typeface="Verdana" pitchFamily="34" charset="0"/>
                <a:ea typeface="华文新魏" pitchFamily="2" charset="-122"/>
              </a:defRPr>
            </a:lvl2pPr>
            <a:lvl3pPr marL="1077620" indent="-215524" eaLnBrk="0" hangingPunct="0">
              <a:defRPr sz="3600">
                <a:solidFill>
                  <a:schemeClr val="tx2"/>
                </a:solidFill>
                <a:latin typeface="Verdana" pitchFamily="34" charset="0"/>
                <a:ea typeface="华文新魏" pitchFamily="2" charset="-122"/>
              </a:defRPr>
            </a:lvl3pPr>
            <a:lvl4pPr marL="1508669" indent="-215524" eaLnBrk="0" hangingPunct="0">
              <a:defRPr sz="3600">
                <a:solidFill>
                  <a:schemeClr val="tx2"/>
                </a:solidFill>
                <a:latin typeface="Verdana" pitchFamily="34" charset="0"/>
                <a:ea typeface="华文新魏" pitchFamily="2" charset="-122"/>
              </a:defRPr>
            </a:lvl4pPr>
            <a:lvl5pPr marL="1939717" indent="-215524" eaLnBrk="0" hangingPunct="0">
              <a:defRPr sz="3600">
                <a:solidFill>
                  <a:schemeClr val="tx2"/>
                </a:solidFill>
                <a:latin typeface="Verdana" pitchFamily="34" charset="0"/>
                <a:ea typeface="华文新魏" pitchFamily="2" charset="-122"/>
              </a:defRPr>
            </a:lvl5pPr>
            <a:lvl6pPr marL="2370765" indent="-215524" algn="ctr" eaLnBrk="0" fontAlgn="base" hangingPunct="0">
              <a:spcBef>
                <a:spcPct val="0"/>
              </a:spcBef>
              <a:spcAft>
                <a:spcPct val="0"/>
              </a:spcAft>
              <a:defRPr sz="3600">
                <a:solidFill>
                  <a:schemeClr val="tx2"/>
                </a:solidFill>
                <a:latin typeface="Verdana" pitchFamily="34" charset="0"/>
                <a:ea typeface="华文新魏" pitchFamily="2" charset="-122"/>
              </a:defRPr>
            </a:lvl6pPr>
            <a:lvl7pPr marL="2801813" indent="-215524" algn="ctr" eaLnBrk="0" fontAlgn="base" hangingPunct="0">
              <a:spcBef>
                <a:spcPct val="0"/>
              </a:spcBef>
              <a:spcAft>
                <a:spcPct val="0"/>
              </a:spcAft>
              <a:defRPr sz="3600">
                <a:solidFill>
                  <a:schemeClr val="tx2"/>
                </a:solidFill>
                <a:latin typeface="Verdana" pitchFamily="34" charset="0"/>
                <a:ea typeface="华文新魏" pitchFamily="2" charset="-122"/>
              </a:defRPr>
            </a:lvl7pPr>
            <a:lvl8pPr marL="3232861" indent="-215524" algn="ctr" eaLnBrk="0" fontAlgn="base" hangingPunct="0">
              <a:spcBef>
                <a:spcPct val="0"/>
              </a:spcBef>
              <a:spcAft>
                <a:spcPct val="0"/>
              </a:spcAft>
              <a:defRPr sz="3600">
                <a:solidFill>
                  <a:schemeClr val="tx2"/>
                </a:solidFill>
                <a:latin typeface="Verdana" pitchFamily="34" charset="0"/>
                <a:ea typeface="华文新魏" pitchFamily="2" charset="-122"/>
              </a:defRPr>
            </a:lvl8pPr>
            <a:lvl9pPr marL="3663909" indent="-215524" algn="ctr" eaLnBrk="0" fontAlgn="base" hangingPunct="0">
              <a:spcBef>
                <a:spcPct val="0"/>
              </a:spcBef>
              <a:spcAft>
                <a:spcPct val="0"/>
              </a:spcAft>
              <a:defRPr sz="3600">
                <a:solidFill>
                  <a:schemeClr val="tx2"/>
                </a:solidFill>
                <a:latin typeface="Verdana" pitchFamily="34" charset="0"/>
                <a:ea typeface="华文新魏" pitchFamily="2" charset="-122"/>
              </a:defRPr>
            </a:lvl9pPr>
          </a:lstStyle>
          <a:p>
            <a:pPr eaLnBrk="1" hangingPunct="1"/>
            <a:fld id="{5C0364E8-259B-4CAE-9AD8-F9E100AB5936}" type="slidenum">
              <a:rPr lang="en-US" altLang="zh-CN" sz="1100">
                <a:solidFill>
                  <a:schemeClr val="tx1"/>
                </a:solidFill>
                <a:latin typeface="Arial" charset="0"/>
                <a:ea typeface="宋体" pitchFamily="2" charset="-122"/>
              </a:rPr>
              <a:pPr eaLnBrk="1" hangingPunct="1"/>
              <a:t>9</a:t>
            </a:fld>
            <a:endParaRPr lang="en-US" altLang="zh-CN" sz="1100">
              <a:solidFill>
                <a:schemeClr val="tx1"/>
              </a:solidFill>
              <a:latin typeface="Arial" charset="0"/>
              <a:ea typeface="宋体" pitchFamily="2" charset="-122"/>
            </a:endParaRPr>
          </a:p>
        </p:txBody>
      </p:sp>
      <p:sp>
        <p:nvSpPr>
          <p:cNvPr id="128003" name="矩形 2"/>
          <p:cNvSpPr>
            <a:spLocks noGrp="1" noRot="1" noChangeAspect="1" noChangeArrowheads="1" noTextEdit="1"/>
          </p:cNvSpPr>
          <p:nvPr>
            <p:ph type="sldImg"/>
          </p:nvPr>
        </p:nvSpPr>
        <p:spPr>
          <a:ln/>
        </p:spPr>
      </p:sp>
      <p:sp>
        <p:nvSpPr>
          <p:cNvPr id="128004" name="矩形 3"/>
          <p:cNvSpPr>
            <a:spLocks noGrp="1" noChangeArrowheads="1"/>
          </p:cNvSpPr>
          <p:nvPr>
            <p:ph type="body" idx="1"/>
          </p:nvPr>
        </p:nvSpPr>
        <p:spPr>
          <a:noFill/>
        </p:spPr>
        <p:txBody>
          <a:bodyPr/>
          <a:lstStyle/>
          <a:p>
            <a:pPr eaLnBrk="1" hangingPunct="1"/>
            <a:r>
              <a:rPr lang="zh-CN" altLang="en-US" smtClean="0"/>
              <a:t>吃完糖以后的举手机制</a:t>
            </a:r>
          </a:p>
        </p:txBody>
      </p:sp>
    </p:spTree>
    <p:extLst>
      <p:ext uri="{BB962C8B-B14F-4D97-AF65-F5344CB8AC3E}">
        <p14:creationId xmlns:p14="http://schemas.microsoft.com/office/powerpoint/2010/main" val="2406278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812A2441-49ED-4A52-B3CC-5A1149BC51AC}" type="datetime1">
              <a:rPr lang="zh-CN" altLang="en-US" smtClean="0"/>
              <a:pPr>
                <a:defRPr/>
              </a:pPr>
              <a:t>2018/1/9</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25B9BA08-BA34-4DD9-B7F1-D711E644256C}" type="datetime1">
              <a:rPr lang="zh-CN" altLang="en-US" smtClean="0"/>
              <a:pPr>
                <a:defRPr/>
              </a:pPr>
              <a:t>2018/1/9</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14313"/>
            <a:ext cx="2057400" cy="58785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14313"/>
            <a:ext cx="6019800" cy="58785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5A3F9DB9-E29A-49BF-A83A-344AADB27BAD}" type="datetime1">
              <a:rPr lang="zh-CN" altLang="en-US" smtClean="0"/>
              <a:pPr>
                <a:defRPr/>
              </a:pPr>
              <a:t>2018/1/9</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自定义版式">
    <p:spTree>
      <p:nvGrpSpPr>
        <p:cNvPr id="1" name=""/>
        <p:cNvGrpSpPr/>
        <p:nvPr/>
      </p:nvGrpSpPr>
      <p:grpSpPr>
        <a:xfrm>
          <a:off x="0" y="0"/>
          <a:ext cx="0" cy="0"/>
          <a:chOff x="0" y="0"/>
          <a:chExt cx="0" cy="0"/>
        </a:xfrm>
      </p:grpSpPr>
      <p:sp>
        <p:nvSpPr>
          <p:cNvPr id="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5536" y="214313"/>
            <a:ext cx="8229600" cy="582612"/>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95536" y="980728"/>
            <a:ext cx="8218488"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a:t>
            </a:fld>
            <a:r>
              <a:rPr lang="en-US" altLang="zh-CN" sz="140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500" fill="hold"/>
                        <p:tgtEl>
                          <p:spTgt spid="3"/>
                        </p:tgtEl>
                        <p:attrNameLst>
                          <p:attrName>ppt_x</p:attrName>
                        </p:attrNameLst>
                      </p:cBhvr>
                      <p:tavLst>
                        <p:tav tm="0">
                          <p:val>
                            <p:strVal val="#ppt_x"/>
                          </p:val>
                        </p:tav>
                        <p:tav tm="100000">
                          <p:val>
                            <p:strVal val="#ppt_x"/>
                          </p:val>
                        </p:tav>
                      </p:tavLst>
                    </p:anim>
                    <p:anim calcmode="lin" valueType="num">
                      <p:cBhvr additive="base">
                        <p:cTn dur="500" fill="hold"/>
                        <p:tgtEl>
                          <p:spTgt spid="3"/>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a:t>
            </a:r>
            <a:r>
              <a:rPr lang="zh-CN" altLang="en-US" dirty="0" smtClean="0"/>
              <a:t>此处编辑母版标题样式</a:t>
            </a:r>
            <a:endParaRPr lang="zh-CN" altLang="en-US" dirty="0"/>
          </a:p>
        </p:txBody>
      </p:sp>
      <p:sp>
        <p:nvSpPr>
          <p:cNvPr id="7" name="内容占位符 2"/>
          <p:cNvSpPr>
            <a:spLocks noGrp="1"/>
          </p:cNvSpPr>
          <p:nvPr>
            <p:ph idx="1"/>
          </p:nvPr>
        </p:nvSpPr>
        <p:spPr>
          <a:xfrm>
            <a:off x="39553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内容占位符 2"/>
          <p:cNvSpPr>
            <a:spLocks noGrp="1"/>
          </p:cNvSpPr>
          <p:nvPr>
            <p:ph idx="11"/>
          </p:nvPr>
        </p:nvSpPr>
        <p:spPr>
          <a:xfrm>
            <a:off x="4716016" y="1052984"/>
            <a:ext cx="4104456" cy="5040312"/>
          </a:xfrm>
        </p:spPr>
        <p:txBody>
          <a:bodyPr/>
          <a:lstStyle>
            <a:lvl1pPr marL="342900" indent="-342900">
              <a:lnSpc>
                <a:spcPct val="120000"/>
              </a:lnSpc>
              <a:buClr>
                <a:srgbClr val="FFC000"/>
              </a:buClr>
              <a:buFont typeface="Wingdings" pitchFamily="2" charset="2"/>
              <a:buChar char="n"/>
              <a:defRPr sz="2400">
                <a:latin typeface="+mn-ea"/>
                <a:ea typeface="+mn-ea"/>
              </a:defRPr>
            </a:lvl1pPr>
            <a:lvl2pPr marL="812800" indent="-355600">
              <a:lnSpc>
                <a:spcPct val="120000"/>
              </a:lnSpc>
              <a:buClr>
                <a:srgbClr val="FFC000"/>
              </a:buClr>
              <a:buFont typeface="Wingdings" pitchFamily="2" charset="2"/>
              <a:buChar char="p"/>
              <a:defRPr sz="2000">
                <a:solidFill>
                  <a:srgbClr val="C00000"/>
                </a:solidFill>
                <a:latin typeface="+mn-ea"/>
                <a:ea typeface="+mn-ea"/>
              </a:defRPr>
            </a:lvl2pPr>
            <a:lvl3pPr marL="1143000" indent="-228600">
              <a:lnSpc>
                <a:spcPct val="120000"/>
              </a:lnSpc>
              <a:buClr>
                <a:srgbClr val="FFC000"/>
              </a:buClr>
              <a:buFont typeface="Wingdings" pitchFamily="2" charset="2"/>
              <a:buChar char="u"/>
              <a:defRPr sz="2000">
                <a:latin typeface="+mn-ea"/>
                <a:ea typeface="+mn-ea"/>
              </a:defRPr>
            </a:lvl3pPr>
            <a:lvl4pPr>
              <a:lnSpc>
                <a:spcPct val="120000"/>
              </a:lnSpc>
              <a:defRPr sz="1600">
                <a:latin typeface="+mn-ea"/>
                <a:ea typeface="+mn-ea"/>
              </a:defRPr>
            </a:lvl4pPr>
            <a:lvl5pPr>
              <a:lnSpc>
                <a:spcPct val="120000"/>
              </a:lnSpc>
              <a:defRPr sz="1600">
                <a:latin typeface="+mn-ea"/>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3"/>
          <p:cNvSpPr>
            <a:spLocks noGrp="1"/>
          </p:cNvSpPr>
          <p:nvPr>
            <p:ph type="sldNum" sz="quarter" idx="4294967295"/>
          </p:nvPr>
        </p:nvSpPr>
        <p:spPr>
          <a:xfrm>
            <a:off x="7668344" y="6237312"/>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anim calcmode="lin" valueType="num">
                                      <p:cBhvr additive="base">
                                        <p:cTn id="4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 calcmode="lin" valueType="num">
                                      <p:cBhvr additive="base">
                                        <p:cTn id="4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anim calcmode="lin" valueType="num">
                                      <p:cBhvr additive="base">
                                        <p:cTn id="5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xEl>
                                              <p:pRg st="4" end="4"/>
                                            </p:txEl>
                                          </p:spTgt>
                                        </p:tgtEl>
                                        <p:attrNameLst>
                                          <p:attrName>style.visibility</p:attrName>
                                        </p:attrNameLst>
                                      </p:cBhvr>
                                      <p:to>
                                        <p:strVal val="visible"/>
                                      </p:to>
                                    </p:set>
                                    <p:anim calcmode="lin" valueType="num">
                                      <p:cBhvr additive="base">
                                        <p:cTn id="6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lgn="r">
              <a:defRPr i="1">
                <a:latin typeface="Arial" pitchFamily="34" charset="0"/>
                <a:ea typeface="华文细黑" pitchFamily="2" charset="-122"/>
              </a:defRPr>
            </a:lvl1pPr>
          </a:lstStyle>
          <a:p>
            <a:pPr>
              <a:defRPr/>
            </a:pPr>
            <a:endParaRPr lang="en-US" altLang="zh-CN"/>
          </a:p>
        </p:txBody>
      </p:sp>
      <p:sp>
        <p:nvSpPr>
          <p:cNvPr id="4" name="页脚占位符 3"/>
          <p:cNvSpPr>
            <a:spLocks noGrp="1"/>
          </p:cNvSpPr>
          <p:nvPr>
            <p:ph type="ftr" sz="quarter" idx="11"/>
          </p:nvPr>
        </p:nvSpPr>
        <p:spPr>
          <a:xfrm>
            <a:off x="3124200" y="6245225"/>
            <a:ext cx="2895600" cy="476250"/>
          </a:xfrm>
          <a:prstGeom prst="rect">
            <a:avLst/>
          </a:prstGeom>
        </p:spPr>
        <p:txBody>
          <a:bodyPr/>
          <a:lstStyle>
            <a:lvl1pPr>
              <a:defRPr i="1">
                <a:latin typeface="Arial" pitchFamily="34" charset="0"/>
                <a:ea typeface="华文细黑" pitchFamily="2" charset="-122"/>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i="1">
                <a:latin typeface="Arial" pitchFamily="34" charset="0"/>
                <a:ea typeface="华文细黑" pitchFamily="2" charset="-122"/>
              </a:defRPr>
            </a:lvl1pPr>
          </a:lstStyle>
          <a:p>
            <a:pPr>
              <a:defRPr/>
            </a:pPr>
            <a:fld id="{CFBDEFBE-19AC-4F3A-A057-B4F61176509C}" type="slidenum">
              <a:rPr lang="en-US" altLang="zh-CN"/>
              <a:pPr>
                <a:defRPr/>
              </a:pPr>
              <a:t>‹#›</a:t>
            </a:fld>
            <a:endParaRPr lang="en-US" altLang="zh-CN"/>
          </a:p>
        </p:txBody>
      </p:sp>
    </p:spTree>
    <p:extLst>
      <p:ext uri="{BB962C8B-B14F-4D97-AF65-F5344CB8AC3E}">
        <p14:creationId xmlns:p14="http://schemas.microsoft.com/office/powerpoint/2010/main" val="1955474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96F6130-A1B0-40F4-A496-F2F55E2F44B1}" type="datetime1">
              <a:rPr lang="zh-CN" altLang="en-US" smtClean="0"/>
              <a:pPr>
                <a:defRPr/>
              </a:pPr>
              <a:t>2018/1/9</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E17364F6-7E97-4247-9C2B-A7EA2A4C6843}" type="datetime1">
              <a:rPr lang="zh-CN" altLang="en-US" smtClean="0"/>
              <a:pPr>
                <a:defRPr/>
              </a:pPr>
              <a:t>2018/1/9</a:t>
            </a:fld>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052513"/>
            <a:ext cx="40322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1850" y="1052513"/>
            <a:ext cx="4033838"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30BC0B85-F03E-45E2-A6C5-C3491C3B6CB8}" type="datetime1">
              <a:rPr lang="zh-CN" altLang="en-US" smtClean="0"/>
              <a:pPr>
                <a:defRPr/>
              </a:pPr>
              <a:t>2018/1/9</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E97D980-B6F2-49F8-BA26-BE673D007462}" type="datetime1">
              <a:rPr lang="zh-CN" altLang="en-US" smtClean="0"/>
              <a:pPr>
                <a:defRPr/>
              </a:pPr>
              <a:t>2018/1/9</a:t>
            </a:fld>
            <a:endParaRPr lang="en-US" altLang="zh-CN"/>
          </a:p>
        </p:txBody>
      </p:sp>
      <p:sp>
        <p:nvSpPr>
          <p:cNvPr id="8"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E12BED8-E368-4E8F-BE90-7083DDA10F91}" type="datetime1">
              <a:rPr lang="zh-CN" altLang="en-US" smtClean="0"/>
              <a:pPr>
                <a:defRPr/>
              </a:pPr>
              <a:t>2018/1/9</a:t>
            </a:fld>
            <a:endParaRPr lang="en-US" altLang="zh-CN"/>
          </a:p>
        </p:txBody>
      </p:sp>
      <p:sp>
        <p:nvSpPr>
          <p:cNvPr id="4"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3AD4AE9-050C-4B7F-B272-FA384BD23015}" type="datetime1">
              <a:rPr lang="zh-CN" altLang="en-US" smtClean="0"/>
              <a:pPr>
                <a:defRPr/>
              </a:pPr>
              <a:t>2018/1/9</a:t>
            </a:fld>
            <a:endParaRPr lang="en-US" altLang="zh-CN"/>
          </a:p>
        </p:txBody>
      </p:sp>
      <p:sp>
        <p:nvSpPr>
          <p:cNvPr id="3"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7F81A83-785E-4D80-94E7-591D3C3AD6FF}" type="datetime1">
              <a:rPr lang="zh-CN" altLang="en-US" smtClean="0"/>
              <a:pPr>
                <a:defRPr/>
              </a:pPr>
              <a:t>2018/1/9</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D57959B-1BC1-4FDE-88B2-3CAC26DD58F7}" type="datetime1">
              <a:rPr lang="zh-CN" altLang="en-US" smtClean="0"/>
              <a:pPr>
                <a:defRPr/>
              </a:pPr>
              <a:t>2018/1/9</a:t>
            </a:fld>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3" cstate="print"/>
          <a:srcRect t="23912" b="39018"/>
          <a:stretch>
            <a:fillRect/>
          </a:stretch>
        </p:blipFill>
        <p:spPr bwMode="auto">
          <a:xfrm>
            <a:off x="0" y="2060575"/>
            <a:ext cx="9144000" cy="2232025"/>
          </a:xfrm>
          <a:prstGeom prst="rect">
            <a:avLst/>
          </a:prstGeom>
          <a:noFill/>
          <a:ln w="9525">
            <a:noFill/>
            <a:miter lim="800000"/>
            <a:headEnd/>
            <a:tailEnd/>
          </a:ln>
        </p:spPr>
      </p:pic>
      <p:sp>
        <p:nvSpPr>
          <p:cNvPr id="1027" name="Rectangle 10"/>
          <p:cNvSpPr>
            <a:spLocks noChangeArrowheads="1"/>
          </p:cNvSpPr>
          <p:nvPr/>
        </p:nvSpPr>
        <p:spPr bwMode="auto">
          <a:xfrm>
            <a:off x="0" y="1989138"/>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8" name="Rectangle 11"/>
          <p:cNvSpPr>
            <a:spLocks noChangeArrowheads="1"/>
          </p:cNvSpPr>
          <p:nvPr/>
        </p:nvSpPr>
        <p:spPr bwMode="auto">
          <a:xfrm rot="10800000">
            <a:off x="0" y="42926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ea typeface="宋体" pitchFamily="2" charset="-122"/>
            </a:endParaRPr>
          </a:p>
        </p:txBody>
      </p:sp>
      <p:sp>
        <p:nvSpPr>
          <p:cNvPr id="1029"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0"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9" name="日期占位符 3"/>
          <p:cNvSpPr>
            <a:spLocks noGrp="1"/>
          </p:cNvSpPr>
          <p:nvPr>
            <p:ph type="dt" sz="half" idx="2"/>
          </p:nvPr>
        </p:nvSpPr>
        <p:spPr>
          <a:xfrm>
            <a:off x="457200" y="6245225"/>
            <a:ext cx="2133600" cy="476250"/>
          </a:xfrm>
          <a:prstGeom prst="rect">
            <a:avLst/>
          </a:prstGeom>
        </p:spPr>
        <p:txBody>
          <a:bodyPr vert="horz" wrap="square" lIns="91440" tIns="45720" rIns="91440" bIns="45720" numCol="1" anchor="ctr" anchorCtr="0" compatLnSpc="1">
            <a:prstTxWarp prst="textNoShape">
              <a:avLst/>
            </a:prstTxWarp>
          </a:bodyPr>
          <a:lstStyle>
            <a:lvl1pPr algn="l">
              <a:defRPr sz="1200" i="0">
                <a:solidFill>
                  <a:srgbClr val="898989"/>
                </a:solidFill>
                <a:latin typeface="微软雅黑" pitchFamily="34" charset="-122"/>
                <a:ea typeface="微软雅黑" pitchFamily="34" charset="-122"/>
              </a:defRPr>
            </a:lvl1pPr>
          </a:lstStyle>
          <a:p>
            <a:pPr>
              <a:defRPr/>
            </a:pPr>
            <a:fld id="{B1F97EB9-7652-462B-90E9-768B5D23F71B}" type="datetime1">
              <a:rPr lang="zh-CN" altLang="en-US" smtClean="0"/>
              <a:pPr>
                <a:defRPr/>
              </a:pPr>
              <a:t>2018/1/9</a:t>
            </a:fld>
            <a:endParaRPr lang="en-US" altLang="zh-CN"/>
          </a:p>
        </p:txBody>
      </p:sp>
      <p:sp>
        <p:nvSpPr>
          <p:cNvPr id="20" name="页脚占位符 4"/>
          <p:cNvSpPr>
            <a:spLocks noGrp="1"/>
          </p:cNvSpPr>
          <p:nvPr>
            <p:ph type="ftr" sz="quarter" idx="3"/>
          </p:nvPr>
        </p:nvSpPr>
        <p:spPr>
          <a:xfrm>
            <a:off x="3124200" y="6245225"/>
            <a:ext cx="2895600" cy="476250"/>
          </a:xfrm>
          <a:prstGeom prst="rect">
            <a:avLst/>
          </a:prstGeom>
        </p:spPr>
        <p:txBody>
          <a:bodyPr vert="horz" wrap="square" lIns="91440" tIns="45720" rIns="91440" bIns="45720" numCol="1" anchor="ctr" anchorCtr="0" compatLnSpc="1">
            <a:prstTxWarp prst="textNoShape">
              <a:avLst/>
            </a:prstTxWarp>
          </a:bodyPr>
          <a:lstStyle>
            <a:lvl1pPr algn="ctr">
              <a:defRPr sz="1200" i="0">
                <a:solidFill>
                  <a:srgbClr val="898989"/>
                </a:solidFill>
                <a:latin typeface="微软雅黑" pitchFamily="34" charset="-122"/>
                <a:ea typeface="微软雅黑" pitchFamily="34" charset="-122"/>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黑体" pitchFamily="2" charset="-122"/>
          <a:ea typeface="宋体" charset="-122"/>
        </a:defRPr>
      </a:lvl2pPr>
      <a:lvl3pPr algn="l" rtl="0" eaLnBrk="0" fontAlgn="base" hangingPunct="0">
        <a:spcBef>
          <a:spcPct val="0"/>
        </a:spcBef>
        <a:spcAft>
          <a:spcPct val="0"/>
        </a:spcAft>
        <a:defRPr sz="2800" b="1">
          <a:solidFill>
            <a:schemeClr val="bg1"/>
          </a:solidFill>
          <a:latin typeface="黑体" pitchFamily="2" charset="-122"/>
          <a:ea typeface="宋体" charset="-122"/>
        </a:defRPr>
      </a:lvl3pPr>
      <a:lvl4pPr algn="l" rtl="0" eaLnBrk="0" fontAlgn="base" hangingPunct="0">
        <a:spcBef>
          <a:spcPct val="0"/>
        </a:spcBef>
        <a:spcAft>
          <a:spcPct val="0"/>
        </a:spcAft>
        <a:defRPr sz="2800" b="1">
          <a:solidFill>
            <a:schemeClr val="bg1"/>
          </a:solidFill>
          <a:latin typeface="黑体" pitchFamily="2" charset="-122"/>
          <a:ea typeface="宋体" charset="-122"/>
        </a:defRPr>
      </a:lvl4pPr>
      <a:lvl5pPr algn="l" rtl="0" eaLnBrk="0" fontAlgn="base" hangingPunct="0">
        <a:spcBef>
          <a:spcPct val="0"/>
        </a:spcBef>
        <a:spcAft>
          <a:spcPct val="0"/>
        </a:spcAft>
        <a:defRPr sz="2800" b="1">
          <a:solidFill>
            <a:schemeClr val="bg1"/>
          </a:solidFill>
          <a:latin typeface="黑体" pitchFamily="2" charset="-122"/>
          <a:ea typeface="宋体" charset="-122"/>
        </a:defRPr>
      </a:lvl5pPr>
      <a:lvl6pPr marL="457200" algn="l" rtl="0" fontAlgn="base">
        <a:spcBef>
          <a:spcPct val="0"/>
        </a:spcBef>
        <a:spcAft>
          <a:spcPct val="0"/>
        </a:spcAft>
        <a:defRPr sz="2800" b="1">
          <a:solidFill>
            <a:schemeClr val="bg1"/>
          </a:solidFill>
          <a:latin typeface="黑体" pitchFamily="2" charset="-122"/>
          <a:ea typeface="宋体" charset="-122"/>
        </a:defRPr>
      </a:lvl6pPr>
      <a:lvl7pPr marL="914400" algn="l" rtl="0" fontAlgn="base">
        <a:spcBef>
          <a:spcPct val="0"/>
        </a:spcBef>
        <a:spcAft>
          <a:spcPct val="0"/>
        </a:spcAft>
        <a:defRPr sz="2800" b="1">
          <a:solidFill>
            <a:schemeClr val="bg1"/>
          </a:solidFill>
          <a:latin typeface="黑体" pitchFamily="2" charset="-122"/>
          <a:ea typeface="宋体" charset="-122"/>
        </a:defRPr>
      </a:lvl7pPr>
      <a:lvl8pPr marL="1371600" algn="l" rtl="0" fontAlgn="base">
        <a:spcBef>
          <a:spcPct val="0"/>
        </a:spcBef>
        <a:spcAft>
          <a:spcPct val="0"/>
        </a:spcAft>
        <a:defRPr sz="2800" b="1">
          <a:solidFill>
            <a:schemeClr val="bg1"/>
          </a:solidFill>
          <a:latin typeface="黑体" pitchFamily="2" charset="-122"/>
          <a:ea typeface="宋体" charset="-122"/>
        </a:defRPr>
      </a:lvl8pPr>
      <a:lvl9pPr marL="1828800" algn="l" rtl="0" fontAlgn="base">
        <a:spcBef>
          <a:spcPct val="0"/>
        </a:spcBef>
        <a:spcAft>
          <a:spcPct val="0"/>
        </a:spcAft>
        <a:defRPr sz="2800" b="1">
          <a:solidFill>
            <a:schemeClr val="bg1"/>
          </a:solidFill>
          <a:latin typeface="黑体" pitchFamily="2" charset="-122"/>
          <a:ea typeface="宋体" charset="-122"/>
        </a:defRPr>
      </a:lvl9pPr>
    </p:titleStyle>
    <p:bodyStyle>
      <a:lvl1pPr marL="342900" indent="-342900" algn="l" rtl="0" eaLnBrk="0" fontAlgn="base" hangingPunct="0">
        <a:spcBef>
          <a:spcPct val="20000"/>
        </a:spcBef>
        <a:spcAft>
          <a:spcPct val="0"/>
        </a:spcAft>
        <a:buFont typeface="Arial" pitchFamily="34"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000">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9144000" cy="836613"/>
            <a:chOff x="0" y="0"/>
            <a:chExt cx="9144000" cy="836613"/>
          </a:xfrm>
        </p:grpSpPr>
        <p:pic>
          <p:nvPicPr>
            <p:cNvPr id="2050" name="Picture 2"/>
            <p:cNvPicPr>
              <a:picLocks noChangeAspect="1" noChangeArrowheads="1"/>
            </p:cNvPicPr>
            <p:nvPr userDrawn="1"/>
          </p:nvPicPr>
          <p:blipFill>
            <a:blip r:embed="rId6" cstate="print"/>
            <a:srcRect/>
            <a:stretch>
              <a:fillRect/>
            </a:stretch>
          </p:blipFill>
          <p:spPr bwMode="auto">
            <a:xfrm>
              <a:off x="0" y="0"/>
              <a:ext cx="9144000" cy="836613"/>
            </a:xfrm>
            <a:prstGeom prst="rect">
              <a:avLst/>
            </a:prstGeom>
            <a:noFill/>
            <a:ln w="9525">
              <a:noFill/>
              <a:miter lim="800000"/>
              <a:headEnd/>
              <a:tailEnd/>
            </a:ln>
            <a:effectLst>
              <a:glow rad="127000">
                <a:schemeClr val="bg1">
                  <a:alpha val="38000"/>
                </a:schemeClr>
              </a:glow>
            </a:effectLst>
          </p:spPr>
        </p:pic>
        <p:pic>
          <p:nvPicPr>
            <p:cNvPr id="7" name="Picture 8"/>
            <p:cNvPicPr>
              <a:picLocks noChangeAspect="1" noChangeArrowheads="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69584" y="504510"/>
              <a:ext cx="1144067" cy="24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051" name="标题占位符 1"/>
          <p:cNvSpPr>
            <a:spLocks noGrp="1"/>
          </p:cNvSpPr>
          <p:nvPr>
            <p:ph type="title"/>
          </p:nvPr>
        </p:nvSpPr>
        <p:spPr bwMode="auto">
          <a:xfrm>
            <a:off x="457200" y="214313"/>
            <a:ext cx="8229600" cy="58261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2" name="文本占位符 2"/>
          <p:cNvSpPr>
            <a:spLocks noGrp="1"/>
          </p:cNvSpPr>
          <p:nvPr>
            <p:ph type="body" idx="1"/>
          </p:nvPr>
        </p:nvSpPr>
        <p:spPr bwMode="auto">
          <a:xfrm>
            <a:off x="457200" y="1052513"/>
            <a:ext cx="8218488" cy="50403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algn="l" rtl="0" eaLnBrk="0" fontAlgn="base" hangingPunct="0">
              <a:lnSpc>
                <a:spcPct val="120000"/>
              </a:lnSpc>
              <a:spcBef>
                <a:spcPct val="20000"/>
              </a:spcBef>
              <a:spcAft>
                <a:spcPct val="0"/>
              </a:spcAft>
              <a:buClr>
                <a:srgbClr val="FFC000"/>
              </a:buClr>
              <a:buFont typeface="Wingdings" pitchFamily="2" charset="2"/>
              <a:buChar char="n"/>
            </a:pPr>
            <a:r>
              <a:rPr lang="zh-CN" altLang="en-US" dirty="0" smtClean="0"/>
              <a:t>单击此处编辑母版文本样式</a:t>
            </a:r>
          </a:p>
          <a:p>
            <a:pPr marL="812800" lvl="1" indent="-355600" algn="l" rtl="0" eaLnBrk="0" fontAlgn="base" hangingPunct="0">
              <a:lnSpc>
                <a:spcPct val="120000"/>
              </a:lnSpc>
              <a:spcBef>
                <a:spcPct val="20000"/>
              </a:spcBef>
              <a:spcAft>
                <a:spcPct val="0"/>
              </a:spcAft>
              <a:buClr>
                <a:srgbClr val="FFC000"/>
              </a:buClr>
              <a:buFont typeface="Wingdings" pitchFamily="2" charset="2"/>
              <a:buChar char="p"/>
            </a:pPr>
            <a:r>
              <a:rPr lang="zh-CN" altLang="en-US" dirty="0" smtClean="0"/>
              <a:t>第二级</a:t>
            </a:r>
          </a:p>
          <a:p>
            <a:pPr marL="1143000" lvl="2" indent="-228600" algn="l" rtl="0" eaLnBrk="0" fontAlgn="base" hangingPunct="0">
              <a:lnSpc>
                <a:spcPct val="120000"/>
              </a:lnSpc>
              <a:spcBef>
                <a:spcPct val="20000"/>
              </a:spcBef>
              <a:spcAft>
                <a:spcPct val="0"/>
              </a:spcAft>
              <a:buClr>
                <a:srgbClr val="FFC000"/>
              </a:buClr>
              <a:buFont typeface="Wingdings" pitchFamily="2" charset="2"/>
              <a:buChar char="u"/>
            </a:pPr>
            <a:r>
              <a:rPr lang="zh-CN" altLang="en-US" dirty="0" smtClean="0"/>
              <a:t>第三级</a:t>
            </a:r>
          </a:p>
          <a:p>
            <a:pPr lvl="3"/>
            <a:r>
              <a:rPr lang="zh-CN" altLang="en-US" dirty="0" smtClean="0"/>
              <a:t>第四级</a:t>
            </a:r>
          </a:p>
          <a:p>
            <a:pPr lvl="4"/>
            <a:r>
              <a:rPr lang="zh-CN" altLang="en-US" dirty="0" smtClean="0"/>
              <a:t>第五级</a:t>
            </a:r>
          </a:p>
        </p:txBody>
      </p:sp>
      <p:sp>
        <p:nvSpPr>
          <p:cNvPr id="2053" name="Rectangle 14"/>
          <p:cNvSpPr>
            <a:spLocks noChangeArrowheads="1"/>
          </p:cNvSpPr>
          <p:nvPr/>
        </p:nvSpPr>
        <p:spPr bwMode="auto">
          <a:xfrm>
            <a:off x="0" y="800100"/>
            <a:ext cx="9144000" cy="69850"/>
          </a:xfrm>
          <a:prstGeom prst="rect">
            <a:avLst/>
          </a:prstGeom>
          <a:gradFill rotWithShape="1">
            <a:gsLst>
              <a:gs pos="0">
                <a:srgbClr val="FFCC00"/>
              </a:gs>
              <a:gs pos="100000">
                <a:schemeClr val="bg1"/>
              </a:gs>
            </a:gsLst>
            <a:lin ang="0" scaled="1"/>
          </a:gradFill>
          <a:ln w="9525">
            <a:noFill/>
            <a:miter lim="800000"/>
            <a:headEnd/>
            <a:tailEnd/>
          </a:ln>
        </p:spPr>
        <p:txBody>
          <a:bodyPr wrap="none" anchor="ctr"/>
          <a:lstStyle/>
          <a:p>
            <a:pPr algn="l"/>
            <a:endParaRPr lang="zh-CN" altLang="en-US" i="0">
              <a:latin typeface="微软雅黑" pitchFamily="34" charset="-122"/>
              <a:ea typeface="微软雅黑" pitchFamily="34" charset="-122"/>
            </a:endParaRPr>
          </a:p>
        </p:txBody>
      </p:sp>
      <p:sp>
        <p:nvSpPr>
          <p:cNvPr id="9" name="灯片编号占位符 3"/>
          <p:cNvSpPr>
            <a:spLocks noGrp="1"/>
          </p:cNvSpPr>
          <p:nvPr>
            <p:ph type="sldNum" sz="quarter" idx="4"/>
          </p:nvPr>
        </p:nvSpPr>
        <p:spPr>
          <a:xfrm>
            <a:off x="7812360" y="6337126"/>
            <a:ext cx="1015008" cy="476250"/>
          </a:xfrm>
          <a:prstGeom prst="rect">
            <a:avLst/>
          </a:prstGeom>
        </p:spPr>
        <p:txBody>
          <a:bodyPr/>
          <a:lstStyle/>
          <a:p>
            <a:pPr>
              <a:defRPr/>
            </a:pPr>
            <a:r>
              <a:rPr lang="en-US" altLang="zh-CN" sz="1400" dirty="0" smtClean="0">
                <a:solidFill>
                  <a:srgbClr val="0D7157"/>
                </a:solidFill>
              </a:rPr>
              <a:t> -</a:t>
            </a:r>
            <a:fld id="{01D71506-0713-46DD-9483-17E15EDE737E}" type="slidenum">
              <a:rPr lang="en-US" altLang="zh-CN" sz="1400" smtClean="0">
                <a:solidFill>
                  <a:srgbClr val="0D7157"/>
                </a:solidFill>
              </a:rPr>
              <a:pPr>
                <a:defRPr/>
              </a:pPr>
              <a:t>‹#›</a:t>
            </a:fld>
            <a:r>
              <a:rPr lang="en-US" altLang="zh-CN" sz="1400" dirty="0" smtClean="0">
                <a:solidFill>
                  <a:srgbClr val="0D7157"/>
                </a:solidFill>
              </a:rPr>
              <a:t>- </a:t>
            </a:r>
            <a:endParaRPr lang="en-US" altLang="zh-CN" sz="1400" dirty="0">
              <a:solidFill>
                <a:srgbClr val="0D7157"/>
              </a:solidFill>
            </a:endParaRPr>
          </a:p>
        </p:txBody>
      </p:sp>
    </p:spTree>
  </p:cSld>
  <p:clrMap bg1="lt1" tx1="dk1" bg2="lt2" tx2="dk2" accent1="accent1" accent2="accent2" accent3="accent3" accent4="accent4" accent5="accent5" accent6="accent6" hlink="hlink" folHlink="folHlink"/>
  <p:sldLayoutIdLst>
    <p:sldLayoutId id="2147483702" r:id="rId1"/>
    <p:sldLayoutId id="2147483667" r:id="rId2"/>
    <p:sldLayoutId id="2147483669" r:id="rId3"/>
    <p:sldLayoutId id="2147483704"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2800" b="1" baseline="0">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2pPr>
      <a:lvl3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3pPr>
      <a:lvl4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4pPr>
      <a:lvl5pPr algn="l" rtl="0" eaLnBrk="0" fontAlgn="base" hangingPunct="0">
        <a:spcBef>
          <a:spcPct val="0"/>
        </a:spcBef>
        <a:spcAft>
          <a:spcPct val="0"/>
        </a:spcAft>
        <a:defRPr sz="2800" b="1">
          <a:solidFill>
            <a:schemeClr val="bg1"/>
          </a:solidFill>
          <a:latin typeface="微软雅黑" pitchFamily="34" charset="-122"/>
          <a:ea typeface="微软雅黑" pitchFamily="34" charset="-122"/>
        </a:defRPr>
      </a:lvl5pPr>
      <a:lvl6pPr marL="457200" algn="l" rtl="0" fontAlgn="base">
        <a:spcBef>
          <a:spcPct val="0"/>
        </a:spcBef>
        <a:spcAft>
          <a:spcPct val="0"/>
        </a:spcAft>
        <a:defRPr sz="2800" b="1">
          <a:solidFill>
            <a:schemeClr val="bg1"/>
          </a:solidFill>
          <a:latin typeface="微软雅黑" pitchFamily="34" charset="-122"/>
          <a:ea typeface="微软雅黑" pitchFamily="34" charset="-122"/>
        </a:defRPr>
      </a:lvl6pPr>
      <a:lvl7pPr marL="914400" algn="l" rtl="0" fontAlgn="base">
        <a:spcBef>
          <a:spcPct val="0"/>
        </a:spcBef>
        <a:spcAft>
          <a:spcPct val="0"/>
        </a:spcAft>
        <a:defRPr sz="2800" b="1">
          <a:solidFill>
            <a:schemeClr val="bg1"/>
          </a:solidFill>
          <a:latin typeface="微软雅黑" pitchFamily="34" charset="-122"/>
          <a:ea typeface="微软雅黑" pitchFamily="34" charset="-122"/>
        </a:defRPr>
      </a:lvl7pPr>
      <a:lvl8pPr marL="1371600" algn="l" rtl="0" fontAlgn="base">
        <a:spcBef>
          <a:spcPct val="0"/>
        </a:spcBef>
        <a:spcAft>
          <a:spcPct val="0"/>
        </a:spcAft>
        <a:defRPr sz="2800" b="1">
          <a:solidFill>
            <a:schemeClr val="bg1"/>
          </a:solidFill>
          <a:latin typeface="微软雅黑" pitchFamily="34" charset="-122"/>
          <a:ea typeface="微软雅黑" pitchFamily="34" charset="-122"/>
        </a:defRPr>
      </a:lvl8pPr>
      <a:lvl9pPr marL="1828800" algn="l" rtl="0" fontAlgn="base">
        <a:spcBef>
          <a:spcPct val="0"/>
        </a:spcBef>
        <a:spcAft>
          <a:spcPct val="0"/>
        </a:spcAft>
        <a:defRPr sz="2800" b="1">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lang="zh-CN" altLang="en-US" sz="2400" dirty="0" smtClean="0">
          <a:solidFill>
            <a:schemeClr val="tx1"/>
          </a:solidFill>
          <a:latin typeface="+mn-ea"/>
          <a:ea typeface="+mn-ea"/>
          <a:cs typeface="+mn-cs"/>
        </a:defRPr>
      </a:lvl1pPr>
      <a:lvl2pPr marL="742950" indent="-285750" algn="l" rtl="0" eaLnBrk="0" fontAlgn="base" hangingPunct="0">
        <a:spcBef>
          <a:spcPct val="20000"/>
        </a:spcBef>
        <a:spcAft>
          <a:spcPct val="0"/>
        </a:spcAft>
        <a:buFont typeface="Arial" pitchFamily="34" charset="0"/>
        <a:buChar char="–"/>
        <a:defRPr lang="zh-CN" altLang="en-US" sz="2000" dirty="0" smtClean="0">
          <a:solidFill>
            <a:srgbClr val="C00000"/>
          </a:solidFill>
          <a:latin typeface="+mn-ea"/>
          <a:ea typeface="+mn-ea"/>
        </a:defRPr>
      </a:lvl2pPr>
      <a:lvl3pPr marL="1143000" indent="-228600" algn="l" rtl="0" eaLnBrk="0" fontAlgn="base" hangingPunct="0">
        <a:spcBef>
          <a:spcPct val="20000"/>
        </a:spcBef>
        <a:spcAft>
          <a:spcPct val="0"/>
        </a:spcAft>
        <a:buFont typeface="Arial" pitchFamily="34" charset="0"/>
        <a:buChar char="•"/>
        <a:defRPr lang="zh-CN" altLang="en-US" sz="2000" dirty="0" smtClean="0">
          <a:solidFill>
            <a:schemeClr val="tx1"/>
          </a:solidFill>
          <a:latin typeface="+mn-ea"/>
          <a:ea typeface="+mn-ea"/>
        </a:defRPr>
      </a:lvl3pPr>
      <a:lvl4pPr marL="16002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1600">
          <a:solidFill>
            <a:schemeClr val="tx1"/>
          </a:solidFill>
          <a:latin typeface="+mn-lt"/>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3.xml"/><Relationship Id="rId1" Type="http://schemas.openxmlformats.org/officeDocument/2006/relationships/vmlDrawing" Target="../drawings/vmlDrawing3.vml"/><Relationship Id="rId5" Type="http://schemas.openxmlformats.org/officeDocument/2006/relationships/image" Target="../media/image6.wmf"/><Relationship Id="rId4" Type="http://schemas.openxmlformats.org/officeDocument/2006/relationships/oleObject" Target="../embeddings/oleObject3.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vmlDrawing" Target="../drawings/vmlDrawing5.v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vmlDrawing" Target="../drawings/vmlDrawing7.v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9.bin"/><Relationship Id="rId4" Type="http://schemas.openxmlformats.org/officeDocument/2006/relationships/image" Target="../media/image1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9"/>
          <p:cNvSpPr>
            <a:spLocks noChangeArrowheads="1"/>
          </p:cNvSpPr>
          <p:nvPr/>
        </p:nvSpPr>
        <p:spPr bwMode="black">
          <a:xfrm>
            <a:off x="8260" y="2781300"/>
            <a:ext cx="6786563" cy="519113"/>
          </a:xfrm>
          <a:prstGeom prst="rect">
            <a:avLst/>
          </a:prstGeom>
          <a:noFill/>
          <a:ln w="9525">
            <a:noFill/>
            <a:miter lim="800000"/>
            <a:headEnd/>
            <a:tailEnd/>
          </a:ln>
        </p:spPr>
        <p:txBody>
          <a:bodyPr anchor="ctr"/>
          <a:lstStyle/>
          <a:p>
            <a:pPr indent="533400" algn="l"/>
            <a:r>
              <a:rPr lang="zh-CN" altLang="en-US" sz="4000" b="1" i="0" dirty="0">
                <a:solidFill>
                  <a:schemeClr val="bg1"/>
                </a:solidFill>
                <a:ea typeface="微软雅黑" pitchFamily="34" charset="-122"/>
              </a:rPr>
              <a:t>输入输出原理</a:t>
            </a:r>
            <a:endParaRPr lang="zh-CN" altLang="en-US" sz="4000" i="0" dirty="0">
              <a:solidFill>
                <a:schemeClr val="bg1"/>
              </a:solidFill>
              <a:ea typeface="微软雅黑" pitchFamily="34" charset="-122"/>
            </a:endParaRPr>
          </a:p>
        </p:txBody>
      </p:sp>
      <p:pic>
        <p:nvPicPr>
          <p:cNvPr id="10" name="Picture 8"/>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16987" y="3717850"/>
            <a:ext cx="1674813"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p:cNvSpPr>
            <a:spLocks noChangeArrowheads="1"/>
          </p:cNvSpPr>
          <p:nvPr/>
        </p:nvSpPr>
        <p:spPr bwMode="black">
          <a:xfrm>
            <a:off x="6260370" y="3645024"/>
            <a:ext cx="2128054"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lnSpc>
                <a:spcPct val="130000"/>
              </a:lnSpc>
            </a:pPr>
            <a:r>
              <a:rPr lang="zh-CN" altLang="en-US" sz="2000" i="0" dirty="0">
                <a:solidFill>
                  <a:schemeClr val="bg1"/>
                </a:solidFill>
                <a:ea typeface="微软雅黑" pitchFamily="34" charset="-122"/>
              </a:rPr>
              <a:t>谭志虎  </a:t>
            </a:r>
            <a:r>
              <a:rPr lang="en-US" altLang="zh-CN" sz="2000" i="0" smtClean="0">
                <a:solidFill>
                  <a:schemeClr val="bg1"/>
                </a:solidFill>
                <a:ea typeface="微软雅黑" pitchFamily="34" charset="-122"/>
              </a:rPr>
              <a:t>2018-1</a:t>
            </a:r>
            <a:r>
              <a:rPr lang="zh-CN" altLang="en-US" sz="2000" i="0" dirty="0" smtClean="0">
                <a:solidFill>
                  <a:schemeClr val="bg1"/>
                </a:solidFill>
                <a:ea typeface="微软雅黑" pitchFamily="34" charset="-122"/>
              </a:rPr>
              <a:t>   </a:t>
            </a:r>
            <a:endParaRPr lang="zh-CN" altLang="en-US" sz="2000" i="0" dirty="0">
              <a:solidFill>
                <a:schemeClr val="bg1"/>
              </a:solidFill>
              <a:ea typeface="微软雅黑" pitchFamily="34" charset="-122"/>
            </a:endParaRPr>
          </a:p>
        </p:txBody>
      </p:sp>
      <p:pic>
        <p:nvPicPr>
          <p:cNvPr id="6" name="图片 51" descr="MCj03121180000[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3961" y="2012950"/>
            <a:ext cx="1820862"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矩形 2"/>
          <p:cNvSpPr>
            <a:spLocks noGrp="1" noChangeArrowheads="1"/>
          </p:cNvSpPr>
          <p:nvPr>
            <p:ph type="title"/>
          </p:nvPr>
        </p:nvSpPr>
        <p:spPr/>
        <p:txBody>
          <a:bodyPr/>
          <a:lstStyle/>
          <a:p>
            <a:r>
              <a:rPr lang="zh-CN" altLang="en-US" smtClean="0"/>
              <a:t>直接内存访问</a:t>
            </a:r>
            <a:r>
              <a:rPr lang="en-US" altLang="zh-CN" smtClean="0"/>
              <a:t>DMA</a:t>
            </a:r>
            <a:r>
              <a:rPr lang="zh-CN" altLang="en-US" smtClean="0"/>
              <a:t>方式</a:t>
            </a:r>
          </a:p>
        </p:txBody>
      </p:sp>
      <p:sp>
        <p:nvSpPr>
          <p:cNvPr id="35844" name="矩形 3"/>
          <p:cNvSpPr>
            <a:spLocks noGrp="1" noChangeArrowheads="1"/>
          </p:cNvSpPr>
          <p:nvPr>
            <p:ph type="body" idx="1"/>
          </p:nvPr>
        </p:nvSpPr>
        <p:spPr/>
        <p:txBody>
          <a:bodyPr/>
          <a:lstStyle/>
          <a:p>
            <a:r>
              <a:rPr lang="zh-CN" altLang="en-US" dirty="0" smtClean="0"/>
              <a:t>中断方式用中断服务子程序完成数据交换</a:t>
            </a:r>
            <a:endParaRPr lang="en-US" altLang="zh-CN" dirty="0" smtClean="0"/>
          </a:p>
          <a:p>
            <a:pPr lvl="1"/>
            <a:r>
              <a:rPr lang="zh-CN" altLang="en-US" dirty="0" smtClean="0"/>
              <a:t>效率较低</a:t>
            </a:r>
            <a:endParaRPr lang="en-US" altLang="zh-CN" dirty="0" smtClean="0"/>
          </a:p>
          <a:p>
            <a:pPr lvl="2"/>
            <a:r>
              <a:rPr lang="zh-CN" altLang="en-US" dirty="0" smtClean="0"/>
              <a:t>一次中断仅传输少量数据</a:t>
            </a:r>
            <a:endParaRPr lang="en-US" altLang="zh-CN" dirty="0" smtClean="0"/>
          </a:p>
          <a:p>
            <a:pPr lvl="2"/>
            <a:r>
              <a:rPr lang="en-US" altLang="zh-CN" dirty="0" smtClean="0"/>
              <a:t>CPU</a:t>
            </a:r>
            <a:r>
              <a:rPr lang="zh-CN" altLang="en-US" dirty="0"/>
              <a:t>开销</a:t>
            </a:r>
            <a:r>
              <a:rPr lang="zh-CN" altLang="en-US" dirty="0" smtClean="0"/>
              <a:t>大</a:t>
            </a:r>
            <a:endParaRPr lang="zh-CN" altLang="en-US" dirty="0"/>
          </a:p>
          <a:p>
            <a:pPr lvl="1"/>
            <a:r>
              <a:rPr lang="zh-CN" altLang="en-US" dirty="0" smtClean="0"/>
              <a:t>不</a:t>
            </a:r>
            <a:r>
              <a:rPr lang="zh-CN" altLang="en-US" dirty="0"/>
              <a:t>适合于成组数据</a:t>
            </a:r>
            <a:r>
              <a:rPr lang="zh-CN" altLang="en-US" dirty="0" smtClean="0"/>
              <a:t>交换</a:t>
            </a:r>
            <a:endParaRPr lang="en-US" altLang="zh-CN" dirty="0" smtClean="0"/>
          </a:p>
          <a:p>
            <a:r>
              <a:rPr lang="en-US" altLang="zh-CN" dirty="0" smtClean="0"/>
              <a:t>DMA</a:t>
            </a:r>
            <a:r>
              <a:rPr lang="zh-CN" altLang="en-US" dirty="0" smtClean="0"/>
              <a:t>用于成组交换数据的场合</a:t>
            </a:r>
          </a:p>
          <a:p>
            <a:r>
              <a:rPr lang="zh-CN" altLang="en-US" dirty="0" smtClean="0"/>
              <a:t>硬件执行</a:t>
            </a:r>
            <a:r>
              <a:rPr lang="en-US" altLang="zh-CN" dirty="0" smtClean="0"/>
              <a:t>I/O</a:t>
            </a:r>
            <a:r>
              <a:rPr lang="zh-CN" altLang="en-US" dirty="0" smtClean="0"/>
              <a:t>交换</a:t>
            </a:r>
            <a:endParaRPr lang="en-US" altLang="zh-CN" dirty="0" smtClean="0"/>
          </a:p>
          <a:p>
            <a:pPr lvl="1"/>
            <a:r>
              <a:rPr lang="zh-CN" altLang="en-US" dirty="0" smtClean="0"/>
              <a:t>准备</a:t>
            </a:r>
            <a:r>
              <a:rPr lang="zh-CN" altLang="en-US" dirty="0"/>
              <a:t>阶段和结束阶段需要占用</a:t>
            </a:r>
            <a:r>
              <a:rPr lang="en-US" altLang="zh-CN" dirty="0" smtClean="0"/>
              <a:t>CPU</a:t>
            </a:r>
            <a:r>
              <a:rPr lang="zh-CN" altLang="en-US" dirty="0" smtClean="0"/>
              <a:t>。</a:t>
            </a:r>
            <a:endParaRPr lang="zh-CN" altLang="en-US" dirty="0"/>
          </a:p>
          <a:p>
            <a:pPr lvl="1"/>
            <a:r>
              <a:rPr lang="zh-CN" altLang="en-US" dirty="0"/>
              <a:t>传输阶段</a:t>
            </a:r>
            <a:r>
              <a:rPr lang="en-US" altLang="zh-CN" dirty="0"/>
              <a:t>DMAC</a:t>
            </a:r>
            <a:r>
              <a:rPr lang="zh-CN" altLang="en-US" dirty="0"/>
              <a:t>从</a:t>
            </a:r>
            <a:r>
              <a:rPr lang="en-US" altLang="zh-CN" dirty="0"/>
              <a:t>CPU</a:t>
            </a:r>
            <a:r>
              <a:rPr lang="zh-CN" altLang="en-US" dirty="0"/>
              <a:t>接管</a:t>
            </a:r>
            <a:r>
              <a:rPr lang="zh-CN" altLang="en-US" dirty="0" smtClean="0"/>
              <a:t>总线，</a:t>
            </a:r>
            <a:r>
              <a:rPr lang="zh-CN" altLang="en-US" dirty="0"/>
              <a:t>数据交换无须</a:t>
            </a:r>
            <a:r>
              <a:rPr lang="en-US" altLang="zh-CN" dirty="0"/>
              <a:t>CPU</a:t>
            </a:r>
            <a:r>
              <a:rPr lang="zh-CN" altLang="en-US" dirty="0"/>
              <a:t>干预，直接在内存及外设之间</a:t>
            </a:r>
            <a:r>
              <a:rPr lang="zh-CN" altLang="en-US" dirty="0" smtClean="0"/>
              <a:t>进行，节约了中断开销。</a:t>
            </a:r>
          </a:p>
          <a:p>
            <a:r>
              <a:rPr lang="zh-CN" altLang="en-US" dirty="0" smtClean="0"/>
              <a:t>需要更多硬件</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547335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矩形 2"/>
          <p:cNvSpPr>
            <a:spLocks noGrp="1" noChangeArrowheads="1"/>
          </p:cNvSpPr>
          <p:nvPr>
            <p:ph type="title"/>
          </p:nvPr>
        </p:nvSpPr>
        <p:spPr/>
        <p:txBody>
          <a:bodyPr/>
          <a:lstStyle/>
          <a:p>
            <a:pPr eaLnBrk="1" hangingPunct="1"/>
            <a:r>
              <a:rPr lang="zh-CN" altLang="en-US" smtClean="0"/>
              <a:t>通道方式</a:t>
            </a:r>
          </a:p>
        </p:txBody>
      </p:sp>
      <p:sp>
        <p:nvSpPr>
          <p:cNvPr id="36868" name="矩形 3"/>
          <p:cNvSpPr>
            <a:spLocks noGrp="1" noChangeArrowheads="1"/>
          </p:cNvSpPr>
          <p:nvPr>
            <p:ph type="body" idx="1"/>
          </p:nvPr>
        </p:nvSpPr>
        <p:spPr>
          <a:xfrm>
            <a:off x="395536" y="980728"/>
            <a:ext cx="8218488" cy="5688632"/>
          </a:xfrm>
        </p:spPr>
        <p:txBody>
          <a:bodyPr/>
          <a:lstStyle/>
          <a:p>
            <a:r>
              <a:rPr lang="en-US" altLang="zh-CN" sz="2000" dirty="0" smtClean="0"/>
              <a:t>DMA</a:t>
            </a:r>
            <a:r>
              <a:rPr lang="zh-CN" altLang="zh-CN" sz="2000" dirty="0"/>
              <a:t>方式的</a:t>
            </a:r>
            <a:r>
              <a:rPr lang="zh-CN" altLang="en-US" sz="2000" dirty="0"/>
              <a:t>进一步</a:t>
            </a:r>
            <a:r>
              <a:rPr lang="zh-CN" altLang="zh-CN" sz="2000" dirty="0"/>
              <a:t>发展，数据的传送方向、内存起始地址及传送的数据块长度等都由独立于</a:t>
            </a:r>
            <a:r>
              <a:rPr lang="en-US" altLang="zh-CN" sz="2000" dirty="0"/>
              <a:t>CPU</a:t>
            </a:r>
            <a:r>
              <a:rPr lang="zh-CN" altLang="zh-CN" sz="2000" dirty="0"/>
              <a:t>的通道来进行控制，可进一步减少</a:t>
            </a:r>
            <a:r>
              <a:rPr lang="en-US" altLang="zh-CN" sz="2000" dirty="0"/>
              <a:t>CPU</a:t>
            </a:r>
            <a:r>
              <a:rPr lang="zh-CN" altLang="zh-CN" sz="2000" dirty="0"/>
              <a:t>的干预</a:t>
            </a:r>
            <a:r>
              <a:rPr lang="zh-CN" altLang="zh-CN" sz="2000" dirty="0" smtClean="0"/>
              <a:t>。</a:t>
            </a:r>
            <a:endParaRPr lang="en-US" altLang="zh-CN" sz="2000" dirty="0" smtClean="0"/>
          </a:p>
          <a:p>
            <a:pPr lvl="1" eaLnBrk="1" hangingPunct="1"/>
            <a:r>
              <a:rPr lang="zh-CN" altLang="en-US" sz="1800" dirty="0"/>
              <a:t>通道是一个具有特殊功能的处理器</a:t>
            </a:r>
            <a:r>
              <a:rPr lang="en-US" altLang="zh-CN" sz="1800" dirty="0"/>
              <a:t>IOP;</a:t>
            </a:r>
          </a:p>
          <a:p>
            <a:pPr lvl="1" eaLnBrk="1" hangingPunct="1"/>
            <a:r>
              <a:rPr lang="zh-CN" altLang="en-US" sz="1800" dirty="0" smtClean="0"/>
              <a:t>分担</a:t>
            </a:r>
            <a:r>
              <a:rPr lang="en-US" altLang="zh-CN" sz="1800" dirty="0"/>
              <a:t>CPU</a:t>
            </a:r>
            <a:r>
              <a:rPr lang="zh-CN" altLang="en-US" sz="1800" dirty="0"/>
              <a:t>的</a:t>
            </a:r>
            <a:r>
              <a:rPr lang="en-US" altLang="zh-CN" sz="1800" dirty="0"/>
              <a:t>I/O </a:t>
            </a:r>
            <a:r>
              <a:rPr lang="zh-CN" altLang="en-US" sz="1800" dirty="0"/>
              <a:t>处理的功能；</a:t>
            </a:r>
          </a:p>
          <a:p>
            <a:pPr lvl="1" eaLnBrk="1" hangingPunct="1"/>
            <a:r>
              <a:rPr lang="zh-CN" altLang="en-US" sz="1800" dirty="0" smtClean="0"/>
              <a:t>可实现外设的</a:t>
            </a:r>
            <a:r>
              <a:rPr lang="zh-CN" altLang="en-US" sz="1800" dirty="0"/>
              <a:t>统一管理和</a:t>
            </a:r>
            <a:r>
              <a:rPr lang="en-US" altLang="zh-CN" sz="1800" dirty="0"/>
              <a:t>DMA</a:t>
            </a:r>
            <a:r>
              <a:rPr lang="zh-CN" altLang="en-US" sz="1800" dirty="0"/>
              <a:t>操作</a:t>
            </a:r>
            <a:r>
              <a:rPr lang="en-US" altLang="zh-CN" sz="1800" dirty="0"/>
              <a:t>;</a:t>
            </a:r>
            <a:endParaRPr lang="zh-CN" altLang="en-US" sz="1800" dirty="0"/>
          </a:p>
          <a:p>
            <a:pPr lvl="1" eaLnBrk="1" hangingPunct="1"/>
            <a:r>
              <a:rPr lang="zh-CN" altLang="en-US" sz="1800" dirty="0"/>
              <a:t>大大提高了</a:t>
            </a:r>
            <a:r>
              <a:rPr lang="en-US" altLang="zh-CN" sz="1800" dirty="0"/>
              <a:t>CPU</a:t>
            </a:r>
            <a:r>
              <a:rPr lang="zh-CN" altLang="en-US" sz="1800" dirty="0"/>
              <a:t>工作效率；</a:t>
            </a:r>
          </a:p>
          <a:p>
            <a:pPr lvl="1" eaLnBrk="1" hangingPunct="1"/>
            <a:r>
              <a:rPr lang="zh-CN" altLang="en-US" sz="1800" dirty="0"/>
              <a:t>花费更多的硬件代价。</a:t>
            </a:r>
            <a:endParaRPr lang="en-US" altLang="zh-CN" sz="1800" dirty="0"/>
          </a:p>
          <a:p>
            <a:r>
              <a:rPr lang="zh-CN" altLang="zh-CN" sz="2000" dirty="0" smtClean="0"/>
              <a:t>通道</a:t>
            </a:r>
            <a:r>
              <a:rPr lang="zh-CN" altLang="zh-CN" sz="2000" dirty="0"/>
              <a:t>通过执行通道程序来完成</a:t>
            </a:r>
            <a:r>
              <a:rPr lang="en-US" altLang="zh-CN" sz="2000" dirty="0" smtClean="0"/>
              <a:t>CPU</a:t>
            </a:r>
            <a:r>
              <a:rPr lang="zh-CN" altLang="en-US" sz="2000" dirty="0" smtClean="0"/>
              <a:t>指定</a:t>
            </a:r>
            <a:r>
              <a:rPr lang="zh-CN" altLang="zh-CN" sz="2000" dirty="0" smtClean="0"/>
              <a:t>的</a:t>
            </a:r>
            <a:r>
              <a:rPr lang="en-US" altLang="zh-CN" sz="2000" dirty="0"/>
              <a:t>I/O</a:t>
            </a:r>
            <a:r>
              <a:rPr lang="zh-CN" altLang="zh-CN" sz="2000" dirty="0"/>
              <a:t>任务，通道程序是由一系列通道指令组成的。</a:t>
            </a:r>
            <a:endParaRPr lang="en-US" altLang="zh-CN" sz="2000" dirty="0"/>
          </a:p>
          <a:p>
            <a:r>
              <a:rPr lang="zh-CN" altLang="zh-CN" sz="2000" dirty="0"/>
              <a:t>当通道执行</a:t>
            </a:r>
            <a:r>
              <a:rPr lang="zh-CN" altLang="zh-CN" sz="2000" dirty="0" smtClean="0"/>
              <a:t>完通道</a:t>
            </a:r>
            <a:r>
              <a:rPr lang="zh-CN" altLang="zh-CN" sz="2000" dirty="0"/>
              <a:t>程序后，就发出中断请求表示</a:t>
            </a:r>
            <a:r>
              <a:rPr lang="en-US" altLang="zh-CN" sz="2000" dirty="0"/>
              <a:t>I/O</a:t>
            </a:r>
            <a:r>
              <a:rPr lang="zh-CN" altLang="zh-CN" sz="2000" dirty="0"/>
              <a:t>结束，</a:t>
            </a:r>
            <a:r>
              <a:rPr lang="en-US" altLang="zh-CN" sz="2000" dirty="0"/>
              <a:t>CPU</a:t>
            </a:r>
            <a:r>
              <a:rPr lang="zh-CN" altLang="zh-CN" sz="2000" dirty="0"/>
              <a:t>响应中断请求，执行相应的中断处理程序实现与通道之间的数据传输</a:t>
            </a:r>
            <a:r>
              <a:rPr lang="zh-CN" altLang="zh-CN" sz="2000" dirty="0" smtClean="0"/>
              <a:t>。</a:t>
            </a:r>
          </a:p>
          <a:p>
            <a:pPr eaLnBrk="1" hangingPunct="1"/>
            <a:endParaRPr lang="zh-CN" altLang="en-US" dirty="0" smtClean="0"/>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70121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矩形 2"/>
          <p:cNvSpPr>
            <a:spLocks noGrp="1" noChangeArrowheads="1"/>
          </p:cNvSpPr>
          <p:nvPr>
            <p:ph type="title"/>
          </p:nvPr>
        </p:nvSpPr>
        <p:spPr/>
        <p:txBody>
          <a:bodyPr/>
          <a:lstStyle/>
          <a:p>
            <a:pPr eaLnBrk="1" hangingPunct="1"/>
            <a:r>
              <a:rPr lang="zh-CN" altLang="en-US" smtClean="0"/>
              <a:t>信息交换方式</a:t>
            </a:r>
          </a:p>
        </p:txBody>
      </p:sp>
      <p:sp>
        <p:nvSpPr>
          <p:cNvPr id="38916" name="矩形 3"/>
          <p:cNvSpPr>
            <a:spLocks noGrp="1" noChangeArrowheads="1"/>
          </p:cNvSpPr>
          <p:nvPr>
            <p:ph type="body" idx="1"/>
          </p:nvPr>
        </p:nvSpPr>
        <p:spPr/>
        <p:txBody>
          <a:bodyPr/>
          <a:lstStyle/>
          <a:p>
            <a:pPr eaLnBrk="1" hangingPunct="1"/>
            <a:r>
              <a:rPr lang="zh-CN" altLang="en-US" dirty="0" smtClean="0"/>
              <a:t>程序查询方式</a:t>
            </a:r>
          </a:p>
          <a:p>
            <a:pPr eaLnBrk="1" hangingPunct="1"/>
            <a:r>
              <a:rPr lang="zh-CN" altLang="en-US" u="sng" dirty="0" smtClean="0">
                <a:solidFill>
                  <a:srgbClr val="FF0000"/>
                </a:solidFill>
              </a:rPr>
              <a:t>程序中断方式</a:t>
            </a:r>
          </a:p>
          <a:p>
            <a:pPr eaLnBrk="1" hangingPunct="1"/>
            <a:r>
              <a:rPr lang="zh-CN" altLang="en-US" dirty="0" smtClean="0">
                <a:solidFill>
                  <a:schemeClr val="accent2"/>
                </a:solidFill>
              </a:rPr>
              <a:t>直接内存访问方式</a:t>
            </a:r>
          </a:p>
          <a:p>
            <a:pPr eaLnBrk="1" hangingPunct="1"/>
            <a:r>
              <a:rPr lang="zh-CN" altLang="en-US" dirty="0" smtClean="0">
                <a:solidFill>
                  <a:schemeClr val="accent2"/>
                </a:solidFill>
              </a:rPr>
              <a:t>通道方式</a:t>
            </a:r>
          </a:p>
          <a:p>
            <a:pPr eaLnBrk="1" hangingPunct="1"/>
            <a:r>
              <a:rPr lang="zh-CN" altLang="en-US" dirty="0" smtClean="0"/>
              <a:t>外围处理机方式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32043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矩形 2"/>
          <p:cNvSpPr>
            <a:spLocks noGrp="1" noChangeArrowheads="1"/>
          </p:cNvSpPr>
          <p:nvPr>
            <p:ph type="title"/>
          </p:nvPr>
        </p:nvSpPr>
        <p:spPr/>
        <p:txBody>
          <a:bodyPr/>
          <a:lstStyle/>
          <a:p>
            <a:pPr eaLnBrk="1" hangingPunct="1"/>
            <a:r>
              <a:rPr lang="zh-CN" altLang="en-US" smtClean="0"/>
              <a:t>程序中断方式</a:t>
            </a:r>
          </a:p>
        </p:txBody>
      </p:sp>
      <p:sp>
        <p:nvSpPr>
          <p:cNvPr id="39940" name="矩形 3"/>
          <p:cNvSpPr>
            <a:spLocks noGrp="1" noChangeArrowheads="1"/>
          </p:cNvSpPr>
          <p:nvPr>
            <p:ph type="body" idx="1"/>
          </p:nvPr>
        </p:nvSpPr>
        <p:spPr/>
        <p:txBody>
          <a:bodyPr/>
          <a:lstStyle/>
          <a:p>
            <a:pPr eaLnBrk="1" hangingPunct="1"/>
            <a:r>
              <a:rPr lang="zh-CN" altLang="en-US" dirty="0" smtClean="0"/>
              <a:t>中断基本概念</a:t>
            </a:r>
          </a:p>
          <a:p>
            <a:pPr eaLnBrk="1" hangingPunct="1"/>
            <a:r>
              <a:rPr lang="zh-CN" altLang="en-US" dirty="0" smtClean="0"/>
              <a:t>程序中断基本接口</a:t>
            </a:r>
          </a:p>
          <a:p>
            <a:pPr eaLnBrk="1" hangingPunct="1"/>
            <a:r>
              <a:rPr lang="zh-CN" altLang="en-US" dirty="0" smtClean="0"/>
              <a:t>中断仲裁方式</a:t>
            </a:r>
          </a:p>
          <a:p>
            <a:pPr eaLnBrk="1" hangingPunct="1"/>
            <a:r>
              <a:rPr lang="zh-CN" altLang="en-US" dirty="0" smtClean="0"/>
              <a:t>中断控制器</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089098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矩形 2"/>
          <p:cNvSpPr>
            <a:spLocks noGrp="1" noChangeArrowheads="1"/>
          </p:cNvSpPr>
          <p:nvPr>
            <p:ph type="title"/>
          </p:nvPr>
        </p:nvSpPr>
        <p:spPr/>
        <p:txBody>
          <a:bodyPr/>
          <a:lstStyle/>
          <a:p>
            <a:pPr eaLnBrk="1" hangingPunct="1"/>
            <a:r>
              <a:rPr lang="zh-CN" altLang="en-US" smtClean="0"/>
              <a:t>中断基本概念</a:t>
            </a:r>
          </a:p>
        </p:txBody>
      </p:sp>
      <p:sp>
        <p:nvSpPr>
          <p:cNvPr id="40964" name="矩形 3"/>
          <p:cNvSpPr>
            <a:spLocks noGrp="1" noChangeArrowheads="1"/>
          </p:cNvSpPr>
          <p:nvPr>
            <p:ph type="body" idx="1"/>
          </p:nvPr>
        </p:nvSpPr>
        <p:spPr/>
        <p:txBody>
          <a:bodyPr/>
          <a:lstStyle/>
          <a:p>
            <a:pPr eaLnBrk="1" hangingPunct="1"/>
            <a:r>
              <a:rPr lang="en-US" altLang="zh-CN" dirty="0" smtClean="0">
                <a:solidFill>
                  <a:schemeClr val="accent2"/>
                </a:solidFill>
              </a:rPr>
              <a:t>CPU</a:t>
            </a:r>
            <a:r>
              <a:rPr lang="zh-CN" altLang="en-US" dirty="0" smtClean="0">
                <a:solidFill>
                  <a:schemeClr val="accent2"/>
                </a:solidFill>
              </a:rPr>
              <a:t>暂时中止现行程序的执行，转去执行为某个随机事件服务的中断处理子程序，处理完后自动恢复原程序的执行</a:t>
            </a:r>
          </a:p>
          <a:p>
            <a:r>
              <a:rPr lang="zh-CN" altLang="en-US" dirty="0" smtClean="0"/>
              <a:t>实现</a:t>
            </a:r>
            <a:r>
              <a:rPr lang="zh-CN" altLang="en-US" dirty="0"/>
              <a:t>主机和</a:t>
            </a:r>
            <a:r>
              <a:rPr lang="zh-CN" altLang="en-US" dirty="0" smtClean="0"/>
              <a:t>外设准备</a:t>
            </a:r>
            <a:r>
              <a:rPr lang="zh-CN" altLang="en-US" dirty="0"/>
              <a:t>阶段的并行工作</a:t>
            </a:r>
          </a:p>
          <a:p>
            <a:pPr lvl="1"/>
            <a:r>
              <a:rPr lang="zh-CN" altLang="en-US" dirty="0"/>
              <a:t>避免重复查询外设</a:t>
            </a:r>
            <a:r>
              <a:rPr lang="zh-CN" altLang="en-US" dirty="0" smtClean="0"/>
              <a:t>状态；</a:t>
            </a:r>
            <a:endParaRPr lang="en-US" altLang="zh-CN" dirty="0"/>
          </a:p>
          <a:p>
            <a:pPr lvl="1"/>
            <a:r>
              <a:rPr lang="zh-CN" altLang="en-US" dirty="0"/>
              <a:t>工作效率提高。</a:t>
            </a:r>
          </a:p>
          <a:p>
            <a:pPr lvl="2" eaLnBrk="1" hangingPunct="1"/>
            <a:endParaRPr lang="zh-CN" altLang="en-US"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14</a:t>
            </a:fld>
            <a:r>
              <a:rPr lang="en-US" altLang="zh-CN" sz="1400" smtClean="0">
                <a:solidFill>
                  <a:srgbClr val="0D7157"/>
                </a:solidFill>
              </a:rPr>
              <a:t>- </a:t>
            </a:r>
            <a:endParaRPr lang="en-US" altLang="zh-CN" sz="1400" dirty="0">
              <a:solidFill>
                <a:srgbClr val="0D7157"/>
              </a:solidFill>
            </a:endParaRPr>
          </a:p>
        </p:txBody>
      </p:sp>
      <p:sp>
        <p:nvSpPr>
          <p:cNvPr id="6" name="直线 4"/>
          <p:cNvSpPr>
            <a:spLocks noChangeShapeType="1"/>
          </p:cNvSpPr>
          <p:nvPr/>
        </p:nvSpPr>
        <p:spPr bwMode="auto">
          <a:xfrm>
            <a:off x="2053060" y="4081909"/>
            <a:ext cx="10715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7" name="直线 5"/>
          <p:cNvSpPr>
            <a:spLocks noChangeShapeType="1"/>
          </p:cNvSpPr>
          <p:nvPr/>
        </p:nvSpPr>
        <p:spPr bwMode="auto">
          <a:xfrm>
            <a:off x="3124622" y="4081909"/>
            <a:ext cx="7938" cy="1023938"/>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8" name="直线 6"/>
          <p:cNvSpPr>
            <a:spLocks noChangeShapeType="1"/>
          </p:cNvSpPr>
          <p:nvPr/>
        </p:nvSpPr>
        <p:spPr bwMode="auto">
          <a:xfrm flipV="1">
            <a:off x="3132560" y="5105847"/>
            <a:ext cx="1584325"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9" name="直线 7"/>
          <p:cNvSpPr>
            <a:spLocks noChangeShapeType="1"/>
          </p:cNvSpPr>
          <p:nvPr/>
        </p:nvSpPr>
        <p:spPr bwMode="auto">
          <a:xfrm flipV="1">
            <a:off x="4716885" y="4097784"/>
            <a:ext cx="0" cy="1008063"/>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0" name="直线 8"/>
          <p:cNvSpPr>
            <a:spLocks noChangeShapeType="1"/>
          </p:cNvSpPr>
          <p:nvPr/>
        </p:nvSpPr>
        <p:spPr bwMode="auto">
          <a:xfrm flipV="1">
            <a:off x="3132560" y="4081909"/>
            <a:ext cx="1722437" cy="15875"/>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1" name="直线 9"/>
          <p:cNvSpPr>
            <a:spLocks noChangeShapeType="1"/>
          </p:cNvSpPr>
          <p:nvPr/>
        </p:nvSpPr>
        <p:spPr bwMode="auto">
          <a:xfrm>
            <a:off x="5004222" y="4097784"/>
            <a:ext cx="7938" cy="10017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2" name="直线 10"/>
          <p:cNvSpPr>
            <a:spLocks noChangeShapeType="1"/>
          </p:cNvSpPr>
          <p:nvPr/>
        </p:nvSpPr>
        <p:spPr bwMode="auto">
          <a:xfrm>
            <a:off x="5012160" y="5099497"/>
            <a:ext cx="1071562" cy="0"/>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3" name="直线 11"/>
          <p:cNvSpPr>
            <a:spLocks noChangeShapeType="1"/>
          </p:cNvSpPr>
          <p:nvPr/>
        </p:nvSpPr>
        <p:spPr bwMode="auto">
          <a:xfrm flipV="1">
            <a:off x="6082135" y="4097784"/>
            <a:ext cx="1587" cy="10017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4" name="直线 12"/>
          <p:cNvSpPr>
            <a:spLocks noChangeShapeType="1"/>
          </p:cNvSpPr>
          <p:nvPr/>
        </p:nvSpPr>
        <p:spPr bwMode="auto">
          <a:xfrm>
            <a:off x="6101185" y="4081909"/>
            <a:ext cx="15668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5" name="矩形 13"/>
          <p:cNvSpPr>
            <a:spLocks noChangeArrowheads="1"/>
          </p:cNvSpPr>
          <p:nvPr/>
        </p:nvSpPr>
        <p:spPr bwMode="auto">
          <a:xfrm>
            <a:off x="1619672" y="3689797"/>
            <a:ext cx="8699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chemeClr val="tx1"/>
                </a:solidFill>
                <a:latin typeface="Arial" charset="0"/>
                <a:ea typeface="宋体" pitchFamily="2" charset="-122"/>
              </a:rPr>
              <a:t>主程序</a:t>
            </a:r>
          </a:p>
        </p:txBody>
      </p:sp>
      <p:sp>
        <p:nvSpPr>
          <p:cNvPr id="16" name="矩形 14"/>
          <p:cNvSpPr>
            <a:spLocks noChangeArrowheads="1"/>
          </p:cNvSpPr>
          <p:nvPr/>
        </p:nvSpPr>
        <p:spPr bwMode="auto">
          <a:xfrm>
            <a:off x="1911772" y="4226372"/>
            <a:ext cx="1098550"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669900"/>
                </a:solidFill>
                <a:latin typeface="Arial" charset="0"/>
                <a:ea typeface="宋体" pitchFamily="2" charset="-122"/>
              </a:rPr>
              <a:t>启动设备</a:t>
            </a:r>
          </a:p>
        </p:txBody>
      </p:sp>
      <p:sp>
        <p:nvSpPr>
          <p:cNvPr id="17" name="直线 15"/>
          <p:cNvSpPr>
            <a:spLocks noChangeShapeType="1"/>
          </p:cNvSpPr>
          <p:nvPr/>
        </p:nvSpPr>
        <p:spPr bwMode="auto">
          <a:xfrm>
            <a:off x="3124622" y="3689797"/>
            <a:ext cx="0" cy="392112"/>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18" name="矩形 16"/>
          <p:cNvSpPr>
            <a:spLocks noChangeArrowheads="1"/>
          </p:cNvSpPr>
          <p:nvPr/>
        </p:nvSpPr>
        <p:spPr bwMode="auto">
          <a:xfrm>
            <a:off x="4350172" y="3284984"/>
            <a:ext cx="1555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3333CC"/>
                </a:solidFill>
                <a:latin typeface="Arial" charset="0"/>
                <a:ea typeface="宋体" pitchFamily="2" charset="-122"/>
              </a:rPr>
              <a:t>设备请求中断</a:t>
            </a:r>
          </a:p>
        </p:txBody>
      </p:sp>
      <p:sp>
        <p:nvSpPr>
          <p:cNvPr id="19" name="直线 17"/>
          <p:cNvSpPr>
            <a:spLocks noChangeShapeType="1"/>
          </p:cNvSpPr>
          <p:nvPr/>
        </p:nvSpPr>
        <p:spPr bwMode="auto">
          <a:xfrm>
            <a:off x="4886747" y="3689797"/>
            <a:ext cx="0" cy="392112"/>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 name="矩形 18"/>
          <p:cNvSpPr>
            <a:spLocks noChangeArrowheads="1"/>
          </p:cNvSpPr>
          <p:nvPr/>
        </p:nvSpPr>
        <p:spPr bwMode="auto">
          <a:xfrm>
            <a:off x="3353222" y="5139184"/>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669900"/>
                </a:solidFill>
                <a:latin typeface="Arial" charset="0"/>
                <a:ea typeface="宋体" pitchFamily="2" charset="-122"/>
              </a:rPr>
              <a:t>设备准备</a:t>
            </a:r>
          </a:p>
        </p:txBody>
      </p:sp>
      <p:sp>
        <p:nvSpPr>
          <p:cNvPr id="21" name="矩形 19"/>
          <p:cNvSpPr>
            <a:spLocks noChangeArrowheads="1"/>
          </p:cNvSpPr>
          <p:nvPr/>
        </p:nvSpPr>
        <p:spPr bwMode="auto">
          <a:xfrm>
            <a:off x="5023272" y="5123309"/>
            <a:ext cx="10985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rgbClr val="3333CC"/>
                </a:solidFill>
                <a:latin typeface="Arial" charset="0"/>
                <a:ea typeface="宋体" pitchFamily="2" charset="-122"/>
              </a:rPr>
              <a:t>中断服务</a:t>
            </a:r>
          </a:p>
        </p:txBody>
      </p:sp>
    </p:spTree>
    <p:extLst>
      <p:ext uri="{BB962C8B-B14F-4D97-AF65-F5344CB8AC3E}">
        <p14:creationId xmlns:p14="http://schemas.microsoft.com/office/powerpoint/2010/main" val="60529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left)">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1"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0-#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down)">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 calcmode="lin" valueType="num">
                                      <p:cBhvr additive="base">
                                        <p:cTn id="56" dur="500" fill="hold"/>
                                        <p:tgtEl>
                                          <p:spTgt spid="18"/>
                                        </p:tgtEl>
                                        <p:attrNameLst>
                                          <p:attrName>ppt_x</p:attrName>
                                        </p:attrNameLst>
                                      </p:cBhvr>
                                      <p:tavLst>
                                        <p:tav tm="0">
                                          <p:val>
                                            <p:strVal val="#ppt_x"/>
                                          </p:val>
                                        </p:tav>
                                        <p:tav tm="100000">
                                          <p:val>
                                            <p:strVal val="#ppt_x"/>
                                          </p:val>
                                        </p:tav>
                                      </p:tavLst>
                                    </p:anim>
                                    <p:anim calcmode="lin" valueType="num">
                                      <p:cBhvr additive="base">
                                        <p:cTn id="5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wipe(up)">
                                      <p:cBhvr>
                                        <p:cTn id="62" dur="500"/>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up)">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additive="base">
                                        <p:cTn id="72" dur="500" fill="hold"/>
                                        <p:tgtEl>
                                          <p:spTgt spid="21"/>
                                        </p:tgtEl>
                                        <p:attrNameLst>
                                          <p:attrName>ppt_x</p:attrName>
                                        </p:attrNameLst>
                                      </p:cBhvr>
                                      <p:tavLst>
                                        <p:tav tm="0">
                                          <p:val>
                                            <p:strVal val="#ppt_x"/>
                                          </p:val>
                                        </p:tav>
                                        <p:tav tm="100000">
                                          <p:val>
                                            <p:strVal val="#ppt_x"/>
                                          </p:val>
                                        </p:tav>
                                      </p:tavLst>
                                    </p:anim>
                                    <p:anim calcmode="lin" valueType="num">
                                      <p:cBhvr additive="base">
                                        <p:cTn id="7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2"/>
                                        </p:tgtEl>
                                        <p:attrNameLst>
                                          <p:attrName>style.visibility</p:attrName>
                                        </p:attrNameLst>
                                      </p:cBhvr>
                                      <p:to>
                                        <p:strVal val="visible"/>
                                      </p:to>
                                    </p:set>
                                    <p:animEffect transition="in" filter="wipe(left)">
                                      <p:cBhvr>
                                        <p:cTn id="78" dur="500"/>
                                        <p:tgtEl>
                                          <p:spTgt spid="12"/>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wipe(down)">
                                      <p:cBhvr>
                                        <p:cTn id="83" dur="500"/>
                                        <p:tgtEl>
                                          <p:spTgt spid="1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14"/>
                                        </p:tgtEl>
                                        <p:attrNameLst>
                                          <p:attrName>style.visibility</p:attrName>
                                        </p:attrNameLst>
                                      </p:cBhvr>
                                      <p:to>
                                        <p:strVal val="visible"/>
                                      </p:to>
                                    </p:set>
                                    <p:animEffect transition="in" filter="wipe(left)">
                                      <p:cBhvr>
                                        <p:cTn id="8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p:bldP spid="19" grpId="0" animBg="1"/>
      <p:bldP spid="20"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矩形 2"/>
          <p:cNvSpPr>
            <a:spLocks noGrp="1" noChangeArrowheads="1"/>
          </p:cNvSpPr>
          <p:nvPr>
            <p:ph type="title"/>
          </p:nvPr>
        </p:nvSpPr>
        <p:spPr/>
        <p:txBody>
          <a:bodyPr/>
          <a:lstStyle/>
          <a:p>
            <a:r>
              <a:rPr lang="zh-CN" altLang="en-US" dirty="0" smtClean="0"/>
              <a:t>中断的作用</a:t>
            </a:r>
            <a:endParaRPr lang="en-US" altLang="zh-CN" dirty="0" smtClean="0"/>
          </a:p>
        </p:txBody>
      </p:sp>
      <p:sp>
        <p:nvSpPr>
          <p:cNvPr id="41988" name="矩形 3"/>
          <p:cNvSpPr>
            <a:spLocks noGrp="1" noChangeArrowheads="1"/>
          </p:cNvSpPr>
          <p:nvPr>
            <p:ph type="body" idx="1"/>
          </p:nvPr>
        </p:nvSpPr>
        <p:spPr/>
        <p:txBody>
          <a:bodyPr/>
          <a:lstStyle/>
          <a:p>
            <a:r>
              <a:rPr lang="zh-CN" altLang="en-US" dirty="0" smtClean="0"/>
              <a:t>中断</a:t>
            </a:r>
            <a:r>
              <a:rPr lang="zh-CN" altLang="en-US" dirty="0"/>
              <a:t>技术赋于计算机应变能力，将有序的运行和无序的事件统一起来，大大增强了系统的处理能力</a:t>
            </a:r>
            <a:endParaRPr lang="en-US" altLang="zh-CN" dirty="0"/>
          </a:p>
          <a:p>
            <a:pPr lvl="1" algn="just" eaLnBrk="1" hangingPunct="1"/>
            <a:r>
              <a:rPr lang="zh-CN" altLang="en-US" dirty="0" smtClean="0"/>
              <a:t>主机外设并行工作</a:t>
            </a:r>
            <a:endParaRPr lang="en-US" altLang="zh-CN" dirty="0" smtClean="0"/>
          </a:p>
          <a:p>
            <a:pPr lvl="1" algn="just" eaLnBrk="1" hangingPunct="1"/>
            <a:r>
              <a:rPr lang="zh-CN" altLang="en-US" dirty="0" smtClean="0"/>
              <a:t>程序调试</a:t>
            </a:r>
            <a:endParaRPr lang="en-US" altLang="zh-CN" dirty="0" smtClean="0"/>
          </a:p>
          <a:p>
            <a:pPr lvl="1" algn="just" eaLnBrk="1" hangingPunct="1"/>
            <a:r>
              <a:rPr lang="zh-CN" altLang="en-US" dirty="0" smtClean="0"/>
              <a:t>故障处理</a:t>
            </a:r>
            <a:endParaRPr lang="en-US" altLang="zh-CN" dirty="0" smtClean="0"/>
          </a:p>
          <a:p>
            <a:pPr lvl="1" algn="just" eaLnBrk="1" hangingPunct="1"/>
            <a:r>
              <a:rPr lang="zh-CN" altLang="en-US" dirty="0" smtClean="0"/>
              <a:t>实时处理</a:t>
            </a:r>
            <a:endParaRPr lang="en-US" altLang="zh-CN" dirty="0" smtClean="0"/>
          </a:p>
          <a:p>
            <a:pPr lvl="1" algn="just" eaLnBrk="1" hangingPunct="1"/>
            <a:r>
              <a:rPr lang="zh-CN" altLang="en-US" dirty="0" smtClean="0"/>
              <a:t>人机交互</a:t>
            </a:r>
            <a:endParaRPr lang="zh-CN" altLang="en-US" dirty="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1269147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矩形 2"/>
          <p:cNvSpPr>
            <a:spLocks noGrp="1" noChangeArrowheads="1"/>
          </p:cNvSpPr>
          <p:nvPr>
            <p:ph type="title"/>
          </p:nvPr>
        </p:nvSpPr>
        <p:spPr/>
        <p:txBody>
          <a:bodyPr/>
          <a:lstStyle/>
          <a:p>
            <a:pPr eaLnBrk="1" hangingPunct="1"/>
            <a:r>
              <a:rPr lang="zh-CN" altLang="en-US" dirty="0" smtClean="0"/>
              <a:t>中断分类</a:t>
            </a:r>
          </a:p>
        </p:txBody>
      </p:sp>
      <p:sp>
        <p:nvSpPr>
          <p:cNvPr id="48132" name="自选图形 6"/>
          <p:cNvSpPr>
            <a:spLocks noChangeAspect="1" noChangeArrowheads="1" noTextEdit="1"/>
          </p:cNvSpPr>
          <p:nvPr/>
        </p:nvSpPr>
        <p:spPr bwMode="auto">
          <a:xfrm>
            <a:off x="1411586" y="1878038"/>
            <a:ext cx="60182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3" name="矩形 8"/>
          <p:cNvSpPr>
            <a:spLocks noChangeArrowheads="1"/>
          </p:cNvSpPr>
          <p:nvPr/>
        </p:nvSpPr>
        <p:spPr bwMode="auto">
          <a:xfrm>
            <a:off x="1473498" y="193995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34" name="矩形 9"/>
          <p:cNvSpPr>
            <a:spLocks noChangeArrowheads="1"/>
          </p:cNvSpPr>
          <p:nvPr/>
        </p:nvSpPr>
        <p:spPr bwMode="auto">
          <a:xfrm>
            <a:off x="1403648" y="3046438"/>
            <a:ext cx="739775"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5" name="矩形 10"/>
          <p:cNvSpPr>
            <a:spLocks noChangeArrowheads="1"/>
          </p:cNvSpPr>
          <p:nvPr/>
        </p:nvSpPr>
        <p:spPr bwMode="auto">
          <a:xfrm>
            <a:off x="1533823" y="3089300"/>
            <a:ext cx="63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中断</a:t>
            </a:r>
            <a:endParaRPr lang="zh-CN" altLang="en-US" i="0">
              <a:latin typeface="华文新魏" pitchFamily="2" charset="-122"/>
            </a:endParaRPr>
          </a:p>
        </p:txBody>
      </p:sp>
      <p:sp>
        <p:nvSpPr>
          <p:cNvPr id="48136" name="矩形 11"/>
          <p:cNvSpPr>
            <a:spLocks noChangeArrowheads="1"/>
          </p:cNvSpPr>
          <p:nvPr/>
        </p:nvSpPr>
        <p:spPr bwMode="auto">
          <a:xfrm>
            <a:off x="2151361" y="29781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37" name="任意多边形 12"/>
          <p:cNvSpPr>
            <a:spLocks/>
          </p:cNvSpPr>
          <p:nvPr/>
        </p:nvSpPr>
        <p:spPr bwMode="auto">
          <a:xfrm>
            <a:off x="2319636" y="2473350"/>
            <a:ext cx="206375" cy="1673225"/>
          </a:xfrm>
          <a:custGeom>
            <a:avLst/>
            <a:gdLst>
              <a:gd name="T0" fmla="*/ 2147483647 w 130"/>
              <a:gd name="T1" fmla="*/ 0 h 1054"/>
              <a:gd name="T2" fmla="*/ 2147483647 w 130"/>
              <a:gd name="T3" fmla="*/ 2147483647 h 1054"/>
              <a:gd name="T4" fmla="*/ 2147483647 w 130"/>
              <a:gd name="T5" fmla="*/ 2147483647 h 1054"/>
              <a:gd name="T6" fmla="*/ 2147483647 w 130"/>
              <a:gd name="T7" fmla="*/ 2147483647 h 1054"/>
              <a:gd name="T8" fmla="*/ 2147483647 w 130"/>
              <a:gd name="T9" fmla="*/ 2147483647 h 1054"/>
              <a:gd name="T10" fmla="*/ 2147483647 w 130"/>
              <a:gd name="T11" fmla="*/ 2147483647 h 1054"/>
              <a:gd name="T12" fmla="*/ 2147483647 w 130"/>
              <a:gd name="T13" fmla="*/ 2147483647 h 1054"/>
              <a:gd name="T14" fmla="*/ 2147483647 w 130"/>
              <a:gd name="T15" fmla="*/ 2147483647 h 1054"/>
              <a:gd name="T16" fmla="*/ 2147483647 w 130"/>
              <a:gd name="T17" fmla="*/ 2147483647 h 1054"/>
              <a:gd name="T18" fmla="*/ 2147483647 w 130"/>
              <a:gd name="T19" fmla="*/ 2147483647 h 1054"/>
              <a:gd name="T20" fmla="*/ 2147483647 w 130"/>
              <a:gd name="T21" fmla="*/ 2147483647 h 1054"/>
              <a:gd name="T22" fmla="*/ 2147483647 w 130"/>
              <a:gd name="T23" fmla="*/ 2147483647 h 1054"/>
              <a:gd name="T24" fmla="*/ 2147483647 w 130"/>
              <a:gd name="T25" fmla="*/ 2147483647 h 1054"/>
              <a:gd name="T26" fmla="*/ 2147483647 w 130"/>
              <a:gd name="T27" fmla="*/ 2147483647 h 1054"/>
              <a:gd name="T28" fmla="*/ 2147483647 w 130"/>
              <a:gd name="T29" fmla="*/ 2147483647 h 1054"/>
              <a:gd name="T30" fmla="*/ 0 w 130"/>
              <a:gd name="T31" fmla="*/ 2147483647 h 1054"/>
              <a:gd name="T32" fmla="*/ 2147483647 w 130"/>
              <a:gd name="T33" fmla="*/ 2147483647 h 1054"/>
              <a:gd name="T34" fmla="*/ 2147483647 w 130"/>
              <a:gd name="T35" fmla="*/ 2147483647 h 1054"/>
              <a:gd name="T36" fmla="*/ 2147483647 w 130"/>
              <a:gd name="T37" fmla="*/ 2147483647 h 1054"/>
              <a:gd name="T38" fmla="*/ 2147483647 w 130"/>
              <a:gd name="T39" fmla="*/ 2147483647 h 1054"/>
              <a:gd name="T40" fmla="*/ 2147483647 w 130"/>
              <a:gd name="T41" fmla="*/ 2147483647 h 1054"/>
              <a:gd name="T42" fmla="*/ 2147483647 w 130"/>
              <a:gd name="T43" fmla="*/ 2147483647 h 1054"/>
              <a:gd name="T44" fmla="*/ 2147483647 w 130"/>
              <a:gd name="T45" fmla="*/ 2147483647 h 1054"/>
              <a:gd name="T46" fmla="*/ 2147483647 w 130"/>
              <a:gd name="T47" fmla="*/ 2147483647 h 1054"/>
              <a:gd name="T48" fmla="*/ 2147483647 w 130"/>
              <a:gd name="T49" fmla="*/ 2147483647 h 1054"/>
              <a:gd name="T50" fmla="*/ 2147483647 w 130"/>
              <a:gd name="T51" fmla="*/ 2147483647 h 1054"/>
              <a:gd name="T52" fmla="*/ 2147483647 w 130"/>
              <a:gd name="T53" fmla="*/ 2147483647 h 1054"/>
              <a:gd name="T54" fmla="*/ 2147483647 w 130"/>
              <a:gd name="T55" fmla="*/ 2147483647 h 1054"/>
              <a:gd name="T56" fmla="*/ 2147483647 w 130"/>
              <a:gd name="T57" fmla="*/ 2147483647 h 1054"/>
              <a:gd name="T58" fmla="*/ 2147483647 w 130"/>
              <a:gd name="T59" fmla="*/ 2147483647 h 1054"/>
              <a:gd name="T60" fmla="*/ 2147483647 w 130"/>
              <a:gd name="T61" fmla="*/ 2147483647 h 105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30" h="1054">
                <a:moveTo>
                  <a:pt x="130" y="0"/>
                </a:moveTo>
                <a:lnTo>
                  <a:pt x="116" y="2"/>
                </a:lnTo>
                <a:lnTo>
                  <a:pt x="105" y="7"/>
                </a:lnTo>
                <a:lnTo>
                  <a:pt x="93" y="16"/>
                </a:lnTo>
                <a:lnTo>
                  <a:pt x="84" y="27"/>
                </a:lnTo>
                <a:lnTo>
                  <a:pt x="71" y="55"/>
                </a:lnTo>
                <a:lnTo>
                  <a:pt x="68" y="71"/>
                </a:lnTo>
                <a:lnTo>
                  <a:pt x="66" y="89"/>
                </a:lnTo>
                <a:lnTo>
                  <a:pt x="66" y="441"/>
                </a:lnTo>
                <a:lnTo>
                  <a:pt x="64" y="459"/>
                </a:lnTo>
                <a:lnTo>
                  <a:pt x="61" y="475"/>
                </a:lnTo>
                <a:lnTo>
                  <a:pt x="48" y="502"/>
                </a:lnTo>
                <a:lnTo>
                  <a:pt x="36" y="513"/>
                </a:lnTo>
                <a:lnTo>
                  <a:pt x="25" y="520"/>
                </a:lnTo>
                <a:lnTo>
                  <a:pt x="14" y="525"/>
                </a:lnTo>
                <a:lnTo>
                  <a:pt x="0" y="527"/>
                </a:lnTo>
                <a:lnTo>
                  <a:pt x="14" y="529"/>
                </a:lnTo>
                <a:lnTo>
                  <a:pt x="25" y="534"/>
                </a:lnTo>
                <a:lnTo>
                  <a:pt x="36" y="543"/>
                </a:lnTo>
                <a:lnTo>
                  <a:pt x="48" y="554"/>
                </a:lnTo>
                <a:lnTo>
                  <a:pt x="61" y="582"/>
                </a:lnTo>
                <a:lnTo>
                  <a:pt x="64" y="597"/>
                </a:lnTo>
                <a:lnTo>
                  <a:pt x="66" y="616"/>
                </a:lnTo>
                <a:lnTo>
                  <a:pt x="66" y="968"/>
                </a:lnTo>
                <a:lnTo>
                  <a:pt x="68" y="986"/>
                </a:lnTo>
                <a:lnTo>
                  <a:pt x="71" y="1002"/>
                </a:lnTo>
                <a:lnTo>
                  <a:pt x="84" y="1029"/>
                </a:lnTo>
                <a:lnTo>
                  <a:pt x="93" y="1040"/>
                </a:lnTo>
                <a:lnTo>
                  <a:pt x="105" y="1047"/>
                </a:lnTo>
                <a:lnTo>
                  <a:pt x="116" y="1052"/>
                </a:lnTo>
                <a:lnTo>
                  <a:pt x="130" y="1054"/>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38" name="矩形 13"/>
          <p:cNvSpPr>
            <a:spLocks noChangeArrowheads="1"/>
          </p:cNvSpPr>
          <p:nvPr/>
        </p:nvSpPr>
        <p:spPr bwMode="auto">
          <a:xfrm>
            <a:off x="2452986" y="2116163"/>
            <a:ext cx="110807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39" name="矩形 14"/>
          <p:cNvSpPr>
            <a:spLocks noChangeArrowheads="1"/>
          </p:cNvSpPr>
          <p:nvPr/>
        </p:nvSpPr>
        <p:spPr bwMode="auto">
          <a:xfrm>
            <a:off x="2532361" y="2160613"/>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内中断</a:t>
            </a:r>
            <a:endParaRPr lang="zh-CN" altLang="en-US" i="0" dirty="0">
              <a:latin typeface="华文新魏" pitchFamily="2" charset="-122"/>
            </a:endParaRPr>
          </a:p>
        </p:txBody>
      </p:sp>
      <p:sp>
        <p:nvSpPr>
          <p:cNvPr id="48140" name="矩形 15"/>
          <p:cNvSpPr>
            <a:spLocks noChangeArrowheads="1"/>
          </p:cNvSpPr>
          <p:nvPr/>
        </p:nvSpPr>
        <p:spPr bwMode="auto">
          <a:xfrm>
            <a:off x="3467398" y="21495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dirty="0">
                <a:solidFill>
                  <a:srgbClr val="000000"/>
                </a:solidFill>
                <a:latin typeface="华文新魏" pitchFamily="2" charset="-122"/>
              </a:rPr>
              <a:t> </a:t>
            </a:r>
            <a:endParaRPr lang="en-US" altLang="zh-CN" i="0" dirty="0">
              <a:latin typeface="华文新魏" pitchFamily="2" charset="-122"/>
            </a:endParaRPr>
          </a:p>
        </p:txBody>
      </p:sp>
      <p:sp>
        <p:nvSpPr>
          <p:cNvPr id="48141" name="矩形 16"/>
          <p:cNvSpPr>
            <a:spLocks noChangeArrowheads="1"/>
          </p:cNvSpPr>
          <p:nvPr/>
        </p:nvSpPr>
        <p:spPr bwMode="auto">
          <a:xfrm>
            <a:off x="2452986" y="3906863"/>
            <a:ext cx="2557462"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42" name="矩形 17"/>
          <p:cNvSpPr>
            <a:spLocks noChangeArrowheads="1"/>
          </p:cNvSpPr>
          <p:nvPr/>
        </p:nvSpPr>
        <p:spPr bwMode="auto">
          <a:xfrm>
            <a:off x="2499023" y="4095775"/>
            <a:ext cx="952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外中断</a:t>
            </a:r>
            <a:endParaRPr lang="zh-CN" altLang="en-US" i="0">
              <a:latin typeface="华文新魏" pitchFamily="2" charset="-122"/>
            </a:endParaRPr>
          </a:p>
        </p:txBody>
      </p:sp>
      <p:sp>
        <p:nvSpPr>
          <p:cNvPr id="48143" name="矩形 18"/>
          <p:cNvSpPr>
            <a:spLocks noChangeArrowheads="1"/>
          </p:cNvSpPr>
          <p:nvPr/>
        </p:nvSpPr>
        <p:spPr bwMode="auto">
          <a:xfrm>
            <a:off x="3432473" y="4084663"/>
            <a:ext cx="11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a:t>
            </a:r>
            <a:endParaRPr lang="en-US" altLang="zh-CN" i="0">
              <a:latin typeface="华文新魏" pitchFamily="2" charset="-122"/>
            </a:endParaRPr>
          </a:p>
        </p:txBody>
      </p:sp>
      <p:sp>
        <p:nvSpPr>
          <p:cNvPr id="48144" name="矩形 19"/>
          <p:cNvSpPr>
            <a:spLocks noChangeArrowheads="1"/>
          </p:cNvSpPr>
          <p:nvPr/>
        </p:nvSpPr>
        <p:spPr bwMode="auto">
          <a:xfrm>
            <a:off x="3554711" y="409577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强迫中断</a:t>
            </a:r>
            <a:endParaRPr lang="zh-CN" altLang="en-US" i="0" dirty="0">
              <a:latin typeface="华文新魏" pitchFamily="2" charset="-122"/>
            </a:endParaRPr>
          </a:p>
        </p:txBody>
      </p:sp>
      <p:sp>
        <p:nvSpPr>
          <p:cNvPr id="48145" name="矩形 20"/>
          <p:cNvSpPr>
            <a:spLocks noChangeArrowheads="1"/>
          </p:cNvSpPr>
          <p:nvPr/>
        </p:nvSpPr>
        <p:spPr bwMode="auto">
          <a:xfrm>
            <a:off x="4807248" y="4084663"/>
            <a:ext cx="1111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a:t>
            </a:r>
            <a:endParaRPr lang="en-US" altLang="zh-CN" i="0">
              <a:latin typeface="华文新魏" pitchFamily="2" charset="-122"/>
            </a:endParaRPr>
          </a:p>
        </p:txBody>
      </p:sp>
      <p:sp>
        <p:nvSpPr>
          <p:cNvPr id="48146" name="矩形 21"/>
          <p:cNvSpPr>
            <a:spLocks noChangeArrowheads="1"/>
          </p:cNvSpPr>
          <p:nvPr/>
        </p:nvSpPr>
        <p:spPr bwMode="auto">
          <a:xfrm>
            <a:off x="4912023" y="408466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47" name="任意多边形 22"/>
          <p:cNvSpPr>
            <a:spLocks/>
          </p:cNvSpPr>
          <p:nvPr/>
        </p:nvSpPr>
        <p:spPr bwMode="auto">
          <a:xfrm>
            <a:off x="3546773" y="1933600"/>
            <a:ext cx="201613" cy="701675"/>
          </a:xfrm>
          <a:custGeom>
            <a:avLst/>
            <a:gdLst>
              <a:gd name="T0" fmla="*/ 2147483647 w 127"/>
              <a:gd name="T1" fmla="*/ 0 h 442"/>
              <a:gd name="T2" fmla="*/ 2147483647 w 127"/>
              <a:gd name="T3" fmla="*/ 2147483647 h 442"/>
              <a:gd name="T4" fmla="*/ 2147483647 w 127"/>
              <a:gd name="T5" fmla="*/ 2147483647 h 442"/>
              <a:gd name="T6" fmla="*/ 2147483647 w 127"/>
              <a:gd name="T7" fmla="*/ 2147483647 h 442"/>
              <a:gd name="T8" fmla="*/ 2147483647 w 127"/>
              <a:gd name="T9" fmla="*/ 2147483647 h 442"/>
              <a:gd name="T10" fmla="*/ 2147483647 w 127"/>
              <a:gd name="T11" fmla="*/ 2147483647 h 442"/>
              <a:gd name="T12" fmla="*/ 2147483647 w 127"/>
              <a:gd name="T13" fmla="*/ 2147483647 h 442"/>
              <a:gd name="T14" fmla="*/ 2147483647 w 127"/>
              <a:gd name="T15" fmla="*/ 2147483647 h 442"/>
              <a:gd name="T16" fmla="*/ 2147483647 w 127"/>
              <a:gd name="T17" fmla="*/ 2147483647 h 442"/>
              <a:gd name="T18" fmla="*/ 2147483647 w 127"/>
              <a:gd name="T19" fmla="*/ 2147483647 h 442"/>
              <a:gd name="T20" fmla="*/ 2147483647 w 127"/>
              <a:gd name="T21" fmla="*/ 2147483647 h 442"/>
              <a:gd name="T22" fmla="*/ 0 w 127"/>
              <a:gd name="T23" fmla="*/ 2147483647 h 442"/>
              <a:gd name="T24" fmla="*/ 2147483647 w 127"/>
              <a:gd name="T25" fmla="*/ 2147483647 h 442"/>
              <a:gd name="T26" fmla="*/ 2147483647 w 127"/>
              <a:gd name="T27" fmla="*/ 2147483647 h 442"/>
              <a:gd name="T28" fmla="*/ 2147483647 w 127"/>
              <a:gd name="T29" fmla="*/ 2147483647 h 442"/>
              <a:gd name="T30" fmla="*/ 2147483647 w 127"/>
              <a:gd name="T31" fmla="*/ 2147483647 h 442"/>
              <a:gd name="T32" fmla="*/ 2147483647 w 127"/>
              <a:gd name="T33" fmla="*/ 2147483647 h 442"/>
              <a:gd name="T34" fmla="*/ 2147483647 w 127"/>
              <a:gd name="T35" fmla="*/ 2147483647 h 442"/>
              <a:gd name="T36" fmla="*/ 2147483647 w 127"/>
              <a:gd name="T37" fmla="*/ 2147483647 h 442"/>
              <a:gd name="T38" fmla="*/ 2147483647 w 127"/>
              <a:gd name="T39" fmla="*/ 2147483647 h 442"/>
              <a:gd name="T40" fmla="*/ 2147483647 w 127"/>
              <a:gd name="T41" fmla="*/ 2147483647 h 442"/>
              <a:gd name="T42" fmla="*/ 2147483647 w 127"/>
              <a:gd name="T43" fmla="*/ 2147483647 h 442"/>
              <a:gd name="T44" fmla="*/ 2147483647 w 127"/>
              <a:gd name="T45" fmla="*/ 2147483647 h 44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7" h="442">
                <a:moveTo>
                  <a:pt x="127" y="0"/>
                </a:moveTo>
                <a:lnTo>
                  <a:pt x="102" y="2"/>
                </a:lnTo>
                <a:lnTo>
                  <a:pt x="81" y="11"/>
                </a:lnTo>
                <a:lnTo>
                  <a:pt x="68" y="22"/>
                </a:lnTo>
                <a:lnTo>
                  <a:pt x="66" y="29"/>
                </a:lnTo>
                <a:lnTo>
                  <a:pt x="63" y="36"/>
                </a:lnTo>
                <a:lnTo>
                  <a:pt x="63" y="184"/>
                </a:lnTo>
                <a:lnTo>
                  <a:pt x="61" y="190"/>
                </a:lnTo>
                <a:lnTo>
                  <a:pt x="59" y="197"/>
                </a:lnTo>
                <a:lnTo>
                  <a:pt x="45" y="209"/>
                </a:lnTo>
                <a:lnTo>
                  <a:pt x="25" y="218"/>
                </a:lnTo>
                <a:lnTo>
                  <a:pt x="0" y="220"/>
                </a:lnTo>
                <a:lnTo>
                  <a:pt x="25" y="222"/>
                </a:lnTo>
                <a:lnTo>
                  <a:pt x="45" y="231"/>
                </a:lnTo>
                <a:lnTo>
                  <a:pt x="59" y="245"/>
                </a:lnTo>
                <a:lnTo>
                  <a:pt x="61" y="252"/>
                </a:lnTo>
                <a:lnTo>
                  <a:pt x="63" y="259"/>
                </a:lnTo>
                <a:lnTo>
                  <a:pt x="63" y="406"/>
                </a:lnTo>
                <a:lnTo>
                  <a:pt x="66" y="413"/>
                </a:lnTo>
                <a:lnTo>
                  <a:pt x="68" y="420"/>
                </a:lnTo>
                <a:lnTo>
                  <a:pt x="81" y="431"/>
                </a:lnTo>
                <a:lnTo>
                  <a:pt x="102" y="440"/>
                </a:lnTo>
                <a:lnTo>
                  <a:pt x="127" y="442"/>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48" name="矩形 23"/>
          <p:cNvSpPr>
            <a:spLocks noChangeArrowheads="1"/>
          </p:cNvSpPr>
          <p:nvPr/>
        </p:nvSpPr>
        <p:spPr bwMode="auto">
          <a:xfrm>
            <a:off x="3759498" y="1708175"/>
            <a:ext cx="3421063"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49" name="矩形 24"/>
          <p:cNvSpPr>
            <a:spLocks noChangeArrowheads="1"/>
          </p:cNvSpPr>
          <p:nvPr/>
        </p:nvSpPr>
        <p:spPr bwMode="auto">
          <a:xfrm>
            <a:off x="3837286" y="1662138"/>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自愿中断</a:t>
            </a:r>
            <a:endParaRPr lang="zh-CN" altLang="en-US" i="0" dirty="0">
              <a:latin typeface="华文新魏" pitchFamily="2" charset="-122"/>
            </a:endParaRPr>
          </a:p>
        </p:txBody>
      </p:sp>
      <p:sp>
        <p:nvSpPr>
          <p:cNvPr id="48150" name="矩形 25"/>
          <p:cNvSpPr>
            <a:spLocks noChangeArrowheads="1"/>
          </p:cNvSpPr>
          <p:nvPr/>
        </p:nvSpPr>
        <p:spPr bwMode="auto">
          <a:xfrm>
            <a:off x="5107286" y="1639913"/>
            <a:ext cx="63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Arial" charset="0"/>
              </a:rPr>
              <a:t>——</a:t>
            </a:r>
            <a:endParaRPr lang="en-US" altLang="zh-CN" i="0">
              <a:latin typeface="华文新魏" pitchFamily="2" charset="-122"/>
            </a:endParaRPr>
          </a:p>
        </p:txBody>
      </p:sp>
      <p:sp>
        <p:nvSpPr>
          <p:cNvPr id="48151" name="矩形 26"/>
          <p:cNvSpPr>
            <a:spLocks noChangeArrowheads="1"/>
          </p:cNvSpPr>
          <p:nvPr/>
        </p:nvSpPr>
        <p:spPr bwMode="auto">
          <a:xfrm>
            <a:off x="5774036" y="1639913"/>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指令中断</a:t>
            </a:r>
            <a:endParaRPr lang="zh-CN" altLang="en-US" i="0">
              <a:latin typeface="华文新魏" pitchFamily="2" charset="-122"/>
            </a:endParaRPr>
          </a:p>
        </p:txBody>
      </p:sp>
      <p:sp>
        <p:nvSpPr>
          <p:cNvPr id="48152" name="矩形 27"/>
          <p:cNvSpPr>
            <a:spLocks noChangeArrowheads="1"/>
          </p:cNvSpPr>
          <p:nvPr/>
        </p:nvSpPr>
        <p:spPr bwMode="auto">
          <a:xfrm>
            <a:off x="6994823" y="1628800"/>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53" name="矩形 28"/>
          <p:cNvSpPr>
            <a:spLocks noChangeArrowheads="1"/>
          </p:cNvSpPr>
          <p:nvPr/>
        </p:nvSpPr>
        <p:spPr bwMode="auto">
          <a:xfrm>
            <a:off x="3759498" y="2535263"/>
            <a:ext cx="14605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54" name="矩形 29"/>
          <p:cNvSpPr>
            <a:spLocks noChangeArrowheads="1"/>
          </p:cNvSpPr>
          <p:nvPr/>
        </p:nvSpPr>
        <p:spPr bwMode="auto">
          <a:xfrm>
            <a:off x="3837286" y="257812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dirty="0">
                <a:solidFill>
                  <a:srgbClr val="000000"/>
                </a:solidFill>
                <a:latin typeface="华文新魏" pitchFamily="2" charset="-122"/>
              </a:rPr>
              <a:t>强迫中断</a:t>
            </a:r>
            <a:endParaRPr lang="zh-CN" altLang="en-US" i="0" dirty="0">
              <a:latin typeface="华文新魏" pitchFamily="2" charset="-122"/>
            </a:endParaRPr>
          </a:p>
        </p:txBody>
      </p:sp>
      <p:sp>
        <p:nvSpPr>
          <p:cNvPr id="48155" name="矩形 30"/>
          <p:cNvSpPr>
            <a:spLocks noChangeArrowheads="1"/>
          </p:cNvSpPr>
          <p:nvPr/>
        </p:nvSpPr>
        <p:spPr bwMode="auto">
          <a:xfrm>
            <a:off x="5089823" y="256701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56" name="任意多边形 31"/>
          <p:cNvSpPr>
            <a:spLocks/>
          </p:cNvSpPr>
          <p:nvPr/>
        </p:nvSpPr>
        <p:spPr bwMode="auto">
          <a:xfrm>
            <a:off x="5150942" y="2386037"/>
            <a:ext cx="201612" cy="703263"/>
          </a:xfrm>
          <a:custGeom>
            <a:avLst/>
            <a:gdLst>
              <a:gd name="T0" fmla="*/ 2147483647 w 127"/>
              <a:gd name="T1" fmla="*/ 0 h 443"/>
              <a:gd name="T2" fmla="*/ 2147483647 w 127"/>
              <a:gd name="T3" fmla="*/ 2147483647 h 443"/>
              <a:gd name="T4" fmla="*/ 2147483647 w 127"/>
              <a:gd name="T5" fmla="*/ 2147483647 h 443"/>
              <a:gd name="T6" fmla="*/ 2147483647 w 127"/>
              <a:gd name="T7" fmla="*/ 2147483647 h 443"/>
              <a:gd name="T8" fmla="*/ 2147483647 w 127"/>
              <a:gd name="T9" fmla="*/ 2147483647 h 443"/>
              <a:gd name="T10" fmla="*/ 2147483647 w 127"/>
              <a:gd name="T11" fmla="*/ 2147483647 h 443"/>
              <a:gd name="T12" fmla="*/ 2147483647 w 127"/>
              <a:gd name="T13" fmla="*/ 2147483647 h 443"/>
              <a:gd name="T14" fmla="*/ 2147483647 w 127"/>
              <a:gd name="T15" fmla="*/ 2147483647 h 443"/>
              <a:gd name="T16" fmla="*/ 2147483647 w 127"/>
              <a:gd name="T17" fmla="*/ 2147483647 h 443"/>
              <a:gd name="T18" fmla="*/ 2147483647 w 127"/>
              <a:gd name="T19" fmla="*/ 2147483647 h 443"/>
              <a:gd name="T20" fmla="*/ 2147483647 w 127"/>
              <a:gd name="T21" fmla="*/ 2147483647 h 443"/>
              <a:gd name="T22" fmla="*/ 0 w 127"/>
              <a:gd name="T23" fmla="*/ 2147483647 h 443"/>
              <a:gd name="T24" fmla="*/ 2147483647 w 127"/>
              <a:gd name="T25" fmla="*/ 2147483647 h 443"/>
              <a:gd name="T26" fmla="*/ 2147483647 w 127"/>
              <a:gd name="T27" fmla="*/ 2147483647 h 443"/>
              <a:gd name="T28" fmla="*/ 2147483647 w 127"/>
              <a:gd name="T29" fmla="*/ 2147483647 h 443"/>
              <a:gd name="T30" fmla="*/ 2147483647 w 127"/>
              <a:gd name="T31" fmla="*/ 2147483647 h 443"/>
              <a:gd name="T32" fmla="*/ 2147483647 w 127"/>
              <a:gd name="T33" fmla="*/ 2147483647 h 443"/>
              <a:gd name="T34" fmla="*/ 2147483647 w 127"/>
              <a:gd name="T35" fmla="*/ 2147483647 h 443"/>
              <a:gd name="T36" fmla="*/ 2147483647 w 127"/>
              <a:gd name="T37" fmla="*/ 2147483647 h 443"/>
              <a:gd name="T38" fmla="*/ 2147483647 w 127"/>
              <a:gd name="T39" fmla="*/ 2147483647 h 443"/>
              <a:gd name="T40" fmla="*/ 2147483647 w 127"/>
              <a:gd name="T41" fmla="*/ 2147483647 h 443"/>
              <a:gd name="T42" fmla="*/ 2147483647 w 127"/>
              <a:gd name="T43" fmla="*/ 2147483647 h 443"/>
              <a:gd name="T44" fmla="*/ 2147483647 w 127"/>
              <a:gd name="T45" fmla="*/ 2147483647 h 4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7" h="443">
                <a:moveTo>
                  <a:pt x="127" y="0"/>
                </a:moveTo>
                <a:lnTo>
                  <a:pt x="102" y="2"/>
                </a:lnTo>
                <a:lnTo>
                  <a:pt x="82" y="11"/>
                </a:lnTo>
                <a:lnTo>
                  <a:pt x="68" y="22"/>
                </a:lnTo>
                <a:lnTo>
                  <a:pt x="66" y="29"/>
                </a:lnTo>
                <a:lnTo>
                  <a:pt x="64" y="36"/>
                </a:lnTo>
                <a:lnTo>
                  <a:pt x="64" y="184"/>
                </a:lnTo>
                <a:lnTo>
                  <a:pt x="61" y="190"/>
                </a:lnTo>
                <a:lnTo>
                  <a:pt x="59" y="197"/>
                </a:lnTo>
                <a:lnTo>
                  <a:pt x="45" y="209"/>
                </a:lnTo>
                <a:lnTo>
                  <a:pt x="25" y="218"/>
                </a:lnTo>
                <a:lnTo>
                  <a:pt x="0" y="220"/>
                </a:lnTo>
                <a:lnTo>
                  <a:pt x="25" y="222"/>
                </a:lnTo>
                <a:lnTo>
                  <a:pt x="45" y="231"/>
                </a:lnTo>
                <a:lnTo>
                  <a:pt x="59" y="243"/>
                </a:lnTo>
                <a:lnTo>
                  <a:pt x="61" y="249"/>
                </a:lnTo>
                <a:lnTo>
                  <a:pt x="64" y="256"/>
                </a:lnTo>
                <a:lnTo>
                  <a:pt x="64" y="404"/>
                </a:lnTo>
                <a:lnTo>
                  <a:pt x="66" y="411"/>
                </a:lnTo>
                <a:lnTo>
                  <a:pt x="68" y="418"/>
                </a:lnTo>
                <a:lnTo>
                  <a:pt x="82" y="431"/>
                </a:lnTo>
                <a:lnTo>
                  <a:pt x="102" y="440"/>
                </a:lnTo>
                <a:lnTo>
                  <a:pt x="127" y="44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57" name="矩形 32"/>
          <p:cNvSpPr>
            <a:spLocks noChangeArrowheads="1"/>
          </p:cNvSpPr>
          <p:nvPr/>
        </p:nvSpPr>
        <p:spPr bwMode="auto">
          <a:xfrm>
            <a:off x="5323186" y="2235225"/>
            <a:ext cx="1439862"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58" name="矩形 33"/>
          <p:cNvSpPr>
            <a:spLocks noChangeArrowheads="1"/>
          </p:cNvSpPr>
          <p:nvPr/>
        </p:nvSpPr>
        <p:spPr bwMode="auto">
          <a:xfrm>
            <a:off x="5400973" y="2279675"/>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硬件故障</a:t>
            </a:r>
            <a:endParaRPr lang="zh-CN" altLang="en-US" i="0">
              <a:latin typeface="华文新魏" pitchFamily="2" charset="-122"/>
            </a:endParaRPr>
          </a:p>
        </p:txBody>
      </p:sp>
      <p:sp>
        <p:nvSpPr>
          <p:cNvPr id="48159" name="矩形 34"/>
          <p:cNvSpPr>
            <a:spLocks noChangeArrowheads="1"/>
          </p:cNvSpPr>
          <p:nvPr/>
        </p:nvSpPr>
        <p:spPr bwMode="auto">
          <a:xfrm>
            <a:off x="6655098" y="2268563"/>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0" name="矩形 35"/>
          <p:cNvSpPr>
            <a:spLocks noChangeArrowheads="1"/>
          </p:cNvSpPr>
          <p:nvPr/>
        </p:nvSpPr>
        <p:spPr bwMode="auto">
          <a:xfrm>
            <a:off x="5323186" y="2921025"/>
            <a:ext cx="1389062" cy="55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1" name="矩形 36"/>
          <p:cNvSpPr>
            <a:spLocks noChangeArrowheads="1"/>
          </p:cNvSpPr>
          <p:nvPr/>
        </p:nvSpPr>
        <p:spPr bwMode="auto">
          <a:xfrm>
            <a:off x="5400973" y="2963888"/>
            <a:ext cx="127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软件出错</a:t>
            </a:r>
            <a:endParaRPr lang="zh-CN" altLang="en-US" i="0">
              <a:latin typeface="华文新魏" pitchFamily="2" charset="-122"/>
            </a:endParaRPr>
          </a:p>
        </p:txBody>
      </p:sp>
      <p:sp>
        <p:nvSpPr>
          <p:cNvPr id="48162" name="矩形 37"/>
          <p:cNvSpPr>
            <a:spLocks noChangeArrowheads="1"/>
          </p:cNvSpPr>
          <p:nvPr/>
        </p:nvSpPr>
        <p:spPr bwMode="auto">
          <a:xfrm>
            <a:off x="6655098" y="29527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3" name="任意多边形 38"/>
          <p:cNvSpPr>
            <a:spLocks/>
          </p:cNvSpPr>
          <p:nvPr/>
        </p:nvSpPr>
        <p:spPr bwMode="auto">
          <a:xfrm>
            <a:off x="5023148" y="3903688"/>
            <a:ext cx="204788" cy="703262"/>
          </a:xfrm>
          <a:custGeom>
            <a:avLst/>
            <a:gdLst>
              <a:gd name="T0" fmla="*/ 2147483647 w 129"/>
              <a:gd name="T1" fmla="*/ 0 h 443"/>
              <a:gd name="T2" fmla="*/ 2147483647 w 129"/>
              <a:gd name="T3" fmla="*/ 2147483647 h 443"/>
              <a:gd name="T4" fmla="*/ 2147483647 w 129"/>
              <a:gd name="T5" fmla="*/ 2147483647 h 443"/>
              <a:gd name="T6" fmla="*/ 2147483647 w 129"/>
              <a:gd name="T7" fmla="*/ 2147483647 h 443"/>
              <a:gd name="T8" fmla="*/ 2147483647 w 129"/>
              <a:gd name="T9" fmla="*/ 2147483647 h 443"/>
              <a:gd name="T10" fmla="*/ 2147483647 w 129"/>
              <a:gd name="T11" fmla="*/ 2147483647 h 443"/>
              <a:gd name="T12" fmla="*/ 2147483647 w 129"/>
              <a:gd name="T13" fmla="*/ 2147483647 h 443"/>
              <a:gd name="T14" fmla="*/ 2147483647 w 129"/>
              <a:gd name="T15" fmla="*/ 2147483647 h 443"/>
              <a:gd name="T16" fmla="*/ 2147483647 w 129"/>
              <a:gd name="T17" fmla="*/ 2147483647 h 443"/>
              <a:gd name="T18" fmla="*/ 2147483647 w 129"/>
              <a:gd name="T19" fmla="*/ 2147483647 h 443"/>
              <a:gd name="T20" fmla="*/ 2147483647 w 129"/>
              <a:gd name="T21" fmla="*/ 2147483647 h 443"/>
              <a:gd name="T22" fmla="*/ 0 w 129"/>
              <a:gd name="T23" fmla="*/ 2147483647 h 443"/>
              <a:gd name="T24" fmla="*/ 2147483647 w 129"/>
              <a:gd name="T25" fmla="*/ 2147483647 h 443"/>
              <a:gd name="T26" fmla="*/ 2147483647 w 129"/>
              <a:gd name="T27" fmla="*/ 2147483647 h 443"/>
              <a:gd name="T28" fmla="*/ 2147483647 w 129"/>
              <a:gd name="T29" fmla="*/ 2147483647 h 443"/>
              <a:gd name="T30" fmla="*/ 2147483647 w 129"/>
              <a:gd name="T31" fmla="*/ 2147483647 h 443"/>
              <a:gd name="T32" fmla="*/ 2147483647 w 129"/>
              <a:gd name="T33" fmla="*/ 2147483647 h 443"/>
              <a:gd name="T34" fmla="*/ 2147483647 w 129"/>
              <a:gd name="T35" fmla="*/ 2147483647 h 443"/>
              <a:gd name="T36" fmla="*/ 2147483647 w 129"/>
              <a:gd name="T37" fmla="*/ 2147483647 h 443"/>
              <a:gd name="T38" fmla="*/ 2147483647 w 129"/>
              <a:gd name="T39" fmla="*/ 2147483647 h 443"/>
              <a:gd name="T40" fmla="*/ 2147483647 w 129"/>
              <a:gd name="T41" fmla="*/ 2147483647 h 443"/>
              <a:gd name="T42" fmla="*/ 2147483647 w 129"/>
              <a:gd name="T43" fmla="*/ 2147483647 h 443"/>
              <a:gd name="T44" fmla="*/ 2147483647 w 129"/>
              <a:gd name="T45" fmla="*/ 2147483647 h 44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29" h="443">
                <a:moveTo>
                  <a:pt x="129" y="0"/>
                </a:moveTo>
                <a:lnTo>
                  <a:pt x="104" y="3"/>
                </a:lnTo>
                <a:lnTo>
                  <a:pt x="84" y="12"/>
                </a:lnTo>
                <a:lnTo>
                  <a:pt x="68" y="25"/>
                </a:lnTo>
                <a:lnTo>
                  <a:pt x="66" y="32"/>
                </a:lnTo>
                <a:lnTo>
                  <a:pt x="64" y="39"/>
                </a:lnTo>
                <a:lnTo>
                  <a:pt x="64" y="187"/>
                </a:lnTo>
                <a:lnTo>
                  <a:pt x="61" y="193"/>
                </a:lnTo>
                <a:lnTo>
                  <a:pt x="59" y="200"/>
                </a:lnTo>
                <a:lnTo>
                  <a:pt x="45" y="212"/>
                </a:lnTo>
                <a:lnTo>
                  <a:pt x="25" y="221"/>
                </a:lnTo>
                <a:lnTo>
                  <a:pt x="0" y="223"/>
                </a:lnTo>
                <a:lnTo>
                  <a:pt x="25" y="225"/>
                </a:lnTo>
                <a:lnTo>
                  <a:pt x="45" y="234"/>
                </a:lnTo>
                <a:lnTo>
                  <a:pt x="59" y="246"/>
                </a:lnTo>
                <a:lnTo>
                  <a:pt x="61" y="252"/>
                </a:lnTo>
                <a:lnTo>
                  <a:pt x="64" y="259"/>
                </a:lnTo>
                <a:lnTo>
                  <a:pt x="64" y="407"/>
                </a:lnTo>
                <a:lnTo>
                  <a:pt x="66" y="414"/>
                </a:lnTo>
                <a:lnTo>
                  <a:pt x="68" y="420"/>
                </a:lnTo>
                <a:lnTo>
                  <a:pt x="84" y="432"/>
                </a:lnTo>
                <a:lnTo>
                  <a:pt x="104" y="441"/>
                </a:lnTo>
                <a:lnTo>
                  <a:pt x="129" y="443"/>
                </a:lnTo>
              </a:path>
            </a:pathLst>
          </a:custGeom>
          <a:noFill/>
          <a:ln w="222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i="0"/>
          </a:p>
        </p:txBody>
      </p:sp>
      <p:sp>
        <p:nvSpPr>
          <p:cNvPr id="48164" name="矩形 39"/>
          <p:cNvSpPr>
            <a:spLocks noChangeArrowheads="1"/>
          </p:cNvSpPr>
          <p:nvPr/>
        </p:nvSpPr>
        <p:spPr bwMode="auto">
          <a:xfrm>
            <a:off x="5156498" y="3781450"/>
            <a:ext cx="22320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5" name="矩形 40"/>
          <p:cNvSpPr>
            <a:spLocks noChangeArrowheads="1"/>
          </p:cNvSpPr>
          <p:nvPr/>
        </p:nvSpPr>
        <p:spPr bwMode="auto">
          <a:xfrm>
            <a:off x="5234286" y="3757638"/>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不可屏蔽中断</a:t>
            </a:r>
            <a:endParaRPr lang="zh-CN" altLang="en-US" i="0">
              <a:latin typeface="华文新魏" pitchFamily="2" charset="-122"/>
            </a:endParaRPr>
          </a:p>
        </p:txBody>
      </p:sp>
      <p:sp>
        <p:nvSpPr>
          <p:cNvPr id="48166" name="矩形 41"/>
          <p:cNvSpPr>
            <a:spLocks noChangeArrowheads="1"/>
          </p:cNvSpPr>
          <p:nvPr/>
        </p:nvSpPr>
        <p:spPr bwMode="auto">
          <a:xfrm>
            <a:off x="7123411" y="3814788"/>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8167" name="矩形 42"/>
          <p:cNvSpPr>
            <a:spLocks noChangeArrowheads="1"/>
          </p:cNvSpPr>
          <p:nvPr/>
        </p:nvSpPr>
        <p:spPr bwMode="auto">
          <a:xfrm>
            <a:off x="5146973" y="4470425"/>
            <a:ext cx="17621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i="0"/>
          </a:p>
        </p:txBody>
      </p:sp>
      <p:sp>
        <p:nvSpPr>
          <p:cNvPr id="48168" name="矩形 43"/>
          <p:cNvSpPr>
            <a:spLocks noChangeArrowheads="1"/>
          </p:cNvSpPr>
          <p:nvPr/>
        </p:nvSpPr>
        <p:spPr bwMode="auto">
          <a:xfrm>
            <a:off x="5224761" y="4446613"/>
            <a:ext cx="15875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zh-CN" altLang="en-US" sz="2500" i="0">
                <a:solidFill>
                  <a:srgbClr val="000000"/>
                </a:solidFill>
                <a:latin typeface="华文新魏" pitchFamily="2" charset="-122"/>
              </a:rPr>
              <a:t>可屏蔽中断</a:t>
            </a:r>
            <a:endParaRPr lang="zh-CN" altLang="en-US" i="0">
              <a:latin typeface="华文新魏" pitchFamily="2" charset="-122"/>
            </a:endParaRPr>
          </a:p>
        </p:txBody>
      </p:sp>
      <p:sp>
        <p:nvSpPr>
          <p:cNvPr id="48169" name="矩形 44"/>
          <p:cNvSpPr>
            <a:spLocks noChangeArrowheads="1"/>
          </p:cNvSpPr>
          <p:nvPr/>
        </p:nvSpPr>
        <p:spPr bwMode="auto">
          <a:xfrm>
            <a:off x="6794798" y="4502175"/>
            <a:ext cx="79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altLang="zh-CN" sz="2500" i="0">
                <a:solidFill>
                  <a:srgbClr val="000000"/>
                </a:solidFill>
                <a:latin typeface="华文新魏" pitchFamily="2" charset="-122"/>
              </a:rPr>
              <a:t> </a:t>
            </a:r>
            <a:endParaRPr lang="en-US" altLang="zh-CN" i="0">
              <a:latin typeface="华文新魏" pitchFamily="2" charset="-122"/>
            </a:endParaRPr>
          </a:p>
        </p:txBody>
      </p:sp>
      <p:sp>
        <p:nvSpPr>
          <p:cNvPr id="42"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303629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矩形 2"/>
          <p:cNvSpPr>
            <a:spLocks noGrp="1" noChangeArrowheads="1"/>
          </p:cNvSpPr>
          <p:nvPr>
            <p:ph type="title"/>
          </p:nvPr>
        </p:nvSpPr>
        <p:spPr/>
        <p:txBody>
          <a:bodyPr/>
          <a:lstStyle/>
          <a:p>
            <a:pPr eaLnBrk="1" hangingPunct="1"/>
            <a:r>
              <a:rPr lang="zh-CN" altLang="en-US" smtClean="0"/>
              <a:t>程序中断处理示意图</a:t>
            </a:r>
          </a:p>
        </p:txBody>
      </p:sp>
      <p:sp>
        <p:nvSpPr>
          <p:cNvPr id="2024451" name="直线 3"/>
          <p:cNvSpPr>
            <a:spLocks noChangeShapeType="1"/>
          </p:cNvSpPr>
          <p:nvPr/>
        </p:nvSpPr>
        <p:spPr bwMode="auto">
          <a:xfrm>
            <a:off x="1990698" y="1835374"/>
            <a:ext cx="107156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2" name="直线 4"/>
          <p:cNvSpPr>
            <a:spLocks noChangeShapeType="1"/>
          </p:cNvSpPr>
          <p:nvPr/>
        </p:nvSpPr>
        <p:spPr bwMode="auto">
          <a:xfrm flipH="1">
            <a:off x="2568548" y="1835374"/>
            <a:ext cx="493712" cy="1017587"/>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3" name="直线 5"/>
          <p:cNvSpPr>
            <a:spLocks noChangeShapeType="1"/>
          </p:cNvSpPr>
          <p:nvPr/>
        </p:nvSpPr>
        <p:spPr bwMode="auto">
          <a:xfrm>
            <a:off x="2568548" y="2852961"/>
            <a:ext cx="1071562"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4" name="直线 6"/>
          <p:cNvSpPr>
            <a:spLocks noChangeShapeType="1"/>
          </p:cNvSpPr>
          <p:nvPr/>
        </p:nvSpPr>
        <p:spPr bwMode="auto">
          <a:xfrm flipH="1" flipV="1">
            <a:off x="3227360" y="1835374"/>
            <a:ext cx="411163" cy="1017587"/>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5" name="直线 7"/>
          <p:cNvSpPr>
            <a:spLocks noChangeShapeType="1"/>
          </p:cNvSpPr>
          <p:nvPr/>
        </p:nvSpPr>
        <p:spPr bwMode="auto">
          <a:xfrm>
            <a:off x="3227360" y="1835374"/>
            <a:ext cx="1565275"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6" name="直线 8"/>
          <p:cNvSpPr>
            <a:spLocks noChangeShapeType="1"/>
          </p:cNvSpPr>
          <p:nvPr/>
        </p:nvSpPr>
        <p:spPr bwMode="auto">
          <a:xfrm flipH="1">
            <a:off x="4298923" y="1835374"/>
            <a:ext cx="493712" cy="1017587"/>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7" name="直线 9"/>
          <p:cNvSpPr>
            <a:spLocks noChangeShapeType="1"/>
          </p:cNvSpPr>
          <p:nvPr/>
        </p:nvSpPr>
        <p:spPr bwMode="auto">
          <a:xfrm>
            <a:off x="4298923" y="2852961"/>
            <a:ext cx="1071562" cy="0"/>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8" name="直线 10"/>
          <p:cNvSpPr>
            <a:spLocks noChangeShapeType="1"/>
          </p:cNvSpPr>
          <p:nvPr/>
        </p:nvSpPr>
        <p:spPr bwMode="auto">
          <a:xfrm flipH="1" flipV="1">
            <a:off x="4957735" y="1835374"/>
            <a:ext cx="411163" cy="1017587"/>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59" name="直线 11"/>
          <p:cNvSpPr>
            <a:spLocks noChangeShapeType="1"/>
          </p:cNvSpPr>
          <p:nvPr/>
        </p:nvSpPr>
        <p:spPr bwMode="auto">
          <a:xfrm>
            <a:off x="4957735" y="1835374"/>
            <a:ext cx="156686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0" name="直线 12"/>
          <p:cNvSpPr>
            <a:spLocks noChangeShapeType="1"/>
          </p:cNvSpPr>
          <p:nvPr/>
        </p:nvSpPr>
        <p:spPr bwMode="auto">
          <a:xfrm flipH="1">
            <a:off x="6029298" y="1835374"/>
            <a:ext cx="493712" cy="101758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1" name="直线 13"/>
          <p:cNvSpPr>
            <a:spLocks noChangeShapeType="1"/>
          </p:cNvSpPr>
          <p:nvPr/>
        </p:nvSpPr>
        <p:spPr bwMode="auto">
          <a:xfrm>
            <a:off x="6029298" y="2852961"/>
            <a:ext cx="1071562" cy="0"/>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2" name="直线 14"/>
          <p:cNvSpPr>
            <a:spLocks noChangeShapeType="1"/>
          </p:cNvSpPr>
          <p:nvPr/>
        </p:nvSpPr>
        <p:spPr bwMode="auto">
          <a:xfrm flipH="1" flipV="1">
            <a:off x="6688110" y="1835374"/>
            <a:ext cx="411163" cy="1017587"/>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3" name="直线 15"/>
          <p:cNvSpPr>
            <a:spLocks noChangeShapeType="1"/>
          </p:cNvSpPr>
          <p:nvPr/>
        </p:nvSpPr>
        <p:spPr bwMode="auto">
          <a:xfrm>
            <a:off x="6688110" y="1835374"/>
            <a:ext cx="107315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4" name="矩形 16"/>
          <p:cNvSpPr>
            <a:spLocks noChangeArrowheads="1"/>
          </p:cNvSpPr>
          <p:nvPr/>
        </p:nvSpPr>
        <p:spPr bwMode="auto">
          <a:xfrm>
            <a:off x="1557310" y="1443261"/>
            <a:ext cx="8699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800" i="0">
                <a:solidFill>
                  <a:schemeClr val="tx1"/>
                </a:solidFill>
                <a:latin typeface="Arial" charset="0"/>
                <a:ea typeface="宋体" pitchFamily="2" charset="-122"/>
              </a:rPr>
              <a:t>主程序</a:t>
            </a:r>
          </a:p>
        </p:txBody>
      </p:sp>
      <p:sp>
        <p:nvSpPr>
          <p:cNvPr id="2024465" name="矩形 17"/>
          <p:cNvSpPr>
            <a:spLocks noChangeArrowheads="1"/>
          </p:cNvSpPr>
          <p:nvPr/>
        </p:nvSpPr>
        <p:spPr bwMode="auto">
          <a:xfrm>
            <a:off x="2671914" y="1052736"/>
            <a:ext cx="126188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669900"/>
                </a:solidFill>
                <a:latin typeface="Arial" charset="0"/>
                <a:ea typeface="宋体" pitchFamily="2" charset="-122"/>
              </a:rPr>
              <a:t>A</a:t>
            </a:r>
            <a:r>
              <a:rPr lang="zh-CN" altLang="en-US" sz="1800" i="0">
                <a:solidFill>
                  <a:srgbClr val="669900"/>
                </a:solidFill>
                <a:latin typeface="Arial" charset="0"/>
                <a:ea typeface="宋体" pitchFamily="2" charset="-122"/>
              </a:rPr>
              <a:t>请求中断</a:t>
            </a:r>
          </a:p>
        </p:txBody>
      </p:sp>
      <p:sp>
        <p:nvSpPr>
          <p:cNvPr id="2024466" name="直线 18"/>
          <p:cNvSpPr>
            <a:spLocks noChangeShapeType="1"/>
          </p:cNvSpPr>
          <p:nvPr/>
        </p:nvSpPr>
        <p:spPr bwMode="auto">
          <a:xfrm>
            <a:off x="3062260" y="1443261"/>
            <a:ext cx="0" cy="392113"/>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7" name="矩形 19"/>
          <p:cNvSpPr>
            <a:spLocks noChangeArrowheads="1"/>
          </p:cNvSpPr>
          <p:nvPr/>
        </p:nvSpPr>
        <p:spPr bwMode="auto">
          <a:xfrm>
            <a:off x="4429276" y="1052736"/>
            <a:ext cx="126188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3333CC"/>
                </a:solidFill>
                <a:latin typeface="Arial" charset="0"/>
                <a:ea typeface="宋体" pitchFamily="2" charset="-122"/>
              </a:rPr>
              <a:t>B</a:t>
            </a:r>
            <a:r>
              <a:rPr lang="zh-CN" altLang="en-US" sz="1800" i="0">
                <a:solidFill>
                  <a:srgbClr val="3333CC"/>
                </a:solidFill>
                <a:latin typeface="Arial" charset="0"/>
                <a:ea typeface="宋体" pitchFamily="2" charset="-122"/>
              </a:rPr>
              <a:t>请求中断</a:t>
            </a:r>
          </a:p>
        </p:txBody>
      </p:sp>
      <p:sp>
        <p:nvSpPr>
          <p:cNvPr id="2024468" name="直线 20"/>
          <p:cNvSpPr>
            <a:spLocks noChangeShapeType="1"/>
          </p:cNvSpPr>
          <p:nvPr/>
        </p:nvSpPr>
        <p:spPr bwMode="auto">
          <a:xfrm>
            <a:off x="4824385" y="1443261"/>
            <a:ext cx="0" cy="392113"/>
          </a:xfrm>
          <a:prstGeom prst="line">
            <a:avLst/>
          </a:prstGeom>
          <a:noFill/>
          <a:ln w="1905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69" name="矩形 21"/>
          <p:cNvSpPr>
            <a:spLocks noChangeArrowheads="1"/>
          </p:cNvSpPr>
          <p:nvPr/>
        </p:nvSpPr>
        <p:spPr bwMode="auto">
          <a:xfrm>
            <a:off x="6153177" y="1052736"/>
            <a:ext cx="127470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chemeClr val="accent2"/>
                </a:solidFill>
                <a:latin typeface="Arial" charset="0"/>
                <a:ea typeface="宋体" pitchFamily="2" charset="-122"/>
              </a:rPr>
              <a:t>C</a:t>
            </a:r>
            <a:r>
              <a:rPr lang="zh-CN" altLang="en-US" sz="1800" i="0">
                <a:solidFill>
                  <a:schemeClr val="accent2"/>
                </a:solidFill>
                <a:latin typeface="Arial" charset="0"/>
                <a:ea typeface="宋体" pitchFamily="2" charset="-122"/>
              </a:rPr>
              <a:t>请求中断</a:t>
            </a:r>
          </a:p>
        </p:txBody>
      </p:sp>
      <p:sp>
        <p:nvSpPr>
          <p:cNvPr id="2024470" name="直线 22"/>
          <p:cNvSpPr>
            <a:spLocks noChangeShapeType="1"/>
          </p:cNvSpPr>
          <p:nvPr/>
        </p:nvSpPr>
        <p:spPr bwMode="auto">
          <a:xfrm>
            <a:off x="6554760" y="1443261"/>
            <a:ext cx="0" cy="392113"/>
          </a:xfrm>
          <a:prstGeom prst="line">
            <a:avLst/>
          </a:prstGeom>
          <a:noFill/>
          <a:ln w="1905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i="0"/>
          </a:p>
        </p:txBody>
      </p:sp>
      <p:sp>
        <p:nvSpPr>
          <p:cNvPr id="2024471" name="矩形 23"/>
          <p:cNvSpPr>
            <a:spLocks noChangeArrowheads="1"/>
          </p:cNvSpPr>
          <p:nvPr/>
        </p:nvSpPr>
        <p:spPr bwMode="auto">
          <a:xfrm>
            <a:off x="2001810" y="2995836"/>
            <a:ext cx="1936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rgbClr val="669900"/>
                </a:solidFill>
                <a:latin typeface="Arial" charset="0"/>
                <a:ea typeface="宋体" pitchFamily="2" charset="-122"/>
              </a:rPr>
              <a:t>A</a:t>
            </a:r>
            <a:r>
              <a:rPr lang="zh-CN" altLang="en-US" sz="1800" i="0">
                <a:solidFill>
                  <a:srgbClr val="669900"/>
                </a:solidFill>
                <a:latin typeface="Arial" charset="0"/>
                <a:ea typeface="宋体" pitchFamily="2" charset="-122"/>
              </a:rPr>
              <a:t>中断服务子程序</a:t>
            </a:r>
          </a:p>
        </p:txBody>
      </p:sp>
      <p:sp>
        <p:nvSpPr>
          <p:cNvPr id="2024472" name="矩形 24"/>
          <p:cNvSpPr>
            <a:spLocks noChangeArrowheads="1"/>
          </p:cNvSpPr>
          <p:nvPr/>
        </p:nvSpPr>
        <p:spPr bwMode="auto">
          <a:xfrm>
            <a:off x="3944910" y="2989486"/>
            <a:ext cx="19367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dirty="0">
                <a:solidFill>
                  <a:srgbClr val="3333CC"/>
                </a:solidFill>
                <a:latin typeface="Arial" charset="0"/>
                <a:ea typeface="宋体" pitchFamily="2" charset="-122"/>
              </a:rPr>
              <a:t>B</a:t>
            </a:r>
            <a:r>
              <a:rPr lang="zh-CN" altLang="en-US" sz="1800" i="0" dirty="0">
                <a:solidFill>
                  <a:srgbClr val="3333CC"/>
                </a:solidFill>
                <a:latin typeface="Arial" charset="0"/>
                <a:ea typeface="宋体" pitchFamily="2" charset="-122"/>
              </a:rPr>
              <a:t>中断服务子程序</a:t>
            </a:r>
          </a:p>
        </p:txBody>
      </p:sp>
      <p:sp>
        <p:nvSpPr>
          <p:cNvPr id="2024473" name="矩形 25"/>
          <p:cNvSpPr>
            <a:spLocks noChangeArrowheads="1"/>
          </p:cNvSpPr>
          <p:nvPr/>
        </p:nvSpPr>
        <p:spPr bwMode="auto">
          <a:xfrm>
            <a:off x="5954685" y="2995836"/>
            <a:ext cx="194945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800" i="0">
                <a:solidFill>
                  <a:schemeClr val="accent2"/>
                </a:solidFill>
                <a:latin typeface="Arial" charset="0"/>
                <a:ea typeface="宋体" pitchFamily="2" charset="-122"/>
              </a:rPr>
              <a:t>C</a:t>
            </a:r>
            <a:r>
              <a:rPr lang="zh-CN" altLang="en-US" sz="1800" i="0">
                <a:solidFill>
                  <a:schemeClr val="accent2"/>
                </a:solidFill>
                <a:latin typeface="Arial" charset="0"/>
                <a:ea typeface="宋体" pitchFamily="2" charset="-122"/>
              </a:rPr>
              <a:t>中断服务子程序</a:t>
            </a:r>
          </a:p>
        </p:txBody>
      </p:sp>
      <p:sp>
        <p:nvSpPr>
          <p:cNvPr id="2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17</a:t>
            </a:fld>
            <a:r>
              <a:rPr lang="en-US" altLang="zh-CN" sz="1400" smtClean="0">
                <a:solidFill>
                  <a:srgbClr val="0D7157"/>
                </a:solidFill>
              </a:rPr>
              <a:t>- </a:t>
            </a:r>
            <a:endParaRPr lang="en-US" altLang="zh-CN" sz="1400" dirty="0">
              <a:solidFill>
                <a:srgbClr val="0D7157"/>
              </a:solidFill>
            </a:endParaRPr>
          </a:p>
        </p:txBody>
      </p:sp>
      <p:sp>
        <p:nvSpPr>
          <p:cNvPr id="28" name="矩形 3"/>
          <p:cNvSpPr txBox="1">
            <a:spLocks noChangeArrowheads="1"/>
          </p:cNvSpPr>
          <p:nvPr/>
        </p:nvSpPr>
        <p:spPr bwMode="auto">
          <a:xfrm>
            <a:off x="634212" y="3424734"/>
            <a:ext cx="8218488" cy="27704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eaLnBrk="1" hangingPunct="1"/>
            <a:r>
              <a:rPr lang="zh-CN" altLang="en-US" i="0" dirty="0" smtClean="0"/>
              <a:t>主程序？</a:t>
            </a:r>
            <a:endParaRPr lang="en-US" altLang="zh-CN" i="0" dirty="0" smtClean="0"/>
          </a:p>
          <a:p>
            <a:pPr eaLnBrk="1" hangingPunct="1"/>
            <a:r>
              <a:rPr lang="zh-CN" altLang="en-US" i="0" dirty="0" smtClean="0"/>
              <a:t>子程序与中断服务子程序与的区别？</a:t>
            </a:r>
            <a:endParaRPr lang="en-US" altLang="zh-CN" i="0" dirty="0" smtClean="0"/>
          </a:p>
          <a:p>
            <a:pPr lvl="1" eaLnBrk="1" hangingPunct="1"/>
            <a:r>
              <a:rPr lang="zh-CN" altLang="en-US" i="0" dirty="0" smtClean="0"/>
              <a:t>子程序在特定位置显式调用，后者随机</a:t>
            </a:r>
            <a:r>
              <a:rPr lang="zh-CN" altLang="en-US" i="0" dirty="0" smtClean="0"/>
              <a:t>调用，现场不同？</a:t>
            </a:r>
            <a:endParaRPr lang="en-US" altLang="zh-CN" i="0" dirty="0" smtClean="0"/>
          </a:p>
          <a:p>
            <a:pPr eaLnBrk="1" hangingPunct="1"/>
            <a:r>
              <a:rPr lang="zh-CN" altLang="en-US" i="0" dirty="0" smtClean="0"/>
              <a:t>如果</a:t>
            </a:r>
            <a:r>
              <a:rPr lang="en-US" altLang="zh-CN" i="0" dirty="0" smtClean="0"/>
              <a:t>A</a:t>
            </a:r>
            <a:r>
              <a:rPr lang="zh-CN" altLang="en-US" i="0" dirty="0" smtClean="0"/>
              <a:t>，</a:t>
            </a:r>
            <a:r>
              <a:rPr lang="en-US" altLang="zh-CN" i="0" dirty="0" smtClean="0"/>
              <a:t>B</a:t>
            </a:r>
            <a:r>
              <a:rPr lang="zh-CN" altLang="en-US" i="0" dirty="0" smtClean="0"/>
              <a:t>，</a:t>
            </a:r>
            <a:r>
              <a:rPr lang="en-US" altLang="zh-CN" i="0" dirty="0" smtClean="0"/>
              <a:t>C</a:t>
            </a:r>
            <a:r>
              <a:rPr lang="zh-CN" altLang="en-US" i="0" dirty="0" smtClean="0"/>
              <a:t>同时产生中断？</a:t>
            </a:r>
            <a:endParaRPr lang="en-US" altLang="zh-CN" i="0" dirty="0" smtClean="0"/>
          </a:p>
          <a:p>
            <a:pPr lvl="1" eaLnBrk="1" hangingPunct="1"/>
            <a:r>
              <a:rPr lang="zh-CN" altLang="en-US" i="0" dirty="0" smtClean="0"/>
              <a:t>中断优先级问题，中断仲裁   </a:t>
            </a:r>
          </a:p>
          <a:p>
            <a:pPr eaLnBrk="1" hangingPunct="1"/>
            <a:r>
              <a:rPr lang="zh-CN" altLang="en-US" i="0" dirty="0" smtClean="0"/>
              <a:t>如果正在运行</a:t>
            </a:r>
            <a:r>
              <a:rPr lang="en-US" altLang="zh-CN" i="0" dirty="0" smtClean="0"/>
              <a:t>A</a:t>
            </a:r>
            <a:r>
              <a:rPr lang="zh-CN" altLang="en-US" i="0" dirty="0" smtClean="0"/>
              <a:t>中断服务子程序，又收到</a:t>
            </a:r>
            <a:r>
              <a:rPr lang="en-US" altLang="zh-CN" i="0" dirty="0" smtClean="0"/>
              <a:t>B</a:t>
            </a:r>
            <a:r>
              <a:rPr lang="zh-CN" altLang="en-US" i="0" dirty="0" smtClean="0"/>
              <a:t>中断？</a:t>
            </a:r>
            <a:endParaRPr lang="en-US" altLang="zh-CN" i="0" dirty="0" smtClean="0"/>
          </a:p>
          <a:p>
            <a:pPr lvl="1" eaLnBrk="1" hangingPunct="1"/>
            <a:r>
              <a:rPr lang="zh-CN" altLang="en-US" i="0" dirty="0" smtClean="0"/>
              <a:t>中断嵌套</a:t>
            </a:r>
          </a:p>
        </p:txBody>
      </p:sp>
    </p:spTree>
    <p:extLst>
      <p:ext uri="{BB962C8B-B14F-4D97-AF65-F5344CB8AC3E}">
        <p14:creationId xmlns:p14="http://schemas.microsoft.com/office/powerpoint/2010/main" val="34402458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24464"/>
                                        </p:tgtEl>
                                        <p:attrNameLst>
                                          <p:attrName>style.visibility</p:attrName>
                                        </p:attrNameLst>
                                      </p:cBhvr>
                                      <p:to>
                                        <p:strVal val="visible"/>
                                      </p:to>
                                    </p:set>
                                    <p:anim calcmode="lin" valueType="num">
                                      <p:cBhvr additive="base">
                                        <p:cTn id="7" dur="500" fill="hold"/>
                                        <p:tgtEl>
                                          <p:spTgt spid="2024464"/>
                                        </p:tgtEl>
                                        <p:attrNameLst>
                                          <p:attrName>ppt_x</p:attrName>
                                        </p:attrNameLst>
                                      </p:cBhvr>
                                      <p:tavLst>
                                        <p:tav tm="0">
                                          <p:val>
                                            <p:strVal val="#ppt_x"/>
                                          </p:val>
                                        </p:tav>
                                        <p:tav tm="100000">
                                          <p:val>
                                            <p:strVal val="#ppt_x"/>
                                          </p:val>
                                        </p:tav>
                                      </p:tavLst>
                                    </p:anim>
                                    <p:anim calcmode="lin" valueType="num">
                                      <p:cBhvr additive="base">
                                        <p:cTn id="8" dur="500" fill="hold"/>
                                        <p:tgtEl>
                                          <p:spTgt spid="202446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2024451"/>
                                        </p:tgtEl>
                                        <p:attrNameLst>
                                          <p:attrName>style.visibility</p:attrName>
                                        </p:attrNameLst>
                                      </p:cBhvr>
                                      <p:to>
                                        <p:strVal val="visible"/>
                                      </p:to>
                                    </p:set>
                                    <p:animEffect transition="in" filter="wipe(left)">
                                      <p:cBhvr>
                                        <p:cTn id="13" dur="500"/>
                                        <p:tgtEl>
                                          <p:spTgt spid="202445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024465"/>
                                        </p:tgtEl>
                                        <p:attrNameLst>
                                          <p:attrName>style.visibility</p:attrName>
                                        </p:attrNameLst>
                                      </p:cBhvr>
                                      <p:to>
                                        <p:strVal val="visible"/>
                                      </p:to>
                                    </p:set>
                                    <p:anim calcmode="lin" valueType="num">
                                      <p:cBhvr additive="base">
                                        <p:cTn id="18" dur="500" fill="hold"/>
                                        <p:tgtEl>
                                          <p:spTgt spid="2024465"/>
                                        </p:tgtEl>
                                        <p:attrNameLst>
                                          <p:attrName>ppt_x</p:attrName>
                                        </p:attrNameLst>
                                      </p:cBhvr>
                                      <p:tavLst>
                                        <p:tav tm="0">
                                          <p:val>
                                            <p:strVal val="#ppt_x"/>
                                          </p:val>
                                        </p:tav>
                                        <p:tav tm="100000">
                                          <p:val>
                                            <p:strVal val="#ppt_x"/>
                                          </p:val>
                                        </p:tav>
                                      </p:tavLst>
                                    </p:anim>
                                    <p:anim calcmode="lin" valueType="num">
                                      <p:cBhvr additive="base">
                                        <p:cTn id="19" dur="500" fill="hold"/>
                                        <p:tgtEl>
                                          <p:spTgt spid="2024465"/>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024466"/>
                                        </p:tgtEl>
                                        <p:attrNameLst>
                                          <p:attrName>style.visibility</p:attrName>
                                        </p:attrNameLst>
                                      </p:cBhvr>
                                      <p:to>
                                        <p:strVal val="visible"/>
                                      </p:to>
                                    </p:set>
                                    <p:anim calcmode="lin" valueType="num">
                                      <p:cBhvr additive="base">
                                        <p:cTn id="24" dur="500" fill="hold"/>
                                        <p:tgtEl>
                                          <p:spTgt spid="2024466"/>
                                        </p:tgtEl>
                                        <p:attrNameLst>
                                          <p:attrName>ppt_x</p:attrName>
                                        </p:attrNameLst>
                                      </p:cBhvr>
                                      <p:tavLst>
                                        <p:tav tm="0">
                                          <p:val>
                                            <p:strVal val="#ppt_x"/>
                                          </p:val>
                                        </p:tav>
                                        <p:tav tm="100000">
                                          <p:val>
                                            <p:strVal val="#ppt_x"/>
                                          </p:val>
                                        </p:tav>
                                      </p:tavLst>
                                    </p:anim>
                                    <p:anim calcmode="lin" valueType="num">
                                      <p:cBhvr additive="base">
                                        <p:cTn id="25" dur="500" fill="hold"/>
                                        <p:tgtEl>
                                          <p:spTgt spid="2024466"/>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024452"/>
                                        </p:tgtEl>
                                        <p:attrNameLst>
                                          <p:attrName>style.visibility</p:attrName>
                                        </p:attrNameLst>
                                      </p:cBhvr>
                                      <p:to>
                                        <p:strVal val="visible"/>
                                      </p:to>
                                    </p:set>
                                    <p:animEffect transition="in" filter="wipe(up)">
                                      <p:cBhvr>
                                        <p:cTn id="30" dur="500"/>
                                        <p:tgtEl>
                                          <p:spTgt spid="20244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24471"/>
                                        </p:tgtEl>
                                        <p:attrNameLst>
                                          <p:attrName>style.visibility</p:attrName>
                                        </p:attrNameLst>
                                      </p:cBhvr>
                                      <p:to>
                                        <p:strVal val="visible"/>
                                      </p:to>
                                    </p:set>
                                    <p:anim calcmode="lin" valueType="num">
                                      <p:cBhvr additive="base">
                                        <p:cTn id="35" dur="500" fill="hold"/>
                                        <p:tgtEl>
                                          <p:spTgt spid="2024471"/>
                                        </p:tgtEl>
                                        <p:attrNameLst>
                                          <p:attrName>ppt_x</p:attrName>
                                        </p:attrNameLst>
                                      </p:cBhvr>
                                      <p:tavLst>
                                        <p:tav tm="0">
                                          <p:val>
                                            <p:strVal val="#ppt_x"/>
                                          </p:val>
                                        </p:tav>
                                        <p:tav tm="100000">
                                          <p:val>
                                            <p:strVal val="#ppt_x"/>
                                          </p:val>
                                        </p:tav>
                                      </p:tavLst>
                                    </p:anim>
                                    <p:anim calcmode="lin" valueType="num">
                                      <p:cBhvr additive="base">
                                        <p:cTn id="36" dur="500" fill="hold"/>
                                        <p:tgtEl>
                                          <p:spTgt spid="2024471"/>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024453"/>
                                        </p:tgtEl>
                                        <p:attrNameLst>
                                          <p:attrName>style.visibility</p:attrName>
                                        </p:attrNameLst>
                                      </p:cBhvr>
                                      <p:to>
                                        <p:strVal val="visible"/>
                                      </p:to>
                                    </p:set>
                                    <p:animEffect transition="in" filter="wipe(left)">
                                      <p:cBhvr>
                                        <p:cTn id="41" dur="500"/>
                                        <p:tgtEl>
                                          <p:spTgt spid="202445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024454"/>
                                        </p:tgtEl>
                                        <p:attrNameLst>
                                          <p:attrName>style.visibility</p:attrName>
                                        </p:attrNameLst>
                                      </p:cBhvr>
                                      <p:to>
                                        <p:strVal val="visible"/>
                                      </p:to>
                                    </p:set>
                                    <p:animEffect transition="in" filter="wipe(down)">
                                      <p:cBhvr>
                                        <p:cTn id="46" dur="500"/>
                                        <p:tgtEl>
                                          <p:spTgt spid="202445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24455"/>
                                        </p:tgtEl>
                                        <p:attrNameLst>
                                          <p:attrName>style.visibility</p:attrName>
                                        </p:attrNameLst>
                                      </p:cBhvr>
                                      <p:to>
                                        <p:strVal val="visible"/>
                                      </p:to>
                                    </p:set>
                                    <p:animEffect transition="in" filter="wipe(left)">
                                      <p:cBhvr>
                                        <p:cTn id="51" dur="500"/>
                                        <p:tgtEl>
                                          <p:spTgt spid="202445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2024467"/>
                                        </p:tgtEl>
                                        <p:attrNameLst>
                                          <p:attrName>style.visibility</p:attrName>
                                        </p:attrNameLst>
                                      </p:cBhvr>
                                      <p:to>
                                        <p:strVal val="visible"/>
                                      </p:to>
                                    </p:set>
                                    <p:anim calcmode="lin" valueType="num">
                                      <p:cBhvr additive="base">
                                        <p:cTn id="56" dur="500" fill="hold"/>
                                        <p:tgtEl>
                                          <p:spTgt spid="2024467"/>
                                        </p:tgtEl>
                                        <p:attrNameLst>
                                          <p:attrName>ppt_x</p:attrName>
                                        </p:attrNameLst>
                                      </p:cBhvr>
                                      <p:tavLst>
                                        <p:tav tm="0">
                                          <p:val>
                                            <p:strVal val="#ppt_x"/>
                                          </p:val>
                                        </p:tav>
                                        <p:tav tm="100000">
                                          <p:val>
                                            <p:strVal val="#ppt_x"/>
                                          </p:val>
                                        </p:tav>
                                      </p:tavLst>
                                    </p:anim>
                                    <p:anim calcmode="lin" valueType="num">
                                      <p:cBhvr additive="base">
                                        <p:cTn id="57" dur="500" fill="hold"/>
                                        <p:tgtEl>
                                          <p:spTgt spid="2024467"/>
                                        </p:tgtEl>
                                        <p:attrNameLst>
                                          <p:attrName>ppt_y</p:attrName>
                                        </p:attrNameLst>
                                      </p:cBhvr>
                                      <p:tavLst>
                                        <p:tav tm="0">
                                          <p:val>
                                            <p:strVal val="1+#ppt_h/2"/>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2024468"/>
                                        </p:tgtEl>
                                        <p:attrNameLst>
                                          <p:attrName>style.visibility</p:attrName>
                                        </p:attrNameLst>
                                      </p:cBhvr>
                                      <p:to>
                                        <p:strVal val="visible"/>
                                      </p:to>
                                    </p:set>
                                    <p:animEffect transition="in" filter="wipe(up)">
                                      <p:cBhvr>
                                        <p:cTn id="62" dur="500"/>
                                        <p:tgtEl>
                                          <p:spTgt spid="202446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024456"/>
                                        </p:tgtEl>
                                        <p:attrNameLst>
                                          <p:attrName>style.visibility</p:attrName>
                                        </p:attrNameLst>
                                      </p:cBhvr>
                                      <p:to>
                                        <p:strVal val="visible"/>
                                      </p:to>
                                    </p:set>
                                    <p:animEffect transition="in" filter="wipe(up)">
                                      <p:cBhvr>
                                        <p:cTn id="67" dur="500"/>
                                        <p:tgtEl>
                                          <p:spTgt spid="202445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024472"/>
                                        </p:tgtEl>
                                        <p:attrNameLst>
                                          <p:attrName>style.visibility</p:attrName>
                                        </p:attrNameLst>
                                      </p:cBhvr>
                                      <p:to>
                                        <p:strVal val="visible"/>
                                      </p:to>
                                    </p:set>
                                    <p:anim calcmode="lin" valueType="num">
                                      <p:cBhvr additive="base">
                                        <p:cTn id="72" dur="500" fill="hold"/>
                                        <p:tgtEl>
                                          <p:spTgt spid="2024472"/>
                                        </p:tgtEl>
                                        <p:attrNameLst>
                                          <p:attrName>ppt_x</p:attrName>
                                        </p:attrNameLst>
                                      </p:cBhvr>
                                      <p:tavLst>
                                        <p:tav tm="0">
                                          <p:val>
                                            <p:strVal val="#ppt_x"/>
                                          </p:val>
                                        </p:tav>
                                        <p:tav tm="100000">
                                          <p:val>
                                            <p:strVal val="#ppt_x"/>
                                          </p:val>
                                        </p:tav>
                                      </p:tavLst>
                                    </p:anim>
                                    <p:anim calcmode="lin" valueType="num">
                                      <p:cBhvr additive="base">
                                        <p:cTn id="73" dur="500" fill="hold"/>
                                        <p:tgtEl>
                                          <p:spTgt spid="2024472"/>
                                        </p:tgtEl>
                                        <p:attrNameLst>
                                          <p:attrName>ppt_y</p:attrName>
                                        </p:attrNameLst>
                                      </p:cBhvr>
                                      <p:tavLst>
                                        <p:tav tm="0">
                                          <p:val>
                                            <p:strVal val="1+#ppt_h/2"/>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2024457"/>
                                        </p:tgtEl>
                                        <p:attrNameLst>
                                          <p:attrName>style.visibility</p:attrName>
                                        </p:attrNameLst>
                                      </p:cBhvr>
                                      <p:to>
                                        <p:strVal val="visible"/>
                                      </p:to>
                                    </p:set>
                                    <p:animEffect transition="in" filter="wipe(down)">
                                      <p:cBhvr>
                                        <p:cTn id="78" dur="500"/>
                                        <p:tgtEl>
                                          <p:spTgt spid="20244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2024458"/>
                                        </p:tgtEl>
                                        <p:attrNameLst>
                                          <p:attrName>style.visibility</p:attrName>
                                        </p:attrNameLst>
                                      </p:cBhvr>
                                      <p:to>
                                        <p:strVal val="visible"/>
                                      </p:to>
                                    </p:set>
                                    <p:animEffect transition="in" filter="wipe(down)">
                                      <p:cBhvr>
                                        <p:cTn id="83" dur="500"/>
                                        <p:tgtEl>
                                          <p:spTgt spid="2024458"/>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2024459"/>
                                        </p:tgtEl>
                                        <p:attrNameLst>
                                          <p:attrName>style.visibility</p:attrName>
                                        </p:attrNameLst>
                                      </p:cBhvr>
                                      <p:to>
                                        <p:strVal val="visible"/>
                                      </p:to>
                                    </p:set>
                                    <p:animEffect transition="in" filter="wipe(left)">
                                      <p:cBhvr>
                                        <p:cTn id="88" dur="500"/>
                                        <p:tgtEl>
                                          <p:spTgt spid="2024459"/>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2024469"/>
                                        </p:tgtEl>
                                        <p:attrNameLst>
                                          <p:attrName>style.visibility</p:attrName>
                                        </p:attrNameLst>
                                      </p:cBhvr>
                                      <p:to>
                                        <p:strVal val="visible"/>
                                      </p:to>
                                    </p:set>
                                    <p:anim calcmode="lin" valueType="num">
                                      <p:cBhvr additive="base">
                                        <p:cTn id="93" dur="500" fill="hold"/>
                                        <p:tgtEl>
                                          <p:spTgt spid="2024469"/>
                                        </p:tgtEl>
                                        <p:attrNameLst>
                                          <p:attrName>ppt_x</p:attrName>
                                        </p:attrNameLst>
                                      </p:cBhvr>
                                      <p:tavLst>
                                        <p:tav tm="0">
                                          <p:val>
                                            <p:strVal val="#ppt_x"/>
                                          </p:val>
                                        </p:tav>
                                        <p:tav tm="100000">
                                          <p:val>
                                            <p:strVal val="#ppt_x"/>
                                          </p:val>
                                        </p:tav>
                                      </p:tavLst>
                                    </p:anim>
                                    <p:anim calcmode="lin" valueType="num">
                                      <p:cBhvr additive="base">
                                        <p:cTn id="94" dur="500" fill="hold"/>
                                        <p:tgtEl>
                                          <p:spTgt spid="2024469"/>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2024470"/>
                                        </p:tgtEl>
                                        <p:attrNameLst>
                                          <p:attrName>style.visibility</p:attrName>
                                        </p:attrNameLst>
                                      </p:cBhvr>
                                      <p:to>
                                        <p:strVal val="visible"/>
                                      </p:to>
                                    </p:set>
                                    <p:animEffect transition="in" filter="wipe(up)">
                                      <p:cBhvr>
                                        <p:cTn id="99" dur="500"/>
                                        <p:tgtEl>
                                          <p:spTgt spid="2024470"/>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2024460"/>
                                        </p:tgtEl>
                                        <p:attrNameLst>
                                          <p:attrName>style.visibility</p:attrName>
                                        </p:attrNameLst>
                                      </p:cBhvr>
                                      <p:to>
                                        <p:strVal val="visible"/>
                                      </p:to>
                                    </p:set>
                                    <p:animEffect transition="in" filter="wipe(up)">
                                      <p:cBhvr>
                                        <p:cTn id="104" dur="500"/>
                                        <p:tgtEl>
                                          <p:spTgt spid="2024460"/>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024473"/>
                                        </p:tgtEl>
                                        <p:attrNameLst>
                                          <p:attrName>style.visibility</p:attrName>
                                        </p:attrNameLst>
                                      </p:cBhvr>
                                      <p:to>
                                        <p:strVal val="visible"/>
                                      </p:to>
                                    </p:set>
                                    <p:anim calcmode="lin" valueType="num">
                                      <p:cBhvr additive="base">
                                        <p:cTn id="109" dur="500" fill="hold"/>
                                        <p:tgtEl>
                                          <p:spTgt spid="2024473"/>
                                        </p:tgtEl>
                                        <p:attrNameLst>
                                          <p:attrName>ppt_x</p:attrName>
                                        </p:attrNameLst>
                                      </p:cBhvr>
                                      <p:tavLst>
                                        <p:tav tm="0">
                                          <p:val>
                                            <p:strVal val="#ppt_x"/>
                                          </p:val>
                                        </p:tav>
                                        <p:tav tm="100000">
                                          <p:val>
                                            <p:strVal val="#ppt_x"/>
                                          </p:val>
                                        </p:tav>
                                      </p:tavLst>
                                    </p:anim>
                                    <p:anim calcmode="lin" valueType="num">
                                      <p:cBhvr additive="base">
                                        <p:cTn id="110" dur="500" fill="hold"/>
                                        <p:tgtEl>
                                          <p:spTgt spid="2024473"/>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grpId="0" nodeType="clickEffect">
                                  <p:stCondLst>
                                    <p:cond delay="0"/>
                                  </p:stCondLst>
                                  <p:childTnLst>
                                    <p:set>
                                      <p:cBhvr>
                                        <p:cTn id="114" dur="1" fill="hold">
                                          <p:stCondLst>
                                            <p:cond delay="0"/>
                                          </p:stCondLst>
                                        </p:cTn>
                                        <p:tgtEl>
                                          <p:spTgt spid="2024461"/>
                                        </p:tgtEl>
                                        <p:attrNameLst>
                                          <p:attrName>style.visibility</p:attrName>
                                        </p:attrNameLst>
                                      </p:cBhvr>
                                      <p:to>
                                        <p:strVal val="visible"/>
                                      </p:to>
                                    </p:set>
                                    <p:animEffect transition="in" filter="wipe(left)">
                                      <p:cBhvr>
                                        <p:cTn id="115" dur="500"/>
                                        <p:tgtEl>
                                          <p:spTgt spid="2024461"/>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2024462"/>
                                        </p:tgtEl>
                                        <p:attrNameLst>
                                          <p:attrName>style.visibility</p:attrName>
                                        </p:attrNameLst>
                                      </p:cBhvr>
                                      <p:to>
                                        <p:strVal val="visible"/>
                                      </p:to>
                                    </p:set>
                                    <p:animEffect transition="in" filter="wipe(down)">
                                      <p:cBhvr>
                                        <p:cTn id="120" dur="500"/>
                                        <p:tgtEl>
                                          <p:spTgt spid="2024462"/>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2024463"/>
                                        </p:tgtEl>
                                        <p:attrNameLst>
                                          <p:attrName>style.visibility</p:attrName>
                                        </p:attrNameLst>
                                      </p:cBhvr>
                                      <p:to>
                                        <p:strVal val="visible"/>
                                      </p:to>
                                    </p:set>
                                    <p:animEffect transition="in" filter="wipe(left)">
                                      <p:cBhvr>
                                        <p:cTn id="125" dur="500"/>
                                        <p:tgtEl>
                                          <p:spTgt spid="2024463"/>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nodeType="clickEffect">
                                  <p:stCondLst>
                                    <p:cond delay="0"/>
                                  </p:stCondLst>
                                  <p:childTnLst>
                                    <p:set>
                                      <p:cBhvr>
                                        <p:cTn id="129" dur="1" fill="hold">
                                          <p:stCondLst>
                                            <p:cond delay="0"/>
                                          </p:stCondLst>
                                        </p:cTn>
                                        <p:tgtEl>
                                          <p:spTgt spid="28">
                                            <p:txEl>
                                              <p:pRg st="3" end="3"/>
                                            </p:txEl>
                                          </p:spTgt>
                                        </p:tgtEl>
                                        <p:attrNameLst>
                                          <p:attrName>style.visibility</p:attrName>
                                        </p:attrNameLst>
                                      </p:cBhvr>
                                      <p:to>
                                        <p:strVal val="visible"/>
                                      </p:to>
                                    </p:set>
                                    <p:animEffect transition="in" filter="wipe(left)">
                                      <p:cBhvr>
                                        <p:cTn id="130" dur="500"/>
                                        <p:tgtEl>
                                          <p:spTgt spid="28">
                                            <p:txEl>
                                              <p:pRg st="3" end="3"/>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8">
                                            <p:txEl>
                                              <p:pRg st="1" end="1"/>
                                            </p:txEl>
                                          </p:spTgt>
                                        </p:tgtEl>
                                        <p:attrNameLst>
                                          <p:attrName>style.visibility</p:attrName>
                                        </p:attrNameLst>
                                      </p:cBhvr>
                                      <p:to>
                                        <p:strVal val="visible"/>
                                      </p:to>
                                    </p:set>
                                    <p:animEffect transition="in" filter="wipe(left)">
                                      <p:cBhvr>
                                        <p:cTn id="135" dur="500"/>
                                        <p:tgtEl>
                                          <p:spTgt spid="28">
                                            <p:txEl>
                                              <p:pRg st="1" end="1"/>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8" fill="hold" nodeType="clickEffect">
                                  <p:stCondLst>
                                    <p:cond delay="0"/>
                                  </p:stCondLst>
                                  <p:childTnLst>
                                    <p:set>
                                      <p:cBhvr>
                                        <p:cTn id="139" dur="1" fill="hold">
                                          <p:stCondLst>
                                            <p:cond delay="0"/>
                                          </p:stCondLst>
                                        </p:cTn>
                                        <p:tgtEl>
                                          <p:spTgt spid="28">
                                            <p:txEl>
                                              <p:pRg st="0" end="0"/>
                                            </p:txEl>
                                          </p:spTgt>
                                        </p:tgtEl>
                                        <p:attrNameLst>
                                          <p:attrName>style.visibility</p:attrName>
                                        </p:attrNameLst>
                                      </p:cBhvr>
                                      <p:to>
                                        <p:strVal val="visible"/>
                                      </p:to>
                                    </p:set>
                                    <p:animEffect transition="in" filter="wipe(left)">
                                      <p:cBhvr>
                                        <p:cTn id="140" dur="500"/>
                                        <p:tgtEl>
                                          <p:spTgt spid="28">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nodeType="clickEffect">
                                  <p:stCondLst>
                                    <p:cond delay="0"/>
                                  </p:stCondLst>
                                  <p:childTnLst>
                                    <p:set>
                                      <p:cBhvr>
                                        <p:cTn id="144" dur="1" fill="hold">
                                          <p:stCondLst>
                                            <p:cond delay="0"/>
                                          </p:stCondLst>
                                        </p:cTn>
                                        <p:tgtEl>
                                          <p:spTgt spid="28">
                                            <p:txEl>
                                              <p:pRg st="2" end="2"/>
                                            </p:txEl>
                                          </p:spTgt>
                                        </p:tgtEl>
                                        <p:attrNameLst>
                                          <p:attrName>style.visibility</p:attrName>
                                        </p:attrNameLst>
                                      </p:cBhvr>
                                      <p:to>
                                        <p:strVal val="visible"/>
                                      </p:to>
                                    </p:set>
                                    <p:animEffect transition="in" filter="wipe(left)">
                                      <p:cBhvr>
                                        <p:cTn id="145" dur="500"/>
                                        <p:tgtEl>
                                          <p:spTgt spid="28">
                                            <p:txEl>
                                              <p:pRg st="2" end="2"/>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8" fill="hold" nodeType="clickEffect">
                                  <p:stCondLst>
                                    <p:cond delay="0"/>
                                  </p:stCondLst>
                                  <p:childTnLst>
                                    <p:set>
                                      <p:cBhvr>
                                        <p:cTn id="149" dur="1" fill="hold">
                                          <p:stCondLst>
                                            <p:cond delay="0"/>
                                          </p:stCondLst>
                                        </p:cTn>
                                        <p:tgtEl>
                                          <p:spTgt spid="28">
                                            <p:txEl>
                                              <p:pRg st="4" end="4"/>
                                            </p:txEl>
                                          </p:spTgt>
                                        </p:tgtEl>
                                        <p:attrNameLst>
                                          <p:attrName>style.visibility</p:attrName>
                                        </p:attrNameLst>
                                      </p:cBhvr>
                                      <p:to>
                                        <p:strVal val="visible"/>
                                      </p:to>
                                    </p:set>
                                    <p:animEffect transition="in" filter="wipe(left)">
                                      <p:cBhvr>
                                        <p:cTn id="150" dur="500"/>
                                        <p:tgtEl>
                                          <p:spTgt spid="28">
                                            <p:txEl>
                                              <p:pRg st="4" end="4"/>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8" fill="hold" nodeType="clickEffect">
                                  <p:stCondLst>
                                    <p:cond delay="0"/>
                                  </p:stCondLst>
                                  <p:childTnLst>
                                    <p:set>
                                      <p:cBhvr>
                                        <p:cTn id="154" dur="1" fill="hold">
                                          <p:stCondLst>
                                            <p:cond delay="0"/>
                                          </p:stCondLst>
                                        </p:cTn>
                                        <p:tgtEl>
                                          <p:spTgt spid="28">
                                            <p:txEl>
                                              <p:pRg st="5" end="5"/>
                                            </p:txEl>
                                          </p:spTgt>
                                        </p:tgtEl>
                                        <p:attrNameLst>
                                          <p:attrName>style.visibility</p:attrName>
                                        </p:attrNameLst>
                                      </p:cBhvr>
                                      <p:to>
                                        <p:strVal val="visible"/>
                                      </p:to>
                                    </p:set>
                                    <p:animEffect transition="in" filter="wipe(left)">
                                      <p:cBhvr>
                                        <p:cTn id="155" dur="500"/>
                                        <p:tgtEl>
                                          <p:spTgt spid="28">
                                            <p:txEl>
                                              <p:pRg st="5" end="5"/>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28">
                                            <p:txEl>
                                              <p:pRg st="6" end="6"/>
                                            </p:txEl>
                                          </p:spTgt>
                                        </p:tgtEl>
                                        <p:attrNameLst>
                                          <p:attrName>style.visibility</p:attrName>
                                        </p:attrNameLst>
                                      </p:cBhvr>
                                      <p:to>
                                        <p:strVal val="visible"/>
                                      </p:to>
                                    </p:set>
                                    <p:animEffect transition="in" filter="wipe(left)">
                                      <p:cBhvr>
                                        <p:cTn id="160" dur="500"/>
                                        <p:tgtEl>
                                          <p:spTgt spid="2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4451" grpId="0" animBg="1"/>
      <p:bldP spid="2024452" grpId="0" animBg="1"/>
      <p:bldP spid="2024453" grpId="0" animBg="1"/>
      <p:bldP spid="2024454" grpId="0" animBg="1"/>
      <p:bldP spid="2024455" grpId="0" animBg="1"/>
      <p:bldP spid="2024456" grpId="0" animBg="1"/>
      <p:bldP spid="2024457" grpId="0" animBg="1"/>
      <p:bldP spid="2024458" grpId="0" animBg="1"/>
      <p:bldP spid="2024459" grpId="0" animBg="1"/>
      <p:bldP spid="2024460" grpId="0" animBg="1"/>
      <p:bldP spid="2024461" grpId="0" animBg="1"/>
      <p:bldP spid="2024462" grpId="0" animBg="1"/>
      <p:bldP spid="2024463" grpId="0" animBg="1"/>
      <p:bldP spid="2024464" grpId="0"/>
      <p:bldP spid="2024465" grpId="0"/>
      <p:bldP spid="2024466" grpId="0" animBg="1"/>
      <p:bldP spid="2024467" grpId="0"/>
      <p:bldP spid="2024468" grpId="0" animBg="1"/>
      <p:bldP spid="2024469" grpId="0"/>
      <p:bldP spid="2024470" grpId="0" animBg="1"/>
      <p:bldP spid="2024471" grpId="0"/>
      <p:bldP spid="2024472" grpId="0"/>
      <p:bldP spid="202447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矩形 2"/>
          <p:cNvSpPr>
            <a:spLocks noGrp="1" noChangeArrowheads="1"/>
          </p:cNvSpPr>
          <p:nvPr>
            <p:ph type="title"/>
          </p:nvPr>
        </p:nvSpPr>
        <p:spPr/>
        <p:txBody>
          <a:bodyPr/>
          <a:lstStyle/>
          <a:p>
            <a:r>
              <a:rPr lang="zh-CN" altLang="en-US" smtClean="0"/>
              <a:t>中断优先级</a:t>
            </a:r>
          </a:p>
        </p:txBody>
      </p:sp>
      <p:sp>
        <p:nvSpPr>
          <p:cNvPr id="49156" name="矩形 3"/>
          <p:cNvSpPr>
            <a:spLocks noGrp="1" noChangeArrowheads="1"/>
          </p:cNvSpPr>
          <p:nvPr>
            <p:ph type="body" idx="1"/>
          </p:nvPr>
        </p:nvSpPr>
        <p:spPr/>
        <p:txBody>
          <a:bodyPr/>
          <a:lstStyle/>
          <a:p>
            <a:r>
              <a:rPr lang="zh-CN" altLang="en-US" dirty="0" smtClean="0"/>
              <a:t>多设备同时产生中断请求时，</a:t>
            </a:r>
            <a:r>
              <a:rPr lang="en-US" altLang="zh-CN" dirty="0"/>
              <a:t>CPU</a:t>
            </a:r>
            <a:r>
              <a:rPr lang="zh-CN" altLang="en-US" dirty="0" smtClean="0"/>
              <a:t>就必须采用一定的策略进行响应，通常采用优先级的策略。</a:t>
            </a:r>
          </a:p>
          <a:p>
            <a:pPr lvl="1"/>
            <a:r>
              <a:rPr lang="zh-CN" altLang="en-US" dirty="0" smtClean="0"/>
              <a:t>优先级高的先响应，优先级低的后响应。</a:t>
            </a:r>
          </a:p>
          <a:p>
            <a:pPr lvl="1"/>
            <a:r>
              <a:rPr lang="zh-CN" altLang="en-US" dirty="0" smtClean="0"/>
              <a:t>优先级高的中断请求可以中断优先级低的程序。</a:t>
            </a:r>
            <a:endParaRPr lang="en-US" altLang="zh-CN" dirty="0" smtClean="0"/>
          </a:p>
          <a:p>
            <a:pPr lvl="1"/>
            <a:r>
              <a:rPr lang="en-US" altLang="zh-CN" dirty="0"/>
              <a:t>CPU</a:t>
            </a:r>
            <a:r>
              <a:rPr lang="zh-CN" altLang="en-US" dirty="0"/>
              <a:t>优先级随不同中断服务程序而</a:t>
            </a:r>
            <a:r>
              <a:rPr lang="zh-CN" altLang="en-US" dirty="0" smtClean="0"/>
              <a:t>改变</a:t>
            </a:r>
            <a:endParaRPr lang="en-US" altLang="zh-CN" dirty="0" smtClean="0"/>
          </a:p>
          <a:p>
            <a:pPr lvl="2"/>
            <a:r>
              <a:rPr lang="zh-CN" altLang="en-US" dirty="0" smtClean="0"/>
              <a:t>执行</a:t>
            </a:r>
            <a:r>
              <a:rPr lang="zh-CN" altLang="en-US" dirty="0"/>
              <a:t>某</a:t>
            </a:r>
            <a:r>
              <a:rPr lang="zh-CN" altLang="en-US" dirty="0" smtClean="0"/>
              <a:t>设备中断服务子程序</a:t>
            </a:r>
            <a:endParaRPr lang="en-US" altLang="zh-CN" dirty="0" smtClean="0"/>
          </a:p>
          <a:p>
            <a:pPr lvl="2"/>
            <a:r>
              <a:rPr lang="en-US" altLang="zh-CN" dirty="0" smtClean="0"/>
              <a:t>CPU</a:t>
            </a:r>
            <a:r>
              <a:rPr lang="zh-CN" altLang="en-US" dirty="0"/>
              <a:t>优先级就与该设备的优先级一样</a:t>
            </a:r>
            <a:r>
              <a:rPr lang="zh-CN" altLang="en-US" dirty="0" smtClean="0"/>
              <a:t>。</a:t>
            </a:r>
            <a:endParaRPr lang="en-US" altLang="zh-CN" dirty="0" smtClean="0"/>
          </a:p>
          <a:p>
            <a:pPr lvl="1"/>
            <a:endParaRPr lang="zh-CN" altLang="en-US" dirty="0" smtClean="0"/>
          </a:p>
          <a:p>
            <a:pPr marL="0" indent="0">
              <a:buNone/>
            </a:pPr>
            <a:endParaRPr lang="zh-CN" altLang="en-US"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527203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矩形 2"/>
          <p:cNvSpPr>
            <a:spLocks noGrp="1" noChangeArrowheads="1"/>
          </p:cNvSpPr>
          <p:nvPr>
            <p:ph type="title"/>
          </p:nvPr>
        </p:nvSpPr>
        <p:spPr/>
        <p:txBody>
          <a:bodyPr/>
          <a:lstStyle/>
          <a:p>
            <a:r>
              <a:rPr lang="zh-CN" altLang="en-US" smtClean="0"/>
              <a:t>划分优先级的一般规律</a:t>
            </a:r>
          </a:p>
        </p:txBody>
      </p:sp>
      <p:sp>
        <p:nvSpPr>
          <p:cNvPr id="51204" name="矩形 3"/>
          <p:cNvSpPr>
            <a:spLocks noGrp="1" noChangeArrowheads="1"/>
          </p:cNvSpPr>
          <p:nvPr>
            <p:ph type="body" idx="1"/>
          </p:nvPr>
        </p:nvSpPr>
        <p:spPr/>
        <p:txBody>
          <a:bodyPr/>
          <a:lstStyle/>
          <a:p>
            <a:r>
              <a:rPr lang="zh-CN" altLang="en-US" dirty="0" smtClean="0"/>
              <a:t>硬件故障中断属于最高级，其次是程序错误中断；</a:t>
            </a:r>
          </a:p>
          <a:p>
            <a:r>
              <a:rPr lang="zh-CN" altLang="en-US" dirty="0" smtClean="0"/>
              <a:t>非屏蔽中断优于可屏蔽中断；</a:t>
            </a:r>
          </a:p>
          <a:p>
            <a:r>
              <a:rPr lang="en-US" altLang="zh-CN" dirty="0" smtClean="0"/>
              <a:t>DMA</a:t>
            </a:r>
            <a:r>
              <a:rPr lang="zh-CN" altLang="en-US" dirty="0" smtClean="0"/>
              <a:t>请求优先于</a:t>
            </a:r>
            <a:r>
              <a:rPr lang="en-US" altLang="zh-CN" dirty="0" smtClean="0"/>
              <a:t>I/O</a:t>
            </a:r>
            <a:r>
              <a:rPr lang="zh-CN" altLang="en-US" dirty="0" smtClean="0"/>
              <a:t>设备传送的中断请求；</a:t>
            </a:r>
          </a:p>
          <a:p>
            <a:r>
              <a:rPr lang="zh-CN" altLang="en-US" dirty="0" smtClean="0"/>
              <a:t>高速设备优于低速设备；</a:t>
            </a:r>
            <a:endParaRPr lang="en-US" altLang="zh-CN" dirty="0" smtClean="0"/>
          </a:p>
          <a:p>
            <a:r>
              <a:rPr lang="zh-CN" altLang="en-US" dirty="0" smtClean="0"/>
              <a:t>输入设备的中断优于输出设备；</a:t>
            </a:r>
            <a:endParaRPr lang="en-US" altLang="zh-CN" dirty="0" smtClean="0"/>
          </a:p>
          <a:p>
            <a:r>
              <a:rPr lang="zh-CN" altLang="en-US" dirty="0" smtClean="0"/>
              <a:t>实时设备优先于普通设备</a:t>
            </a:r>
            <a:r>
              <a:rPr lang="zh-CN" altLang="en-US" dirty="0"/>
              <a:t>；</a:t>
            </a:r>
            <a:endParaRPr lang="zh-CN" altLang="en-US" dirty="0" smtClean="0"/>
          </a:p>
          <a:p>
            <a:r>
              <a:rPr lang="zh-CN" altLang="en-US" dirty="0" smtClean="0"/>
              <a:t>同一优先等级中可以包括多台设备，这些设备中离计算机近的优先，形成了二维优先级。</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19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098985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矩形 2"/>
          <p:cNvSpPr>
            <a:spLocks noGrp="1" noChangeArrowheads="1"/>
          </p:cNvSpPr>
          <p:nvPr>
            <p:ph type="title"/>
          </p:nvPr>
        </p:nvSpPr>
        <p:spPr/>
        <p:txBody>
          <a:bodyPr/>
          <a:lstStyle/>
          <a:p>
            <a:r>
              <a:rPr lang="zh-CN" altLang="en-US" smtClean="0"/>
              <a:t>本章主要内容</a:t>
            </a:r>
          </a:p>
        </p:txBody>
      </p:sp>
      <p:sp>
        <p:nvSpPr>
          <p:cNvPr id="26628" name="矩形 3"/>
          <p:cNvSpPr>
            <a:spLocks noGrp="1" noChangeArrowheads="1"/>
          </p:cNvSpPr>
          <p:nvPr>
            <p:ph type="body" idx="1"/>
          </p:nvPr>
        </p:nvSpPr>
        <p:spPr/>
        <p:txBody>
          <a:bodyPr/>
          <a:lstStyle/>
          <a:p>
            <a:r>
              <a:rPr lang="zh-CN" altLang="en-US" dirty="0" smtClean="0"/>
              <a:t>外围设备定时方式与信息交换方式</a:t>
            </a:r>
          </a:p>
          <a:p>
            <a:r>
              <a:rPr lang="zh-CN" altLang="en-US" dirty="0" smtClean="0"/>
              <a:t>程序中断方式</a:t>
            </a:r>
          </a:p>
          <a:p>
            <a:r>
              <a:rPr lang="en-US" altLang="zh-CN" dirty="0" smtClean="0"/>
              <a:t>DMA</a:t>
            </a:r>
            <a:r>
              <a:rPr lang="zh-CN" altLang="en-US" dirty="0" smtClean="0"/>
              <a:t>方式</a:t>
            </a:r>
          </a:p>
          <a:p>
            <a:r>
              <a:rPr lang="zh-CN" altLang="en-US" dirty="0" smtClean="0"/>
              <a:t>通道方式</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579791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矩形 2"/>
          <p:cNvSpPr>
            <a:spLocks noGrp="1" noChangeArrowheads="1"/>
          </p:cNvSpPr>
          <p:nvPr>
            <p:ph type="title"/>
          </p:nvPr>
        </p:nvSpPr>
        <p:spPr/>
        <p:txBody>
          <a:bodyPr/>
          <a:lstStyle/>
          <a:p>
            <a:pPr eaLnBrk="1" hangingPunct="1"/>
            <a:r>
              <a:rPr lang="zh-CN" altLang="en-US" smtClean="0"/>
              <a:t>中断仲裁方式</a:t>
            </a:r>
          </a:p>
        </p:txBody>
      </p:sp>
      <p:sp>
        <p:nvSpPr>
          <p:cNvPr id="69636" name="矩形 3"/>
          <p:cNvSpPr>
            <a:spLocks noGrp="1" noChangeArrowheads="1"/>
          </p:cNvSpPr>
          <p:nvPr>
            <p:ph type="body" idx="1"/>
          </p:nvPr>
        </p:nvSpPr>
        <p:spPr/>
        <p:txBody>
          <a:bodyPr/>
          <a:lstStyle/>
          <a:p>
            <a:pPr eaLnBrk="1" hangingPunct="1"/>
            <a:r>
              <a:rPr lang="zh-CN" altLang="en-US" dirty="0" smtClean="0"/>
              <a:t>同一时刻可能有多个设备同时发出中断请求，如何选择适当的设备进行中断响应？（与总线仲裁方式类似）</a:t>
            </a:r>
          </a:p>
          <a:p>
            <a:pPr lvl="1" eaLnBrk="1" hangingPunct="1"/>
            <a:r>
              <a:rPr lang="zh-CN" altLang="en-US" dirty="0" smtClean="0">
                <a:solidFill>
                  <a:schemeClr val="accent2"/>
                </a:solidFill>
              </a:rPr>
              <a:t>  链式查询</a:t>
            </a:r>
          </a:p>
          <a:p>
            <a:pPr lvl="1" eaLnBrk="1" hangingPunct="1"/>
            <a:r>
              <a:rPr lang="zh-CN" altLang="en-US" dirty="0" smtClean="0">
                <a:solidFill>
                  <a:schemeClr val="accent2"/>
                </a:solidFill>
              </a:rPr>
              <a:t>  独立请求</a:t>
            </a:r>
          </a:p>
          <a:p>
            <a:pPr lvl="1" eaLnBrk="1" hangingPunct="1"/>
            <a:r>
              <a:rPr lang="zh-CN" altLang="en-US" dirty="0" smtClean="0">
                <a:solidFill>
                  <a:schemeClr val="accent2"/>
                </a:solidFill>
              </a:rPr>
              <a:t>  分组链式结构</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6476321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矩形 2"/>
          <p:cNvSpPr>
            <a:spLocks noGrp="1" noChangeArrowheads="1"/>
          </p:cNvSpPr>
          <p:nvPr>
            <p:ph type="title"/>
          </p:nvPr>
        </p:nvSpPr>
        <p:spPr/>
        <p:txBody>
          <a:bodyPr/>
          <a:lstStyle/>
          <a:p>
            <a:pPr eaLnBrk="1" hangingPunct="1"/>
            <a:r>
              <a:rPr lang="zh-CN" altLang="en-US" smtClean="0"/>
              <a:t>链式查询方式</a:t>
            </a:r>
          </a:p>
        </p:txBody>
      </p:sp>
      <p:sp>
        <p:nvSpPr>
          <p:cNvPr id="70660" name="自选图形 4"/>
          <p:cNvSpPr>
            <a:spLocks noChangeAspect="1" noChangeArrowheads="1" noTextEdit="1"/>
          </p:cNvSpPr>
          <p:nvPr/>
        </p:nvSpPr>
        <p:spPr bwMode="auto">
          <a:xfrm>
            <a:off x="1822921" y="2249314"/>
            <a:ext cx="5413375"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1" name="矩形 7"/>
          <p:cNvSpPr>
            <a:spLocks noChangeArrowheads="1"/>
          </p:cNvSpPr>
          <p:nvPr/>
        </p:nvSpPr>
        <p:spPr bwMode="auto">
          <a:xfrm>
            <a:off x="3050058" y="2450927"/>
            <a:ext cx="2413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IG</a:t>
            </a:r>
            <a:endParaRPr lang="en-US" altLang="zh-CN" i="0"/>
          </a:p>
        </p:txBody>
      </p:sp>
      <p:sp>
        <p:nvSpPr>
          <p:cNvPr id="70662" name="矩形 8"/>
          <p:cNvSpPr>
            <a:spLocks noChangeArrowheads="1"/>
          </p:cNvSpPr>
          <p:nvPr/>
        </p:nvSpPr>
        <p:spPr bwMode="auto">
          <a:xfrm>
            <a:off x="2973858" y="3684414"/>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3" name="矩形 9"/>
          <p:cNvSpPr>
            <a:spLocks noChangeArrowheads="1"/>
          </p:cNvSpPr>
          <p:nvPr/>
        </p:nvSpPr>
        <p:spPr bwMode="auto">
          <a:xfrm>
            <a:off x="3031008" y="3684414"/>
            <a:ext cx="2286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IR</a:t>
            </a:r>
            <a:endParaRPr lang="en-US" altLang="zh-CN" i="0"/>
          </a:p>
        </p:txBody>
      </p:sp>
      <p:sp>
        <p:nvSpPr>
          <p:cNvPr id="70664" name="矩形 10"/>
          <p:cNvSpPr>
            <a:spLocks noChangeArrowheads="1"/>
          </p:cNvSpPr>
          <p:nvPr/>
        </p:nvSpPr>
        <p:spPr bwMode="auto">
          <a:xfrm>
            <a:off x="3510433" y="4581352"/>
            <a:ext cx="217963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5" name="矩形 11"/>
          <p:cNvSpPr>
            <a:spLocks noChangeArrowheads="1"/>
          </p:cNvSpPr>
          <p:nvPr/>
        </p:nvSpPr>
        <p:spPr bwMode="auto">
          <a:xfrm>
            <a:off x="3588221" y="4603577"/>
            <a:ext cx="406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IR:  </a:t>
            </a:r>
            <a:endParaRPr lang="en-US" altLang="zh-CN" i="0"/>
          </a:p>
        </p:txBody>
      </p:sp>
      <p:sp>
        <p:nvSpPr>
          <p:cNvPr id="70666" name="矩形 12"/>
          <p:cNvSpPr>
            <a:spLocks noChangeArrowheads="1"/>
          </p:cNvSpPr>
          <p:nvPr/>
        </p:nvSpPr>
        <p:spPr bwMode="auto">
          <a:xfrm>
            <a:off x="4167658" y="4625802"/>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中断请求</a:t>
            </a:r>
            <a:endParaRPr lang="zh-CN" altLang="en-US" i="0"/>
          </a:p>
        </p:txBody>
      </p:sp>
      <p:sp>
        <p:nvSpPr>
          <p:cNvPr id="70667" name="矩形 13"/>
          <p:cNvSpPr>
            <a:spLocks noChangeArrowheads="1"/>
          </p:cNvSpPr>
          <p:nvPr/>
        </p:nvSpPr>
        <p:spPr bwMode="auto">
          <a:xfrm>
            <a:off x="3510433" y="4940127"/>
            <a:ext cx="24003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68" name="矩形 14"/>
          <p:cNvSpPr>
            <a:spLocks noChangeArrowheads="1"/>
          </p:cNvSpPr>
          <p:nvPr/>
        </p:nvSpPr>
        <p:spPr bwMode="auto">
          <a:xfrm>
            <a:off x="3581871" y="4962352"/>
            <a:ext cx="4191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IG:  </a:t>
            </a:r>
            <a:endParaRPr lang="en-US" altLang="zh-CN" i="0"/>
          </a:p>
        </p:txBody>
      </p:sp>
      <p:sp>
        <p:nvSpPr>
          <p:cNvPr id="70669" name="矩形 15"/>
          <p:cNvSpPr>
            <a:spLocks noChangeArrowheads="1"/>
          </p:cNvSpPr>
          <p:nvPr/>
        </p:nvSpPr>
        <p:spPr bwMode="auto">
          <a:xfrm>
            <a:off x="4167658" y="4984577"/>
            <a:ext cx="9144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中断许可</a:t>
            </a:r>
            <a:endParaRPr lang="zh-CN" altLang="en-US" i="0"/>
          </a:p>
        </p:txBody>
      </p:sp>
      <p:grpSp>
        <p:nvGrpSpPr>
          <p:cNvPr id="70670" name="组合 19"/>
          <p:cNvGrpSpPr>
            <a:grpSpLocks/>
          </p:cNvGrpSpPr>
          <p:nvPr/>
        </p:nvGrpSpPr>
        <p:grpSpPr bwMode="auto">
          <a:xfrm>
            <a:off x="1846733" y="2204864"/>
            <a:ext cx="1028700" cy="2219325"/>
            <a:chOff x="1100" y="1560"/>
            <a:chExt cx="648" cy="1398"/>
          </a:xfrm>
        </p:grpSpPr>
        <p:sp>
          <p:nvSpPr>
            <p:cNvPr id="70692" name="任意多边形 16"/>
            <p:cNvSpPr>
              <a:spLocks/>
            </p:cNvSpPr>
            <p:nvPr/>
          </p:nvSpPr>
          <p:spPr bwMode="auto">
            <a:xfrm>
              <a:off x="1702" y="1560"/>
              <a:ext cx="46" cy="1398"/>
            </a:xfrm>
            <a:custGeom>
              <a:avLst/>
              <a:gdLst>
                <a:gd name="T0" fmla="*/ 0 w 46"/>
                <a:gd name="T1" fmla="*/ 1398 h 1398"/>
                <a:gd name="T2" fmla="*/ 0 w 46"/>
                <a:gd name="T3" fmla="*/ 42 h 1398"/>
                <a:gd name="T4" fmla="*/ 46 w 46"/>
                <a:gd name="T5" fmla="*/ 0 h 1398"/>
                <a:gd name="T6" fmla="*/ 46 w 46"/>
                <a:gd name="T7" fmla="*/ 1355 h 1398"/>
                <a:gd name="T8" fmla="*/ 0 w 46"/>
                <a:gd name="T9" fmla="*/ 1398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398">
                  <a:moveTo>
                    <a:pt x="0" y="1398"/>
                  </a:moveTo>
                  <a:lnTo>
                    <a:pt x="0" y="42"/>
                  </a:lnTo>
                  <a:lnTo>
                    <a:pt x="46" y="0"/>
                  </a:lnTo>
                  <a:lnTo>
                    <a:pt x="46" y="1355"/>
                  </a:lnTo>
                  <a:lnTo>
                    <a:pt x="0" y="1398"/>
                  </a:lnTo>
                  <a:close/>
                </a:path>
              </a:pathLst>
            </a:custGeom>
            <a:solidFill>
              <a:srgbClr val="E0E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3" name="任意多边形 17"/>
            <p:cNvSpPr>
              <a:spLocks/>
            </p:cNvSpPr>
            <p:nvPr/>
          </p:nvSpPr>
          <p:spPr bwMode="auto">
            <a:xfrm>
              <a:off x="1100" y="1560"/>
              <a:ext cx="648" cy="42"/>
            </a:xfrm>
            <a:custGeom>
              <a:avLst/>
              <a:gdLst>
                <a:gd name="T0" fmla="*/ 602 w 648"/>
                <a:gd name="T1" fmla="*/ 42 h 42"/>
                <a:gd name="T2" fmla="*/ 0 w 648"/>
                <a:gd name="T3" fmla="*/ 42 h 42"/>
                <a:gd name="T4" fmla="*/ 47 w 648"/>
                <a:gd name="T5" fmla="*/ 0 h 42"/>
                <a:gd name="T6" fmla="*/ 648 w 648"/>
                <a:gd name="T7" fmla="*/ 0 h 42"/>
                <a:gd name="T8" fmla="*/ 602 w 6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
                  <a:moveTo>
                    <a:pt x="602" y="42"/>
                  </a:moveTo>
                  <a:lnTo>
                    <a:pt x="0" y="42"/>
                  </a:lnTo>
                  <a:lnTo>
                    <a:pt x="47" y="0"/>
                  </a:lnTo>
                  <a:lnTo>
                    <a:pt x="648" y="0"/>
                  </a:lnTo>
                  <a:lnTo>
                    <a:pt x="602" y="42"/>
                  </a:lnTo>
                  <a:close/>
                </a:path>
              </a:pathLst>
            </a:custGeom>
            <a:solidFill>
              <a:srgbClr val="97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4" name="矩形 18"/>
            <p:cNvSpPr>
              <a:spLocks noChangeArrowheads="1"/>
            </p:cNvSpPr>
            <p:nvPr/>
          </p:nvSpPr>
          <p:spPr bwMode="auto">
            <a:xfrm>
              <a:off x="1100" y="1602"/>
              <a:ext cx="602" cy="1356"/>
            </a:xfrm>
            <a:prstGeom prst="rect">
              <a:avLst/>
            </a:prstGeom>
            <a:solidFill>
              <a:srgbClr val="C3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1" name="矩形 20"/>
          <p:cNvSpPr>
            <a:spLocks noChangeArrowheads="1"/>
          </p:cNvSpPr>
          <p:nvPr/>
        </p:nvSpPr>
        <p:spPr bwMode="auto">
          <a:xfrm>
            <a:off x="1994371" y="3033539"/>
            <a:ext cx="881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2" name="矩形 21"/>
          <p:cNvSpPr>
            <a:spLocks noChangeArrowheads="1"/>
          </p:cNvSpPr>
          <p:nvPr/>
        </p:nvSpPr>
        <p:spPr bwMode="auto">
          <a:xfrm>
            <a:off x="2065808" y="3033539"/>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CPU</a:t>
            </a:r>
            <a:endParaRPr lang="en-US" altLang="zh-CN" i="0"/>
          </a:p>
        </p:txBody>
      </p:sp>
      <p:grpSp>
        <p:nvGrpSpPr>
          <p:cNvPr id="70673" name="组合 25"/>
          <p:cNvGrpSpPr>
            <a:grpSpLocks/>
          </p:cNvGrpSpPr>
          <p:nvPr/>
        </p:nvGrpSpPr>
        <p:grpSpPr bwMode="auto">
          <a:xfrm>
            <a:off x="6134571" y="2204864"/>
            <a:ext cx="1052512" cy="1143000"/>
            <a:chOff x="3801" y="1560"/>
            <a:chExt cx="663" cy="720"/>
          </a:xfrm>
        </p:grpSpPr>
        <p:sp>
          <p:nvSpPr>
            <p:cNvPr id="70689"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0"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91"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4" name="矩形 26"/>
          <p:cNvSpPr>
            <a:spLocks noChangeArrowheads="1"/>
          </p:cNvSpPr>
          <p:nvPr/>
        </p:nvSpPr>
        <p:spPr bwMode="auto">
          <a:xfrm>
            <a:off x="6207596" y="2517602"/>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5" name="矩形 27"/>
          <p:cNvSpPr>
            <a:spLocks noChangeArrowheads="1"/>
          </p:cNvSpPr>
          <p:nvPr/>
        </p:nvSpPr>
        <p:spPr bwMode="auto">
          <a:xfrm>
            <a:off x="6334596" y="256363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70676" name="矩形 28"/>
          <p:cNvSpPr>
            <a:spLocks noChangeArrowheads="1"/>
          </p:cNvSpPr>
          <p:nvPr/>
        </p:nvSpPr>
        <p:spPr bwMode="auto">
          <a:xfrm>
            <a:off x="6847358" y="254141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70677" name="组合 32"/>
          <p:cNvGrpSpPr>
            <a:grpSpLocks/>
          </p:cNvGrpSpPr>
          <p:nvPr/>
        </p:nvGrpSpPr>
        <p:grpSpPr bwMode="auto">
          <a:xfrm>
            <a:off x="3781896" y="2204864"/>
            <a:ext cx="1054100" cy="1143000"/>
            <a:chOff x="2319" y="1560"/>
            <a:chExt cx="664" cy="720"/>
          </a:xfrm>
        </p:grpSpPr>
        <p:sp>
          <p:nvSpPr>
            <p:cNvPr id="70686"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87"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70688"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70678" name="矩形 33"/>
          <p:cNvSpPr>
            <a:spLocks noChangeArrowheads="1"/>
          </p:cNvSpPr>
          <p:nvPr/>
        </p:nvSpPr>
        <p:spPr bwMode="auto">
          <a:xfrm>
            <a:off x="3905721" y="2517602"/>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70679" name="矩形 34"/>
          <p:cNvSpPr>
            <a:spLocks noChangeArrowheads="1"/>
          </p:cNvSpPr>
          <p:nvPr/>
        </p:nvSpPr>
        <p:spPr bwMode="auto">
          <a:xfrm>
            <a:off x="4031133" y="256363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70680" name="矩形 35"/>
          <p:cNvSpPr>
            <a:spLocks noChangeArrowheads="1"/>
          </p:cNvSpPr>
          <p:nvPr/>
        </p:nvSpPr>
        <p:spPr bwMode="auto">
          <a:xfrm>
            <a:off x="4545483" y="254141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70681" name="直线 55"/>
          <p:cNvSpPr>
            <a:spLocks noChangeShapeType="1"/>
          </p:cNvSpPr>
          <p:nvPr/>
        </p:nvSpPr>
        <p:spPr bwMode="auto">
          <a:xfrm>
            <a:off x="2832571" y="2835102"/>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2" name="直线 56"/>
          <p:cNvSpPr>
            <a:spLocks noChangeShapeType="1"/>
          </p:cNvSpPr>
          <p:nvPr/>
        </p:nvSpPr>
        <p:spPr bwMode="auto">
          <a:xfrm>
            <a:off x="4802658" y="2822402"/>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3" name="直线 57"/>
          <p:cNvSpPr>
            <a:spLocks noChangeShapeType="1"/>
          </p:cNvSpPr>
          <p:nvPr/>
        </p:nvSpPr>
        <p:spPr bwMode="auto">
          <a:xfrm>
            <a:off x="4397846" y="3352627"/>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4" name="直线 58"/>
          <p:cNvSpPr>
            <a:spLocks noChangeShapeType="1"/>
          </p:cNvSpPr>
          <p:nvPr/>
        </p:nvSpPr>
        <p:spPr bwMode="auto">
          <a:xfrm>
            <a:off x="6677496" y="3352627"/>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70685" name="直线 59"/>
          <p:cNvSpPr>
            <a:spLocks noChangeShapeType="1"/>
          </p:cNvSpPr>
          <p:nvPr/>
        </p:nvSpPr>
        <p:spPr bwMode="auto">
          <a:xfrm flipH="1">
            <a:off x="2821458" y="3970164"/>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6711398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矩形 2"/>
          <p:cNvSpPr>
            <a:spLocks noGrp="1" noChangeArrowheads="1"/>
          </p:cNvSpPr>
          <p:nvPr>
            <p:ph type="title"/>
          </p:nvPr>
        </p:nvSpPr>
        <p:spPr/>
        <p:txBody>
          <a:bodyPr/>
          <a:lstStyle/>
          <a:p>
            <a:pPr eaLnBrk="1" hangingPunct="1"/>
            <a:r>
              <a:rPr lang="zh-CN" altLang="en-US" smtClean="0"/>
              <a:t>独立请求方式</a:t>
            </a:r>
          </a:p>
        </p:txBody>
      </p:sp>
      <p:graphicFrame>
        <p:nvGraphicFramePr>
          <p:cNvPr id="71684" name="对象 3"/>
          <p:cNvGraphicFramePr>
            <a:graphicFrameLocks noGrp="1" noChangeAspect="1"/>
          </p:cNvGraphicFramePr>
          <p:nvPr>
            <p:ph idx="1"/>
            <p:extLst>
              <p:ext uri="{D42A27DB-BD31-4B8C-83A1-F6EECF244321}">
                <p14:modId xmlns:p14="http://schemas.microsoft.com/office/powerpoint/2010/main" val="2602175367"/>
              </p:ext>
            </p:extLst>
          </p:nvPr>
        </p:nvGraphicFramePr>
        <p:xfrm>
          <a:off x="1669628" y="1916832"/>
          <a:ext cx="5854700" cy="3246437"/>
        </p:xfrm>
        <a:graphic>
          <a:graphicData uri="http://schemas.openxmlformats.org/presentationml/2006/ole">
            <mc:AlternateContent xmlns:mc="http://schemas.openxmlformats.org/markup-compatibility/2006">
              <mc:Choice xmlns:v="urn:schemas-microsoft-com:vml" Requires="v">
                <p:oleObj spid="_x0000_s15427" name="图片" r:id="rId4" imgW="2200275" imgH="1333500" progId="Word.Picture.8">
                  <p:embed/>
                </p:oleObj>
              </mc:Choice>
              <mc:Fallback>
                <p:oleObj name="图片" r:id="rId4" imgW="2200275" imgH="1333500" progId="Word.Picture.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9628" y="1916832"/>
                        <a:ext cx="5854700" cy="3246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2965307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矩形 2"/>
          <p:cNvSpPr>
            <a:spLocks noGrp="1" noChangeArrowheads="1"/>
          </p:cNvSpPr>
          <p:nvPr>
            <p:ph type="title"/>
          </p:nvPr>
        </p:nvSpPr>
        <p:spPr/>
        <p:txBody>
          <a:bodyPr/>
          <a:lstStyle/>
          <a:p>
            <a:pPr eaLnBrk="1" hangingPunct="1"/>
            <a:r>
              <a:rPr lang="zh-CN" altLang="en-US" smtClean="0"/>
              <a:t>分组链式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23</a:t>
            </a:fld>
            <a:r>
              <a:rPr lang="en-US" altLang="zh-CN" sz="1400" smtClean="0">
                <a:solidFill>
                  <a:srgbClr val="0D7157"/>
                </a:solidFill>
              </a:rPr>
              <a:t>- </a:t>
            </a:r>
            <a:endParaRPr lang="en-US" altLang="zh-CN" sz="1400" dirty="0">
              <a:solidFill>
                <a:srgbClr val="0D7157"/>
              </a:solidFill>
            </a:endParaRPr>
          </a:p>
        </p:txBody>
      </p:sp>
      <p:grpSp>
        <p:nvGrpSpPr>
          <p:cNvPr id="3" name="组合 2"/>
          <p:cNvGrpSpPr/>
          <p:nvPr/>
        </p:nvGrpSpPr>
        <p:grpSpPr>
          <a:xfrm>
            <a:off x="1928515" y="1814785"/>
            <a:ext cx="5369226" cy="3816424"/>
            <a:chOff x="1928515" y="1814785"/>
            <a:chExt cx="5369226" cy="3816424"/>
          </a:xfrm>
        </p:grpSpPr>
        <p:sp>
          <p:nvSpPr>
            <p:cNvPr id="6" name="矩形 7"/>
            <p:cNvSpPr>
              <a:spLocks noChangeArrowheads="1"/>
            </p:cNvSpPr>
            <p:nvPr/>
          </p:nvSpPr>
          <p:spPr bwMode="auto">
            <a:xfrm>
              <a:off x="3027263" y="2071881"/>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IG</a:t>
              </a:r>
              <a:r>
                <a:rPr lang="en-US" altLang="zh-CN" sz="1800" i="0" baseline="-25000" dirty="0" smtClean="0">
                  <a:solidFill>
                    <a:srgbClr val="000000"/>
                  </a:solidFill>
                  <a:latin typeface="Times New Roman" pitchFamily="18" charset="0"/>
                </a:rPr>
                <a:t>1</a:t>
              </a:r>
              <a:endParaRPr lang="en-US" altLang="zh-CN" i="0" baseline="-25000" dirty="0"/>
            </a:p>
          </p:txBody>
        </p:sp>
        <p:sp>
          <p:nvSpPr>
            <p:cNvPr id="8" name="矩形 9"/>
            <p:cNvSpPr>
              <a:spLocks noChangeArrowheads="1"/>
            </p:cNvSpPr>
            <p:nvPr/>
          </p:nvSpPr>
          <p:spPr bwMode="auto">
            <a:xfrm>
              <a:off x="3059832" y="3212976"/>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IR</a:t>
              </a:r>
              <a:r>
                <a:rPr lang="en-US" altLang="zh-CN" sz="1800" i="0" baseline="-25000" dirty="0" smtClean="0">
                  <a:solidFill>
                    <a:srgbClr val="000000"/>
                  </a:solidFill>
                  <a:latin typeface="Times New Roman" pitchFamily="18" charset="0"/>
                </a:rPr>
                <a:t>1</a:t>
              </a:r>
              <a:endParaRPr lang="en-US" altLang="zh-CN" i="0" baseline="-25000" dirty="0"/>
            </a:p>
          </p:txBody>
        </p:sp>
        <p:grpSp>
          <p:nvGrpSpPr>
            <p:cNvPr id="9" name="组合 19"/>
            <p:cNvGrpSpPr>
              <a:grpSpLocks/>
            </p:cNvGrpSpPr>
            <p:nvPr/>
          </p:nvGrpSpPr>
          <p:grpSpPr bwMode="auto">
            <a:xfrm>
              <a:off x="1928515" y="1814785"/>
              <a:ext cx="1028700" cy="3816424"/>
              <a:chOff x="1100" y="1560"/>
              <a:chExt cx="648" cy="1398"/>
            </a:xfrm>
          </p:grpSpPr>
          <p:sp>
            <p:nvSpPr>
              <p:cNvPr id="10" name="任意多边形 16"/>
              <p:cNvSpPr>
                <a:spLocks/>
              </p:cNvSpPr>
              <p:nvPr/>
            </p:nvSpPr>
            <p:spPr bwMode="auto">
              <a:xfrm>
                <a:off x="1702" y="1560"/>
                <a:ext cx="46" cy="1398"/>
              </a:xfrm>
              <a:custGeom>
                <a:avLst/>
                <a:gdLst>
                  <a:gd name="T0" fmla="*/ 0 w 46"/>
                  <a:gd name="T1" fmla="*/ 1398 h 1398"/>
                  <a:gd name="T2" fmla="*/ 0 w 46"/>
                  <a:gd name="T3" fmla="*/ 42 h 1398"/>
                  <a:gd name="T4" fmla="*/ 46 w 46"/>
                  <a:gd name="T5" fmla="*/ 0 h 1398"/>
                  <a:gd name="T6" fmla="*/ 46 w 46"/>
                  <a:gd name="T7" fmla="*/ 1355 h 1398"/>
                  <a:gd name="T8" fmla="*/ 0 w 46"/>
                  <a:gd name="T9" fmla="*/ 1398 h 13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 h="1398">
                    <a:moveTo>
                      <a:pt x="0" y="1398"/>
                    </a:moveTo>
                    <a:lnTo>
                      <a:pt x="0" y="42"/>
                    </a:lnTo>
                    <a:lnTo>
                      <a:pt x="46" y="0"/>
                    </a:lnTo>
                    <a:lnTo>
                      <a:pt x="46" y="1355"/>
                    </a:lnTo>
                    <a:lnTo>
                      <a:pt x="0" y="1398"/>
                    </a:lnTo>
                    <a:close/>
                  </a:path>
                </a:pathLst>
              </a:custGeom>
              <a:solidFill>
                <a:srgbClr val="E0E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1" name="任意多边形 17"/>
              <p:cNvSpPr>
                <a:spLocks/>
              </p:cNvSpPr>
              <p:nvPr/>
            </p:nvSpPr>
            <p:spPr bwMode="auto">
              <a:xfrm>
                <a:off x="1100" y="1560"/>
                <a:ext cx="648" cy="42"/>
              </a:xfrm>
              <a:custGeom>
                <a:avLst/>
                <a:gdLst>
                  <a:gd name="T0" fmla="*/ 602 w 648"/>
                  <a:gd name="T1" fmla="*/ 42 h 42"/>
                  <a:gd name="T2" fmla="*/ 0 w 648"/>
                  <a:gd name="T3" fmla="*/ 42 h 42"/>
                  <a:gd name="T4" fmla="*/ 47 w 648"/>
                  <a:gd name="T5" fmla="*/ 0 h 42"/>
                  <a:gd name="T6" fmla="*/ 648 w 648"/>
                  <a:gd name="T7" fmla="*/ 0 h 42"/>
                  <a:gd name="T8" fmla="*/ 602 w 648"/>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8" h="42">
                    <a:moveTo>
                      <a:pt x="602" y="42"/>
                    </a:moveTo>
                    <a:lnTo>
                      <a:pt x="0" y="42"/>
                    </a:lnTo>
                    <a:lnTo>
                      <a:pt x="47" y="0"/>
                    </a:lnTo>
                    <a:lnTo>
                      <a:pt x="648" y="0"/>
                    </a:lnTo>
                    <a:lnTo>
                      <a:pt x="602" y="42"/>
                    </a:lnTo>
                    <a:close/>
                  </a:path>
                </a:pathLst>
              </a:custGeom>
              <a:solidFill>
                <a:srgbClr val="9797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2" name="矩形 18"/>
              <p:cNvSpPr>
                <a:spLocks noChangeArrowheads="1"/>
              </p:cNvSpPr>
              <p:nvPr/>
            </p:nvSpPr>
            <p:spPr bwMode="auto">
              <a:xfrm>
                <a:off x="1100" y="1602"/>
                <a:ext cx="602" cy="1356"/>
              </a:xfrm>
              <a:prstGeom prst="rect">
                <a:avLst/>
              </a:prstGeom>
              <a:solidFill>
                <a:srgbClr val="C3C3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13" name="矩形 20"/>
            <p:cNvSpPr>
              <a:spLocks noChangeArrowheads="1"/>
            </p:cNvSpPr>
            <p:nvPr/>
          </p:nvSpPr>
          <p:spPr bwMode="auto">
            <a:xfrm>
              <a:off x="2076153" y="2643460"/>
              <a:ext cx="881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4" name="矩形 21"/>
            <p:cNvSpPr>
              <a:spLocks noChangeArrowheads="1"/>
            </p:cNvSpPr>
            <p:nvPr/>
          </p:nvSpPr>
          <p:spPr bwMode="auto">
            <a:xfrm>
              <a:off x="2155830" y="3460940"/>
              <a:ext cx="444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a:solidFill>
                    <a:srgbClr val="000000"/>
                  </a:solidFill>
                  <a:latin typeface="Times New Roman" pitchFamily="18" charset="0"/>
                </a:rPr>
                <a:t>CPU</a:t>
              </a:r>
              <a:endParaRPr lang="en-US" altLang="zh-CN" i="0" dirty="0"/>
            </a:p>
          </p:txBody>
        </p:sp>
        <p:grpSp>
          <p:nvGrpSpPr>
            <p:cNvPr id="15" name="组合 25"/>
            <p:cNvGrpSpPr>
              <a:grpSpLocks/>
            </p:cNvGrpSpPr>
            <p:nvPr/>
          </p:nvGrpSpPr>
          <p:grpSpPr bwMode="auto">
            <a:xfrm>
              <a:off x="6216353" y="1814785"/>
              <a:ext cx="1052512" cy="1143000"/>
              <a:chOff x="3801" y="1560"/>
              <a:chExt cx="663" cy="720"/>
            </a:xfrm>
          </p:grpSpPr>
          <p:sp>
            <p:nvSpPr>
              <p:cNvPr id="16"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7"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18"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19" name="矩形 26"/>
            <p:cNvSpPr>
              <a:spLocks noChangeArrowheads="1"/>
            </p:cNvSpPr>
            <p:nvPr/>
          </p:nvSpPr>
          <p:spPr bwMode="auto">
            <a:xfrm>
              <a:off x="6289378" y="2127523"/>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0" name="矩形 27"/>
            <p:cNvSpPr>
              <a:spLocks noChangeArrowheads="1"/>
            </p:cNvSpPr>
            <p:nvPr/>
          </p:nvSpPr>
          <p:spPr bwMode="auto">
            <a:xfrm>
              <a:off x="6416378" y="217356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21" name="矩形 28"/>
            <p:cNvSpPr>
              <a:spLocks noChangeArrowheads="1"/>
            </p:cNvSpPr>
            <p:nvPr/>
          </p:nvSpPr>
          <p:spPr bwMode="auto">
            <a:xfrm>
              <a:off x="6929140" y="215133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22" name="组合 32"/>
            <p:cNvGrpSpPr>
              <a:grpSpLocks/>
            </p:cNvGrpSpPr>
            <p:nvPr/>
          </p:nvGrpSpPr>
          <p:grpSpPr bwMode="auto">
            <a:xfrm>
              <a:off x="3863678" y="1814785"/>
              <a:ext cx="1054100" cy="1143000"/>
              <a:chOff x="2319" y="1560"/>
              <a:chExt cx="664" cy="720"/>
            </a:xfrm>
          </p:grpSpPr>
          <p:sp>
            <p:nvSpPr>
              <p:cNvPr id="23"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24"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25"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26" name="矩形 33"/>
            <p:cNvSpPr>
              <a:spLocks noChangeArrowheads="1"/>
            </p:cNvSpPr>
            <p:nvPr/>
          </p:nvSpPr>
          <p:spPr bwMode="auto">
            <a:xfrm>
              <a:off x="3987503" y="2127523"/>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7" name="矩形 34"/>
            <p:cNvSpPr>
              <a:spLocks noChangeArrowheads="1"/>
            </p:cNvSpPr>
            <p:nvPr/>
          </p:nvSpPr>
          <p:spPr bwMode="auto">
            <a:xfrm>
              <a:off x="4112915" y="2173560"/>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28" name="矩形 35"/>
            <p:cNvSpPr>
              <a:spLocks noChangeArrowheads="1"/>
            </p:cNvSpPr>
            <p:nvPr/>
          </p:nvSpPr>
          <p:spPr bwMode="auto">
            <a:xfrm>
              <a:off x="4627265" y="2151335"/>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29" name="直线 55"/>
            <p:cNvSpPr>
              <a:spLocks noChangeShapeType="1"/>
            </p:cNvSpPr>
            <p:nvPr/>
          </p:nvSpPr>
          <p:spPr bwMode="auto">
            <a:xfrm>
              <a:off x="2914353" y="2445023"/>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0" name="直线 56"/>
            <p:cNvSpPr>
              <a:spLocks noChangeShapeType="1"/>
            </p:cNvSpPr>
            <p:nvPr/>
          </p:nvSpPr>
          <p:spPr bwMode="auto">
            <a:xfrm>
              <a:off x="4884440" y="2432323"/>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1" name="直线 57"/>
            <p:cNvSpPr>
              <a:spLocks noChangeShapeType="1"/>
            </p:cNvSpPr>
            <p:nvPr/>
          </p:nvSpPr>
          <p:spPr bwMode="auto">
            <a:xfrm>
              <a:off x="4479628" y="2962548"/>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2" name="直线 58"/>
            <p:cNvSpPr>
              <a:spLocks noChangeShapeType="1"/>
            </p:cNvSpPr>
            <p:nvPr/>
          </p:nvSpPr>
          <p:spPr bwMode="auto">
            <a:xfrm>
              <a:off x="6759278" y="2962548"/>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3" name="直线 59"/>
            <p:cNvSpPr>
              <a:spLocks noChangeShapeType="1"/>
            </p:cNvSpPr>
            <p:nvPr/>
          </p:nvSpPr>
          <p:spPr bwMode="auto">
            <a:xfrm flipH="1">
              <a:off x="2903240" y="3580085"/>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34" name="矩形 7"/>
            <p:cNvSpPr>
              <a:spLocks noChangeArrowheads="1"/>
            </p:cNvSpPr>
            <p:nvPr/>
          </p:nvSpPr>
          <p:spPr bwMode="auto">
            <a:xfrm>
              <a:off x="3081415" y="3942637"/>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IG</a:t>
              </a:r>
              <a:r>
                <a:rPr lang="en-US" altLang="zh-CN" sz="1800" i="0" baseline="-25000" dirty="0" smtClean="0">
                  <a:solidFill>
                    <a:srgbClr val="000000"/>
                  </a:solidFill>
                  <a:latin typeface="Times New Roman" pitchFamily="18" charset="0"/>
                </a:rPr>
                <a:t>2</a:t>
              </a:r>
              <a:endParaRPr lang="en-US" altLang="zh-CN" i="0" baseline="-25000" dirty="0"/>
            </a:p>
          </p:txBody>
        </p:sp>
        <p:sp>
          <p:nvSpPr>
            <p:cNvPr id="35" name="矩形 8"/>
            <p:cNvSpPr>
              <a:spLocks noChangeArrowheads="1"/>
            </p:cNvSpPr>
            <p:nvPr/>
          </p:nvSpPr>
          <p:spPr bwMode="auto">
            <a:xfrm>
              <a:off x="3084516" y="5176124"/>
              <a:ext cx="636588"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6" name="矩形 9"/>
            <p:cNvSpPr>
              <a:spLocks noChangeArrowheads="1"/>
            </p:cNvSpPr>
            <p:nvPr/>
          </p:nvSpPr>
          <p:spPr bwMode="auto">
            <a:xfrm>
              <a:off x="3062489" y="5176124"/>
              <a:ext cx="30777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dirty="0" smtClean="0">
                  <a:solidFill>
                    <a:srgbClr val="000000"/>
                  </a:solidFill>
                  <a:latin typeface="Times New Roman" pitchFamily="18" charset="0"/>
                </a:rPr>
                <a:t>IR</a:t>
              </a:r>
              <a:r>
                <a:rPr lang="en-US" altLang="zh-CN" sz="1800" i="0" baseline="-25000" dirty="0" smtClean="0">
                  <a:solidFill>
                    <a:srgbClr val="000000"/>
                  </a:solidFill>
                  <a:latin typeface="Times New Roman" pitchFamily="18" charset="0"/>
                </a:rPr>
                <a:t>2</a:t>
              </a:r>
              <a:endParaRPr lang="en-US" altLang="zh-CN" i="0" baseline="-25000" dirty="0"/>
            </a:p>
          </p:txBody>
        </p:sp>
        <p:grpSp>
          <p:nvGrpSpPr>
            <p:cNvPr id="38" name="组合 25"/>
            <p:cNvGrpSpPr>
              <a:grpSpLocks/>
            </p:cNvGrpSpPr>
            <p:nvPr/>
          </p:nvGrpSpPr>
          <p:grpSpPr bwMode="auto">
            <a:xfrm>
              <a:off x="6245229" y="3696574"/>
              <a:ext cx="1052512" cy="1143000"/>
              <a:chOff x="3801" y="1560"/>
              <a:chExt cx="663" cy="720"/>
            </a:xfrm>
          </p:grpSpPr>
          <p:sp>
            <p:nvSpPr>
              <p:cNvPr id="39" name="任意多边形 22"/>
              <p:cNvSpPr>
                <a:spLocks/>
              </p:cNvSpPr>
              <p:nvPr/>
            </p:nvSpPr>
            <p:spPr bwMode="auto">
              <a:xfrm>
                <a:off x="4433"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0" name="任意多边形 23"/>
              <p:cNvSpPr>
                <a:spLocks/>
              </p:cNvSpPr>
              <p:nvPr/>
            </p:nvSpPr>
            <p:spPr bwMode="auto">
              <a:xfrm>
                <a:off x="3801" y="1560"/>
                <a:ext cx="663" cy="42"/>
              </a:xfrm>
              <a:custGeom>
                <a:avLst/>
                <a:gdLst>
                  <a:gd name="T0" fmla="*/ 632 w 663"/>
                  <a:gd name="T1" fmla="*/ 42 h 42"/>
                  <a:gd name="T2" fmla="*/ 0 w 663"/>
                  <a:gd name="T3" fmla="*/ 42 h 42"/>
                  <a:gd name="T4" fmla="*/ 46 w 663"/>
                  <a:gd name="T5" fmla="*/ 0 h 42"/>
                  <a:gd name="T6" fmla="*/ 663 w 663"/>
                  <a:gd name="T7" fmla="*/ 0 h 42"/>
                  <a:gd name="T8" fmla="*/ 632 w 663"/>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3" h="42">
                    <a:moveTo>
                      <a:pt x="632" y="42"/>
                    </a:moveTo>
                    <a:lnTo>
                      <a:pt x="0" y="42"/>
                    </a:lnTo>
                    <a:lnTo>
                      <a:pt x="46" y="0"/>
                    </a:lnTo>
                    <a:lnTo>
                      <a:pt x="663" y="0"/>
                    </a:lnTo>
                    <a:lnTo>
                      <a:pt x="632"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1" name="矩形 24"/>
              <p:cNvSpPr>
                <a:spLocks noChangeArrowheads="1"/>
              </p:cNvSpPr>
              <p:nvPr/>
            </p:nvSpPr>
            <p:spPr bwMode="auto">
              <a:xfrm>
                <a:off x="3801" y="1602"/>
                <a:ext cx="632"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42" name="矩形 26"/>
            <p:cNvSpPr>
              <a:spLocks noChangeArrowheads="1"/>
            </p:cNvSpPr>
            <p:nvPr/>
          </p:nvSpPr>
          <p:spPr bwMode="auto">
            <a:xfrm>
              <a:off x="6318254" y="4009312"/>
              <a:ext cx="7842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43" name="矩形 27"/>
            <p:cNvSpPr>
              <a:spLocks noChangeArrowheads="1"/>
            </p:cNvSpPr>
            <p:nvPr/>
          </p:nvSpPr>
          <p:spPr bwMode="auto">
            <a:xfrm>
              <a:off x="6445254" y="405534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44" name="矩形 28"/>
            <p:cNvSpPr>
              <a:spLocks noChangeArrowheads="1"/>
            </p:cNvSpPr>
            <p:nvPr/>
          </p:nvSpPr>
          <p:spPr bwMode="auto">
            <a:xfrm>
              <a:off x="6958016" y="403312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n</a:t>
              </a:r>
              <a:endParaRPr lang="en-US" altLang="zh-CN" i="0"/>
            </a:p>
          </p:txBody>
        </p:sp>
        <p:grpSp>
          <p:nvGrpSpPr>
            <p:cNvPr id="45" name="组合 32"/>
            <p:cNvGrpSpPr>
              <a:grpSpLocks/>
            </p:cNvGrpSpPr>
            <p:nvPr/>
          </p:nvGrpSpPr>
          <p:grpSpPr bwMode="auto">
            <a:xfrm>
              <a:off x="3892554" y="3696574"/>
              <a:ext cx="1054100" cy="1143000"/>
              <a:chOff x="2319" y="1560"/>
              <a:chExt cx="664" cy="720"/>
            </a:xfrm>
          </p:grpSpPr>
          <p:sp>
            <p:nvSpPr>
              <p:cNvPr id="46" name="任意多边形 29"/>
              <p:cNvSpPr>
                <a:spLocks/>
              </p:cNvSpPr>
              <p:nvPr/>
            </p:nvSpPr>
            <p:spPr bwMode="auto">
              <a:xfrm>
                <a:off x="2952" y="1560"/>
                <a:ext cx="31" cy="720"/>
              </a:xfrm>
              <a:custGeom>
                <a:avLst/>
                <a:gdLst>
                  <a:gd name="T0" fmla="*/ 0 w 31"/>
                  <a:gd name="T1" fmla="*/ 720 h 720"/>
                  <a:gd name="T2" fmla="*/ 0 w 31"/>
                  <a:gd name="T3" fmla="*/ 42 h 720"/>
                  <a:gd name="T4" fmla="*/ 31 w 31"/>
                  <a:gd name="T5" fmla="*/ 0 h 720"/>
                  <a:gd name="T6" fmla="*/ 31 w 31"/>
                  <a:gd name="T7" fmla="*/ 678 h 720"/>
                  <a:gd name="T8" fmla="*/ 0 w 31"/>
                  <a:gd name="T9" fmla="*/ 72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 h="720">
                    <a:moveTo>
                      <a:pt x="0" y="720"/>
                    </a:moveTo>
                    <a:lnTo>
                      <a:pt x="0" y="42"/>
                    </a:lnTo>
                    <a:lnTo>
                      <a:pt x="31" y="0"/>
                    </a:lnTo>
                    <a:lnTo>
                      <a:pt x="31" y="678"/>
                    </a:lnTo>
                    <a:lnTo>
                      <a:pt x="0" y="720"/>
                    </a:lnTo>
                    <a:close/>
                  </a:path>
                </a:pathLst>
              </a:custGeom>
              <a:solidFill>
                <a:srgbClr val="B3E0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7" name="任意多边形 30"/>
              <p:cNvSpPr>
                <a:spLocks/>
              </p:cNvSpPr>
              <p:nvPr/>
            </p:nvSpPr>
            <p:spPr bwMode="auto">
              <a:xfrm>
                <a:off x="2319" y="1560"/>
                <a:ext cx="664" cy="42"/>
              </a:xfrm>
              <a:custGeom>
                <a:avLst/>
                <a:gdLst>
                  <a:gd name="T0" fmla="*/ 633 w 664"/>
                  <a:gd name="T1" fmla="*/ 42 h 42"/>
                  <a:gd name="T2" fmla="*/ 0 w 664"/>
                  <a:gd name="T3" fmla="*/ 42 h 42"/>
                  <a:gd name="T4" fmla="*/ 47 w 664"/>
                  <a:gd name="T5" fmla="*/ 0 h 42"/>
                  <a:gd name="T6" fmla="*/ 664 w 664"/>
                  <a:gd name="T7" fmla="*/ 0 h 42"/>
                  <a:gd name="T8" fmla="*/ 633 w 664"/>
                  <a:gd name="T9" fmla="*/ 42 h 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4" h="42">
                    <a:moveTo>
                      <a:pt x="633" y="42"/>
                    </a:moveTo>
                    <a:lnTo>
                      <a:pt x="0" y="42"/>
                    </a:lnTo>
                    <a:lnTo>
                      <a:pt x="47" y="0"/>
                    </a:lnTo>
                    <a:lnTo>
                      <a:pt x="664" y="0"/>
                    </a:lnTo>
                    <a:lnTo>
                      <a:pt x="633" y="42"/>
                    </a:lnTo>
                    <a:close/>
                  </a:path>
                </a:pathLst>
              </a:custGeom>
              <a:solidFill>
                <a:srgbClr val="7997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i="0"/>
              </a:p>
            </p:txBody>
          </p:sp>
          <p:sp>
            <p:nvSpPr>
              <p:cNvPr id="48" name="矩形 31"/>
              <p:cNvSpPr>
                <a:spLocks noChangeArrowheads="1"/>
              </p:cNvSpPr>
              <p:nvPr/>
            </p:nvSpPr>
            <p:spPr bwMode="auto">
              <a:xfrm>
                <a:off x="2319" y="1602"/>
                <a:ext cx="633" cy="678"/>
              </a:xfrm>
              <a:prstGeom prst="rect">
                <a:avLst/>
              </a:prstGeom>
              <a:solidFill>
                <a:srgbClr val="9CC39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grpSp>
        <p:sp>
          <p:nvSpPr>
            <p:cNvPr id="49" name="矩形 33"/>
            <p:cNvSpPr>
              <a:spLocks noChangeArrowheads="1"/>
            </p:cNvSpPr>
            <p:nvPr/>
          </p:nvSpPr>
          <p:spPr bwMode="auto">
            <a:xfrm>
              <a:off x="4016379" y="4009312"/>
              <a:ext cx="782637"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50" name="矩形 34"/>
            <p:cNvSpPr>
              <a:spLocks noChangeArrowheads="1"/>
            </p:cNvSpPr>
            <p:nvPr/>
          </p:nvSpPr>
          <p:spPr bwMode="auto">
            <a:xfrm>
              <a:off x="4141791" y="4055349"/>
              <a:ext cx="457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1800" i="0">
                  <a:solidFill>
                    <a:srgbClr val="000000"/>
                  </a:solidFill>
                  <a:latin typeface="宋体" pitchFamily="2" charset="-122"/>
                  <a:ea typeface="宋体" pitchFamily="2" charset="-122"/>
                </a:rPr>
                <a:t>设备</a:t>
              </a:r>
              <a:endParaRPr lang="zh-CN" altLang="en-US" i="0"/>
            </a:p>
          </p:txBody>
        </p:sp>
        <p:sp>
          <p:nvSpPr>
            <p:cNvPr id="51" name="矩形 35"/>
            <p:cNvSpPr>
              <a:spLocks noChangeArrowheads="1"/>
            </p:cNvSpPr>
            <p:nvPr/>
          </p:nvSpPr>
          <p:spPr bwMode="auto">
            <a:xfrm>
              <a:off x="4656141" y="4033124"/>
              <a:ext cx="1143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800" i="0">
                  <a:solidFill>
                    <a:srgbClr val="000000"/>
                  </a:solidFill>
                  <a:latin typeface="Times New Roman" pitchFamily="18" charset="0"/>
                </a:rPr>
                <a:t>1</a:t>
              </a:r>
              <a:endParaRPr lang="en-US" altLang="zh-CN" i="0"/>
            </a:p>
          </p:txBody>
        </p:sp>
        <p:sp>
          <p:nvSpPr>
            <p:cNvPr id="52" name="直线 55"/>
            <p:cNvSpPr>
              <a:spLocks noChangeShapeType="1"/>
            </p:cNvSpPr>
            <p:nvPr/>
          </p:nvSpPr>
          <p:spPr bwMode="auto">
            <a:xfrm>
              <a:off x="2943229" y="4326812"/>
              <a:ext cx="947737"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3" name="直线 56"/>
            <p:cNvSpPr>
              <a:spLocks noChangeShapeType="1"/>
            </p:cNvSpPr>
            <p:nvPr/>
          </p:nvSpPr>
          <p:spPr bwMode="auto">
            <a:xfrm>
              <a:off x="4913316" y="4314112"/>
              <a:ext cx="1320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4" name="直线 57"/>
            <p:cNvSpPr>
              <a:spLocks noChangeShapeType="1"/>
            </p:cNvSpPr>
            <p:nvPr/>
          </p:nvSpPr>
          <p:spPr bwMode="auto">
            <a:xfrm>
              <a:off x="4508504" y="4844337"/>
              <a:ext cx="0" cy="606425"/>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5" name="直线 58"/>
            <p:cNvSpPr>
              <a:spLocks noChangeShapeType="1"/>
            </p:cNvSpPr>
            <p:nvPr/>
          </p:nvSpPr>
          <p:spPr bwMode="auto">
            <a:xfrm>
              <a:off x="6788154" y="4844337"/>
              <a:ext cx="0" cy="6175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sp>
          <p:nvSpPr>
            <p:cNvPr id="56" name="直线 59"/>
            <p:cNvSpPr>
              <a:spLocks noChangeShapeType="1"/>
            </p:cNvSpPr>
            <p:nvPr/>
          </p:nvSpPr>
          <p:spPr bwMode="auto">
            <a:xfrm flipH="1">
              <a:off x="2932116" y="5461874"/>
              <a:ext cx="385603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i="0"/>
            </a:p>
          </p:txBody>
        </p:sp>
      </p:grpSp>
    </p:spTree>
    <p:extLst>
      <p:ext uri="{BB962C8B-B14F-4D97-AF65-F5344CB8AC3E}">
        <p14:creationId xmlns:p14="http://schemas.microsoft.com/office/powerpoint/2010/main" val="19821916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矩形 2"/>
          <p:cNvSpPr>
            <a:spLocks noGrp="1" noChangeArrowheads="1"/>
          </p:cNvSpPr>
          <p:nvPr>
            <p:ph type="title"/>
          </p:nvPr>
        </p:nvSpPr>
        <p:spPr/>
        <p:txBody>
          <a:bodyPr/>
          <a:lstStyle/>
          <a:p>
            <a:pPr eaLnBrk="1" hangingPunct="1"/>
            <a:r>
              <a:rPr lang="zh-CN" altLang="en-US" dirty="0" smtClean="0"/>
              <a:t>二维优先级示意图 </a:t>
            </a:r>
            <a:r>
              <a:rPr lang="en-US" altLang="zh-CN" dirty="0" smtClean="0"/>
              <a:t>(</a:t>
            </a:r>
            <a:r>
              <a:rPr lang="zh-CN" altLang="en-US" dirty="0"/>
              <a:t>中断共享</a:t>
            </a:r>
            <a:r>
              <a:rPr lang="en-US" altLang="zh-CN" dirty="0" smtClean="0"/>
              <a:t>)</a:t>
            </a:r>
            <a:r>
              <a:rPr lang="zh-CN" altLang="en-US" dirty="0" smtClean="0"/>
              <a:t> </a:t>
            </a:r>
          </a:p>
        </p:txBody>
      </p:sp>
      <p:sp>
        <p:nvSpPr>
          <p:cNvPr id="52228" name="矩形 3"/>
          <p:cNvSpPr>
            <a:spLocks noChangeArrowheads="1"/>
          </p:cNvSpPr>
          <p:nvPr/>
        </p:nvSpPr>
        <p:spPr bwMode="auto">
          <a:xfrm>
            <a:off x="0" y="2333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52229" name="对象 4"/>
          <p:cNvGraphicFramePr>
            <a:graphicFrameLocks noChangeAspect="1"/>
          </p:cNvGraphicFramePr>
          <p:nvPr>
            <p:extLst>
              <p:ext uri="{D42A27DB-BD31-4B8C-83A1-F6EECF244321}">
                <p14:modId xmlns:p14="http://schemas.microsoft.com/office/powerpoint/2010/main" val="3823350110"/>
              </p:ext>
            </p:extLst>
          </p:nvPr>
        </p:nvGraphicFramePr>
        <p:xfrm>
          <a:off x="1115616" y="1412776"/>
          <a:ext cx="7129462" cy="4330700"/>
        </p:xfrm>
        <a:graphic>
          <a:graphicData uri="http://schemas.openxmlformats.org/presentationml/2006/ole">
            <mc:AlternateContent xmlns:mc="http://schemas.openxmlformats.org/markup-compatibility/2006">
              <mc:Choice xmlns:v="urn:schemas-microsoft-com:vml" Requires="v">
                <p:oleObj spid="_x0000_s2141" name="图片" r:id="rId4" imgW="3093720" imgH="2193036" progId="Word.Picture.8">
                  <p:embed/>
                </p:oleObj>
              </mc:Choice>
              <mc:Fallback>
                <p:oleObj name="图片" r:id="rId4" imgW="3093720" imgH="2193036"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1412776"/>
                        <a:ext cx="7129462" cy="4330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980368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矩形 2"/>
          <p:cNvSpPr>
            <a:spLocks noGrp="1" noChangeArrowheads="1"/>
          </p:cNvSpPr>
          <p:nvPr>
            <p:ph type="title"/>
          </p:nvPr>
        </p:nvSpPr>
        <p:spPr/>
        <p:txBody>
          <a:bodyPr/>
          <a:lstStyle/>
          <a:p>
            <a:pPr eaLnBrk="1" hangingPunct="1"/>
            <a:r>
              <a:rPr lang="zh-CN" altLang="en-US" smtClean="0"/>
              <a:t>中断屏蔽</a:t>
            </a:r>
          </a:p>
        </p:txBody>
      </p:sp>
      <p:sp>
        <p:nvSpPr>
          <p:cNvPr id="53252" name="矩形 3"/>
          <p:cNvSpPr>
            <a:spLocks noGrp="1" noChangeArrowheads="1"/>
          </p:cNvSpPr>
          <p:nvPr>
            <p:ph type="body" idx="1"/>
          </p:nvPr>
        </p:nvSpPr>
        <p:spPr/>
        <p:txBody>
          <a:bodyPr/>
          <a:lstStyle/>
          <a:p>
            <a:pPr eaLnBrk="1" hangingPunct="1"/>
            <a:r>
              <a:rPr lang="zh-CN" altLang="en-US" sz="2400" dirty="0" smtClean="0"/>
              <a:t>响应优先级</a:t>
            </a:r>
          </a:p>
          <a:p>
            <a:pPr lvl="1" eaLnBrk="1" hangingPunct="1"/>
            <a:r>
              <a:rPr lang="en-US" altLang="zh-CN" sz="2100" dirty="0" smtClean="0"/>
              <a:t>CPU</a:t>
            </a:r>
            <a:r>
              <a:rPr lang="zh-CN" altLang="en-US" sz="2100" dirty="0" smtClean="0"/>
              <a:t>对各设备中断请求进行响应，并准备好处理的先后次序，这种次序往往在硬件线路上已固定，不便于变动。</a:t>
            </a:r>
          </a:p>
          <a:p>
            <a:pPr eaLnBrk="1" hangingPunct="1"/>
            <a:r>
              <a:rPr lang="zh-CN" altLang="en-US" sz="2400" dirty="0" smtClean="0"/>
              <a:t>处理优先级</a:t>
            </a:r>
          </a:p>
          <a:p>
            <a:pPr lvl="1" eaLnBrk="1" hangingPunct="1"/>
            <a:r>
              <a:rPr lang="en-US" altLang="zh-CN" sz="2100" dirty="0" smtClean="0"/>
              <a:t>CPU</a:t>
            </a:r>
            <a:r>
              <a:rPr lang="zh-CN" altLang="en-US" sz="2100" dirty="0" smtClean="0"/>
              <a:t>实际对各中断请求处理的先后次序。如果不使用屏蔽技术，响应的优先次序就是处理的优先次序。 </a:t>
            </a:r>
            <a:endParaRPr lang="en-US" altLang="zh-CN" sz="2100" dirty="0" smtClean="0"/>
          </a:p>
          <a:p>
            <a:pPr eaLnBrk="1" hangingPunct="1"/>
            <a:r>
              <a:rPr lang="zh-CN" altLang="en-US" dirty="0"/>
              <a:t>中断屏蔽技术可动态改变各设备</a:t>
            </a:r>
            <a:r>
              <a:rPr lang="zh-CN" altLang="en-US" dirty="0" smtClean="0"/>
              <a:t>的处理优先级</a:t>
            </a:r>
            <a:r>
              <a:rPr lang="zh-CN" altLang="en-US" sz="2800" dirty="0"/>
              <a:t>。</a:t>
            </a:r>
          </a:p>
          <a:p>
            <a:pPr lvl="1" eaLnBrk="1" hangingPunct="1"/>
            <a:endParaRPr lang="zh-CN" altLang="en-US" sz="2100"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520207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5" name="矩形 2"/>
          <p:cNvSpPr>
            <a:spLocks noGrp="1" noChangeArrowheads="1"/>
          </p:cNvSpPr>
          <p:nvPr>
            <p:ph type="title"/>
          </p:nvPr>
        </p:nvSpPr>
        <p:spPr/>
        <p:txBody>
          <a:bodyPr/>
          <a:lstStyle/>
          <a:p>
            <a:pPr eaLnBrk="1" hangingPunct="1"/>
            <a:r>
              <a:rPr lang="zh-CN" altLang="en-US" smtClean="0"/>
              <a:t>中断屏蔽方式</a:t>
            </a:r>
          </a:p>
        </p:txBody>
      </p:sp>
      <p:graphicFrame>
        <p:nvGraphicFramePr>
          <p:cNvPr id="54276" name="对象 3"/>
          <p:cNvGraphicFramePr>
            <a:graphicFrameLocks noGrp="1" noChangeAspect="1"/>
          </p:cNvGraphicFramePr>
          <p:nvPr>
            <p:ph idx="1"/>
            <p:extLst>
              <p:ext uri="{D42A27DB-BD31-4B8C-83A1-F6EECF244321}">
                <p14:modId xmlns:p14="http://schemas.microsoft.com/office/powerpoint/2010/main" val="3445760835"/>
              </p:ext>
            </p:extLst>
          </p:nvPr>
        </p:nvGraphicFramePr>
        <p:xfrm>
          <a:off x="1691680" y="1522189"/>
          <a:ext cx="5832648" cy="4006831"/>
        </p:xfrm>
        <a:graphic>
          <a:graphicData uri="http://schemas.openxmlformats.org/presentationml/2006/ole">
            <mc:AlternateContent xmlns:mc="http://schemas.openxmlformats.org/markup-compatibility/2006">
              <mc:Choice xmlns:v="urn:schemas-microsoft-com:vml" Requires="v">
                <p:oleObj spid="_x0000_s3168" name="Picture" r:id="rId4" imgW="2895480" imgH="1989000" progId="Word.Picture.8">
                  <p:embed/>
                </p:oleObj>
              </mc:Choice>
              <mc:Fallback>
                <p:oleObj name="Picture" r:id="rId4" imgW="2895480" imgH="1989000" progId="Word.Picture.8">
                  <p:embed/>
                  <p:pic>
                    <p:nvPicPr>
                      <p:cNvPr id="0" name="Picture 27"/>
                      <p:cNvPicPr>
                        <a:picLocks noGrp="1" noChangeAspect="1" noChangeArrowheads="1"/>
                      </p:cNvPicPr>
                      <p:nvPr/>
                    </p:nvPicPr>
                    <p:blipFill>
                      <a:blip r:embed="rId5"/>
                      <a:srcRect/>
                      <a:stretch>
                        <a:fillRect/>
                      </a:stretch>
                    </p:blipFill>
                    <p:spPr bwMode="auto">
                      <a:xfrm>
                        <a:off x="1691680" y="1522189"/>
                        <a:ext cx="5832648" cy="4006831"/>
                      </a:xfrm>
                      <a:prstGeom prst="rect">
                        <a:avLst/>
                      </a:prstGeom>
                      <a:noFill/>
                      <a:ln>
                        <a:noFill/>
                      </a:ln>
                      <a:extLst/>
                    </p:spPr>
                  </p:pic>
                </p:oleObj>
              </mc:Fallback>
            </mc:AlternateContent>
          </a:graphicData>
        </a:graphic>
      </p:graphicFrame>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26</a:t>
            </a:fld>
            <a:r>
              <a:rPr lang="en-US" altLang="zh-CN" sz="1400" smtClean="0">
                <a:solidFill>
                  <a:srgbClr val="0D7157"/>
                </a:solidFill>
              </a:rPr>
              <a:t>- </a:t>
            </a:r>
            <a:endParaRPr lang="en-US" altLang="zh-CN" sz="1400" dirty="0">
              <a:solidFill>
                <a:srgbClr val="0D7157"/>
              </a:solidFill>
            </a:endParaRPr>
          </a:p>
        </p:txBody>
      </p:sp>
      <p:sp>
        <p:nvSpPr>
          <p:cNvPr id="2" name="矩形 1"/>
          <p:cNvSpPr/>
          <p:nvPr/>
        </p:nvSpPr>
        <p:spPr>
          <a:xfrm>
            <a:off x="5868144" y="2204864"/>
            <a:ext cx="360040" cy="129614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0" dirty="0" smtClean="0">
                <a:solidFill>
                  <a:schemeClr val="tx1"/>
                </a:solidFill>
              </a:rPr>
              <a:t>响</a:t>
            </a:r>
            <a:endParaRPr lang="en-US" altLang="zh-CN" i="0" dirty="0" smtClean="0">
              <a:solidFill>
                <a:schemeClr val="tx1"/>
              </a:solidFill>
            </a:endParaRPr>
          </a:p>
          <a:p>
            <a:pPr algn="ctr"/>
            <a:r>
              <a:rPr lang="zh-CN" altLang="en-US" i="0" dirty="0" smtClean="0">
                <a:solidFill>
                  <a:schemeClr val="tx1"/>
                </a:solidFill>
              </a:rPr>
              <a:t>应</a:t>
            </a:r>
            <a:endParaRPr lang="en-US" altLang="zh-CN" i="0" dirty="0" smtClean="0">
              <a:solidFill>
                <a:schemeClr val="tx1"/>
              </a:solidFill>
            </a:endParaRPr>
          </a:p>
          <a:p>
            <a:pPr algn="ctr"/>
            <a:r>
              <a:rPr lang="zh-CN" altLang="en-US" i="0" dirty="0" smtClean="0">
                <a:solidFill>
                  <a:schemeClr val="tx1"/>
                </a:solidFill>
              </a:rPr>
              <a:t>优</a:t>
            </a:r>
            <a:endParaRPr lang="en-US" altLang="zh-CN" i="0" dirty="0" smtClean="0">
              <a:solidFill>
                <a:schemeClr val="tx1"/>
              </a:solidFill>
            </a:endParaRPr>
          </a:p>
          <a:p>
            <a:pPr algn="ctr"/>
            <a:r>
              <a:rPr lang="zh-CN" altLang="en-US" i="0" dirty="0" smtClean="0">
                <a:solidFill>
                  <a:schemeClr val="tx1"/>
                </a:solidFill>
              </a:rPr>
              <a:t>先</a:t>
            </a:r>
            <a:endParaRPr lang="en-US" altLang="zh-CN" i="0" dirty="0" smtClean="0">
              <a:solidFill>
                <a:schemeClr val="tx1"/>
              </a:solidFill>
            </a:endParaRPr>
          </a:p>
          <a:p>
            <a:pPr algn="ctr"/>
            <a:r>
              <a:rPr lang="zh-CN" altLang="en-US" i="0" dirty="0" smtClean="0">
                <a:solidFill>
                  <a:schemeClr val="tx1"/>
                </a:solidFill>
              </a:rPr>
              <a:t>级</a:t>
            </a:r>
            <a:endParaRPr lang="zh-CN" altLang="en-US" i="0" dirty="0">
              <a:solidFill>
                <a:schemeClr val="tx1"/>
              </a:solidFill>
            </a:endParaRPr>
          </a:p>
        </p:txBody>
      </p:sp>
      <p:sp>
        <p:nvSpPr>
          <p:cNvPr id="3" name="椭圆 2"/>
          <p:cNvSpPr/>
          <p:nvPr/>
        </p:nvSpPr>
        <p:spPr>
          <a:xfrm>
            <a:off x="3383868" y="4437112"/>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7" name="椭圆 6"/>
          <p:cNvSpPr/>
          <p:nvPr/>
        </p:nvSpPr>
        <p:spPr>
          <a:xfrm>
            <a:off x="3373101" y="4002472"/>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椭圆 7"/>
          <p:cNvSpPr/>
          <p:nvPr/>
        </p:nvSpPr>
        <p:spPr>
          <a:xfrm>
            <a:off x="3383868" y="4802336"/>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9" name="椭圆 8"/>
          <p:cNvSpPr/>
          <p:nvPr/>
        </p:nvSpPr>
        <p:spPr>
          <a:xfrm>
            <a:off x="3383868" y="5198380"/>
            <a:ext cx="72008" cy="72008"/>
          </a:xfrm>
          <a:prstGeom prst="ellipse">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矩形 6"/>
          <p:cNvSpPr txBox="1">
            <a:spLocks noChangeArrowheads="1"/>
          </p:cNvSpPr>
          <p:nvPr/>
        </p:nvSpPr>
        <p:spPr bwMode="auto">
          <a:xfrm>
            <a:off x="395536" y="5517108"/>
            <a:ext cx="8218488" cy="10078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r>
              <a:rPr lang="zh-CN" altLang="en-US" sz="2000" i="0" dirty="0" smtClean="0"/>
              <a:t>当</a:t>
            </a:r>
            <a:r>
              <a:rPr lang="en-US" altLang="zh-CN" sz="2000" i="0" dirty="0" smtClean="0"/>
              <a:t>CPU</a:t>
            </a:r>
            <a:r>
              <a:rPr lang="zh-CN" altLang="en-US" sz="2000" i="0" dirty="0" smtClean="0"/>
              <a:t>执行某个设备的中断服务程序时，如何设置中断屏蔽字？</a:t>
            </a:r>
          </a:p>
        </p:txBody>
      </p:sp>
    </p:spTree>
    <p:extLst>
      <p:ext uri="{BB962C8B-B14F-4D97-AF65-F5344CB8AC3E}">
        <p14:creationId xmlns:p14="http://schemas.microsoft.com/office/powerpoint/2010/main" val="422677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矩形 2"/>
          <p:cNvSpPr>
            <a:spLocks noGrp="1" noChangeArrowheads="1"/>
          </p:cNvSpPr>
          <p:nvPr>
            <p:ph type="title"/>
          </p:nvPr>
        </p:nvSpPr>
        <p:spPr/>
        <p:txBody>
          <a:bodyPr/>
          <a:lstStyle/>
          <a:p>
            <a:r>
              <a:rPr lang="zh-CN" altLang="en-US" dirty="0" smtClean="0"/>
              <a:t>中断屏蔽位</a:t>
            </a:r>
          </a:p>
        </p:txBody>
      </p:sp>
      <p:sp>
        <p:nvSpPr>
          <p:cNvPr id="55300" name="矩形 3"/>
          <p:cNvSpPr>
            <a:spLocks noGrp="1" noChangeArrowheads="1"/>
          </p:cNvSpPr>
          <p:nvPr>
            <p:ph type="body" idx="1"/>
          </p:nvPr>
        </p:nvSpPr>
        <p:spPr/>
        <p:txBody>
          <a:bodyPr/>
          <a:lstStyle/>
          <a:p>
            <a:r>
              <a:rPr lang="zh-CN" altLang="en-US" dirty="0" smtClean="0"/>
              <a:t>中断请求寄存器</a:t>
            </a:r>
            <a:r>
              <a:rPr lang="en-US" altLang="zh-CN" dirty="0" smtClean="0"/>
              <a:t>IR</a:t>
            </a:r>
          </a:p>
          <a:p>
            <a:pPr lvl="1"/>
            <a:r>
              <a:rPr lang="zh-CN" altLang="en-US" dirty="0" smtClean="0"/>
              <a:t>对应位为</a:t>
            </a:r>
            <a:r>
              <a:rPr lang="en-US" altLang="zh-CN" dirty="0" smtClean="0"/>
              <a:t>1</a:t>
            </a:r>
            <a:r>
              <a:rPr lang="zh-CN" altLang="en-US" dirty="0" smtClean="0"/>
              <a:t>表示相应外设发出了中断请求；</a:t>
            </a:r>
            <a:endParaRPr lang="en-US" altLang="zh-CN" dirty="0" smtClean="0"/>
          </a:p>
          <a:p>
            <a:pPr lvl="1"/>
            <a:r>
              <a:rPr lang="zh-CN" altLang="en-US" dirty="0" smtClean="0"/>
              <a:t>中断字，中断码。</a:t>
            </a:r>
            <a:endParaRPr lang="en-US" altLang="zh-CN" dirty="0" smtClean="0"/>
          </a:p>
          <a:p>
            <a:r>
              <a:rPr lang="zh-CN" altLang="en-US" dirty="0" smtClean="0"/>
              <a:t>中断屏蔽寄存器</a:t>
            </a:r>
            <a:r>
              <a:rPr lang="en-US" altLang="zh-CN" dirty="0" smtClean="0"/>
              <a:t>INM</a:t>
            </a:r>
            <a:endParaRPr lang="zh-CN" altLang="en-US" dirty="0" smtClean="0"/>
          </a:p>
          <a:p>
            <a:pPr lvl="1"/>
            <a:r>
              <a:rPr lang="zh-CN" altLang="en-US" dirty="0" smtClean="0"/>
              <a:t>对应位设置</a:t>
            </a:r>
            <a:r>
              <a:rPr lang="en-US" altLang="zh-CN" dirty="0" smtClean="0"/>
              <a:t>1</a:t>
            </a:r>
            <a:r>
              <a:rPr lang="zh-CN" altLang="en-US" dirty="0" smtClean="0"/>
              <a:t>为设置屏蔽，否则取消屏蔽</a:t>
            </a:r>
            <a:r>
              <a:rPr lang="zh-CN" altLang="en-US" dirty="0"/>
              <a:t>；</a:t>
            </a:r>
            <a:endParaRPr lang="en-US" altLang="zh-CN" dirty="0" smtClean="0"/>
          </a:p>
          <a:p>
            <a:pPr lvl="1"/>
            <a:r>
              <a:rPr lang="zh-CN" altLang="en-US" dirty="0" smtClean="0"/>
              <a:t>每个设备都有自己独立的中断屏蔽字；</a:t>
            </a:r>
            <a:endParaRPr lang="en-US" altLang="zh-CN" dirty="0" smtClean="0"/>
          </a:p>
          <a:p>
            <a:pPr lvl="1"/>
            <a:r>
              <a:rPr lang="en-US" altLang="zh-CN" dirty="0" smtClean="0"/>
              <a:t>CPU</a:t>
            </a:r>
            <a:r>
              <a:rPr lang="zh-CN" altLang="en-US" dirty="0" smtClean="0"/>
              <a:t>执行某个设备的中断服务子程序时将其中断屏蔽字载入中断屏蔽寄存器；</a:t>
            </a:r>
            <a:endParaRPr lang="en-US" altLang="zh-CN" dirty="0" smtClean="0"/>
          </a:p>
          <a:p>
            <a:pPr lvl="1"/>
            <a:r>
              <a:rPr lang="zh-CN" altLang="en-US" dirty="0" smtClean="0"/>
              <a:t>不可屏蔽中断不受中断屏蔽寄存器的控制。</a:t>
            </a:r>
            <a:endParaRPr lang="en-US" altLang="zh-CN" dirty="0" smtClean="0"/>
          </a:p>
          <a:p>
            <a:r>
              <a:rPr lang="zh-CN" altLang="en-US" dirty="0" smtClean="0"/>
              <a:t>中断允许触发器</a:t>
            </a:r>
            <a:r>
              <a:rPr lang="en-US" altLang="zh-CN" dirty="0" smtClean="0"/>
              <a:t>IE</a:t>
            </a:r>
            <a:endParaRPr lang="zh-CN" altLang="en-US" dirty="0" smtClean="0"/>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705446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矩形 2"/>
          <p:cNvSpPr>
            <a:spLocks noGrp="1" noChangeArrowheads="1"/>
          </p:cNvSpPr>
          <p:nvPr>
            <p:ph type="title"/>
          </p:nvPr>
        </p:nvSpPr>
        <p:spPr/>
        <p:txBody>
          <a:bodyPr/>
          <a:lstStyle/>
          <a:p>
            <a:r>
              <a:rPr lang="zh-CN" altLang="en-US" smtClean="0"/>
              <a:t>屏蔽码</a:t>
            </a:r>
          </a:p>
        </p:txBody>
      </p:sp>
      <p:sp>
        <p:nvSpPr>
          <p:cNvPr id="56327" name="矩形 6"/>
          <p:cNvSpPr>
            <a:spLocks noGrp="1" noChangeArrowheads="1"/>
          </p:cNvSpPr>
          <p:nvPr>
            <p:ph type="body" idx="1"/>
          </p:nvPr>
        </p:nvSpPr>
        <p:spPr/>
        <p:txBody>
          <a:bodyPr/>
          <a:lstStyle/>
          <a:p>
            <a:r>
              <a:rPr lang="zh-CN" altLang="en-US" dirty="0" smtClean="0"/>
              <a:t>控制各设备接口的屏蔽触发器，可改变处理次序。</a:t>
            </a:r>
            <a:endParaRPr lang="en-US" altLang="zh-CN" dirty="0" smtClean="0"/>
          </a:p>
          <a:p>
            <a:r>
              <a:rPr lang="zh-CN" altLang="en-US" dirty="0" smtClean="0"/>
              <a:t>运行某个设备的中断服务程序时载入对应的屏蔽码</a:t>
            </a:r>
            <a:endParaRPr lang="en-US" altLang="zh-CN" dirty="0" smtClean="0"/>
          </a:p>
        </p:txBody>
      </p:sp>
      <p:sp>
        <p:nvSpPr>
          <p:cNvPr id="56324" name="矩形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038788" name="对象 4"/>
          <p:cNvGraphicFramePr>
            <a:graphicFrameLocks noChangeAspect="1"/>
          </p:cNvGraphicFramePr>
          <p:nvPr>
            <p:extLst>
              <p:ext uri="{D42A27DB-BD31-4B8C-83A1-F6EECF244321}">
                <p14:modId xmlns:p14="http://schemas.microsoft.com/office/powerpoint/2010/main" val="3980397350"/>
              </p:ext>
            </p:extLst>
          </p:nvPr>
        </p:nvGraphicFramePr>
        <p:xfrm>
          <a:off x="545400" y="2420888"/>
          <a:ext cx="8053199" cy="2578779"/>
        </p:xfrm>
        <a:graphic>
          <a:graphicData uri="http://schemas.openxmlformats.org/presentationml/2006/ole">
            <mc:AlternateContent xmlns:mc="http://schemas.openxmlformats.org/markup-compatibility/2006">
              <mc:Choice xmlns:v="urn:schemas-microsoft-com:vml" Requires="v">
                <p:oleObj spid="_x0000_s4191" name="图片" r:id="rId4" imgW="3867912" imgH="1239012" progId="Word.Picture.8">
                  <p:embed/>
                </p:oleObj>
              </mc:Choice>
              <mc:Fallback>
                <p:oleObj name="图片" r:id="rId4" imgW="3867912" imgH="1239012"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00" y="2420888"/>
                        <a:ext cx="8053199" cy="2578779"/>
                      </a:xfrm>
                      <a:prstGeom prst="rect">
                        <a:avLst/>
                      </a:prstGeom>
                      <a:noFill/>
                      <a:extLst/>
                    </p:spPr>
                  </p:pic>
                </p:oleObj>
              </mc:Fallback>
            </mc:AlternateContent>
          </a:graphicData>
        </a:graphic>
      </p:graphicFrame>
      <p:sp>
        <p:nvSpPr>
          <p:cNvPr id="56326" name="矩形 5"/>
          <p:cNvSpPr>
            <a:spLocks noChangeArrowheads="1"/>
          </p:cNvSpPr>
          <p:nvPr/>
        </p:nvSpPr>
        <p:spPr bwMode="auto">
          <a:xfrm>
            <a:off x="1042988" y="2619375"/>
            <a:ext cx="73453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buFontTx/>
              <a:buChar char="•"/>
            </a:pPr>
            <a:endParaRPr lang="zh-CN" altLang="zh-CN" sz="2400" b="1">
              <a:solidFill>
                <a:schemeClr val="tx1"/>
              </a:solidFill>
              <a:latin typeface="楷体_GB2312" pitchFamily="49" charset="-122"/>
              <a:ea typeface="楷体_GB2312" pitchFamily="49" charset="-122"/>
            </a:endParaRPr>
          </a:p>
        </p:txBody>
      </p:sp>
      <p:sp>
        <p:nvSpPr>
          <p:cNvPr id="10"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55943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38788"/>
                                        </p:tgtEl>
                                        <p:attrNameLst>
                                          <p:attrName>style.visibility</p:attrName>
                                        </p:attrNameLst>
                                      </p:cBhvr>
                                      <p:to>
                                        <p:strVal val="visible"/>
                                      </p:to>
                                    </p:set>
                                    <p:anim calcmode="lin" valueType="num">
                                      <p:cBhvr additive="base">
                                        <p:cTn id="7" dur="500" fill="hold"/>
                                        <p:tgtEl>
                                          <p:spTgt spid="2038788"/>
                                        </p:tgtEl>
                                        <p:attrNameLst>
                                          <p:attrName>ppt_x</p:attrName>
                                        </p:attrNameLst>
                                      </p:cBhvr>
                                      <p:tavLst>
                                        <p:tav tm="0">
                                          <p:val>
                                            <p:strVal val="#ppt_x"/>
                                          </p:val>
                                        </p:tav>
                                        <p:tav tm="100000">
                                          <p:val>
                                            <p:strVal val="#ppt_x"/>
                                          </p:val>
                                        </p:tav>
                                      </p:tavLst>
                                    </p:anim>
                                    <p:anim calcmode="lin" valueType="num">
                                      <p:cBhvr additive="base">
                                        <p:cTn id="8" dur="500" fill="hold"/>
                                        <p:tgtEl>
                                          <p:spTgt spid="203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a:xfrm>
            <a:off x="395536" y="980727"/>
            <a:ext cx="8179121" cy="5057763"/>
          </a:xfrm>
        </p:spPr>
        <p:txBody>
          <a:bodyPr/>
          <a:lstStyle/>
          <a:p>
            <a:r>
              <a:rPr lang="zh-CN" altLang="en-US" b="1" dirty="0">
                <a:latin typeface="华文楷体" panose="02010600040101010101" pitchFamily="2" charset="-122"/>
                <a:ea typeface="华文楷体" panose="02010600040101010101" pitchFamily="2" charset="-122"/>
              </a:rPr>
              <a:t>例 </a:t>
            </a:r>
            <a:r>
              <a:rPr lang="zh-CN" altLang="en-US" dirty="0">
                <a:latin typeface="华文楷体" panose="02010600040101010101" pitchFamily="2" charset="-122"/>
                <a:ea typeface="华文楷体" panose="02010600040101010101" pitchFamily="2" charset="-122"/>
              </a:rPr>
              <a:t>假定硬件原来的响应顺序为</a:t>
            </a:r>
            <a:r>
              <a:rPr lang="en-US" altLang="zh-CN" dirty="0">
                <a:latin typeface="华文楷体" panose="02010600040101010101" pitchFamily="2" charset="-122"/>
                <a:ea typeface="华文楷体" panose="02010600040101010101" pitchFamily="2" charset="-122"/>
              </a:rPr>
              <a:t>0→1→2</a:t>
            </a:r>
            <a:r>
              <a:rPr lang="zh-CN" altLang="en-US" dirty="0">
                <a:latin typeface="华文楷体" panose="02010600040101010101" pitchFamily="2" charset="-122"/>
                <a:ea typeface="华文楷体" panose="02010600040101010101" pitchFamily="2" charset="-122"/>
              </a:rPr>
              <a:t>，试设置中断屏蔽字，将中断优先级改为</a:t>
            </a:r>
            <a:r>
              <a:rPr lang="en-US" altLang="zh-CN" dirty="0">
                <a:latin typeface="华文楷体" panose="02010600040101010101" pitchFamily="2" charset="-122"/>
                <a:ea typeface="华文楷体" panose="02010600040101010101" pitchFamily="2" charset="-122"/>
              </a:rPr>
              <a:t>1→2→0</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marL="0" indent="0">
              <a:buNone/>
            </a:pPr>
            <a:r>
              <a:rPr lang="zh-CN" altLang="en-US" dirty="0" smtClean="0">
                <a:solidFill>
                  <a:srgbClr val="0070C0"/>
                </a:solidFill>
                <a:latin typeface="华文楷体" panose="02010600040101010101" pitchFamily="2" charset="-122"/>
                <a:ea typeface="华文楷体" panose="02010600040101010101" pitchFamily="2" charset="-122"/>
              </a:rPr>
              <a:t>解</a:t>
            </a:r>
            <a:r>
              <a:rPr lang="zh-CN" altLang="en-US" dirty="0">
                <a:solidFill>
                  <a:srgbClr val="0070C0"/>
                </a:solidFill>
                <a:latin typeface="华文楷体" panose="02010600040101010101" pitchFamily="2" charset="-122"/>
                <a:ea typeface="华文楷体" panose="02010600040101010101" pitchFamily="2" charset="-122"/>
              </a:rPr>
              <a:t>：</a:t>
            </a:r>
          </a:p>
          <a:p>
            <a:endParaRPr lang="zh-CN" altLang="en-US" dirty="0">
              <a:latin typeface="华文楷体" panose="02010600040101010101" pitchFamily="2" charset="-122"/>
              <a:ea typeface="华文楷体" panose="02010600040101010101" pitchFamily="2" charset="-122"/>
            </a:endParaRP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29</a:t>
            </a:fld>
            <a:r>
              <a:rPr lang="en-US" altLang="zh-CN" sz="1400" smtClean="0">
                <a:solidFill>
                  <a:srgbClr val="0D7157"/>
                </a:solidFill>
              </a:rPr>
              <a:t>- </a:t>
            </a:r>
            <a:endParaRPr lang="en-US" altLang="zh-CN" sz="1400" dirty="0">
              <a:solidFill>
                <a:srgbClr val="0D7157"/>
              </a:solidFill>
            </a:endParaRPr>
          </a:p>
        </p:txBody>
      </p:sp>
      <p:sp>
        <p:nvSpPr>
          <p:cNvPr id="6" name="矩形 7"/>
          <p:cNvSpPr>
            <a:spLocks noChangeArrowheads="1"/>
          </p:cNvSpPr>
          <p:nvPr/>
        </p:nvSpPr>
        <p:spPr bwMode="auto">
          <a:xfrm>
            <a:off x="3063420" y="2948673"/>
            <a:ext cx="142186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100" i="0" dirty="0" smtClean="0">
                <a:solidFill>
                  <a:srgbClr val="000000"/>
                </a:solidFill>
                <a:latin typeface="Times New Roman" pitchFamily="18" charset="0"/>
              </a:rPr>
              <a:t>设备</a:t>
            </a:r>
            <a:r>
              <a:rPr lang="en-US" altLang="zh-CN" sz="2100" i="0" dirty="0" smtClean="0">
                <a:solidFill>
                  <a:srgbClr val="000000"/>
                </a:solidFill>
                <a:latin typeface="Times New Roman" pitchFamily="18" charset="0"/>
              </a:rPr>
              <a:t>/</a:t>
            </a:r>
            <a:r>
              <a:rPr lang="zh-CN" altLang="en-US" sz="2100" i="0" dirty="0" smtClean="0">
                <a:solidFill>
                  <a:srgbClr val="000000"/>
                </a:solidFill>
                <a:latin typeface="Times New Roman" pitchFamily="18" charset="0"/>
              </a:rPr>
              <a:t>屏蔽字</a:t>
            </a:r>
            <a:endParaRPr lang="en-US" altLang="zh-CN" i="0" dirty="0"/>
          </a:p>
        </p:txBody>
      </p:sp>
      <p:sp>
        <p:nvSpPr>
          <p:cNvPr id="7" name="矩形 8"/>
          <p:cNvSpPr>
            <a:spLocks noChangeArrowheads="1"/>
          </p:cNvSpPr>
          <p:nvPr/>
        </p:nvSpPr>
        <p:spPr bwMode="auto">
          <a:xfrm>
            <a:off x="4789013" y="2968625"/>
            <a:ext cx="103393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L0 L1 L2</a:t>
            </a:r>
            <a:endParaRPr lang="en-US" altLang="zh-CN" i="0"/>
          </a:p>
        </p:txBody>
      </p:sp>
      <p:sp>
        <p:nvSpPr>
          <p:cNvPr id="8" name="矩形 9"/>
          <p:cNvSpPr>
            <a:spLocks noChangeArrowheads="1"/>
          </p:cNvSpPr>
          <p:nvPr/>
        </p:nvSpPr>
        <p:spPr bwMode="auto">
          <a:xfrm>
            <a:off x="2957513" y="2852738"/>
            <a:ext cx="1374775"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9" name="直线 10"/>
          <p:cNvSpPr>
            <a:spLocks noChangeShapeType="1"/>
          </p:cNvSpPr>
          <p:nvPr/>
        </p:nvSpPr>
        <p:spPr bwMode="auto">
          <a:xfrm>
            <a:off x="2957513" y="2852738"/>
            <a:ext cx="1374775"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0" name="矩形 11"/>
          <p:cNvSpPr>
            <a:spLocks noChangeArrowheads="1"/>
          </p:cNvSpPr>
          <p:nvPr/>
        </p:nvSpPr>
        <p:spPr bwMode="auto">
          <a:xfrm>
            <a:off x="4332288" y="2852738"/>
            <a:ext cx="26987"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1" name="直线 12"/>
          <p:cNvSpPr>
            <a:spLocks noChangeShapeType="1"/>
          </p:cNvSpPr>
          <p:nvPr/>
        </p:nvSpPr>
        <p:spPr bwMode="auto">
          <a:xfrm>
            <a:off x="4332288" y="2852738"/>
            <a:ext cx="26987"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2" name="直线 13"/>
          <p:cNvSpPr>
            <a:spLocks noChangeShapeType="1"/>
          </p:cNvSpPr>
          <p:nvPr/>
        </p:nvSpPr>
        <p:spPr bwMode="auto">
          <a:xfrm>
            <a:off x="4332288" y="2852738"/>
            <a:ext cx="1587" cy="333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3" name="矩形 14"/>
          <p:cNvSpPr>
            <a:spLocks noChangeArrowheads="1"/>
          </p:cNvSpPr>
          <p:nvPr/>
        </p:nvSpPr>
        <p:spPr bwMode="auto">
          <a:xfrm>
            <a:off x="4359275" y="2852738"/>
            <a:ext cx="1820863" cy="333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4" name="直线 15"/>
          <p:cNvSpPr>
            <a:spLocks noChangeShapeType="1"/>
          </p:cNvSpPr>
          <p:nvPr/>
        </p:nvSpPr>
        <p:spPr bwMode="auto">
          <a:xfrm>
            <a:off x="4359275" y="2852738"/>
            <a:ext cx="1820863" cy="158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5" name="矩形 16"/>
          <p:cNvSpPr>
            <a:spLocks noChangeArrowheads="1"/>
          </p:cNvSpPr>
          <p:nvPr/>
        </p:nvSpPr>
        <p:spPr bwMode="auto">
          <a:xfrm>
            <a:off x="3305175" y="338613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L0</a:t>
            </a:r>
            <a:endParaRPr lang="en-US" altLang="zh-CN" i="0"/>
          </a:p>
        </p:txBody>
      </p:sp>
      <p:sp>
        <p:nvSpPr>
          <p:cNvPr id="16" name="矩形 18"/>
          <p:cNvSpPr>
            <a:spLocks noChangeArrowheads="1"/>
          </p:cNvSpPr>
          <p:nvPr/>
        </p:nvSpPr>
        <p:spPr bwMode="auto">
          <a:xfrm>
            <a:off x="4652434" y="3386138"/>
            <a:ext cx="11705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a:t>
            </a:r>
            <a:r>
              <a:rPr lang="en-US" altLang="zh-CN" sz="2100" i="0" dirty="0">
                <a:solidFill>
                  <a:srgbClr val="000000"/>
                </a:solidFill>
                <a:latin typeface="Times New Roman" pitchFamily="18" charset="0"/>
              </a:rPr>
              <a:t>0  </a:t>
            </a:r>
            <a:r>
              <a:rPr lang="en-US" altLang="zh-CN" sz="2100" i="0" dirty="0" smtClean="0">
                <a:solidFill>
                  <a:srgbClr val="000000"/>
                </a:solidFill>
                <a:latin typeface="Times New Roman" pitchFamily="18" charset="0"/>
              </a:rPr>
              <a:t>  0</a:t>
            </a:r>
            <a:endParaRPr lang="en-US" altLang="zh-CN" i="0" dirty="0"/>
          </a:p>
        </p:txBody>
      </p:sp>
      <p:sp>
        <p:nvSpPr>
          <p:cNvPr id="17" name="矩形 19"/>
          <p:cNvSpPr>
            <a:spLocks noChangeArrowheads="1"/>
          </p:cNvSpPr>
          <p:nvPr/>
        </p:nvSpPr>
        <p:spPr bwMode="auto">
          <a:xfrm>
            <a:off x="3071813" y="3286125"/>
            <a:ext cx="1374775"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18" name="直线 20"/>
          <p:cNvSpPr>
            <a:spLocks noChangeShapeType="1"/>
          </p:cNvSpPr>
          <p:nvPr/>
        </p:nvSpPr>
        <p:spPr bwMode="auto">
          <a:xfrm>
            <a:off x="3071813" y="3286125"/>
            <a:ext cx="1374775"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19" name="矩形 21"/>
          <p:cNvSpPr>
            <a:spLocks noChangeArrowheads="1"/>
          </p:cNvSpPr>
          <p:nvPr/>
        </p:nvSpPr>
        <p:spPr bwMode="auto">
          <a:xfrm>
            <a:off x="4446588" y="3286125"/>
            <a:ext cx="14287"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0" name="直线 22"/>
          <p:cNvSpPr>
            <a:spLocks noChangeShapeType="1"/>
          </p:cNvSpPr>
          <p:nvPr/>
        </p:nvSpPr>
        <p:spPr bwMode="auto">
          <a:xfrm>
            <a:off x="4446588" y="3286125"/>
            <a:ext cx="14287"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1" name="直线 23"/>
          <p:cNvSpPr>
            <a:spLocks noChangeShapeType="1"/>
          </p:cNvSpPr>
          <p:nvPr/>
        </p:nvSpPr>
        <p:spPr bwMode="auto">
          <a:xfrm>
            <a:off x="4446588" y="3286125"/>
            <a:ext cx="1587" cy="15875"/>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2" name="矩形 24"/>
          <p:cNvSpPr>
            <a:spLocks noChangeArrowheads="1"/>
          </p:cNvSpPr>
          <p:nvPr/>
        </p:nvSpPr>
        <p:spPr bwMode="auto">
          <a:xfrm>
            <a:off x="4346575" y="3286125"/>
            <a:ext cx="1833563" cy="15875"/>
          </a:xfrm>
          <a:prstGeom prst="rect">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3" name="直线 25"/>
          <p:cNvSpPr>
            <a:spLocks noChangeShapeType="1"/>
          </p:cNvSpPr>
          <p:nvPr/>
        </p:nvSpPr>
        <p:spPr bwMode="auto">
          <a:xfrm>
            <a:off x="4346575" y="3286125"/>
            <a:ext cx="1833563" cy="1588"/>
          </a:xfrm>
          <a:prstGeom prst="line">
            <a:avLst/>
          </a:prstGeom>
          <a:noFill/>
          <a:ln w="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4" name="矩形 26"/>
          <p:cNvSpPr>
            <a:spLocks noChangeArrowheads="1"/>
          </p:cNvSpPr>
          <p:nvPr/>
        </p:nvSpPr>
        <p:spPr bwMode="auto">
          <a:xfrm>
            <a:off x="3305175" y="378618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L1</a:t>
            </a:r>
            <a:endParaRPr lang="en-US" altLang="zh-CN" i="0"/>
          </a:p>
        </p:txBody>
      </p:sp>
      <p:sp>
        <p:nvSpPr>
          <p:cNvPr id="25" name="矩形 28"/>
          <p:cNvSpPr>
            <a:spLocks noChangeArrowheads="1"/>
          </p:cNvSpPr>
          <p:nvPr/>
        </p:nvSpPr>
        <p:spPr bwMode="auto">
          <a:xfrm>
            <a:off x="4792182" y="3759885"/>
            <a:ext cx="100656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smtClean="0">
                <a:solidFill>
                  <a:srgbClr val="000000"/>
                </a:solidFill>
                <a:latin typeface="Times New Roman" pitchFamily="18" charset="0"/>
              </a:rPr>
              <a:t>1    </a:t>
            </a:r>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1</a:t>
            </a:r>
            <a:endParaRPr lang="en-US" altLang="zh-CN" i="0" dirty="0"/>
          </a:p>
        </p:txBody>
      </p:sp>
      <p:sp>
        <p:nvSpPr>
          <p:cNvPr id="26" name="矩形 29"/>
          <p:cNvSpPr>
            <a:spLocks noChangeArrowheads="1"/>
          </p:cNvSpPr>
          <p:nvPr/>
        </p:nvSpPr>
        <p:spPr bwMode="auto">
          <a:xfrm>
            <a:off x="3305175" y="4186238"/>
            <a:ext cx="2968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100" i="0">
                <a:solidFill>
                  <a:srgbClr val="000000"/>
                </a:solidFill>
                <a:latin typeface="Times New Roman" pitchFamily="18" charset="0"/>
              </a:rPr>
              <a:t>L2</a:t>
            </a:r>
            <a:endParaRPr lang="en-US" altLang="zh-CN" i="0"/>
          </a:p>
        </p:txBody>
      </p:sp>
      <p:sp>
        <p:nvSpPr>
          <p:cNvPr id="27" name="矩形 31"/>
          <p:cNvSpPr>
            <a:spLocks noChangeArrowheads="1"/>
          </p:cNvSpPr>
          <p:nvPr/>
        </p:nvSpPr>
        <p:spPr bwMode="auto">
          <a:xfrm>
            <a:off x="4548198" y="4186064"/>
            <a:ext cx="1212839"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2100" i="0" dirty="0">
                <a:solidFill>
                  <a:srgbClr val="000000"/>
                </a:solidFill>
                <a:latin typeface="Times New Roman" pitchFamily="18" charset="0"/>
              </a:rPr>
              <a:t>1  </a:t>
            </a:r>
            <a:r>
              <a:rPr lang="en-US" altLang="zh-CN" sz="2100" i="0" dirty="0" smtClean="0">
                <a:solidFill>
                  <a:srgbClr val="000000"/>
                </a:solidFill>
                <a:latin typeface="Times New Roman" pitchFamily="18" charset="0"/>
              </a:rPr>
              <a:t>  0   1</a:t>
            </a:r>
            <a:endParaRPr lang="en-US" altLang="zh-CN" i="0" dirty="0"/>
          </a:p>
        </p:txBody>
      </p:sp>
      <p:sp>
        <p:nvSpPr>
          <p:cNvPr id="28" name="矩形 32"/>
          <p:cNvSpPr>
            <a:spLocks noChangeArrowheads="1"/>
          </p:cNvSpPr>
          <p:nvPr/>
        </p:nvSpPr>
        <p:spPr bwMode="auto">
          <a:xfrm>
            <a:off x="3071813" y="4502150"/>
            <a:ext cx="1374775"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29" name="直线 33"/>
          <p:cNvSpPr>
            <a:spLocks noChangeShapeType="1"/>
          </p:cNvSpPr>
          <p:nvPr/>
        </p:nvSpPr>
        <p:spPr bwMode="auto">
          <a:xfrm>
            <a:off x="3071813" y="4502150"/>
            <a:ext cx="1374775"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0" name="矩形 34"/>
          <p:cNvSpPr>
            <a:spLocks noChangeArrowheads="1"/>
          </p:cNvSpPr>
          <p:nvPr/>
        </p:nvSpPr>
        <p:spPr bwMode="auto">
          <a:xfrm>
            <a:off x="4446588" y="4502150"/>
            <a:ext cx="26987"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1" name="直线 35"/>
          <p:cNvSpPr>
            <a:spLocks noChangeShapeType="1"/>
          </p:cNvSpPr>
          <p:nvPr/>
        </p:nvSpPr>
        <p:spPr bwMode="auto">
          <a:xfrm>
            <a:off x="4446588" y="4502150"/>
            <a:ext cx="26987"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2" name="直线 36"/>
          <p:cNvSpPr>
            <a:spLocks noChangeShapeType="1"/>
          </p:cNvSpPr>
          <p:nvPr/>
        </p:nvSpPr>
        <p:spPr bwMode="auto">
          <a:xfrm>
            <a:off x="4446588" y="4502150"/>
            <a:ext cx="1587" cy="333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33" name="矩形 37"/>
          <p:cNvSpPr>
            <a:spLocks noChangeArrowheads="1"/>
          </p:cNvSpPr>
          <p:nvPr/>
        </p:nvSpPr>
        <p:spPr bwMode="auto">
          <a:xfrm>
            <a:off x="4359275" y="4502150"/>
            <a:ext cx="1820863" cy="333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i="0"/>
          </a:p>
        </p:txBody>
      </p:sp>
      <p:sp>
        <p:nvSpPr>
          <p:cNvPr id="34" name="直线 38"/>
          <p:cNvSpPr>
            <a:spLocks noChangeShapeType="1"/>
          </p:cNvSpPr>
          <p:nvPr/>
        </p:nvSpPr>
        <p:spPr bwMode="auto">
          <a:xfrm>
            <a:off x="4359275" y="4502150"/>
            <a:ext cx="1820863" cy="15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i="0"/>
          </a:p>
        </p:txBody>
      </p:sp>
    </p:spTree>
    <p:extLst>
      <p:ext uri="{BB962C8B-B14F-4D97-AF65-F5344CB8AC3E}">
        <p14:creationId xmlns:p14="http://schemas.microsoft.com/office/powerpoint/2010/main" val="2208319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ppt_x"/>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 calcmode="lin" valueType="num">
                                      <p:cBhvr additive="base">
                                        <p:cTn id="59" dur="500" fill="hold"/>
                                        <p:tgtEl>
                                          <p:spTgt spid="19"/>
                                        </p:tgtEl>
                                        <p:attrNameLst>
                                          <p:attrName>ppt_x</p:attrName>
                                        </p:attrNameLst>
                                      </p:cBhvr>
                                      <p:tavLst>
                                        <p:tav tm="0">
                                          <p:val>
                                            <p:strVal val="#ppt_x"/>
                                          </p:val>
                                        </p:tav>
                                        <p:tav tm="100000">
                                          <p:val>
                                            <p:strVal val="#ppt_x"/>
                                          </p:val>
                                        </p:tav>
                                      </p:tavLst>
                                    </p:anim>
                                    <p:anim calcmode="lin" valueType="num">
                                      <p:cBhvr additive="base">
                                        <p:cTn id="60" dur="500" fill="hold"/>
                                        <p:tgtEl>
                                          <p:spTgt spid="19"/>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 calcmode="lin" valueType="num">
                                      <p:cBhvr additive="base">
                                        <p:cTn id="63" dur="500" fill="hold"/>
                                        <p:tgtEl>
                                          <p:spTgt spid="20"/>
                                        </p:tgtEl>
                                        <p:attrNameLst>
                                          <p:attrName>ppt_x</p:attrName>
                                        </p:attrNameLst>
                                      </p:cBhvr>
                                      <p:tavLst>
                                        <p:tav tm="0">
                                          <p:val>
                                            <p:strVal val="#ppt_x"/>
                                          </p:val>
                                        </p:tav>
                                        <p:tav tm="100000">
                                          <p:val>
                                            <p:strVal val="#ppt_x"/>
                                          </p:val>
                                        </p:tav>
                                      </p:tavLst>
                                    </p:anim>
                                    <p:anim calcmode="lin" valueType="num">
                                      <p:cBhvr additive="base">
                                        <p:cTn id="64" dur="500" fill="hold"/>
                                        <p:tgtEl>
                                          <p:spTgt spid="20"/>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anim calcmode="lin" valueType="num">
                                      <p:cBhvr additive="base">
                                        <p:cTn id="71" dur="500" fill="hold"/>
                                        <p:tgtEl>
                                          <p:spTgt spid="22"/>
                                        </p:tgtEl>
                                        <p:attrNameLst>
                                          <p:attrName>ppt_x</p:attrName>
                                        </p:attrNameLst>
                                      </p:cBhvr>
                                      <p:tavLst>
                                        <p:tav tm="0">
                                          <p:val>
                                            <p:strVal val="#ppt_x"/>
                                          </p:val>
                                        </p:tav>
                                        <p:tav tm="100000">
                                          <p:val>
                                            <p:strVal val="#ppt_x"/>
                                          </p:val>
                                        </p:tav>
                                      </p:tavLst>
                                    </p:anim>
                                    <p:anim calcmode="lin" valueType="num">
                                      <p:cBhvr additive="base">
                                        <p:cTn id="72" dur="500" fill="hold"/>
                                        <p:tgtEl>
                                          <p:spTgt spid="22"/>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ppt_x"/>
                                          </p:val>
                                        </p:tav>
                                        <p:tav tm="100000">
                                          <p:val>
                                            <p:strVal val="#ppt_x"/>
                                          </p:val>
                                        </p:tav>
                                      </p:tavLst>
                                    </p:anim>
                                    <p:anim calcmode="lin" valueType="num">
                                      <p:cBhvr additive="base">
                                        <p:cTn id="76" dur="500" fill="hold"/>
                                        <p:tgtEl>
                                          <p:spTgt spid="23"/>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additive="base">
                                        <p:cTn id="83" dur="500" fill="hold"/>
                                        <p:tgtEl>
                                          <p:spTgt spid="25"/>
                                        </p:tgtEl>
                                        <p:attrNameLst>
                                          <p:attrName>ppt_x</p:attrName>
                                        </p:attrNameLst>
                                      </p:cBhvr>
                                      <p:tavLst>
                                        <p:tav tm="0">
                                          <p:val>
                                            <p:strVal val="#ppt_x"/>
                                          </p:val>
                                        </p:tav>
                                        <p:tav tm="100000">
                                          <p:val>
                                            <p:strVal val="#ppt_x"/>
                                          </p:val>
                                        </p:tav>
                                      </p:tavLst>
                                    </p:anim>
                                    <p:anim calcmode="lin" valueType="num">
                                      <p:cBhvr additive="base">
                                        <p:cTn id="84" dur="500" fill="hold"/>
                                        <p:tgtEl>
                                          <p:spTgt spid="25"/>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6"/>
                                        </p:tgtEl>
                                        <p:attrNameLst>
                                          <p:attrName>style.visibility</p:attrName>
                                        </p:attrNameLst>
                                      </p:cBhvr>
                                      <p:to>
                                        <p:strVal val="visible"/>
                                      </p:to>
                                    </p:set>
                                    <p:anim calcmode="lin" valueType="num">
                                      <p:cBhvr additive="base">
                                        <p:cTn id="87" dur="500" fill="hold"/>
                                        <p:tgtEl>
                                          <p:spTgt spid="26"/>
                                        </p:tgtEl>
                                        <p:attrNameLst>
                                          <p:attrName>ppt_x</p:attrName>
                                        </p:attrNameLst>
                                      </p:cBhvr>
                                      <p:tavLst>
                                        <p:tav tm="0">
                                          <p:val>
                                            <p:strVal val="#ppt_x"/>
                                          </p:val>
                                        </p:tav>
                                        <p:tav tm="100000">
                                          <p:val>
                                            <p:strVal val="#ppt_x"/>
                                          </p:val>
                                        </p:tav>
                                      </p:tavLst>
                                    </p:anim>
                                    <p:anim calcmode="lin" valueType="num">
                                      <p:cBhvr additive="base">
                                        <p:cTn id="88" dur="500" fill="hold"/>
                                        <p:tgtEl>
                                          <p:spTgt spid="26"/>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500" fill="hold"/>
                                        <p:tgtEl>
                                          <p:spTgt spid="27"/>
                                        </p:tgtEl>
                                        <p:attrNameLst>
                                          <p:attrName>ppt_x</p:attrName>
                                        </p:attrNameLst>
                                      </p:cBhvr>
                                      <p:tavLst>
                                        <p:tav tm="0">
                                          <p:val>
                                            <p:strVal val="#ppt_x"/>
                                          </p:val>
                                        </p:tav>
                                        <p:tav tm="100000">
                                          <p:val>
                                            <p:strVal val="#ppt_x"/>
                                          </p:val>
                                        </p:tav>
                                      </p:tavLst>
                                    </p:anim>
                                    <p:anim calcmode="lin" valueType="num">
                                      <p:cBhvr additive="base">
                                        <p:cTn id="92" dur="5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500" fill="hold"/>
                                        <p:tgtEl>
                                          <p:spTgt spid="28"/>
                                        </p:tgtEl>
                                        <p:attrNameLst>
                                          <p:attrName>ppt_x</p:attrName>
                                        </p:attrNameLst>
                                      </p:cBhvr>
                                      <p:tavLst>
                                        <p:tav tm="0">
                                          <p:val>
                                            <p:strVal val="#ppt_x"/>
                                          </p:val>
                                        </p:tav>
                                        <p:tav tm="100000">
                                          <p:val>
                                            <p:strVal val="#ppt_x"/>
                                          </p:val>
                                        </p:tav>
                                      </p:tavLst>
                                    </p:anim>
                                    <p:anim calcmode="lin" valueType="num">
                                      <p:cBhvr additive="base">
                                        <p:cTn id="96" dur="5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500" fill="hold"/>
                                        <p:tgtEl>
                                          <p:spTgt spid="29"/>
                                        </p:tgtEl>
                                        <p:attrNameLst>
                                          <p:attrName>ppt_x</p:attrName>
                                        </p:attrNameLst>
                                      </p:cBhvr>
                                      <p:tavLst>
                                        <p:tav tm="0">
                                          <p:val>
                                            <p:strVal val="#ppt_x"/>
                                          </p:val>
                                        </p:tav>
                                        <p:tav tm="100000">
                                          <p:val>
                                            <p:strVal val="#ppt_x"/>
                                          </p:val>
                                        </p:tav>
                                      </p:tavLst>
                                    </p:anim>
                                    <p:anim calcmode="lin" valueType="num">
                                      <p:cBhvr additive="base">
                                        <p:cTn id="100" dur="50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500" fill="hold"/>
                                        <p:tgtEl>
                                          <p:spTgt spid="30"/>
                                        </p:tgtEl>
                                        <p:attrNameLst>
                                          <p:attrName>ppt_x</p:attrName>
                                        </p:attrNameLst>
                                      </p:cBhvr>
                                      <p:tavLst>
                                        <p:tav tm="0">
                                          <p:val>
                                            <p:strVal val="#ppt_x"/>
                                          </p:val>
                                        </p:tav>
                                        <p:tav tm="100000">
                                          <p:val>
                                            <p:strVal val="#ppt_x"/>
                                          </p:val>
                                        </p:tav>
                                      </p:tavLst>
                                    </p:anim>
                                    <p:anim calcmode="lin" valueType="num">
                                      <p:cBhvr additive="base">
                                        <p:cTn id="104" dur="5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500" fill="hold"/>
                                        <p:tgtEl>
                                          <p:spTgt spid="31"/>
                                        </p:tgtEl>
                                        <p:attrNameLst>
                                          <p:attrName>ppt_x</p:attrName>
                                        </p:attrNameLst>
                                      </p:cBhvr>
                                      <p:tavLst>
                                        <p:tav tm="0">
                                          <p:val>
                                            <p:strVal val="#ppt_x"/>
                                          </p:val>
                                        </p:tav>
                                        <p:tav tm="100000">
                                          <p:val>
                                            <p:strVal val="#ppt_x"/>
                                          </p:val>
                                        </p:tav>
                                      </p:tavLst>
                                    </p:anim>
                                    <p:anim calcmode="lin" valueType="num">
                                      <p:cBhvr additive="base">
                                        <p:cTn id="108" dur="500" fill="hold"/>
                                        <p:tgtEl>
                                          <p:spTgt spid="3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500" fill="hold"/>
                                        <p:tgtEl>
                                          <p:spTgt spid="32"/>
                                        </p:tgtEl>
                                        <p:attrNameLst>
                                          <p:attrName>ppt_x</p:attrName>
                                        </p:attrNameLst>
                                      </p:cBhvr>
                                      <p:tavLst>
                                        <p:tav tm="0">
                                          <p:val>
                                            <p:strVal val="#ppt_x"/>
                                          </p:val>
                                        </p:tav>
                                        <p:tav tm="100000">
                                          <p:val>
                                            <p:strVal val="#ppt_x"/>
                                          </p:val>
                                        </p:tav>
                                      </p:tavLst>
                                    </p:anim>
                                    <p:anim calcmode="lin" valueType="num">
                                      <p:cBhvr additive="base">
                                        <p:cTn id="112" dur="5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3"/>
                                        </p:tgtEl>
                                        <p:attrNameLst>
                                          <p:attrName>style.visibility</p:attrName>
                                        </p:attrNameLst>
                                      </p:cBhvr>
                                      <p:to>
                                        <p:strVal val="visible"/>
                                      </p:to>
                                    </p:set>
                                    <p:anim calcmode="lin" valueType="num">
                                      <p:cBhvr additive="base">
                                        <p:cTn id="115" dur="500" fill="hold"/>
                                        <p:tgtEl>
                                          <p:spTgt spid="33"/>
                                        </p:tgtEl>
                                        <p:attrNameLst>
                                          <p:attrName>ppt_x</p:attrName>
                                        </p:attrNameLst>
                                      </p:cBhvr>
                                      <p:tavLst>
                                        <p:tav tm="0">
                                          <p:val>
                                            <p:strVal val="#ppt_x"/>
                                          </p:val>
                                        </p:tav>
                                        <p:tav tm="100000">
                                          <p:val>
                                            <p:strVal val="#ppt_x"/>
                                          </p:val>
                                        </p:tav>
                                      </p:tavLst>
                                    </p:anim>
                                    <p:anim calcmode="lin" valueType="num">
                                      <p:cBhvr additive="base">
                                        <p:cTn id="116" dur="500" fill="hold"/>
                                        <p:tgtEl>
                                          <p:spTgt spid="33"/>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P spid="10" grpId="0" animBg="1"/>
      <p:bldP spid="11" grpId="0" animBg="1"/>
      <p:bldP spid="12" grpId="0" animBg="1"/>
      <p:bldP spid="13" grpId="0" animBg="1"/>
      <p:bldP spid="14" grpId="0" animBg="1"/>
      <p:bldP spid="15" grpId="0"/>
      <p:bldP spid="16" grpId="0"/>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矩形 2"/>
          <p:cNvSpPr>
            <a:spLocks noGrp="1" noChangeArrowheads="1"/>
          </p:cNvSpPr>
          <p:nvPr>
            <p:ph type="title"/>
          </p:nvPr>
        </p:nvSpPr>
        <p:spPr/>
        <p:txBody>
          <a:bodyPr/>
          <a:lstStyle/>
          <a:p>
            <a:r>
              <a:rPr lang="zh-CN" altLang="en-US" smtClean="0"/>
              <a:t>外设定时方式与信息交换方式</a:t>
            </a:r>
          </a:p>
        </p:txBody>
      </p:sp>
      <p:sp>
        <p:nvSpPr>
          <p:cNvPr id="27652" name="矩形 3"/>
          <p:cNvSpPr>
            <a:spLocks noGrp="1" noChangeArrowheads="1"/>
          </p:cNvSpPr>
          <p:nvPr>
            <p:ph type="body" idx="1"/>
          </p:nvPr>
        </p:nvSpPr>
        <p:spPr/>
        <p:txBody>
          <a:bodyPr/>
          <a:lstStyle/>
          <a:p>
            <a:r>
              <a:rPr lang="zh-CN" altLang="en-US" smtClean="0"/>
              <a:t>外围设备的定时方式</a:t>
            </a:r>
          </a:p>
          <a:p>
            <a:r>
              <a:rPr lang="zh-CN" altLang="en-US" smtClean="0"/>
              <a:t>信息交换方式</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3517882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单级中断与多级中断</a:t>
            </a:r>
          </a:p>
        </p:txBody>
      </p:sp>
      <p:sp>
        <p:nvSpPr>
          <p:cNvPr id="3" name="内容占位符 2"/>
          <p:cNvSpPr>
            <a:spLocks noGrp="1"/>
          </p:cNvSpPr>
          <p:nvPr>
            <p:ph idx="1"/>
          </p:nvPr>
        </p:nvSpPr>
        <p:spPr>
          <a:xfrm>
            <a:off x="395536" y="980728"/>
            <a:ext cx="8218488" cy="2160240"/>
          </a:xfrm>
        </p:spPr>
        <p:txBody>
          <a:bodyPr/>
          <a:lstStyle/>
          <a:p>
            <a:r>
              <a:rPr lang="en-US" altLang="zh-CN" dirty="0" smtClean="0"/>
              <a:t>CPU</a:t>
            </a:r>
            <a:r>
              <a:rPr lang="zh-CN" altLang="en-US" dirty="0"/>
              <a:t>正在处理低</a:t>
            </a:r>
            <a:r>
              <a:rPr lang="zh-CN" altLang="en-US" dirty="0" smtClean="0"/>
              <a:t>优先级中断时</a:t>
            </a:r>
            <a:r>
              <a:rPr lang="zh-CN" altLang="en-US" dirty="0"/>
              <a:t>，高</a:t>
            </a:r>
            <a:r>
              <a:rPr lang="zh-CN" altLang="en-US" dirty="0" smtClean="0"/>
              <a:t>优先级中断请求</a:t>
            </a:r>
            <a:r>
              <a:rPr lang="zh-CN" altLang="en-US" dirty="0"/>
              <a:t>能否中断运行中的程序呢</a:t>
            </a:r>
            <a:r>
              <a:rPr lang="zh-CN" altLang="en-US" dirty="0" smtClean="0"/>
              <a:t>？  系统</a:t>
            </a:r>
            <a:r>
              <a:rPr lang="zh-CN" altLang="en-US" dirty="0"/>
              <a:t>硬件、软件开销的权衡</a:t>
            </a:r>
            <a:endParaRPr lang="en-US" altLang="zh-CN" dirty="0"/>
          </a:p>
          <a:p>
            <a:r>
              <a:rPr lang="zh-CN" altLang="en-US" dirty="0" smtClean="0"/>
              <a:t>单级中断</a:t>
            </a:r>
            <a:endParaRPr lang="en-US" altLang="zh-CN" dirty="0" smtClean="0"/>
          </a:p>
          <a:p>
            <a:pPr lvl="1"/>
            <a:r>
              <a:rPr lang="zh-CN" altLang="en-US" dirty="0" smtClean="0"/>
              <a:t>所有</a:t>
            </a:r>
            <a:r>
              <a:rPr lang="zh-CN" altLang="en-US" dirty="0"/>
              <a:t>中断源均属同一级，离</a:t>
            </a:r>
            <a:r>
              <a:rPr lang="en-US" altLang="zh-CN" dirty="0"/>
              <a:t>CPU</a:t>
            </a:r>
            <a:r>
              <a:rPr lang="zh-CN" altLang="en-US" dirty="0"/>
              <a:t>近的优先级</a:t>
            </a:r>
            <a:r>
              <a:rPr lang="zh-CN" altLang="en-US" dirty="0" smtClean="0"/>
              <a:t>高；</a:t>
            </a:r>
            <a:endParaRPr lang="zh-CN" altLang="en-US" dirty="0"/>
          </a:p>
          <a:p>
            <a:pPr lvl="1"/>
            <a:r>
              <a:rPr lang="en-US" altLang="zh-CN" dirty="0" smtClean="0"/>
              <a:t>CPU</a:t>
            </a:r>
            <a:r>
              <a:rPr lang="zh-CN" altLang="en-US" dirty="0" smtClean="0"/>
              <a:t>处理</a:t>
            </a:r>
            <a:r>
              <a:rPr lang="zh-CN" altLang="en-US" dirty="0"/>
              <a:t>某个中断时，</a:t>
            </a:r>
            <a:r>
              <a:rPr lang="zh-CN" altLang="en-US" dirty="0" smtClean="0"/>
              <a:t>不响应其他中断。</a:t>
            </a:r>
            <a:endParaRPr lang="en-US" altLang="zh-CN" dirty="0" smtClean="0"/>
          </a:p>
          <a:p>
            <a:r>
              <a:rPr lang="zh-CN" altLang="en-US" dirty="0" smtClean="0"/>
              <a:t>多重中断</a:t>
            </a:r>
            <a:endParaRPr lang="en-US" altLang="zh-CN" dirty="0"/>
          </a:p>
          <a:p>
            <a:pPr lvl="1"/>
            <a:r>
              <a:rPr lang="zh-CN" altLang="en-US" dirty="0"/>
              <a:t>优先级高的</a:t>
            </a:r>
            <a:r>
              <a:rPr lang="zh-CN" altLang="en-US" dirty="0" smtClean="0"/>
              <a:t>中断可以</a:t>
            </a:r>
            <a:r>
              <a:rPr lang="zh-CN" altLang="en-US" dirty="0"/>
              <a:t>打断优先级低的</a:t>
            </a:r>
            <a:r>
              <a:rPr lang="zh-CN" altLang="en-US" dirty="0" smtClean="0"/>
              <a:t>中断服务程序</a:t>
            </a:r>
            <a:endParaRPr lang="en-US" altLang="zh-CN" dirty="0" smtClean="0"/>
          </a:p>
          <a:p>
            <a:pPr lvl="1"/>
            <a:r>
              <a:rPr lang="zh-CN" altLang="en-US" dirty="0" smtClean="0"/>
              <a:t>中断嵌套</a:t>
            </a:r>
            <a:endParaRPr lang="zh-CN" altLang="en-US"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30</a:t>
            </a:fld>
            <a:r>
              <a:rPr lang="en-US" altLang="zh-CN" sz="1400" smtClean="0">
                <a:solidFill>
                  <a:srgbClr val="0D7157"/>
                </a:solidFill>
              </a:rPr>
              <a:t>- </a:t>
            </a:r>
            <a:endParaRPr lang="en-US" altLang="zh-CN" sz="1400" dirty="0">
              <a:solidFill>
                <a:srgbClr val="0D7157"/>
              </a:solidFill>
            </a:endParaRPr>
          </a:p>
        </p:txBody>
      </p:sp>
      <p:grpSp>
        <p:nvGrpSpPr>
          <p:cNvPr id="20" name="组合 19"/>
          <p:cNvGrpSpPr/>
          <p:nvPr/>
        </p:nvGrpSpPr>
        <p:grpSpPr>
          <a:xfrm>
            <a:off x="2987824" y="4434853"/>
            <a:ext cx="3868811" cy="2140398"/>
            <a:chOff x="2870473" y="4504928"/>
            <a:chExt cx="3868811" cy="2140398"/>
          </a:xfrm>
        </p:grpSpPr>
        <p:sp>
          <p:nvSpPr>
            <p:cNvPr id="6" name="直线 5"/>
            <p:cNvSpPr>
              <a:spLocks noChangeShapeType="1"/>
            </p:cNvSpPr>
            <p:nvPr/>
          </p:nvSpPr>
          <p:spPr bwMode="auto">
            <a:xfrm>
              <a:off x="3203848" y="4504928"/>
              <a:ext cx="0" cy="9144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直线 6"/>
            <p:cNvSpPr>
              <a:spLocks noChangeShapeType="1"/>
            </p:cNvSpPr>
            <p:nvPr/>
          </p:nvSpPr>
          <p:spPr bwMode="auto">
            <a:xfrm flipV="1">
              <a:off x="3203848" y="45811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直线 7"/>
            <p:cNvSpPr>
              <a:spLocks noChangeShapeType="1"/>
            </p:cNvSpPr>
            <p:nvPr/>
          </p:nvSpPr>
          <p:spPr bwMode="auto">
            <a:xfrm>
              <a:off x="4346848" y="4581128"/>
              <a:ext cx="0" cy="76200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直线 8"/>
            <p:cNvSpPr>
              <a:spLocks noChangeShapeType="1"/>
            </p:cNvSpPr>
            <p:nvPr/>
          </p:nvSpPr>
          <p:spPr bwMode="auto">
            <a:xfrm flipV="1">
              <a:off x="4346848" y="45049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直线 9"/>
            <p:cNvSpPr>
              <a:spLocks noChangeShapeType="1"/>
            </p:cNvSpPr>
            <p:nvPr/>
          </p:nvSpPr>
          <p:spPr bwMode="auto">
            <a:xfrm>
              <a:off x="5413648" y="4581128"/>
              <a:ext cx="0" cy="7620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直线 10"/>
            <p:cNvSpPr>
              <a:spLocks noChangeShapeType="1"/>
            </p:cNvSpPr>
            <p:nvPr/>
          </p:nvSpPr>
          <p:spPr bwMode="auto">
            <a:xfrm flipV="1">
              <a:off x="5413648" y="4504928"/>
              <a:ext cx="11430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直线 11"/>
            <p:cNvSpPr>
              <a:spLocks noChangeShapeType="1"/>
            </p:cNvSpPr>
            <p:nvPr/>
          </p:nvSpPr>
          <p:spPr bwMode="auto">
            <a:xfrm>
              <a:off x="6556648" y="4581128"/>
              <a:ext cx="0" cy="1676400"/>
            </a:xfrm>
            <a:prstGeom prst="line">
              <a:avLst/>
            </a:prstGeom>
            <a:noFill/>
            <a:ln w="57150">
              <a:solidFill>
                <a:schemeClr val="tx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直线 12"/>
            <p:cNvSpPr>
              <a:spLocks noChangeShapeType="1"/>
            </p:cNvSpPr>
            <p:nvPr/>
          </p:nvSpPr>
          <p:spPr bwMode="auto">
            <a:xfrm flipH="1" flipV="1">
              <a:off x="5413648" y="54193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直线 13"/>
            <p:cNvSpPr>
              <a:spLocks noChangeShapeType="1"/>
            </p:cNvSpPr>
            <p:nvPr/>
          </p:nvSpPr>
          <p:spPr bwMode="auto">
            <a:xfrm flipH="1" flipV="1">
              <a:off x="4270648" y="53431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直线 14"/>
            <p:cNvSpPr>
              <a:spLocks noChangeShapeType="1"/>
            </p:cNvSpPr>
            <p:nvPr/>
          </p:nvSpPr>
          <p:spPr bwMode="auto">
            <a:xfrm>
              <a:off x="5413648" y="5419328"/>
              <a:ext cx="0" cy="838200"/>
            </a:xfrm>
            <a:prstGeom prst="line">
              <a:avLst/>
            </a:prstGeom>
            <a:noFill/>
            <a:ln w="57150">
              <a:solidFill>
                <a:schemeClr val="accent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直线 15"/>
            <p:cNvSpPr>
              <a:spLocks noChangeShapeType="1"/>
            </p:cNvSpPr>
            <p:nvPr/>
          </p:nvSpPr>
          <p:spPr bwMode="auto">
            <a:xfrm>
              <a:off x="4346848" y="5419328"/>
              <a:ext cx="0" cy="838200"/>
            </a:xfrm>
            <a:prstGeom prst="line">
              <a:avLst/>
            </a:prstGeom>
            <a:noFill/>
            <a:ln w="5715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直线 16"/>
            <p:cNvSpPr>
              <a:spLocks noChangeShapeType="1"/>
            </p:cNvSpPr>
            <p:nvPr/>
          </p:nvSpPr>
          <p:spPr bwMode="auto">
            <a:xfrm>
              <a:off x="3203848" y="5419328"/>
              <a:ext cx="0" cy="838200"/>
            </a:xfrm>
            <a:prstGeom prst="line">
              <a:avLst/>
            </a:prstGeom>
            <a:noFill/>
            <a:ln w="5715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直线 17"/>
            <p:cNvSpPr>
              <a:spLocks noChangeShapeType="1"/>
            </p:cNvSpPr>
            <p:nvPr/>
          </p:nvSpPr>
          <p:spPr bwMode="auto">
            <a:xfrm flipH="1" flipV="1">
              <a:off x="3203848" y="5343128"/>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矩形 18"/>
            <p:cNvSpPr>
              <a:spLocks noChangeArrowheads="1"/>
            </p:cNvSpPr>
            <p:nvPr/>
          </p:nvSpPr>
          <p:spPr bwMode="auto">
            <a:xfrm>
              <a:off x="2870473" y="6257528"/>
              <a:ext cx="3868811" cy="387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20000"/>
                </a:lnSpc>
                <a:spcBef>
                  <a:spcPct val="20000"/>
                </a:spcBef>
                <a:buClr>
                  <a:schemeClr val="folHlink"/>
                </a:buClr>
                <a:buSzPct val="90000"/>
                <a:buFont typeface="Wingdings" pitchFamily="2" charset="2"/>
                <a:buNone/>
              </a:pPr>
              <a:r>
                <a:rPr lang="zh-CN" altLang="en-US" sz="1600" dirty="0">
                  <a:solidFill>
                    <a:schemeClr val="tx1"/>
                  </a:solidFill>
                  <a:latin typeface="Times New Roman" pitchFamily="18" charset="0"/>
                  <a:ea typeface="宋体" pitchFamily="2" charset="-122"/>
                </a:rPr>
                <a:t>主程序            </a:t>
              </a:r>
              <a:r>
                <a:rPr lang="zh-CN" altLang="en-US" sz="1600" dirty="0" smtClean="0">
                  <a:solidFill>
                    <a:schemeClr val="tx1"/>
                  </a:solidFill>
                  <a:latin typeface="Times New Roman" pitchFamily="18" charset="0"/>
                  <a:ea typeface="宋体" pitchFamily="2" charset="-122"/>
                </a:rPr>
                <a:t>  </a:t>
              </a:r>
              <a:r>
                <a:rPr lang="en-US" altLang="zh-CN" sz="1600" dirty="0">
                  <a:solidFill>
                    <a:schemeClr val="tx1"/>
                  </a:solidFill>
                  <a:latin typeface="Times New Roman" pitchFamily="18" charset="0"/>
                  <a:ea typeface="宋体" pitchFamily="2" charset="-122"/>
                </a:rPr>
                <a:t>A         </a:t>
              </a:r>
              <a:r>
                <a:rPr lang="en-US" altLang="zh-CN" sz="1600" dirty="0" smtClean="0">
                  <a:solidFill>
                    <a:schemeClr val="tx1"/>
                  </a:solidFill>
                  <a:latin typeface="Times New Roman" pitchFamily="18" charset="0"/>
                  <a:ea typeface="宋体" pitchFamily="2" charset="-122"/>
                </a:rPr>
                <a:t>          </a:t>
              </a:r>
              <a:r>
                <a:rPr lang="en-US" altLang="zh-CN" sz="1600" dirty="0">
                  <a:solidFill>
                    <a:schemeClr val="tx1"/>
                  </a:solidFill>
                  <a:latin typeface="Times New Roman" pitchFamily="18" charset="0"/>
                  <a:ea typeface="宋体" pitchFamily="2" charset="-122"/>
                </a:rPr>
                <a:t>B            </a:t>
              </a:r>
              <a:r>
                <a:rPr lang="en-US" altLang="zh-CN" sz="1600" dirty="0" smtClean="0">
                  <a:solidFill>
                    <a:schemeClr val="tx1"/>
                  </a:solidFill>
                  <a:latin typeface="Times New Roman" pitchFamily="18" charset="0"/>
                  <a:ea typeface="宋体" pitchFamily="2" charset="-122"/>
                </a:rPr>
                <a:t>       C</a:t>
              </a:r>
              <a:endParaRPr lang="en-US" altLang="zh-CN" sz="1600" dirty="0">
                <a:solidFill>
                  <a:schemeClr val="tx1"/>
                </a:solidFill>
                <a:latin typeface="Times New Roman" pitchFamily="18" charset="0"/>
                <a:ea typeface="宋体" pitchFamily="2" charset="-122"/>
              </a:endParaRPr>
            </a:p>
          </p:txBody>
        </p:sp>
      </p:grpSp>
    </p:spTree>
    <p:extLst>
      <p:ext uri="{BB962C8B-B14F-4D97-AF65-F5344CB8AC3E}">
        <p14:creationId xmlns:p14="http://schemas.microsoft.com/office/powerpoint/2010/main" val="30002324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1" name="矩形 5"/>
          <p:cNvSpPr>
            <a:spLocks noGrp="1" noChangeArrowheads="1"/>
          </p:cNvSpPr>
          <p:nvPr>
            <p:ph type="title"/>
          </p:nvPr>
        </p:nvSpPr>
        <p:spPr/>
        <p:txBody>
          <a:bodyPr/>
          <a:lstStyle/>
          <a:p>
            <a:r>
              <a:rPr lang="zh-CN" altLang="en-US" dirty="0" smtClean="0"/>
              <a:t>同时中断请求的处理方法</a:t>
            </a:r>
          </a:p>
        </p:txBody>
      </p:sp>
      <p:sp>
        <p:nvSpPr>
          <p:cNvPr id="60419" name="矩形 2"/>
          <p:cNvSpPr>
            <a:spLocks noChangeArrowheads="1"/>
          </p:cNvSpPr>
          <p:nvPr/>
        </p:nvSpPr>
        <p:spPr bwMode="auto">
          <a:xfrm>
            <a:off x="0" y="228297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0420" name="对象 3"/>
          <p:cNvGraphicFramePr>
            <a:graphicFrameLocks noChangeAspect="1"/>
          </p:cNvGraphicFramePr>
          <p:nvPr>
            <p:extLst>
              <p:ext uri="{D42A27DB-BD31-4B8C-83A1-F6EECF244321}">
                <p14:modId xmlns:p14="http://schemas.microsoft.com/office/powerpoint/2010/main" val="2405268707"/>
              </p:ext>
            </p:extLst>
          </p:nvPr>
        </p:nvGraphicFramePr>
        <p:xfrm>
          <a:off x="1013073" y="2060848"/>
          <a:ext cx="6983413" cy="3330575"/>
        </p:xfrm>
        <a:graphic>
          <a:graphicData uri="http://schemas.openxmlformats.org/presentationml/2006/ole">
            <mc:AlternateContent xmlns:mc="http://schemas.openxmlformats.org/markup-compatibility/2006">
              <mc:Choice xmlns:v="urn:schemas-microsoft-com:vml" Requires="v">
                <p:oleObj spid="_x0000_s5214" name="图片" r:id="rId4" imgW="3296412" imgH="1571244" progId="Word.Picture.8">
                  <p:embed/>
                </p:oleObj>
              </mc:Choice>
              <mc:Fallback>
                <p:oleObj name="图片" r:id="rId4" imgW="3296412" imgH="1571244" progId="Word.Picture.8">
                  <p:embed/>
                  <p:pic>
                    <p:nvPicPr>
                      <p:cNvPr id="0" name="Picture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3073" y="2060848"/>
                        <a:ext cx="6983413" cy="333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31</a:t>
            </a:fld>
            <a:r>
              <a:rPr lang="en-US" altLang="zh-CN" sz="1400" smtClean="0">
                <a:solidFill>
                  <a:srgbClr val="0D7157"/>
                </a:solidFill>
              </a:rPr>
              <a:t>- </a:t>
            </a:r>
            <a:endParaRPr lang="en-US" altLang="zh-CN" sz="1400" dirty="0">
              <a:solidFill>
                <a:srgbClr val="0D7157"/>
              </a:solidFill>
            </a:endParaRPr>
          </a:p>
        </p:txBody>
      </p:sp>
      <p:sp>
        <p:nvSpPr>
          <p:cNvPr id="6" name="内容占位符 2"/>
          <p:cNvSpPr>
            <a:spLocks noGrp="1"/>
          </p:cNvSpPr>
          <p:nvPr>
            <p:ph idx="1"/>
          </p:nvPr>
        </p:nvSpPr>
        <p:spPr>
          <a:xfrm>
            <a:off x="395536" y="980728"/>
            <a:ext cx="8218488" cy="648072"/>
          </a:xfrm>
        </p:spPr>
        <p:txBody>
          <a:bodyPr/>
          <a:lstStyle/>
          <a:p>
            <a:r>
              <a:rPr lang="en-US" altLang="zh-CN" dirty="0" smtClean="0"/>
              <a:t>A&gt;B&gt;C</a:t>
            </a:r>
          </a:p>
        </p:txBody>
      </p:sp>
    </p:spTree>
    <p:extLst>
      <p:ext uri="{BB962C8B-B14F-4D97-AF65-F5344CB8AC3E}">
        <p14:creationId xmlns:p14="http://schemas.microsoft.com/office/powerpoint/2010/main" val="4129987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矩形 2"/>
          <p:cNvSpPr>
            <a:spLocks noGrp="1" noChangeArrowheads="1"/>
          </p:cNvSpPr>
          <p:nvPr>
            <p:ph type="title"/>
          </p:nvPr>
        </p:nvSpPr>
        <p:spPr/>
        <p:txBody>
          <a:bodyPr/>
          <a:lstStyle/>
          <a:p>
            <a:r>
              <a:rPr lang="zh-CN" altLang="en-US" smtClean="0"/>
              <a:t>中断识别</a:t>
            </a:r>
          </a:p>
        </p:txBody>
      </p:sp>
      <p:sp>
        <p:nvSpPr>
          <p:cNvPr id="64516" name="矩形 3"/>
          <p:cNvSpPr>
            <a:spLocks noGrp="1" noChangeArrowheads="1"/>
          </p:cNvSpPr>
          <p:nvPr>
            <p:ph type="body" idx="1"/>
          </p:nvPr>
        </p:nvSpPr>
        <p:spPr/>
        <p:txBody>
          <a:bodyPr/>
          <a:lstStyle/>
          <a:p>
            <a:r>
              <a:rPr lang="zh-CN" altLang="en-US" dirty="0"/>
              <a:t>向量中断</a:t>
            </a:r>
          </a:p>
          <a:p>
            <a:pPr lvl="1"/>
            <a:r>
              <a:rPr lang="zh-CN" altLang="en-US" dirty="0"/>
              <a:t>将服务程序入口</a:t>
            </a:r>
            <a:r>
              <a:rPr lang="en-US" altLang="zh-CN" dirty="0"/>
              <a:t>(</a:t>
            </a:r>
            <a:r>
              <a:rPr lang="zh-CN" altLang="en-US" dirty="0"/>
              <a:t>中断向量</a:t>
            </a:r>
            <a:r>
              <a:rPr lang="en-US" altLang="zh-CN" dirty="0"/>
              <a:t>)</a:t>
            </a:r>
            <a:r>
              <a:rPr lang="zh-CN" altLang="en-US" dirty="0"/>
              <a:t>组织在中断向量表中；响应时由硬件直接产生相应向量地址，按地址查表，取得服务程序入口，转入相应服务程序</a:t>
            </a:r>
            <a:r>
              <a:rPr lang="zh-CN" altLang="en-US" dirty="0" smtClean="0"/>
              <a:t>。</a:t>
            </a:r>
            <a:endParaRPr lang="en-US" altLang="zh-CN" dirty="0" smtClean="0"/>
          </a:p>
          <a:p>
            <a:pPr lvl="2"/>
            <a:r>
              <a:rPr lang="zh-CN" altLang="en-US" dirty="0" smtClean="0"/>
              <a:t>硬件查询法</a:t>
            </a:r>
            <a:endParaRPr lang="en-US" altLang="zh-CN" dirty="0" smtClean="0"/>
          </a:p>
          <a:p>
            <a:pPr lvl="2"/>
            <a:r>
              <a:rPr lang="zh-CN" altLang="en-US" dirty="0" smtClean="0"/>
              <a:t>独立请求法</a:t>
            </a:r>
            <a:endParaRPr lang="en-US" altLang="zh-CN" dirty="0"/>
          </a:p>
          <a:p>
            <a:r>
              <a:rPr lang="zh-CN" altLang="en-US" dirty="0" smtClean="0"/>
              <a:t>非向量中断</a:t>
            </a:r>
          </a:p>
          <a:p>
            <a:pPr lvl="1"/>
            <a:r>
              <a:rPr lang="zh-CN" altLang="en-US" dirty="0" smtClean="0"/>
              <a:t>将服务程序入口组织在查询程序中；</a:t>
            </a:r>
          </a:p>
          <a:p>
            <a:pPr lvl="1"/>
            <a:r>
              <a:rPr lang="zh-CN" altLang="en-US" dirty="0" smtClean="0"/>
              <a:t>响应时执行查询程序查询中断源，转入相应服务程序。</a:t>
            </a:r>
            <a:endParaRPr lang="en-US" altLang="zh-CN" dirty="0" smtClean="0"/>
          </a:p>
          <a:p>
            <a:pPr lvl="2" eaLnBrk="1" hangingPunct="1"/>
            <a:r>
              <a:rPr lang="zh-CN" altLang="en-US" dirty="0" smtClean="0"/>
              <a:t>程序识别     （软件方法）</a:t>
            </a:r>
            <a:endParaRPr lang="zh-CN" altLang="en-US" dirty="0"/>
          </a:p>
          <a:p>
            <a:pPr marL="914400" lvl="2" indent="0" eaLnBrk="1" hangingPunct="1">
              <a:buNone/>
            </a:pPr>
            <a:endParaRPr lang="zh-CN" altLang="en-US" dirty="0"/>
          </a:p>
          <a:p>
            <a:pPr lvl="1"/>
            <a:endParaRPr lang="en-US" altLang="zh-CN" dirty="0" smtClean="0"/>
          </a:p>
          <a:p>
            <a:pPr lvl="1"/>
            <a:endParaRPr lang="zh-CN" altLang="en-US"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691609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矩形 2"/>
          <p:cNvSpPr>
            <a:spLocks noGrp="1" noChangeArrowheads="1"/>
          </p:cNvSpPr>
          <p:nvPr>
            <p:ph type="title"/>
          </p:nvPr>
        </p:nvSpPr>
        <p:spPr/>
        <p:txBody>
          <a:bodyPr/>
          <a:lstStyle/>
          <a:p>
            <a:pPr eaLnBrk="1" hangingPunct="1"/>
            <a:r>
              <a:rPr lang="zh-CN" altLang="en-US" smtClean="0"/>
              <a:t>中断向量法 </a:t>
            </a:r>
          </a:p>
        </p:txBody>
      </p:sp>
      <p:sp>
        <p:nvSpPr>
          <p:cNvPr id="68612" name="矩形 3"/>
          <p:cNvSpPr>
            <a:spLocks noChangeArrowheads="1"/>
          </p:cNvSpPr>
          <p:nvPr/>
        </p:nvSpPr>
        <p:spPr bwMode="auto">
          <a:xfrm>
            <a:off x="0" y="1704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3" name="矩形 4"/>
          <p:cNvSpPr>
            <a:spLocks noChangeArrowheads="1"/>
          </p:cNvSpPr>
          <p:nvPr/>
        </p:nvSpPr>
        <p:spPr bwMode="auto">
          <a:xfrm>
            <a:off x="0" y="2986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68614" name="矩形 5"/>
          <p:cNvSpPr>
            <a:spLocks noChangeArrowheads="1"/>
          </p:cNvSpPr>
          <p:nvPr/>
        </p:nvSpPr>
        <p:spPr bwMode="auto">
          <a:xfrm>
            <a:off x="0" y="27384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8615" name="对象 6"/>
          <p:cNvGraphicFramePr>
            <a:graphicFrameLocks noChangeAspect="1"/>
          </p:cNvGraphicFramePr>
          <p:nvPr>
            <p:extLst/>
          </p:nvPr>
        </p:nvGraphicFramePr>
        <p:xfrm>
          <a:off x="514727" y="1988840"/>
          <a:ext cx="8114546" cy="2558157"/>
        </p:xfrm>
        <a:graphic>
          <a:graphicData uri="http://schemas.openxmlformats.org/presentationml/2006/ole">
            <mc:AlternateContent xmlns:mc="http://schemas.openxmlformats.org/markup-compatibility/2006">
              <mc:Choice xmlns:v="urn:schemas-microsoft-com:vml" Requires="v">
                <p:oleObj spid="_x0000_s18483" name="图片" r:id="rId4" imgW="4264152" imgH="1342644" progId="Word.Picture.8">
                  <p:embed/>
                </p:oleObj>
              </mc:Choice>
              <mc:Fallback>
                <p:oleObj name="图片" r:id="rId4" imgW="4264152" imgH="1342644"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727" y="1988840"/>
                        <a:ext cx="8114546" cy="2558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63519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矩形 2"/>
          <p:cNvSpPr>
            <a:spLocks noGrp="1" noChangeArrowheads="1"/>
          </p:cNvSpPr>
          <p:nvPr>
            <p:ph type="title"/>
          </p:nvPr>
        </p:nvSpPr>
        <p:spPr/>
        <p:txBody>
          <a:bodyPr/>
          <a:lstStyle/>
          <a:p>
            <a:pPr eaLnBrk="1" hangingPunct="1"/>
            <a:r>
              <a:rPr lang="zh-CN" altLang="en-US" smtClean="0"/>
              <a:t>程序识别</a:t>
            </a:r>
          </a:p>
        </p:txBody>
      </p:sp>
      <p:sp>
        <p:nvSpPr>
          <p:cNvPr id="66564" name="矩形 3"/>
          <p:cNvSpPr>
            <a:spLocks noChangeArrowheads="1"/>
          </p:cNvSpPr>
          <p:nvPr/>
        </p:nvSpPr>
        <p:spPr bwMode="auto">
          <a:xfrm>
            <a:off x="0" y="1704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66565" name="对象 4"/>
          <p:cNvGraphicFramePr>
            <a:graphicFrameLocks noChangeAspect="1"/>
          </p:cNvGraphicFramePr>
          <p:nvPr>
            <p:extLst/>
          </p:nvPr>
        </p:nvGraphicFramePr>
        <p:xfrm>
          <a:off x="2411760" y="1052736"/>
          <a:ext cx="4640884" cy="5544616"/>
        </p:xfrm>
        <a:graphic>
          <a:graphicData uri="http://schemas.openxmlformats.org/presentationml/2006/ole">
            <mc:AlternateContent xmlns:mc="http://schemas.openxmlformats.org/markup-compatibility/2006">
              <mc:Choice xmlns:v="urn:schemas-microsoft-com:vml" Requires="v">
                <p:oleObj spid="_x0000_s17459" name="图片" r:id="rId4" imgW="2724912" imgH="3258312" progId="Word.Picture.8">
                  <p:embed/>
                </p:oleObj>
              </mc:Choice>
              <mc:Fallback>
                <p:oleObj name="图片" r:id="rId4" imgW="2724912" imgH="32583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1052736"/>
                        <a:ext cx="4640884" cy="55446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42479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492525" y="2564905"/>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关中断</a:t>
            </a:r>
            <a:endParaRPr lang="zh-CN" altLang="en-US" sz="1400" i="0" dirty="0">
              <a:solidFill>
                <a:schemeClr val="dk1"/>
              </a:solidFill>
            </a:endParaRPr>
          </a:p>
        </p:txBody>
      </p:sp>
      <p:sp>
        <p:nvSpPr>
          <p:cNvPr id="66" name="矩形 65"/>
          <p:cNvSpPr/>
          <p:nvPr/>
        </p:nvSpPr>
        <p:spPr>
          <a:xfrm>
            <a:off x="1492525" y="303084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保存断点</a:t>
            </a:r>
            <a:r>
              <a:rPr lang="en-US" altLang="zh-CN" sz="1400" i="0" dirty="0" smtClean="0">
                <a:solidFill>
                  <a:schemeClr val="dk1"/>
                </a:solidFill>
              </a:rPr>
              <a:t>---PC</a:t>
            </a:r>
            <a:r>
              <a:rPr lang="zh-CN" altLang="en-US" sz="1400" i="0" dirty="0" smtClean="0">
                <a:solidFill>
                  <a:schemeClr val="dk1"/>
                </a:solidFill>
              </a:rPr>
              <a:t>压栈</a:t>
            </a:r>
            <a:endParaRPr lang="zh-CN" altLang="en-US" sz="1400" i="0" dirty="0">
              <a:solidFill>
                <a:schemeClr val="dk1"/>
              </a:solidFill>
            </a:endParaRPr>
          </a:p>
        </p:txBody>
      </p:sp>
      <p:sp>
        <p:nvSpPr>
          <p:cNvPr id="67" name="矩形 66"/>
          <p:cNvSpPr/>
          <p:nvPr/>
        </p:nvSpPr>
        <p:spPr>
          <a:xfrm>
            <a:off x="1469227" y="350100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中断识别，地址</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sp>
        <p:nvSpPr>
          <p:cNvPr id="158" name="Text Box 5"/>
          <p:cNvSpPr txBox="1">
            <a:spLocks noChangeArrowheads="1"/>
          </p:cNvSpPr>
          <p:nvPr/>
        </p:nvSpPr>
        <p:spPr bwMode="auto">
          <a:xfrm>
            <a:off x="2658163" y="2236223"/>
            <a:ext cx="7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Yes</a:t>
            </a:r>
            <a:endParaRPr lang="zh-CN" altLang="en-US" sz="1800" dirty="0">
              <a:latin typeface="Tahoma" pitchFamily="34" charset="0"/>
              <a:ea typeface="宋体" pitchFamily="2" charset="-122"/>
            </a:endParaRPr>
          </a:p>
        </p:txBody>
      </p:sp>
      <p:grpSp>
        <p:nvGrpSpPr>
          <p:cNvPr id="171" name="组合 170"/>
          <p:cNvGrpSpPr/>
          <p:nvPr/>
        </p:nvGrpSpPr>
        <p:grpSpPr>
          <a:xfrm>
            <a:off x="1861248" y="1340769"/>
            <a:ext cx="1193434" cy="874094"/>
            <a:chOff x="740325" y="2747927"/>
            <a:chExt cx="936104" cy="875907"/>
          </a:xfrm>
          <a:solidFill>
            <a:srgbClr val="00B050"/>
          </a:solidFill>
        </p:grpSpPr>
        <p:cxnSp>
          <p:nvCxnSpPr>
            <p:cNvPr id="48" name="直接箭头连接符 47"/>
            <p:cNvCxnSpPr/>
            <p:nvPr/>
          </p:nvCxnSpPr>
          <p:spPr>
            <a:xfrm>
              <a:off x="1208377" y="2747927"/>
              <a:ext cx="0" cy="463407"/>
            </a:xfrm>
            <a:prstGeom prst="straightConnector1">
              <a:avLst/>
            </a:prstGeom>
            <a:grp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4" name="六边形 3"/>
            <p:cNvSpPr/>
            <p:nvPr/>
          </p:nvSpPr>
          <p:spPr>
            <a:xfrm>
              <a:off x="740325" y="3211334"/>
              <a:ext cx="936104" cy="412500"/>
            </a:xfrm>
            <a:prstGeom prst="hexagon">
              <a:avLst/>
            </a:prstGeom>
            <a:grp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中断</a:t>
              </a:r>
            </a:p>
          </p:txBody>
        </p:sp>
      </p:grpSp>
      <p:cxnSp>
        <p:nvCxnSpPr>
          <p:cNvPr id="13" name="肘形连接符 12"/>
          <p:cNvCxnSpPr/>
          <p:nvPr/>
        </p:nvCxnSpPr>
        <p:spPr>
          <a:xfrm rot="16200000" flipH="1">
            <a:off x="2311612" y="331832"/>
            <a:ext cx="288032" cy="1648"/>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1492525" y="476673"/>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取指令</a:t>
            </a:r>
          </a:p>
        </p:txBody>
      </p:sp>
      <p:sp>
        <p:nvSpPr>
          <p:cNvPr id="50" name="矩形 49"/>
          <p:cNvSpPr/>
          <p:nvPr/>
        </p:nvSpPr>
        <p:spPr>
          <a:xfrm>
            <a:off x="1492525" y="1124745"/>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执行</a:t>
            </a:r>
            <a:r>
              <a:rPr lang="zh-CN" altLang="en-US" sz="1400" i="0" dirty="0" smtClean="0">
                <a:solidFill>
                  <a:schemeClr val="dk1"/>
                </a:solidFill>
              </a:rPr>
              <a:t>指令</a:t>
            </a:r>
            <a:endParaRPr lang="zh-CN" altLang="en-US" sz="1400" i="0" dirty="0">
              <a:solidFill>
                <a:schemeClr val="dk1"/>
              </a:solidFill>
            </a:endParaRPr>
          </a:p>
        </p:txBody>
      </p:sp>
      <p:cxnSp>
        <p:nvCxnSpPr>
          <p:cNvPr id="52" name="直接箭头连接符 51"/>
          <p:cNvCxnSpPr>
            <a:stCxn id="6" idx="2"/>
            <a:endCxn id="50" idx="0"/>
          </p:cNvCxnSpPr>
          <p:nvPr/>
        </p:nvCxnSpPr>
        <p:spPr>
          <a:xfrm>
            <a:off x="2456453" y="836713"/>
            <a:ext cx="0"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1492525" y="4180185"/>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保护现场</a:t>
            </a:r>
            <a:endParaRPr lang="zh-CN" altLang="en-US" sz="1400" i="0" dirty="0">
              <a:solidFill>
                <a:schemeClr val="dk1"/>
              </a:solidFill>
            </a:endParaRPr>
          </a:p>
        </p:txBody>
      </p:sp>
      <p:sp>
        <p:nvSpPr>
          <p:cNvPr id="54" name="矩形 53"/>
          <p:cNvSpPr/>
          <p:nvPr/>
        </p:nvSpPr>
        <p:spPr>
          <a:xfrm>
            <a:off x="1492525" y="4637852"/>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设备中断服务子程序</a:t>
            </a:r>
            <a:endParaRPr lang="zh-CN" altLang="en-US" sz="1400" i="0" dirty="0">
              <a:solidFill>
                <a:schemeClr val="dk1"/>
              </a:solidFill>
            </a:endParaRPr>
          </a:p>
        </p:txBody>
      </p:sp>
      <p:sp>
        <p:nvSpPr>
          <p:cNvPr id="55" name="矩形 54"/>
          <p:cNvSpPr/>
          <p:nvPr/>
        </p:nvSpPr>
        <p:spPr>
          <a:xfrm>
            <a:off x="1469227" y="5095519"/>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恢复</a:t>
            </a:r>
            <a:r>
              <a:rPr lang="zh-CN" altLang="en-US" sz="1400" i="0" dirty="0" smtClean="0">
                <a:solidFill>
                  <a:schemeClr val="dk1"/>
                </a:solidFill>
              </a:rPr>
              <a:t>现场</a:t>
            </a:r>
            <a:endParaRPr lang="zh-CN" altLang="en-US" sz="1400" i="0" dirty="0">
              <a:solidFill>
                <a:schemeClr val="dk1"/>
              </a:solidFill>
            </a:endParaRPr>
          </a:p>
        </p:txBody>
      </p:sp>
      <p:sp>
        <p:nvSpPr>
          <p:cNvPr id="57" name="矩形 56"/>
          <p:cNvSpPr/>
          <p:nvPr/>
        </p:nvSpPr>
        <p:spPr>
          <a:xfrm>
            <a:off x="1469227" y="5553186"/>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开中断</a:t>
            </a:r>
            <a:endParaRPr lang="zh-CN" altLang="en-US" sz="1400" i="0" dirty="0">
              <a:solidFill>
                <a:schemeClr val="dk1"/>
              </a:solidFill>
            </a:endParaRPr>
          </a:p>
        </p:txBody>
      </p:sp>
      <p:sp>
        <p:nvSpPr>
          <p:cNvPr id="58" name="矩形 57"/>
          <p:cNvSpPr/>
          <p:nvPr/>
        </p:nvSpPr>
        <p:spPr>
          <a:xfrm>
            <a:off x="1469227" y="6010853"/>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中断返回 断点</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cxnSp>
        <p:nvCxnSpPr>
          <p:cNvPr id="61" name="直接箭头连接符 60"/>
          <p:cNvCxnSpPr>
            <a:endCxn id="7" idx="0"/>
          </p:cNvCxnSpPr>
          <p:nvPr/>
        </p:nvCxnSpPr>
        <p:spPr>
          <a:xfrm flipH="1">
            <a:off x="2456453" y="2276873"/>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grpSp>
        <p:nvGrpSpPr>
          <p:cNvPr id="78" name="组合 77"/>
          <p:cNvGrpSpPr/>
          <p:nvPr/>
        </p:nvGrpSpPr>
        <p:grpSpPr>
          <a:xfrm>
            <a:off x="1283319" y="656694"/>
            <a:ext cx="577930" cy="1352347"/>
            <a:chOff x="1282811" y="758620"/>
            <a:chExt cx="577930" cy="1352347"/>
          </a:xfrm>
        </p:grpSpPr>
        <p:sp>
          <p:nvSpPr>
            <p:cNvPr id="156" name="Text Box 5"/>
            <p:cNvSpPr txBox="1">
              <a:spLocks noChangeArrowheads="1"/>
            </p:cNvSpPr>
            <p:nvPr/>
          </p:nvSpPr>
          <p:spPr bwMode="auto">
            <a:xfrm>
              <a:off x="1282811" y="1688568"/>
              <a:ext cx="577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No</a:t>
              </a:r>
              <a:endParaRPr lang="zh-CN" altLang="en-US" sz="1800" dirty="0">
                <a:latin typeface="Tahoma" pitchFamily="34" charset="0"/>
                <a:ea typeface="宋体" pitchFamily="2" charset="-122"/>
              </a:endParaRPr>
            </a:p>
          </p:txBody>
        </p:sp>
        <p:cxnSp>
          <p:nvCxnSpPr>
            <p:cNvPr id="21" name="肘形连接符 20"/>
            <p:cNvCxnSpPr>
              <a:stCxn id="4" idx="3"/>
              <a:endCxn id="6" idx="1"/>
            </p:cNvCxnSpPr>
            <p:nvPr/>
          </p:nvCxnSpPr>
          <p:spPr>
            <a:xfrm rot="10800000">
              <a:off x="1421026" y="758620"/>
              <a:ext cx="368723" cy="1352347"/>
            </a:xfrm>
            <a:prstGeom prst="bentConnector3">
              <a:avLst>
                <a:gd name="adj1" fmla="val 161998"/>
              </a:avLst>
            </a:prstGeom>
            <a:ln w="19050">
              <a:tailEnd type="triangle" w="lg" len="lg"/>
            </a:ln>
          </p:spPr>
          <p:style>
            <a:lnRef idx="1">
              <a:schemeClr val="accent1"/>
            </a:lnRef>
            <a:fillRef idx="0">
              <a:schemeClr val="accent1"/>
            </a:fillRef>
            <a:effectRef idx="0">
              <a:schemeClr val="accent1"/>
            </a:effectRef>
            <a:fontRef idx="minor">
              <a:schemeClr val="tx1"/>
            </a:fontRef>
          </p:style>
        </p:cxnSp>
      </p:grpSp>
      <p:cxnSp>
        <p:nvCxnSpPr>
          <p:cNvPr id="70" name="直接箭头连接符 69"/>
          <p:cNvCxnSpPr/>
          <p:nvPr/>
        </p:nvCxnSpPr>
        <p:spPr>
          <a:xfrm flipH="1">
            <a:off x="2456453" y="3907782"/>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58" idx="3"/>
            <a:endCxn id="6" idx="3"/>
          </p:cNvCxnSpPr>
          <p:nvPr/>
        </p:nvCxnSpPr>
        <p:spPr>
          <a:xfrm flipV="1">
            <a:off x="3397082" y="656693"/>
            <a:ext cx="23298" cy="5553236"/>
          </a:xfrm>
          <a:prstGeom prst="bentConnector3">
            <a:avLst>
              <a:gd name="adj1" fmla="val 2264868"/>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596981" y="2564905"/>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关中断</a:t>
            </a:r>
            <a:endParaRPr lang="zh-CN" altLang="en-US" sz="1400" i="0" dirty="0">
              <a:solidFill>
                <a:schemeClr val="dk1"/>
              </a:solidFill>
            </a:endParaRPr>
          </a:p>
        </p:txBody>
      </p:sp>
      <p:sp>
        <p:nvSpPr>
          <p:cNvPr id="81" name="矩形 80"/>
          <p:cNvSpPr/>
          <p:nvPr/>
        </p:nvSpPr>
        <p:spPr>
          <a:xfrm>
            <a:off x="5596981" y="303084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保存断点</a:t>
            </a:r>
            <a:r>
              <a:rPr lang="en-US" altLang="zh-CN" sz="1400" i="0" dirty="0" smtClean="0">
                <a:solidFill>
                  <a:schemeClr val="dk1"/>
                </a:solidFill>
              </a:rPr>
              <a:t>---PC</a:t>
            </a:r>
            <a:r>
              <a:rPr lang="zh-CN" altLang="en-US" sz="1400" i="0" dirty="0" smtClean="0">
                <a:solidFill>
                  <a:schemeClr val="dk1"/>
                </a:solidFill>
              </a:rPr>
              <a:t>压栈</a:t>
            </a:r>
            <a:endParaRPr lang="zh-CN" altLang="en-US" sz="1400" i="0" dirty="0">
              <a:solidFill>
                <a:schemeClr val="dk1"/>
              </a:solidFill>
            </a:endParaRPr>
          </a:p>
        </p:txBody>
      </p:sp>
      <p:sp>
        <p:nvSpPr>
          <p:cNvPr id="82" name="矩形 81"/>
          <p:cNvSpPr/>
          <p:nvPr/>
        </p:nvSpPr>
        <p:spPr>
          <a:xfrm>
            <a:off x="5573683" y="3501006"/>
            <a:ext cx="1927855" cy="398152"/>
          </a:xfrm>
          <a:prstGeom prst="rect">
            <a:avLst/>
          </a:prstGeom>
          <a:solidFill>
            <a:srgbClr val="FF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中断识别，地址</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sp>
        <p:nvSpPr>
          <p:cNvPr id="83" name="Text Box 5"/>
          <p:cNvSpPr txBox="1">
            <a:spLocks noChangeArrowheads="1"/>
          </p:cNvSpPr>
          <p:nvPr/>
        </p:nvSpPr>
        <p:spPr bwMode="auto">
          <a:xfrm>
            <a:off x="6762619" y="2236223"/>
            <a:ext cx="736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Yes</a:t>
            </a:r>
            <a:endParaRPr lang="zh-CN" altLang="en-US" sz="1800" dirty="0">
              <a:latin typeface="Tahoma" pitchFamily="34" charset="0"/>
              <a:ea typeface="宋体" pitchFamily="2" charset="-122"/>
            </a:endParaRPr>
          </a:p>
        </p:txBody>
      </p:sp>
      <p:sp>
        <p:nvSpPr>
          <p:cNvPr id="84" name="Text Box 5"/>
          <p:cNvSpPr txBox="1">
            <a:spLocks noChangeArrowheads="1"/>
          </p:cNvSpPr>
          <p:nvPr/>
        </p:nvSpPr>
        <p:spPr bwMode="auto">
          <a:xfrm>
            <a:off x="5387775" y="1586642"/>
            <a:ext cx="577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lgn="ctr">
                <a:solidFill>
                  <a:srgbClr val="000000"/>
                </a:solidFill>
                <a:miter lim="800000"/>
                <a:headEnd/>
                <a:tailEnd/>
              </a14:hiddenLine>
            </a:ext>
          </a:extLst>
        </p:spPr>
        <p:txBody>
          <a:bodyPr wrap="square">
            <a:spAutoFit/>
          </a:bodyPr>
          <a:lstStyle>
            <a:lvl1pPr eaLnBrk="0" hangingPunct="0">
              <a:defRPr sz="2000">
                <a:solidFill>
                  <a:schemeClr val="tx1"/>
                </a:solidFill>
                <a:latin typeface="华文新魏" pitchFamily="2" charset="-122"/>
                <a:ea typeface="华文新魏" pitchFamily="2" charset="-122"/>
              </a:defRPr>
            </a:lvl1pPr>
            <a:lvl2pPr marL="742950" indent="-285750" eaLnBrk="0" hangingPunct="0">
              <a:defRPr sz="2000">
                <a:solidFill>
                  <a:schemeClr val="tx1"/>
                </a:solidFill>
                <a:latin typeface="华文新魏" pitchFamily="2" charset="-122"/>
                <a:ea typeface="华文新魏" pitchFamily="2" charset="-122"/>
              </a:defRPr>
            </a:lvl2pPr>
            <a:lvl3pPr marL="1143000" indent="-228600" eaLnBrk="0" hangingPunct="0">
              <a:defRPr sz="2000">
                <a:solidFill>
                  <a:schemeClr val="tx1"/>
                </a:solidFill>
                <a:latin typeface="华文新魏" pitchFamily="2" charset="-122"/>
                <a:ea typeface="华文新魏" pitchFamily="2" charset="-122"/>
              </a:defRPr>
            </a:lvl3pPr>
            <a:lvl4pPr marL="1600200" indent="-228600" eaLnBrk="0" hangingPunct="0">
              <a:defRPr sz="2000">
                <a:solidFill>
                  <a:schemeClr val="tx1"/>
                </a:solidFill>
                <a:latin typeface="华文新魏" pitchFamily="2" charset="-122"/>
                <a:ea typeface="华文新魏" pitchFamily="2" charset="-122"/>
              </a:defRPr>
            </a:lvl4pPr>
            <a:lvl5pPr marL="2057400" indent="-228600" eaLnBrk="0" hangingPunct="0">
              <a:defRPr sz="2000">
                <a:solidFill>
                  <a:schemeClr val="tx1"/>
                </a:solidFill>
                <a:latin typeface="华文新魏" pitchFamily="2" charset="-122"/>
                <a:ea typeface="华文新魏" pitchFamily="2" charset="-122"/>
              </a:defRPr>
            </a:lvl5pPr>
            <a:lvl6pPr marL="25146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6pPr>
            <a:lvl7pPr marL="29718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7pPr>
            <a:lvl8pPr marL="34290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8pPr>
            <a:lvl9pPr marL="3886200" indent="-228600" algn="ctr" eaLnBrk="0" fontAlgn="base" hangingPunct="0">
              <a:spcBef>
                <a:spcPct val="50000"/>
              </a:spcBef>
              <a:spcAft>
                <a:spcPct val="0"/>
              </a:spcAft>
              <a:defRPr sz="2000">
                <a:solidFill>
                  <a:schemeClr val="tx1"/>
                </a:solidFill>
                <a:latin typeface="华文新魏" pitchFamily="2" charset="-122"/>
                <a:ea typeface="华文新魏" pitchFamily="2" charset="-122"/>
              </a:defRPr>
            </a:lvl9pPr>
          </a:lstStyle>
          <a:p>
            <a:pPr algn="l" eaLnBrk="1" hangingPunct="1"/>
            <a:r>
              <a:rPr lang="en-US" altLang="zh-CN" sz="1800" dirty="0" smtClean="0">
                <a:latin typeface="Tahoma" pitchFamily="34" charset="0"/>
                <a:ea typeface="宋体" pitchFamily="2" charset="-122"/>
              </a:rPr>
              <a:t>No</a:t>
            </a:r>
            <a:endParaRPr lang="zh-CN" altLang="en-US" sz="1800" dirty="0">
              <a:latin typeface="Tahoma" pitchFamily="34" charset="0"/>
              <a:ea typeface="宋体" pitchFamily="2" charset="-122"/>
            </a:endParaRPr>
          </a:p>
        </p:txBody>
      </p:sp>
      <p:grpSp>
        <p:nvGrpSpPr>
          <p:cNvPr id="85" name="组合 84"/>
          <p:cNvGrpSpPr/>
          <p:nvPr/>
        </p:nvGrpSpPr>
        <p:grpSpPr>
          <a:xfrm>
            <a:off x="5965704" y="1340769"/>
            <a:ext cx="1193434" cy="874094"/>
            <a:chOff x="740325" y="2747927"/>
            <a:chExt cx="936104" cy="875907"/>
          </a:xfrm>
          <a:solidFill>
            <a:srgbClr val="00B050"/>
          </a:solidFill>
        </p:grpSpPr>
        <p:cxnSp>
          <p:nvCxnSpPr>
            <p:cNvPr id="86" name="直接箭头连接符 85"/>
            <p:cNvCxnSpPr/>
            <p:nvPr/>
          </p:nvCxnSpPr>
          <p:spPr>
            <a:xfrm>
              <a:off x="1208377" y="2747927"/>
              <a:ext cx="0" cy="463407"/>
            </a:xfrm>
            <a:prstGeom prst="straightConnector1">
              <a:avLst/>
            </a:prstGeom>
            <a:grp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87" name="六边形 86"/>
            <p:cNvSpPr/>
            <p:nvPr/>
          </p:nvSpPr>
          <p:spPr>
            <a:xfrm>
              <a:off x="740325" y="3211334"/>
              <a:ext cx="936104" cy="412500"/>
            </a:xfrm>
            <a:prstGeom prst="hexagon">
              <a:avLst/>
            </a:prstGeom>
            <a:grp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中断</a:t>
              </a:r>
            </a:p>
          </p:txBody>
        </p:sp>
      </p:grpSp>
      <p:cxnSp>
        <p:nvCxnSpPr>
          <p:cNvPr id="91" name="肘形连接符 90"/>
          <p:cNvCxnSpPr/>
          <p:nvPr/>
        </p:nvCxnSpPr>
        <p:spPr>
          <a:xfrm rot="16200000" flipH="1">
            <a:off x="6416068" y="331832"/>
            <a:ext cx="288032" cy="1648"/>
          </a:xfrm>
          <a:prstGeom prst="bentConnector3">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596981" y="476673"/>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取指令</a:t>
            </a:r>
          </a:p>
        </p:txBody>
      </p:sp>
      <p:sp>
        <p:nvSpPr>
          <p:cNvPr id="93" name="矩形 92"/>
          <p:cNvSpPr/>
          <p:nvPr/>
        </p:nvSpPr>
        <p:spPr>
          <a:xfrm>
            <a:off x="5596981" y="1124745"/>
            <a:ext cx="1927855" cy="360040"/>
          </a:xfrm>
          <a:prstGeom prst="rect">
            <a:avLst/>
          </a:prstGeom>
          <a:solidFill>
            <a:srgbClr val="92D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a:solidFill>
                  <a:schemeClr val="dk1"/>
                </a:solidFill>
              </a:rPr>
              <a:t>执行</a:t>
            </a:r>
            <a:r>
              <a:rPr lang="zh-CN" altLang="en-US" sz="1400" i="0" dirty="0" smtClean="0">
                <a:solidFill>
                  <a:schemeClr val="dk1"/>
                </a:solidFill>
              </a:rPr>
              <a:t>指令</a:t>
            </a:r>
            <a:endParaRPr lang="zh-CN" altLang="en-US" sz="1400" i="0" dirty="0">
              <a:solidFill>
                <a:schemeClr val="dk1"/>
              </a:solidFill>
            </a:endParaRPr>
          </a:p>
        </p:txBody>
      </p:sp>
      <p:cxnSp>
        <p:nvCxnSpPr>
          <p:cNvPr id="94" name="直接箭头连接符 93"/>
          <p:cNvCxnSpPr>
            <a:stCxn id="92" idx="2"/>
            <a:endCxn id="93" idx="0"/>
          </p:cNvCxnSpPr>
          <p:nvPr/>
        </p:nvCxnSpPr>
        <p:spPr>
          <a:xfrm>
            <a:off x="6560909" y="836713"/>
            <a:ext cx="0"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sp>
        <p:nvSpPr>
          <p:cNvPr id="95" name="矩形 94"/>
          <p:cNvSpPr/>
          <p:nvPr/>
        </p:nvSpPr>
        <p:spPr>
          <a:xfrm>
            <a:off x="5596981" y="4180185"/>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050" i="0" dirty="0" smtClean="0">
                <a:solidFill>
                  <a:schemeClr val="dk1"/>
                </a:solidFill>
              </a:rPr>
              <a:t>保护现场（含屏蔽字）</a:t>
            </a:r>
            <a:endParaRPr lang="en-US" altLang="zh-CN" sz="1050" i="0" dirty="0" smtClean="0">
              <a:solidFill>
                <a:schemeClr val="dk1"/>
              </a:solidFill>
            </a:endParaRPr>
          </a:p>
          <a:p>
            <a:pPr algn="ctr"/>
            <a:r>
              <a:rPr lang="zh-CN" altLang="en-US" sz="1050" i="0" dirty="0">
                <a:solidFill>
                  <a:schemeClr val="dk1"/>
                </a:solidFill>
              </a:rPr>
              <a:t>设置新的屏蔽</a:t>
            </a:r>
            <a:r>
              <a:rPr lang="zh-CN" altLang="en-US" sz="1050" i="0" dirty="0" smtClean="0">
                <a:solidFill>
                  <a:schemeClr val="dk1"/>
                </a:solidFill>
              </a:rPr>
              <a:t>字</a:t>
            </a:r>
            <a:endParaRPr lang="zh-CN" altLang="en-US" sz="1050" i="0" dirty="0">
              <a:solidFill>
                <a:schemeClr val="dk1"/>
              </a:solidFill>
            </a:endParaRPr>
          </a:p>
        </p:txBody>
      </p:sp>
      <p:sp>
        <p:nvSpPr>
          <p:cNvPr id="96" name="矩形 95"/>
          <p:cNvSpPr/>
          <p:nvPr/>
        </p:nvSpPr>
        <p:spPr>
          <a:xfrm>
            <a:off x="5596981" y="4637852"/>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开中断</a:t>
            </a:r>
            <a:endParaRPr lang="zh-CN" altLang="en-US" sz="1400" i="0" dirty="0">
              <a:solidFill>
                <a:schemeClr val="dk1"/>
              </a:solidFill>
            </a:endParaRPr>
          </a:p>
        </p:txBody>
      </p:sp>
      <p:sp>
        <p:nvSpPr>
          <p:cNvPr id="97" name="矩形 96"/>
          <p:cNvSpPr/>
          <p:nvPr/>
        </p:nvSpPr>
        <p:spPr>
          <a:xfrm>
            <a:off x="5573683" y="5095519"/>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设备中断服务子程序</a:t>
            </a:r>
            <a:endParaRPr lang="zh-CN" altLang="en-US" sz="1400" i="0" dirty="0">
              <a:solidFill>
                <a:schemeClr val="dk1"/>
              </a:solidFill>
            </a:endParaRPr>
          </a:p>
        </p:txBody>
      </p:sp>
      <p:sp>
        <p:nvSpPr>
          <p:cNvPr id="98" name="矩形 97"/>
          <p:cNvSpPr/>
          <p:nvPr/>
        </p:nvSpPr>
        <p:spPr>
          <a:xfrm>
            <a:off x="5573683" y="5553186"/>
            <a:ext cx="1927855" cy="398152"/>
          </a:xfrm>
          <a:prstGeom prst="rect">
            <a:avLst/>
          </a:prstGeom>
          <a:solidFill>
            <a:srgbClr val="FFFF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100" i="0" dirty="0" smtClean="0">
                <a:solidFill>
                  <a:schemeClr val="dk1"/>
                </a:solidFill>
              </a:rPr>
              <a:t>关中断，恢复现场，开中断</a:t>
            </a:r>
            <a:endParaRPr lang="zh-CN" altLang="en-US" sz="1100" i="0" dirty="0">
              <a:solidFill>
                <a:schemeClr val="dk1"/>
              </a:solidFill>
            </a:endParaRPr>
          </a:p>
        </p:txBody>
      </p:sp>
      <p:sp>
        <p:nvSpPr>
          <p:cNvPr id="99" name="矩形 98"/>
          <p:cNvSpPr/>
          <p:nvPr/>
        </p:nvSpPr>
        <p:spPr>
          <a:xfrm>
            <a:off x="5573683" y="6010853"/>
            <a:ext cx="1927855" cy="398152"/>
          </a:xfrm>
          <a:prstGeom prst="rect">
            <a:avLst/>
          </a:prstGeom>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dk1"/>
                </a:solidFill>
              </a:rPr>
              <a:t>中断返回 断点</a:t>
            </a:r>
            <a:r>
              <a:rPr lang="en-US" altLang="zh-CN" sz="1400" i="0" dirty="0" smtClean="0">
                <a:solidFill>
                  <a:schemeClr val="dk1"/>
                </a:solidFill>
                <a:sym typeface="Wingdings" pitchFamily="2" charset="2"/>
              </a:rPr>
              <a:t>PC</a:t>
            </a:r>
            <a:endParaRPr lang="zh-CN" altLang="en-US" sz="1400" i="0" dirty="0">
              <a:solidFill>
                <a:schemeClr val="dk1"/>
              </a:solidFill>
            </a:endParaRPr>
          </a:p>
        </p:txBody>
      </p:sp>
      <p:cxnSp>
        <p:nvCxnSpPr>
          <p:cNvPr id="100" name="直接箭头连接符 99"/>
          <p:cNvCxnSpPr>
            <a:endCxn id="80" idx="0"/>
          </p:cNvCxnSpPr>
          <p:nvPr/>
        </p:nvCxnSpPr>
        <p:spPr>
          <a:xfrm flipH="1">
            <a:off x="6560909" y="2276873"/>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1" name="肘形连接符 100"/>
          <p:cNvCxnSpPr>
            <a:stCxn id="87" idx="3"/>
            <a:endCxn id="92" idx="1"/>
          </p:cNvCxnSpPr>
          <p:nvPr/>
        </p:nvCxnSpPr>
        <p:spPr>
          <a:xfrm rot="10800000">
            <a:off x="5596982" y="656694"/>
            <a:ext cx="368723" cy="1352347"/>
          </a:xfrm>
          <a:prstGeom prst="bentConnector3">
            <a:avLst>
              <a:gd name="adj1" fmla="val 217107"/>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p:nvPr/>
        </p:nvCxnSpPr>
        <p:spPr>
          <a:xfrm flipH="1">
            <a:off x="6560909" y="3907782"/>
            <a:ext cx="1512" cy="288032"/>
          </a:xfrm>
          <a:prstGeom prst="straightConnector1">
            <a:avLst/>
          </a:prstGeom>
          <a:solidFill>
            <a:srgbClr val="00B050"/>
          </a:solidFill>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99" idx="3"/>
            <a:endCxn id="92" idx="3"/>
          </p:cNvCxnSpPr>
          <p:nvPr/>
        </p:nvCxnSpPr>
        <p:spPr>
          <a:xfrm flipV="1">
            <a:off x="7501538" y="656693"/>
            <a:ext cx="23298" cy="5553236"/>
          </a:xfrm>
          <a:prstGeom prst="bentConnector3">
            <a:avLst>
              <a:gd name="adj1" fmla="val 2264868"/>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5536" y="764705"/>
            <a:ext cx="432556" cy="1200329"/>
          </a:xfrm>
          <a:prstGeom prst="rect">
            <a:avLst/>
          </a:prstGeom>
          <a:noFill/>
        </p:spPr>
        <p:txBody>
          <a:bodyPr wrap="square" rtlCol="0">
            <a:spAutoFit/>
          </a:bodyPr>
          <a:lstStyle/>
          <a:p>
            <a:r>
              <a:rPr lang="zh-CN" altLang="en-US" b="1" i="0" dirty="0"/>
              <a:t>单</a:t>
            </a:r>
            <a:r>
              <a:rPr lang="zh-CN" altLang="en-US" b="1" i="0" dirty="0" smtClean="0"/>
              <a:t>重</a:t>
            </a:r>
            <a:r>
              <a:rPr lang="zh-CN" altLang="en-US" b="1" i="0" dirty="0"/>
              <a:t>中断</a:t>
            </a:r>
          </a:p>
        </p:txBody>
      </p:sp>
      <p:grpSp>
        <p:nvGrpSpPr>
          <p:cNvPr id="77" name="组合 76"/>
          <p:cNvGrpSpPr/>
          <p:nvPr/>
        </p:nvGrpSpPr>
        <p:grpSpPr>
          <a:xfrm>
            <a:off x="395536" y="2605555"/>
            <a:ext cx="1008620" cy="1354796"/>
            <a:chOff x="179004" y="2533546"/>
            <a:chExt cx="1008620" cy="1354796"/>
          </a:xfrm>
        </p:grpSpPr>
        <p:grpSp>
          <p:nvGrpSpPr>
            <p:cNvPr id="69" name="组合 68"/>
            <p:cNvGrpSpPr/>
            <p:nvPr/>
          </p:nvGrpSpPr>
          <p:grpSpPr>
            <a:xfrm>
              <a:off x="683568" y="2533546"/>
              <a:ext cx="504056" cy="1327502"/>
              <a:chOff x="-324544" y="2533546"/>
              <a:chExt cx="1008112" cy="1327502"/>
            </a:xfrm>
          </p:grpSpPr>
          <p:cxnSp>
            <p:nvCxnSpPr>
              <p:cNvPr id="43" name="直接连接符 42"/>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2" name="TextBox 121"/>
            <p:cNvSpPr txBox="1"/>
            <p:nvPr/>
          </p:nvSpPr>
          <p:spPr>
            <a:xfrm>
              <a:off x="593721" y="2671726"/>
              <a:ext cx="432048" cy="1077218"/>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a:latin typeface="微软雅黑" pitchFamily="34" charset="-122"/>
                  <a:ea typeface="微软雅黑" pitchFamily="34" charset="-122"/>
                </a:rPr>
                <a:t>周期</a:t>
              </a:r>
            </a:p>
          </p:txBody>
        </p:sp>
        <p:sp>
          <p:nvSpPr>
            <p:cNvPr id="72" name="TextBox 71"/>
            <p:cNvSpPr txBox="1"/>
            <p:nvPr/>
          </p:nvSpPr>
          <p:spPr>
            <a:xfrm>
              <a:off x="179004" y="2564903"/>
              <a:ext cx="432048" cy="1323439"/>
            </a:xfrm>
            <a:prstGeom prst="rect">
              <a:avLst/>
            </a:prstGeom>
            <a:noFill/>
          </p:spPr>
          <p:txBody>
            <a:bodyPr wrap="square" rtlCol="0">
              <a:spAutoFit/>
            </a:bodyPr>
            <a:lstStyle/>
            <a:p>
              <a:r>
                <a:rPr lang="zh-CN" altLang="en-US" sz="1600" i="0" dirty="0" smtClean="0">
                  <a:solidFill>
                    <a:srgbClr val="FF0000"/>
                  </a:solidFill>
                  <a:latin typeface="微软雅黑" pitchFamily="34" charset="-122"/>
                  <a:ea typeface="微软雅黑" pitchFamily="34" charset="-122"/>
                </a:rPr>
                <a:t>中断隐指令</a:t>
              </a:r>
              <a:endParaRPr lang="zh-CN" altLang="en-US" sz="1600" i="0" dirty="0">
                <a:solidFill>
                  <a:srgbClr val="FF0000"/>
                </a:solidFill>
                <a:latin typeface="微软雅黑" pitchFamily="34" charset="-122"/>
                <a:ea typeface="微软雅黑" pitchFamily="34" charset="-122"/>
              </a:endParaRPr>
            </a:p>
          </p:txBody>
        </p:sp>
      </p:grpSp>
      <p:grpSp>
        <p:nvGrpSpPr>
          <p:cNvPr id="129" name="组合 128"/>
          <p:cNvGrpSpPr/>
          <p:nvPr/>
        </p:nvGrpSpPr>
        <p:grpSpPr>
          <a:xfrm>
            <a:off x="810253" y="4187330"/>
            <a:ext cx="593903" cy="2236088"/>
            <a:chOff x="593721" y="2533546"/>
            <a:chExt cx="593903" cy="1327502"/>
          </a:xfrm>
        </p:grpSpPr>
        <p:grpSp>
          <p:nvGrpSpPr>
            <p:cNvPr id="130" name="组合 129"/>
            <p:cNvGrpSpPr/>
            <p:nvPr/>
          </p:nvGrpSpPr>
          <p:grpSpPr>
            <a:xfrm>
              <a:off x="683568" y="2533546"/>
              <a:ext cx="504056" cy="1327502"/>
              <a:chOff x="-324544" y="2533546"/>
              <a:chExt cx="1008112" cy="1327502"/>
            </a:xfrm>
          </p:grpSpPr>
          <p:cxnSp>
            <p:nvCxnSpPr>
              <p:cNvPr id="132" name="直接连接符 131"/>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31" name="TextBox 130"/>
            <p:cNvSpPr txBox="1"/>
            <p:nvPr/>
          </p:nvSpPr>
          <p:spPr>
            <a:xfrm>
              <a:off x="593721" y="2733201"/>
              <a:ext cx="432048" cy="931863"/>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smtClean="0">
                  <a:latin typeface="微软雅黑" pitchFamily="34" charset="-122"/>
                  <a:ea typeface="微软雅黑" pitchFamily="34" charset="-122"/>
                </a:rPr>
                <a:t>服务程序</a:t>
              </a:r>
              <a:endParaRPr lang="zh-CN" altLang="en-US" sz="1600" i="0" dirty="0">
                <a:latin typeface="微软雅黑" pitchFamily="34" charset="-122"/>
                <a:ea typeface="微软雅黑" pitchFamily="34" charset="-122"/>
              </a:endParaRPr>
            </a:p>
          </p:txBody>
        </p:sp>
      </p:grpSp>
      <p:grpSp>
        <p:nvGrpSpPr>
          <p:cNvPr id="140" name="组合 139"/>
          <p:cNvGrpSpPr/>
          <p:nvPr/>
        </p:nvGrpSpPr>
        <p:grpSpPr>
          <a:xfrm>
            <a:off x="4883719" y="2605555"/>
            <a:ext cx="593903" cy="1327502"/>
            <a:chOff x="593721" y="2533546"/>
            <a:chExt cx="593903" cy="1327502"/>
          </a:xfrm>
        </p:grpSpPr>
        <p:grpSp>
          <p:nvGrpSpPr>
            <p:cNvPr id="141" name="组合 140"/>
            <p:cNvGrpSpPr/>
            <p:nvPr/>
          </p:nvGrpSpPr>
          <p:grpSpPr>
            <a:xfrm>
              <a:off x="683568" y="2533546"/>
              <a:ext cx="504056" cy="1327502"/>
              <a:chOff x="-324544" y="2533546"/>
              <a:chExt cx="1008112" cy="1327502"/>
            </a:xfrm>
          </p:grpSpPr>
          <p:cxnSp>
            <p:nvCxnSpPr>
              <p:cNvPr id="143" name="直接连接符 142"/>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2" name="TextBox 141"/>
            <p:cNvSpPr txBox="1"/>
            <p:nvPr/>
          </p:nvSpPr>
          <p:spPr>
            <a:xfrm>
              <a:off x="593721" y="2671726"/>
              <a:ext cx="432048" cy="1077218"/>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a:latin typeface="微软雅黑" pitchFamily="34" charset="-122"/>
                  <a:ea typeface="微软雅黑" pitchFamily="34" charset="-122"/>
                </a:rPr>
                <a:t>周期</a:t>
              </a:r>
            </a:p>
          </p:txBody>
        </p:sp>
      </p:grpSp>
      <p:grpSp>
        <p:nvGrpSpPr>
          <p:cNvPr id="146" name="组合 145"/>
          <p:cNvGrpSpPr/>
          <p:nvPr/>
        </p:nvGrpSpPr>
        <p:grpSpPr>
          <a:xfrm>
            <a:off x="4883719" y="4187330"/>
            <a:ext cx="593903" cy="2236088"/>
            <a:chOff x="593721" y="2533546"/>
            <a:chExt cx="593903" cy="1327502"/>
          </a:xfrm>
        </p:grpSpPr>
        <p:grpSp>
          <p:nvGrpSpPr>
            <p:cNvPr id="147" name="组合 146"/>
            <p:cNvGrpSpPr/>
            <p:nvPr/>
          </p:nvGrpSpPr>
          <p:grpSpPr>
            <a:xfrm>
              <a:off x="683568" y="2533546"/>
              <a:ext cx="504056" cy="1327502"/>
              <a:chOff x="-324544" y="2533546"/>
              <a:chExt cx="1008112" cy="1327502"/>
            </a:xfrm>
          </p:grpSpPr>
          <p:cxnSp>
            <p:nvCxnSpPr>
              <p:cNvPr id="149" name="直接连接符 148"/>
              <p:cNvCxnSpPr/>
              <p:nvPr/>
            </p:nvCxnSpPr>
            <p:spPr>
              <a:xfrm>
                <a:off x="-324544" y="2533546"/>
                <a:ext cx="10081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p:nvCxnSpPr>
            <p:spPr>
              <a:xfrm>
                <a:off x="467544" y="2533546"/>
                <a:ext cx="0" cy="1302227"/>
              </a:xfrm>
              <a:prstGeom prst="line">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p:nvCxnSpPr>
            <p:spPr>
              <a:xfrm>
                <a:off x="-324544" y="3861048"/>
                <a:ext cx="1008112"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8" name="TextBox 147"/>
            <p:cNvSpPr txBox="1"/>
            <p:nvPr/>
          </p:nvSpPr>
          <p:spPr>
            <a:xfrm>
              <a:off x="593721" y="2733201"/>
              <a:ext cx="432048" cy="931863"/>
            </a:xfrm>
            <a:prstGeom prst="rect">
              <a:avLst/>
            </a:prstGeom>
            <a:noFill/>
          </p:spPr>
          <p:txBody>
            <a:bodyPr wrap="square" rtlCol="0">
              <a:spAutoFit/>
            </a:bodyPr>
            <a:lstStyle/>
            <a:p>
              <a:r>
                <a:rPr lang="zh-CN" altLang="en-US" sz="1600" i="0" dirty="0" smtClean="0">
                  <a:latin typeface="微软雅黑" pitchFamily="34" charset="-122"/>
                  <a:ea typeface="微软雅黑" pitchFamily="34" charset="-122"/>
                </a:rPr>
                <a:t>中断</a:t>
              </a:r>
              <a:endParaRPr lang="en-US" altLang="zh-CN" sz="1600" i="0" dirty="0" smtClean="0">
                <a:latin typeface="微软雅黑" pitchFamily="34" charset="-122"/>
                <a:ea typeface="微软雅黑" pitchFamily="34" charset="-122"/>
              </a:endParaRPr>
            </a:p>
            <a:p>
              <a:r>
                <a:rPr lang="zh-CN" altLang="en-US" sz="1600" i="0" dirty="0" smtClean="0">
                  <a:latin typeface="微软雅黑" pitchFamily="34" charset="-122"/>
                  <a:ea typeface="微软雅黑" pitchFamily="34" charset="-122"/>
                </a:rPr>
                <a:t>服务程序</a:t>
              </a:r>
              <a:endParaRPr lang="zh-CN" altLang="en-US" sz="1600" i="0" dirty="0">
                <a:latin typeface="微软雅黑" pitchFamily="34" charset="-122"/>
                <a:ea typeface="微软雅黑" pitchFamily="34" charset="-122"/>
              </a:endParaRPr>
            </a:p>
          </p:txBody>
        </p:sp>
      </p:grpSp>
      <p:sp>
        <p:nvSpPr>
          <p:cNvPr id="152" name="TextBox 151"/>
          <p:cNvSpPr txBox="1"/>
          <p:nvPr/>
        </p:nvSpPr>
        <p:spPr>
          <a:xfrm>
            <a:off x="8316924" y="764705"/>
            <a:ext cx="432556" cy="1200329"/>
          </a:xfrm>
          <a:prstGeom prst="rect">
            <a:avLst/>
          </a:prstGeom>
          <a:noFill/>
        </p:spPr>
        <p:txBody>
          <a:bodyPr wrap="square" rtlCol="0">
            <a:spAutoFit/>
          </a:bodyPr>
          <a:lstStyle/>
          <a:p>
            <a:r>
              <a:rPr lang="zh-CN" altLang="en-US" b="1" i="0" dirty="0"/>
              <a:t>多</a:t>
            </a:r>
            <a:r>
              <a:rPr lang="zh-CN" altLang="en-US" b="1" i="0" dirty="0" smtClean="0"/>
              <a:t>重</a:t>
            </a:r>
            <a:r>
              <a:rPr lang="zh-CN" altLang="en-US" b="1" i="0" dirty="0"/>
              <a:t>中断</a:t>
            </a:r>
          </a:p>
        </p:txBody>
      </p:sp>
    </p:spTree>
    <p:extLst>
      <p:ext uri="{BB962C8B-B14F-4D97-AF65-F5344CB8AC3E}">
        <p14:creationId xmlns:p14="http://schemas.microsoft.com/office/powerpoint/2010/main" val="121930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500"/>
                                        <p:tgtEl>
                                          <p:spTgt spid="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71"/>
                                        </p:tgtEl>
                                        <p:attrNameLst>
                                          <p:attrName>style.visibility</p:attrName>
                                        </p:attrNameLst>
                                      </p:cBhvr>
                                      <p:to>
                                        <p:strVal val="visible"/>
                                      </p:to>
                                    </p:set>
                                    <p:animEffect transition="in" filter="wipe(up)">
                                      <p:cBhvr>
                                        <p:cTn id="27" dur="1000"/>
                                        <p:tgtEl>
                                          <p:spTgt spid="1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wipe(up)">
                                      <p:cBhvr>
                                        <p:cTn id="32" dur="1000"/>
                                        <p:tgtEl>
                                          <p:spTgt spid="61"/>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58"/>
                                        </p:tgtEl>
                                        <p:attrNameLst>
                                          <p:attrName>style.visibility</p:attrName>
                                        </p:attrNameLst>
                                      </p:cBhvr>
                                      <p:to>
                                        <p:strVal val="visible"/>
                                      </p:to>
                                    </p:set>
                                    <p:animEffect transition="in" filter="wipe(up)">
                                      <p:cBhvr>
                                        <p:cTn id="35" dur="500"/>
                                        <p:tgtEl>
                                          <p:spTgt spid="15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wipe(up)">
                                      <p:cBhvr>
                                        <p:cTn id="40" dur="10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66"/>
                                        </p:tgtEl>
                                        <p:attrNameLst>
                                          <p:attrName>style.visibility</p:attrName>
                                        </p:attrNameLst>
                                      </p:cBhvr>
                                      <p:to>
                                        <p:strVal val="visible"/>
                                      </p:to>
                                    </p:set>
                                    <p:animEffect transition="in" filter="wipe(up)">
                                      <p:cBhvr>
                                        <p:cTn id="45" dur="1000"/>
                                        <p:tgtEl>
                                          <p:spTgt spid="6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wipe(up)">
                                      <p:cBhvr>
                                        <p:cTn id="50" dur="1000"/>
                                        <p:tgtEl>
                                          <p:spTgt spid="6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wipe(up)">
                                      <p:cBhvr>
                                        <p:cTn id="55" dur="10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53"/>
                                        </p:tgtEl>
                                        <p:attrNameLst>
                                          <p:attrName>style.visibility</p:attrName>
                                        </p:attrNameLst>
                                      </p:cBhvr>
                                      <p:to>
                                        <p:strVal val="visible"/>
                                      </p:to>
                                    </p:set>
                                    <p:animEffect transition="in" filter="wipe(up)">
                                      <p:cBhvr>
                                        <p:cTn id="60" dur="1000"/>
                                        <p:tgtEl>
                                          <p:spTgt spid="5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wipe(up)">
                                      <p:cBhvr>
                                        <p:cTn id="65" dur="1000"/>
                                        <p:tgtEl>
                                          <p:spTgt spid="5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wipe(up)">
                                      <p:cBhvr>
                                        <p:cTn id="70" dur="10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up)">
                                      <p:cBhvr>
                                        <p:cTn id="75" dur="1000"/>
                                        <p:tgtEl>
                                          <p:spTgt spid="5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wipe(up)">
                                      <p:cBhvr>
                                        <p:cTn id="80" dur="1000"/>
                                        <p:tgtEl>
                                          <p:spTgt spid="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wipe(down)">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wipe(down)">
                                      <p:cBhvr>
                                        <p:cTn id="90" dur="500"/>
                                        <p:tgtEl>
                                          <p:spTgt spid="7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repeatCount="2000" fill="hold" nodeType="clickEffect">
                                  <p:stCondLst>
                                    <p:cond delay="0"/>
                                  </p:stCondLst>
                                  <p:childTnLst>
                                    <p:set>
                                      <p:cBhvr>
                                        <p:cTn id="94" dur="1" fill="hold">
                                          <p:stCondLst>
                                            <p:cond delay="0"/>
                                          </p:stCondLst>
                                        </p:cTn>
                                        <p:tgtEl>
                                          <p:spTgt spid="77"/>
                                        </p:tgtEl>
                                        <p:attrNameLst>
                                          <p:attrName>style.visibility</p:attrName>
                                        </p:attrNameLst>
                                      </p:cBhvr>
                                      <p:to>
                                        <p:strVal val="visible"/>
                                      </p:to>
                                    </p:set>
                                    <p:animEffect transition="in" filter="wipe(up)">
                                      <p:cBhvr>
                                        <p:cTn id="95" dur="1000"/>
                                        <p:tgtEl>
                                          <p:spTgt spid="7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repeatCount="2000" fill="hold" nodeType="clickEffect">
                                  <p:stCondLst>
                                    <p:cond delay="0"/>
                                  </p:stCondLst>
                                  <p:childTnLst>
                                    <p:set>
                                      <p:cBhvr>
                                        <p:cTn id="99" dur="1" fill="hold">
                                          <p:stCondLst>
                                            <p:cond delay="0"/>
                                          </p:stCondLst>
                                        </p:cTn>
                                        <p:tgtEl>
                                          <p:spTgt spid="129"/>
                                        </p:tgtEl>
                                        <p:attrNameLst>
                                          <p:attrName>style.visibility</p:attrName>
                                        </p:attrNameLst>
                                      </p:cBhvr>
                                      <p:to>
                                        <p:strVal val="visible"/>
                                      </p:to>
                                    </p:set>
                                    <p:animEffect transition="in" filter="wipe(up)">
                                      <p:cBhvr>
                                        <p:cTn id="100" dur="1000"/>
                                        <p:tgtEl>
                                          <p:spTgt spid="129"/>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nodeType="clickEffect">
                                  <p:stCondLst>
                                    <p:cond delay="0"/>
                                  </p:stCondLst>
                                  <p:childTnLst>
                                    <p:set>
                                      <p:cBhvr>
                                        <p:cTn id="104" dur="1" fill="hold">
                                          <p:stCondLst>
                                            <p:cond delay="0"/>
                                          </p:stCondLst>
                                        </p:cTn>
                                        <p:tgtEl>
                                          <p:spTgt spid="91"/>
                                        </p:tgtEl>
                                        <p:attrNameLst>
                                          <p:attrName>style.visibility</p:attrName>
                                        </p:attrNameLst>
                                      </p:cBhvr>
                                      <p:to>
                                        <p:strVal val="visible"/>
                                      </p:to>
                                    </p:set>
                                    <p:animEffect transition="in" filter="wipe(up)">
                                      <p:cBhvr>
                                        <p:cTn id="105" dur="1000"/>
                                        <p:tgtEl>
                                          <p:spTgt spid="9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childTnLst>
                                    <p:set>
                                      <p:cBhvr>
                                        <p:cTn id="109" dur="1" fill="hold">
                                          <p:stCondLst>
                                            <p:cond delay="0"/>
                                          </p:stCondLst>
                                        </p:cTn>
                                        <p:tgtEl>
                                          <p:spTgt spid="92"/>
                                        </p:tgtEl>
                                        <p:attrNameLst>
                                          <p:attrName>style.visibility</p:attrName>
                                        </p:attrNameLst>
                                      </p:cBhvr>
                                      <p:to>
                                        <p:strVal val="visible"/>
                                      </p:to>
                                    </p:set>
                                    <p:animEffect transition="in" filter="wipe(up)">
                                      <p:cBhvr>
                                        <p:cTn id="110" dur="1000"/>
                                        <p:tgtEl>
                                          <p:spTgt spid="9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94"/>
                                        </p:tgtEl>
                                        <p:attrNameLst>
                                          <p:attrName>style.visibility</p:attrName>
                                        </p:attrNameLst>
                                      </p:cBhvr>
                                      <p:to>
                                        <p:strVal val="visible"/>
                                      </p:to>
                                    </p:set>
                                    <p:animEffect transition="in" filter="wipe(up)">
                                      <p:cBhvr>
                                        <p:cTn id="115" dur="1000"/>
                                        <p:tgtEl>
                                          <p:spTgt spid="94"/>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childTnLst>
                                    <p:set>
                                      <p:cBhvr>
                                        <p:cTn id="119" dur="1" fill="hold">
                                          <p:stCondLst>
                                            <p:cond delay="0"/>
                                          </p:stCondLst>
                                        </p:cTn>
                                        <p:tgtEl>
                                          <p:spTgt spid="93"/>
                                        </p:tgtEl>
                                        <p:attrNameLst>
                                          <p:attrName>style.visibility</p:attrName>
                                        </p:attrNameLst>
                                      </p:cBhvr>
                                      <p:to>
                                        <p:strVal val="visible"/>
                                      </p:to>
                                    </p:set>
                                    <p:animEffect transition="in" filter="wipe(up)">
                                      <p:cBhvr>
                                        <p:cTn id="120" dur="1000"/>
                                        <p:tgtEl>
                                          <p:spTgt spid="93"/>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nodeType="clickEffect">
                                  <p:stCondLst>
                                    <p:cond delay="0"/>
                                  </p:stCondLst>
                                  <p:childTnLst>
                                    <p:set>
                                      <p:cBhvr>
                                        <p:cTn id="124" dur="1" fill="hold">
                                          <p:stCondLst>
                                            <p:cond delay="0"/>
                                          </p:stCondLst>
                                        </p:cTn>
                                        <p:tgtEl>
                                          <p:spTgt spid="85"/>
                                        </p:tgtEl>
                                        <p:attrNameLst>
                                          <p:attrName>style.visibility</p:attrName>
                                        </p:attrNameLst>
                                      </p:cBhvr>
                                      <p:to>
                                        <p:strVal val="visible"/>
                                      </p:to>
                                    </p:set>
                                    <p:animEffect transition="in" filter="wipe(up)">
                                      <p:cBhvr>
                                        <p:cTn id="125" dur="1000"/>
                                        <p:tgtEl>
                                          <p:spTgt spid="85"/>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childTnLst>
                                    <p:set>
                                      <p:cBhvr>
                                        <p:cTn id="129" dur="1" fill="hold">
                                          <p:stCondLst>
                                            <p:cond delay="0"/>
                                          </p:stCondLst>
                                        </p:cTn>
                                        <p:tgtEl>
                                          <p:spTgt spid="84"/>
                                        </p:tgtEl>
                                        <p:attrNameLst>
                                          <p:attrName>style.visibility</p:attrName>
                                        </p:attrNameLst>
                                      </p:cBhvr>
                                      <p:to>
                                        <p:strVal val="visible"/>
                                      </p:to>
                                    </p:set>
                                    <p:animEffect transition="in" filter="wipe(up)">
                                      <p:cBhvr>
                                        <p:cTn id="130" dur="1000"/>
                                        <p:tgtEl>
                                          <p:spTgt spid="84"/>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4" fill="hold" nodeType="clickEffect">
                                  <p:stCondLst>
                                    <p:cond delay="0"/>
                                  </p:stCondLst>
                                  <p:childTnLst>
                                    <p:set>
                                      <p:cBhvr>
                                        <p:cTn id="134" dur="1" fill="hold">
                                          <p:stCondLst>
                                            <p:cond delay="0"/>
                                          </p:stCondLst>
                                        </p:cTn>
                                        <p:tgtEl>
                                          <p:spTgt spid="101"/>
                                        </p:tgtEl>
                                        <p:attrNameLst>
                                          <p:attrName>style.visibility</p:attrName>
                                        </p:attrNameLst>
                                      </p:cBhvr>
                                      <p:to>
                                        <p:strVal val="visible"/>
                                      </p:to>
                                    </p:set>
                                    <p:animEffect transition="in" filter="wipe(down)">
                                      <p:cBhvr>
                                        <p:cTn id="135" dur="1000"/>
                                        <p:tgtEl>
                                          <p:spTgt spid="101"/>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nodeType="clickEffect">
                                  <p:stCondLst>
                                    <p:cond delay="0"/>
                                  </p:stCondLst>
                                  <p:childTnLst>
                                    <p:set>
                                      <p:cBhvr>
                                        <p:cTn id="139" dur="1" fill="hold">
                                          <p:stCondLst>
                                            <p:cond delay="0"/>
                                          </p:stCondLst>
                                        </p:cTn>
                                        <p:tgtEl>
                                          <p:spTgt spid="100"/>
                                        </p:tgtEl>
                                        <p:attrNameLst>
                                          <p:attrName>style.visibility</p:attrName>
                                        </p:attrNameLst>
                                      </p:cBhvr>
                                      <p:to>
                                        <p:strVal val="visible"/>
                                      </p:to>
                                    </p:set>
                                    <p:animEffect transition="in" filter="wipe(up)">
                                      <p:cBhvr>
                                        <p:cTn id="140" dur="1000"/>
                                        <p:tgtEl>
                                          <p:spTgt spid="10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wipe(up)">
                                      <p:cBhvr>
                                        <p:cTn id="145" dur="10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80"/>
                                        </p:tgtEl>
                                        <p:attrNameLst>
                                          <p:attrName>style.visibility</p:attrName>
                                        </p:attrNameLst>
                                      </p:cBhvr>
                                      <p:to>
                                        <p:strVal val="visible"/>
                                      </p:to>
                                    </p:set>
                                    <p:animEffect transition="in" filter="wipe(up)">
                                      <p:cBhvr>
                                        <p:cTn id="150" dur="1000"/>
                                        <p:tgtEl>
                                          <p:spTgt spid="80"/>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childTnLst>
                                    <p:set>
                                      <p:cBhvr>
                                        <p:cTn id="154" dur="1" fill="hold">
                                          <p:stCondLst>
                                            <p:cond delay="0"/>
                                          </p:stCondLst>
                                        </p:cTn>
                                        <p:tgtEl>
                                          <p:spTgt spid="81"/>
                                        </p:tgtEl>
                                        <p:attrNameLst>
                                          <p:attrName>style.visibility</p:attrName>
                                        </p:attrNameLst>
                                      </p:cBhvr>
                                      <p:to>
                                        <p:strVal val="visible"/>
                                      </p:to>
                                    </p:set>
                                    <p:animEffect transition="in" filter="wipe(up)">
                                      <p:cBhvr>
                                        <p:cTn id="155" dur="1000"/>
                                        <p:tgtEl>
                                          <p:spTgt spid="81"/>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childTnLst>
                                    <p:set>
                                      <p:cBhvr>
                                        <p:cTn id="159" dur="1" fill="hold">
                                          <p:stCondLst>
                                            <p:cond delay="0"/>
                                          </p:stCondLst>
                                        </p:cTn>
                                        <p:tgtEl>
                                          <p:spTgt spid="82"/>
                                        </p:tgtEl>
                                        <p:attrNameLst>
                                          <p:attrName>style.visibility</p:attrName>
                                        </p:attrNameLst>
                                      </p:cBhvr>
                                      <p:to>
                                        <p:strVal val="visible"/>
                                      </p:to>
                                    </p:set>
                                    <p:animEffect transition="in" filter="wipe(up)">
                                      <p:cBhvr>
                                        <p:cTn id="160" dur="1000"/>
                                        <p:tgtEl>
                                          <p:spTgt spid="82"/>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nodeType="clickEffect">
                                  <p:stCondLst>
                                    <p:cond delay="0"/>
                                  </p:stCondLst>
                                  <p:childTnLst>
                                    <p:set>
                                      <p:cBhvr>
                                        <p:cTn id="164" dur="1" fill="hold">
                                          <p:stCondLst>
                                            <p:cond delay="0"/>
                                          </p:stCondLst>
                                        </p:cTn>
                                        <p:tgtEl>
                                          <p:spTgt spid="102"/>
                                        </p:tgtEl>
                                        <p:attrNameLst>
                                          <p:attrName>style.visibility</p:attrName>
                                        </p:attrNameLst>
                                      </p:cBhvr>
                                      <p:to>
                                        <p:strVal val="visible"/>
                                      </p:to>
                                    </p:set>
                                    <p:animEffect transition="in" filter="wipe(up)">
                                      <p:cBhvr>
                                        <p:cTn id="165" dur="1000"/>
                                        <p:tgtEl>
                                          <p:spTgt spid="10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childTnLst>
                                    <p:set>
                                      <p:cBhvr>
                                        <p:cTn id="169" dur="1" fill="hold">
                                          <p:stCondLst>
                                            <p:cond delay="0"/>
                                          </p:stCondLst>
                                        </p:cTn>
                                        <p:tgtEl>
                                          <p:spTgt spid="95"/>
                                        </p:tgtEl>
                                        <p:attrNameLst>
                                          <p:attrName>style.visibility</p:attrName>
                                        </p:attrNameLst>
                                      </p:cBhvr>
                                      <p:to>
                                        <p:strVal val="visible"/>
                                      </p:to>
                                    </p:set>
                                    <p:animEffect transition="in" filter="wipe(up)">
                                      <p:cBhvr>
                                        <p:cTn id="170" dur="1000"/>
                                        <p:tgtEl>
                                          <p:spTgt spid="95"/>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childTnLst>
                                    <p:set>
                                      <p:cBhvr>
                                        <p:cTn id="174" dur="1" fill="hold">
                                          <p:stCondLst>
                                            <p:cond delay="0"/>
                                          </p:stCondLst>
                                        </p:cTn>
                                        <p:tgtEl>
                                          <p:spTgt spid="96"/>
                                        </p:tgtEl>
                                        <p:attrNameLst>
                                          <p:attrName>style.visibility</p:attrName>
                                        </p:attrNameLst>
                                      </p:cBhvr>
                                      <p:to>
                                        <p:strVal val="visible"/>
                                      </p:to>
                                    </p:set>
                                    <p:animEffect transition="in" filter="wipe(up)">
                                      <p:cBhvr>
                                        <p:cTn id="175" dur="1000"/>
                                        <p:tgtEl>
                                          <p:spTgt spid="96"/>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childTnLst>
                                    <p:set>
                                      <p:cBhvr>
                                        <p:cTn id="179" dur="1" fill="hold">
                                          <p:stCondLst>
                                            <p:cond delay="0"/>
                                          </p:stCondLst>
                                        </p:cTn>
                                        <p:tgtEl>
                                          <p:spTgt spid="97"/>
                                        </p:tgtEl>
                                        <p:attrNameLst>
                                          <p:attrName>style.visibility</p:attrName>
                                        </p:attrNameLst>
                                      </p:cBhvr>
                                      <p:to>
                                        <p:strVal val="visible"/>
                                      </p:to>
                                    </p:set>
                                    <p:animEffect transition="in" filter="wipe(up)">
                                      <p:cBhvr>
                                        <p:cTn id="180" dur="1000"/>
                                        <p:tgtEl>
                                          <p:spTgt spid="97"/>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childTnLst>
                                    <p:set>
                                      <p:cBhvr>
                                        <p:cTn id="184" dur="1" fill="hold">
                                          <p:stCondLst>
                                            <p:cond delay="0"/>
                                          </p:stCondLst>
                                        </p:cTn>
                                        <p:tgtEl>
                                          <p:spTgt spid="98"/>
                                        </p:tgtEl>
                                        <p:attrNameLst>
                                          <p:attrName>style.visibility</p:attrName>
                                        </p:attrNameLst>
                                      </p:cBhvr>
                                      <p:to>
                                        <p:strVal val="visible"/>
                                      </p:to>
                                    </p:set>
                                    <p:animEffect transition="in" filter="wipe(up)">
                                      <p:cBhvr>
                                        <p:cTn id="185" dur="1000"/>
                                        <p:tgtEl>
                                          <p:spTgt spid="98"/>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99"/>
                                        </p:tgtEl>
                                        <p:attrNameLst>
                                          <p:attrName>style.visibility</p:attrName>
                                        </p:attrNameLst>
                                      </p:cBhvr>
                                      <p:to>
                                        <p:strVal val="visible"/>
                                      </p:to>
                                    </p:set>
                                    <p:animEffect transition="in" filter="wipe(up)">
                                      <p:cBhvr>
                                        <p:cTn id="190" dur="1000"/>
                                        <p:tgtEl>
                                          <p:spTgt spid="99"/>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4" fill="hold" nodeType="clickEffect">
                                  <p:stCondLst>
                                    <p:cond delay="0"/>
                                  </p:stCondLst>
                                  <p:childTnLst>
                                    <p:set>
                                      <p:cBhvr>
                                        <p:cTn id="194" dur="1" fill="hold">
                                          <p:stCondLst>
                                            <p:cond delay="0"/>
                                          </p:stCondLst>
                                        </p:cTn>
                                        <p:tgtEl>
                                          <p:spTgt spid="103"/>
                                        </p:tgtEl>
                                        <p:attrNameLst>
                                          <p:attrName>style.visibility</p:attrName>
                                        </p:attrNameLst>
                                      </p:cBhvr>
                                      <p:to>
                                        <p:strVal val="visible"/>
                                      </p:to>
                                    </p:set>
                                    <p:animEffect transition="in" filter="wipe(down)">
                                      <p:cBhvr>
                                        <p:cTn id="195" dur="1000"/>
                                        <p:tgtEl>
                                          <p:spTgt spid="103"/>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nodeType="clickEffect">
                                  <p:stCondLst>
                                    <p:cond delay="0"/>
                                  </p:stCondLst>
                                  <p:childTnLst>
                                    <p:set>
                                      <p:cBhvr>
                                        <p:cTn id="199" dur="1" fill="hold">
                                          <p:stCondLst>
                                            <p:cond delay="0"/>
                                          </p:stCondLst>
                                        </p:cTn>
                                        <p:tgtEl>
                                          <p:spTgt spid="140"/>
                                        </p:tgtEl>
                                        <p:attrNameLst>
                                          <p:attrName>style.visibility</p:attrName>
                                        </p:attrNameLst>
                                      </p:cBhvr>
                                      <p:to>
                                        <p:strVal val="visible"/>
                                      </p:to>
                                    </p:set>
                                    <p:animEffect transition="in" filter="wipe(up)">
                                      <p:cBhvr>
                                        <p:cTn id="200" dur="1000"/>
                                        <p:tgtEl>
                                          <p:spTgt spid="140"/>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nodeType="clickEffect">
                                  <p:stCondLst>
                                    <p:cond delay="0"/>
                                  </p:stCondLst>
                                  <p:childTnLst>
                                    <p:set>
                                      <p:cBhvr>
                                        <p:cTn id="204" dur="1" fill="hold">
                                          <p:stCondLst>
                                            <p:cond delay="0"/>
                                          </p:stCondLst>
                                        </p:cTn>
                                        <p:tgtEl>
                                          <p:spTgt spid="146"/>
                                        </p:tgtEl>
                                        <p:attrNameLst>
                                          <p:attrName>style.visibility</p:attrName>
                                        </p:attrNameLst>
                                      </p:cBhvr>
                                      <p:to>
                                        <p:strVal val="visible"/>
                                      </p:to>
                                    </p:set>
                                    <p:animEffect transition="in" filter="wipe(up)">
                                      <p:cBhvr>
                                        <p:cTn id="205" dur="100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6" grpId="0" animBg="1"/>
      <p:bldP spid="67" grpId="0" animBg="1"/>
      <p:bldP spid="158" grpId="0"/>
      <p:bldP spid="6" grpId="0" animBg="1"/>
      <p:bldP spid="50" grpId="0" animBg="1"/>
      <p:bldP spid="53" grpId="0" animBg="1"/>
      <p:bldP spid="54" grpId="0" animBg="1"/>
      <p:bldP spid="55" grpId="0" animBg="1"/>
      <p:bldP spid="57" grpId="0" animBg="1"/>
      <p:bldP spid="58" grpId="0" animBg="1"/>
      <p:bldP spid="80" grpId="0" animBg="1"/>
      <p:bldP spid="81" grpId="0" animBg="1"/>
      <p:bldP spid="82" grpId="0" animBg="1"/>
      <p:bldP spid="83" grpId="0"/>
      <p:bldP spid="84" grpId="0"/>
      <p:bldP spid="92" grpId="0" animBg="1"/>
      <p:bldP spid="93" grpId="0" animBg="1"/>
      <p:bldP spid="95" grpId="0" animBg="1"/>
      <p:bldP spid="96" grpId="0" animBg="1"/>
      <p:bldP spid="97" grpId="0" animBg="1"/>
      <p:bldP spid="98" grpId="0" animBg="1"/>
      <p:bldP spid="9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2"/>
          <p:cNvSpPr>
            <a:spLocks noGrp="1" noChangeArrowheads="1"/>
          </p:cNvSpPr>
          <p:nvPr>
            <p:ph type="title"/>
          </p:nvPr>
        </p:nvSpPr>
        <p:spPr/>
        <p:txBody>
          <a:bodyPr/>
          <a:lstStyle/>
          <a:p>
            <a:pPr eaLnBrk="1" hangingPunct="1"/>
            <a:r>
              <a:rPr lang="zh-CN" altLang="en-US" smtClean="0"/>
              <a:t>中断处理中的问题</a:t>
            </a:r>
          </a:p>
        </p:txBody>
      </p:sp>
      <p:sp>
        <p:nvSpPr>
          <p:cNvPr id="63492" name="矩形 3"/>
          <p:cNvSpPr>
            <a:spLocks noGrp="1" noChangeArrowheads="1"/>
          </p:cNvSpPr>
          <p:nvPr>
            <p:ph type="body" idx="1"/>
          </p:nvPr>
        </p:nvSpPr>
        <p:spPr>
          <a:xfrm>
            <a:off x="395536" y="980728"/>
            <a:ext cx="8218488" cy="5472608"/>
          </a:xfrm>
        </p:spPr>
        <p:txBody>
          <a:bodyPr/>
          <a:lstStyle/>
          <a:p>
            <a:pPr eaLnBrk="1" hangingPunct="1"/>
            <a:r>
              <a:rPr lang="zh-CN" altLang="en-US" dirty="0" smtClean="0"/>
              <a:t>中断响应条件</a:t>
            </a:r>
            <a:endParaRPr lang="en-US" altLang="zh-CN" dirty="0" smtClean="0"/>
          </a:p>
          <a:p>
            <a:pPr lvl="1" eaLnBrk="1" hangingPunct="1"/>
            <a:r>
              <a:rPr lang="zh-CN" altLang="en-US" dirty="0" smtClean="0"/>
              <a:t>中断允许触发器处于允许状态</a:t>
            </a:r>
            <a:endParaRPr lang="en-US" altLang="zh-CN" dirty="0" smtClean="0"/>
          </a:p>
          <a:p>
            <a:pPr lvl="1" eaLnBrk="1" hangingPunct="1"/>
            <a:r>
              <a:rPr lang="zh-CN" altLang="en-US" dirty="0" smtClean="0"/>
              <a:t>对应的中断未被屏蔽</a:t>
            </a:r>
            <a:endParaRPr lang="en-US" altLang="zh-CN" dirty="0" smtClean="0"/>
          </a:p>
          <a:p>
            <a:pPr lvl="1" eaLnBrk="1" hangingPunct="1"/>
            <a:r>
              <a:rPr lang="zh-CN" altLang="en-US" dirty="0"/>
              <a:t>无更高优先级的</a:t>
            </a:r>
            <a:r>
              <a:rPr lang="en-US" altLang="zh-CN" dirty="0"/>
              <a:t>DMA</a:t>
            </a:r>
            <a:r>
              <a:rPr lang="zh-CN" altLang="en-US" dirty="0"/>
              <a:t>请求</a:t>
            </a:r>
            <a:endParaRPr lang="en-US" altLang="zh-CN" dirty="0"/>
          </a:p>
          <a:p>
            <a:pPr lvl="1" eaLnBrk="1" hangingPunct="1"/>
            <a:r>
              <a:rPr lang="zh-CN" altLang="en-US" dirty="0"/>
              <a:t>中断嵌套必须优先级更高</a:t>
            </a:r>
            <a:endParaRPr lang="en-US" altLang="zh-CN" dirty="0"/>
          </a:p>
          <a:p>
            <a:pPr lvl="1" eaLnBrk="1" hangingPunct="1"/>
            <a:r>
              <a:rPr lang="zh-CN" altLang="en-US" dirty="0" smtClean="0"/>
              <a:t>指令已经执行完最后一个机器周期</a:t>
            </a:r>
            <a:endParaRPr lang="en-US" altLang="zh-CN" dirty="0" smtClean="0"/>
          </a:p>
          <a:p>
            <a:pPr lvl="2" eaLnBrk="1" hangingPunct="1"/>
            <a:r>
              <a:rPr lang="zh-CN" altLang="en-US" dirty="0" smtClean="0"/>
              <a:t>保证</a:t>
            </a:r>
            <a:r>
              <a:rPr lang="zh-CN" altLang="en-US" dirty="0"/>
              <a:t>指令执行的</a:t>
            </a:r>
            <a:r>
              <a:rPr lang="zh-CN" altLang="en-US" dirty="0" smtClean="0"/>
              <a:t>完整性；</a:t>
            </a:r>
            <a:endParaRPr lang="en-US" altLang="zh-CN" dirty="0" smtClean="0"/>
          </a:p>
          <a:p>
            <a:pPr lvl="2" eaLnBrk="1" hangingPunct="1"/>
            <a:r>
              <a:rPr lang="zh-CN" altLang="en-US" dirty="0" smtClean="0"/>
              <a:t>缺页中断的中断时机？</a:t>
            </a:r>
            <a:endParaRPr lang="en-US" altLang="zh-CN" dirty="0" smtClean="0"/>
          </a:p>
          <a:p>
            <a:pPr eaLnBrk="1" hangingPunct="1"/>
            <a:r>
              <a:rPr lang="zh-CN" altLang="en-US" dirty="0" smtClean="0"/>
              <a:t>保存现场，恢复现场</a:t>
            </a:r>
            <a:endParaRPr lang="en-US" altLang="zh-CN" dirty="0" smtClean="0"/>
          </a:p>
          <a:p>
            <a:pPr lvl="1" eaLnBrk="1" hangingPunct="1"/>
            <a:r>
              <a:rPr lang="zh-CN" altLang="en-US" dirty="0" smtClean="0"/>
              <a:t>寄存器，屏蔽字</a:t>
            </a:r>
            <a:endParaRPr lang="en-US" altLang="zh-CN" dirty="0" smtClean="0"/>
          </a:p>
          <a:p>
            <a:pPr lvl="1" eaLnBrk="1" hangingPunct="1"/>
            <a:r>
              <a:rPr lang="zh-CN" altLang="en-US" dirty="0" smtClean="0"/>
              <a:t>缺页中断的断点？</a:t>
            </a:r>
          </a:p>
          <a:p>
            <a:pPr eaLnBrk="1" hangingPunct="1"/>
            <a:r>
              <a:rPr lang="zh-CN" altLang="en-US" dirty="0" smtClean="0"/>
              <a:t>中断过程由软硬件结合</a:t>
            </a:r>
            <a:r>
              <a:rPr lang="zh-CN" altLang="en-US" dirty="0" smtClean="0"/>
              <a:t>完成</a:t>
            </a:r>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783650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矩形 2"/>
          <p:cNvSpPr>
            <a:spLocks noGrp="1" noChangeArrowheads="1"/>
          </p:cNvSpPr>
          <p:nvPr>
            <p:ph type="title"/>
          </p:nvPr>
        </p:nvSpPr>
        <p:spPr/>
        <p:txBody>
          <a:bodyPr/>
          <a:lstStyle/>
          <a:p>
            <a:pPr eaLnBrk="1" hangingPunct="1"/>
            <a:r>
              <a:rPr lang="en-US" altLang="zh-CN" smtClean="0"/>
              <a:t> </a:t>
            </a:r>
            <a:r>
              <a:rPr lang="zh-CN" altLang="en-US" smtClean="0"/>
              <a:t>中断方式接口 </a:t>
            </a:r>
          </a:p>
        </p:txBody>
      </p:sp>
      <p:sp>
        <p:nvSpPr>
          <p:cNvPr id="73732" name="矩形 3"/>
          <p:cNvSpPr>
            <a:spLocks noChangeArrowheads="1"/>
          </p:cNvSpPr>
          <p:nvPr/>
        </p:nvSpPr>
        <p:spPr bwMode="auto">
          <a:xfrm>
            <a:off x="0" y="2095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73733" name="对象 4"/>
          <p:cNvGraphicFramePr>
            <a:graphicFrameLocks noChangeAspect="1"/>
          </p:cNvGraphicFramePr>
          <p:nvPr>
            <p:extLst>
              <p:ext uri="{D42A27DB-BD31-4B8C-83A1-F6EECF244321}">
                <p14:modId xmlns:p14="http://schemas.microsoft.com/office/powerpoint/2010/main" val="461100314"/>
              </p:ext>
            </p:extLst>
          </p:nvPr>
        </p:nvGraphicFramePr>
        <p:xfrm>
          <a:off x="1043608" y="1556792"/>
          <a:ext cx="6697662" cy="4392612"/>
        </p:xfrm>
        <a:graphic>
          <a:graphicData uri="http://schemas.openxmlformats.org/presentationml/2006/ole">
            <mc:AlternateContent xmlns:mc="http://schemas.openxmlformats.org/markup-compatibility/2006">
              <mc:Choice xmlns:v="urn:schemas-microsoft-com:vml" Requires="v">
                <p:oleObj spid="_x0000_s12382" name="图片" r:id="rId3" imgW="3810000" imgH="2667000" progId="Word.Picture.8">
                  <p:embed/>
                </p:oleObj>
              </mc:Choice>
              <mc:Fallback>
                <p:oleObj name="图片" r:id="rId3" imgW="3810000" imgH="2667000" progId="Word.Picture.8">
                  <p:embed/>
                  <p:pic>
                    <p:nvPicPr>
                      <p:cNvPr id="0" name="Picture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608" y="1556792"/>
                        <a:ext cx="6697662" cy="4392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37</a:t>
            </a:fld>
            <a:r>
              <a:rPr lang="en-US" altLang="zh-CN" sz="1400" smtClean="0">
                <a:solidFill>
                  <a:srgbClr val="0D7157"/>
                </a:solidFill>
              </a:rPr>
              <a:t>- </a:t>
            </a:r>
            <a:endParaRPr lang="en-US" altLang="zh-CN" sz="1400" dirty="0">
              <a:solidFill>
                <a:srgbClr val="0D7157"/>
              </a:solidFill>
            </a:endParaRPr>
          </a:p>
        </p:txBody>
      </p:sp>
      <p:cxnSp>
        <p:nvCxnSpPr>
          <p:cNvPr id="3" name="直接箭头连接符 2"/>
          <p:cNvCxnSpPr/>
          <p:nvPr/>
        </p:nvCxnSpPr>
        <p:spPr>
          <a:xfrm>
            <a:off x="2051720" y="2636912"/>
            <a:ext cx="4968552"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flipH="1">
            <a:off x="5436096" y="2095500"/>
            <a:ext cx="1584176" cy="0"/>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3779912" y="4725144"/>
            <a:ext cx="3240360"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3419872" y="4437112"/>
            <a:ext cx="0" cy="288032"/>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V="1">
            <a:off x="3635896" y="3501008"/>
            <a:ext cx="0" cy="504056"/>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a:off x="1979712" y="3068960"/>
            <a:ext cx="1800200"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2051720" y="5733256"/>
            <a:ext cx="3384376" cy="0"/>
          </a:xfrm>
          <a:prstGeom prst="straightConnector1">
            <a:avLst/>
          </a:prstGeom>
          <a:ln w="4445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flipV="1">
            <a:off x="2053160" y="2111664"/>
            <a:ext cx="1296144" cy="165"/>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11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down)">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right)">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left)">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right)">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矩形 2"/>
          <p:cNvSpPr>
            <a:spLocks noGrp="1" noChangeArrowheads="1"/>
          </p:cNvSpPr>
          <p:nvPr>
            <p:ph type="title"/>
          </p:nvPr>
        </p:nvSpPr>
        <p:spPr/>
        <p:txBody>
          <a:bodyPr/>
          <a:lstStyle/>
          <a:p>
            <a:pPr eaLnBrk="1" hangingPunct="1"/>
            <a:r>
              <a:rPr lang="zh-CN" altLang="en-US" smtClean="0"/>
              <a:t>工作过程</a:t>
            </a:r>
          </a:p>
        </p:txBody>
      </p:sp>
      <p:sp>
        <p:nvSpPr>
          <p:cNvPr id="74756" name="矩形 3"/>
          <p:cNvSpPr>
            <a:spLocks noGrp="1" noChangeArrowheads="1"/>
          </p:cNvSpPr>
          <p:nvPr>
            <p:ph type="body" idx="1"/>
          </p:nvPr>
        </p:nvSpPr>
        <p:spPr/>
        <p:txBody>
          <a:bodyPr/>
          <a:lstStyle/>
          <a:p>
            <a:pPr eaLnBrk="1" hangingPunct="1"/>
            <a:r>
              <a:rPr lang="zh-CN" altLang="en-US" smtClean="0"/>
              <a:t>主机启动设备</a:t>
            </a:r>
          </a:p>
          <a:p>
            <a:pPr eaLnBrk="1" hangingPunct="1"/>
            <a:r>
              <a:rPr lang="zh-CN" altLang="en-US" smtClean="0"/>
              <a:t>设备准备传送 </a:t>
            </a:r>
          </a:p>
          <a:p>
            <a:pPr eaLnBrk="1" hangingPunct="1"/>
            <a:r>
              <a:rPr lang="zh-CN" altLang="en-US" smtClean="0"/>
              <a:t>发中断请求信号 </a:t>
            </a:r>
          </a:p>
          <a:p>
            <a:pPr eaLnBrk="1" hangingPunct="1"/>
            <a:r>
              <a:rPr lang="zh-CN" altLang="en-US" smtClean="0"/>
              <a:t>主机响应中断 </a:t>
            </a:r>
          </a:p>
          <a:p>
            <a:pPr eaLnBrk="1" hangingPunct="1"/>
            <a:r>
              <a:rPr lang="zh-CN" altLang="en-US" smtClean="0"/>
              <a:t>数据传送 </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077552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60291" name="组合 3"/>
          <p:cNvGraphicFramePr>
            <a:graphicFrameLocks noGrp="1"/>
          </p:cNvGraphicFramePr>
          <p:nvPr/>
        </p:nvGraphicFramePr>
        <p:xfrm>
          <a:off x="2843213" y="1989138"/>
          <a:ext cx="3527425" cy="2332038"/>
        </p:xfrm>
        <a:graphic>
          <a:graphicData uri="http://schemas.openxmlformats.org/drawingml/2006/table">
            <a:tbl>
              <a:tblPr/>
              <a:tblGrid>
                <a:gridCol w="1168400">
                  <a:extLst>
                    <a:ext uri="{9D8B030D-6E8A-4147-A177-3AD203B41FA5}">
                      <a16:colId xmlns:a16="http://schemas.microsoft.com/office/drawing/2014/main" val="20000"/>
                    </a:ext>
                  </a:extLst>
                </a:gridCol>
                <a:gridCol w="2359025">
                  <a:extLst>
                    <a:ext uri="{9D8B030D-6E8A-4147-A177-3AD203B41FA5}">
                      <a16:colId xmlns:a16="http://schemas.microsoft.com/office/drawing/2014/main" val="20001"/>
                    </a:ext>
                  </a:extLst>
                </a:gridCol>
              </a:tblGrid>
              <a:tr h="74940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0" i="0" u="none" strike="noStrike" cap="none" normalizeH="0" baseline="0" smtClean="0">
                          <a:ln>
                            <a:noFill/>
                          </a:ln>
                          <a:solidFill>
                            <a:schemeClr val="tx1"/>
                          </a:solidFill>
                          <a:effectLst/>
                          <a:latin typeface="Arial" charset="0"/>
                          <a:ea typeface="宋体" pitchFamily="2" charset="-122"/>
                        </a:rPr>
                        <a:t>设备</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 </a:t>
                      </a:r>
                      <a:r>
                        <a:rPr kumimoji="0" lang="zh-CN" altLang="en-US" sz="2000" b="0" i="0" u="none" strike="noStrike" cap="none" normalizeH="0" baseline="0" smtClean="0">
                          <a:ln>
                            <a:noFill/>
                          </a:ln>
                          <a:solidFill>
                            <a:schemeClr val="tx1"/>
                          </a:solidFill>
                          <a:effectLst/>
                          <a:latin typeface="Arial" charset="0"/>
                          <a:ea typeface="宋体" pitchFamily="2" charset="-122"/>
                        </a:rPr>
                        <a:t>屏    蔽    码</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smtClean="0">
                          <a:ln>
                            <a:noFill/>
                          </a:ln>
                          <a:solidFill>
                            <a:schemeClr val="tx1"/>
                          </a:solidFill>
                          <a:effectLst/>
                          <a:latin typeface="Arial" charset="0"/>
                          <a:ea typeface="宋体" pitchFamily="2" charset="-122"/>
                        </a:rPr>
                        <a:t>A     B      C</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3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A</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1      1       1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3447">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B</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0      1       0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17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0      1       1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056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CPU</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700" b="0" i="0" u="none" strike="noStrike" cap="none" normalizeH="0" baseline="0" smtClean="0">
                          <a:ln>
                            <a:noFill/>
                          </a:ln>
                          <a:solidFill>
                            <a:schemeClr val="tx1"/>
                          </a:solidFill>
                          <a:effectLst/>
                          <a:latin typeface="Arial" charset="0"/>
                          <a:ea typeface="宋体" pitchFamily="2" charset="-122"/>
                        </a:rPr>
                        <a:t>0      0       0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6802" name="矩形 2"/>
          <p:cNvSpPr>
            <a:spLocks noGrp="1" noChangeArrowheads="1"/>
          </p:cNvSpPr>
          <p:nvPr>
            <p:ph type="body" idx="4294967295"/>
          </p:nvPr>
        </p:nvSpPr>
        <p:spPr>
          <a:xfrm>
            <a:off x="611560" y="548680"/>
            <a:ext cx="7772400" cy="1303338"/>
          </a:xfrm>
        </p:spPr>
        <p:txBody>
          <a:bodyPr/>
          <a:lstStyle/>
          <a:p>
            <a:pPr algn="just" eaLnBrk="1" hangingPunct="1">
              <a:lnSpc>
                <a:spcPct val="110000"/>
              </a:lnSpc>
              <a:buFont typeface="Wingdings" pitchFamily="2" charset="2"/>
              <a:buNone/>
            </a:pPr>
            <a:r>
              <a:rPr lang="en-US" altLang="zh-CN" sz="2100" dirty="0" smtClean="0">
                <a:latin typeface="华文楷体" panose="02010600040101010101" pitchFamily="2" charset="-122"/>
                <a:ea typeface="华文楷体" panose="02010600040101010101" pitchFamily="2" charset="-122"/>
              </a:rPr>
              <a:t>13.A</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B</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a:t>
            </a:r>
            <a:r>
              <a:rPr lang="zh-CN" altLang="en-US" sz="2100" dirty="0" smtClean="0">
                <a:latin typeface="华文楷体" panose="02010600040101010101" pitchFamily="2" charset="-122"/>
                <a:ea typeface="华文楷体" panose="02010600040101010101" pitchFamily="2" charset="-122"/>
              </a:rPr>
              <a:t>是与主机连接的</a:t>
            </a:r>
            <a:r>
              <a:rPr lang="en-US" altLang="zh-CN" sz="2100" dirty="0" smtClean="0">
                <a:latin typeface="华文楷体" panose="02010600040101010101" pitchFamily="2" charset="-122"/>
                <a:ea typeface="华文楷体" panose="02010600040101010101" pitchFamily="2" charset="-122"/>
              </a:rPr>
              <a:t>3</a:t>
            </a:r>
            <a:r>
              <a:rPr lang="zh-CN" altLang="en-US" sz="2100" dirty="0" smtClean="0">
                <a:latin typeface="华文楷体" panose="02010600040101010101" pitchFamily="2" charset="-122"/>
                <a:ea typeface="华文楷体" panose="02010600040101010101" pitchFamily="2" charset="-122"/>
              </a:rPr>
              <a:t>台设备，在硬件排队线路中，它们的响应优先级是</a:t>
            </a:r>
            <a:r>
              <a:rPr lang="en-US" altLang="zh-CN" sz="2100" dirty="0" smtClean="0">
                <a:latin typeface="华文楷体" panose="02010600040101010101" pitchFamily="2" charset="-122"/>
                <a:ea typeface="华文楷体" panose="02010600040101010101" pitchFamily="2" charset="-122"/>
              </a:rPr>
              <a:t>A</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B</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a:t>
            </a:r>
            <a:r>
              <a:rPr lang="zh-CN" altLang="en-US" sz="2100" dirty="0" smtClean="0">
                <a:latin typeface="华文楷体" panose="02010600040101010101" pitchFamily="2" charset="-122"/>
                <a:ea typeface="华文楷体" panose="02010600040101010101" pitchFamily="2" charset="-122"/>
              </a:rPr>
              <a:t>＞</a:t>
            </a:r>
            <a:r>
              <a:rPr lang="en-US" altLang="zh-CN" sz="2100" dirty="0" smtClean="0">
                <a:latin typeface="华文楷体" panose="02010600040101010101" pitchFamily="2" charset="-122"/>
                <a:ea typeface="华文楷体" panose="02010600040101010101" pitchFamily="2" charset="-122"/>
              </a:rPr>
              <a:t>CPU</a:t>
            </a:r>
            <a:r>
              <a:rPr lang="zh-CN" altLang="en-US" sz="2100" dirty="0" smtClean="0">
                <a:latin typeface="华文楷体" panose="02010600040101010101" pitchFamily="2" charset="-122"/>
                <a:ea typeface="华文楷体" panose="02010600040101010101" pitchFamily="2" charset="-122"/>
              </a:rPr>
              <a:t>，为改变中断处理的次序，将它们的中断屏蔽字设为</a:t>
            </a:r>
            <a:r>
              <a:rPr lang="en-US" altLang="zh-CN" sz="2100" dirty="0" smtClean="0">
                <a:latin typeface="华文楷体" panose="02010600040101010101" pitchFamily="2" charset="-122"/>
                <a:ea typeface="华文楷体" panose="02010600040101010101" pitchFamily="2" charset="-122"/>
              </a:rPr>
              <a:t>:            </a:t>
            </a:r>
          </a:p>
        </p:txBody>
      </p:sp>
      <p:grpSp>
        <p:nvGrpSpPr>
          <p:cNvPr id="2060311" name="组合 23"/>
          <p:cNvGrpSpPr>
            <a:grpSpLocks/>
          </p:cNvGrpSpPr>
          <p:nvPr/>
        </p:nvGrpSpPr>
        <p:grpSpPr bwMode="auto">
          <a:xfrm>
            <a:off x="1192213" y="5540375"/>
            <a:ext cx="7700962" cy="1057275"/>
            <a:chOff x="751" y="3490"/>
            <a:chExt cx="4851" cy="666"/>
          </a:xfrm>
        </p:grpSpPr>
        <p:sp>
          <p:nvSpPr>
            <p:cNvPr id="76825" name="直线 24"/>
            <p:cNvSpPr>
              <a:spLocks noChangeShapeType="1"/>
            </p:cNvSpPr>
            <p:nvPr/>
          </p:nvSpPr>
          <p:spPr bwMode="auto">
            <a:xfrm>
              <a:off x="1241" y="3684"/>
              <a:ext cx="38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6" name="直线 25"/>
            <p:cNvSpPr>
              <a:spLocks noChangeShapeType="1"/>
            </p:cNvSpPr>
            <p:nvPr/>
          </p:nvSpPr>
          <p:spPr bwMode="auto">
            <a:xfrm>
              <a:off x="1241" y="354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7" name="直线 26"/>
            <p:cNvSpPr>
              <a:spLocks noChangeShapeType="1"/>
            </p:cNvSpPr>
            <p:nvPr/>
          </p:nvSpPr>
          <p:spPr bwMode="auto">
            <a:xfrm>
              <a:off x="1865"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8" name="直线 27"/>
            <p:cNvSpPr>
              <a:spLocks noChangeShapeType="1"/>
            </p:cNvSpPr>
            <p:nvPr/>
          </p:nvSpPr>
          <p:spPr bwMode="auto">
            <a:xfrm>
              <a:off x="2489"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29" name="直线 28"/>
            <p:cNvSpPr>
              <a:spLocks noChangeShapeType="1"/>
            </p:cNvSpPr>
            <p:nvPr/>
          </p:nvSpPr>
          <p:spPr bwMode="auto">
            <a:xfrm>
              <a:off x="3017"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0" name="直线 29"/>
            <p:cNvSpPr>
              <a:spLocks noChangeShapeType="1"/>
            </p:cNvSpPr>
            <p:nvPr/>
          </p:nvSpPr>
          <p:spPr bwMode="auto">
            <a:xfrm>
              <a:off x="3545"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6831" name="文本框 30"/>
            <p:cNvSpPr txBox="1">
              <a:spLocks noChangeArrowheads="1"/>
            </p:cNvSpPr>
            <p:nvPr/>
          </p:nvSpPr>
          <p:spPr bwMode="auto">
            <a:xfrm>
              <a:off x="1759" y="3708"/>
              <a:ext cx="19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1800">
                  <a:solidFill>
                    <a:schemeClr val="tx1"/>
                  </a:solidFill>
                  <a:latin typeface="Times New Roman" pitchFamily="18" charset="0"/>
                  <a:ea typeface="宋体" pitchFamily="2" charset="-122"/>
                </a:rPr>
                <a:t>20            40            60          80</a:t>
              </a:r>
            </a:p>
          </p:txBody>
        </p:sp>
        <p:sp>
          <p:nvSpPr>
            <p:cNvPr id="76832" name="文本框 31"/>
            <p:cNvSpPr txBox="1">
              <a:spLocks noChangeArrowheads="1"/>
            </p:cNvSpPr>
            <p:nvPr/>
          </p:nvSpPr>
          <p:spPr bwMode="auto">
            <a:xfrm>
              <a:off x="751" y="3490"/>
              <a:ext cx="43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zh-CN" altLang="en-US" sz="2000" i="0" dirty="0">
                  <a:solidFill>
                    <a:schemeClr val="tx1"/>
                  </a:solidFill>
                  <a:latin typeface="华文楷体" panose="02010600040101010101" pitchFamily="2" charset="-122"/>
                  <a:ea typeface="华文楷体" panose="02010600040101010101" pitchFamily="2" charset="-122"/>
                </a:rPr>
                <a:t>中断</a:t>
              </a:r>
            </a:p>
            <a:p>
              <a:pPr algn="l" eaLnBrk="1" hangingPunct="1"/>
              <a:r>
                <a:rPr kumimoji="1" lang="zh-CN" altLang="en-US" sz="2000" i="0" dirty="0">
                  <a:solidFill>
                    <a:schemeClr val="tx1"/>
                  </a:solidFill>
                  <a:latin typeface="华文楷体" panose="02010600040101010101" pitchFamily="2" charset="-122"/>
                  <a:ea typeface="华文楷体" panose="02010600040101010101" pitchFamily="2" charset="-122"/>
                </a:rPr>
                <a:t>请求</a:t>
              </a:r>
            </a:p>
          </p:txBody>
        </p:sp>
        <p:sp>
          <p:nvSpPr>
            <p:cNvPr id="76833" name="文本框 32"/>
            <p:cNvSpPr txBox="1">
              <a:spLocks noChangeArrowheads="1"/>
            </p:cNvSpPr>
            <p:nvPr/>
          </p:nvSpPr>
          <p:spPr bwMode="auto">
            <a:xfrm>
              <a:off x="5119" y="3514"/>
              <a:ext cx="48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400">
                  <a:solidFill>
                    <a:schemeClr val="tx1"/>
                  </a:solidFill>
                  <a:latin typeface="Times New Roman" pitchFamily="18" charset="0"/>
                  <a:ea typeface="宋体" pitchFamily="2" charset="-122"/>
                </a:rPr>
                <a:t>t(</a:t>
              </a:r>
              <a:r>
                <a:rPr kumimoji="1" lang="en-US" altLang="zh-CN" sz="2400">
                  <a:solidFill>
                    <a:schemeClr val="tx1"/>
                  </a:solidFill>
                  <a:latin typeface="Times New Roman" pitchFamily="18" charset="0"/>
                  <a:ea typeface="宋体" pitchFamily="2" charset="-122"/>
                  <a:sym typeface="Symbol" pitchFamily="18" charset="2"/>
                </a:rPr>
                <a:t></a:t>
              </a:r>
              <a:r>
                <a:rPr kumimoji="1" lang="en-US" altLang="zh-CN" sz="2400">
                  <a:solidFill>
                    <a:schemeClr val="tx1"/>
                  </a:solidFill>
                  <a:latin typeface="Times New Roman" pitchFamily="18" charset="0"/>
                  <a:ea typeface="宋体" pitchFamily="2" charset="-122"/>
                </a:rPr>
                <a:t>s)</a:t>
              </a:r>
            </a:p>
          </p:txBody>
        </p:sp>
        <p:sp>
          <p:nvSpPr>
            <p:cNvPr id="76834" name="文本框 33"/>
            <p:cNvSpPr txBox="1">
              <a:spLocks noChangeArrowheads="1"/>
            </p:cNvSpPr>
            <p:nvPr/>
          </p:nvSpPr>
          <p:spPr bwMode="auto">
            <a:xfrm>
              <a:off x="1149" y="3906"/>
              <a:ext cx="190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dirty="0">
                  <a:solidFill>
                    <a:schemeClr val="tx1"/>
                  </a:solidFill>
                  <a:latin typeface="Times New Roman" pitchFamily="18" charset="0"/>
                  <a:ea typeface="宋体" pitchFamily="2" charset="-122"/>
                </a:rPr>
                <a:t>A                     B    C</a:t>
              </a:r>
              <a:r>
                <a:rPr kumimoji="1" lang="zh-CN" altLang="en-US" sz="2000" dirty="0">
                  <a:solidFill>
                    <a:schemeClr val="tx1"/>
                  </a:solidFill>
                  <a:latin typeface="Times New Roman" pitchFamily="18" charset="0"/>
                  <a:ea typeface="宋体" pitchFamily="2" charset="-122"/>
                </a:rPr>
                <a:t>请求</a:t>
              </a:r>
            </a:p>
          </p:txBody>
        </p:sp>
        <p:sp>
          <p:nvSpPr>
            <p:cNvPr id="76835" name="直线 34"/>
            <p:cNvSpPr>
              <a:spLocks noChangeShapeType="1"/>
            </p:cNvSpPr>
            <p:nvPr/>
          </p:nvSpPr>
          <p:spPr bwMode="auto">
            <a:xfrm>
              <a:off x="2201" y="3540"/>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60323" name="矩形 35"/>
          <p:cNvSpPr>
            <a:spLocks noChangeArrowheads="1"/>
          </p:cNvSpPr>
          <p:nvPr/>
        </p:nvSpPr>
        <p:spPr bwMode="auto">
          <a:xfrm>
            <a:off x="900113" y="4724400"/>
            <a:ext cx="77724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just">
              <a:lnSpc>
                <a:spcPct val="120000"/>
              </a:lnSpc>
              <a:spcBef>
                <a:spcPct val="20000"/>
              </a:spcBef>
              <a:buClr>
                <a:schemeClr val="accent2"/>
              </a:buClr>
              <a:buFont typeface="Wingdings" pitchFamily="2" charset="2"/>
              <a:buNone/>
            </a:pPr>
            <a:r>
              <a:rPr lang="en-US" altLang="zh-CN" sz="1900" i="0" dirty="0">
                <a:solidFill>
                  <a:schemeClr val="tx1"/>
                </a:solidFill>
                <a:latin typeface="华文楷体" panose="02010600040101010101" pitchFamily="2" charset="-122"/>
                <a:ea typeface="华文楷体" panose="02010600040101010101" pitchFamily="2" charset="-122"/>
              </a:rPr>
              <a:t> </a:t>
            </a:r>
            <a:r>
              <a:rPr lang="zh-CN" altLang="en-US" sz="1900" i="0" dirty="0">
                <a:solidFill>
                  <a:schemeClr val="tx1"/>
                </a:solidFill>
                <a:latin typeface="华文楷体" panose="02010600040101010101" pitchFamily="2" charset="-122"/>
                <a:ea typeface="华文楷体" panose="02010600040101010101" pitchFamily="2" charset="-122"/>
              </a:rPr>
              <a:t>请按下图所示时间轴给出的设备中断请求时刻，画出</a:t>
            </a:r>
            <a:r>
              <a:rPr lang="en-US" altLang="zh-CN" sz="1900" i="0" dirty="0">
                <a:solidFill>
                  <a:schemeClr val="tx1"/>
                </a:solidFill>
                <a:latin typeface="华文楷体" panose="02010600040101010101" pitchFamily="2" charset="-122"/>
                <a:ea typeface="华文楷体" panose="02010600040101010101" pitchFamily="2" charset="-122"/>
              </a:rPr>
              <a:t>CPU</a:t>
            </a:r>
            <a:r>
              <a:rPr lang="zh-CN" altLang="en-US" sz="1900" i="0" dirty="0">
                <a:solidFill>
                  <a:schemeClr val="tx1"/>
                </a:solidFill>
                <a:latin typeface="华文楷体" panose="02010600040101010101" pitchFamily="2" charset="-122"/>
                <a:ea typeface="华文楷体" panose="02010600040101010101" pitchFamily="2" charset="-122"/>
              </a:rPr>
              <a:t>执行程序的轨迹。</a:t>
            </a:r>
            <a:r>
              <a:rPr lang="en-US" altLang="zh-CN" sz="1900" i="0" dirty="0">
                <a:solidFill>
                  <a:schemeClr val="tx1"/>
                </a:solidFill>
                <a:latin typeface="华文楷体" panose="02010600040101010101" pitchFamily="2" charset="-122"/>
                <a:ea typeface="华文楷体" panose="02010600040101010101" pitchFamily="2" charset="-122"/>
              </a:rPr>
              <a:t>A</a:t>
            </a:r>
            <a:r>
              <a:rPr lang="zh-CN" altLang="en-US" sz="1900" i="0" dirty="0">
                <a:solidFill>
                  <a:schemeClr val="tx1"/>
                </a:solidFill>
                <a:latin typeface="华文楷体" panose="02010600040101010101" pitchFamily="2" charset="-122"/>
                <a:ea typeface="华文楷体" panose="02010600040101010101" pitchFamily="2" charset="-122"/>
              </a:rPr>
              <a:t>、</a:t>
            </a:r>
            <a:r>
              <a:rPr lang="en-US" altLang="zh-CN" sz="1900" i="0" dirty="0">
                <a:solidFill>
                  <a:schemeClr val="tx1"/>
                </a:solidFill>
                <a:latin typeface="华文楷体" panose="02010600040101010101" pitchFamily="2" charset="-122"/>
                <a:ea typeface="华文楷体" panose="02010600040101010101" pitchFamily="2" charset="-122"/>
              </a:rPr>
              <a:t>B</a:t>
            </a:r>
            <a:r>
              <a:rPr lang="zh-CN" altLang="en-US" sz="1900" i="0" dirty="0">
                <a:solidFill>
                  <a:schemeClr val="tx1"/>
                </a:solidFill>
                <a:latin typeface="华文楷体" panose="02010600040101010101" pitchFamily="2" charset="-122"/>
                <a:ea typeface="华文楷体" panose="02010600040101010101" pitchFamily="2" charset="-122"/>
              </a:rPr>
              <a:t>、</a:t>
            </a:r>
            <a:r>
              <a:rPr lang="en-US" altLang="zh-CN" sz="1900" i="0" dirty="0">
                <a:solidFill>
                  <a:schemeClr val="tx1"/>
                </a:solidFill>
                <a:latin typeface="华文楷体" panose="02010600040101010101" pitchFamily="2" charset="-122"/>
                <a:ea typeface="华文楷体" panose="02010600040101010101" pitchFamily="2" charset="-122"/>
              </a:rPr>
              <a:t>C</a:t>
            </a:r>
            <a:r>
              <a:rPr lang="zh-CN" altLang="en-US" sz="1900" i="0" dirty="0">
                <a:solidFill>
                  <a:schemeClr val="tx1"/>
                </a:solidFill>
                <a:latin typeface="华文楷体" panose="02010600040101010101" pitchFamily="2" charset="-122"/>
                <a:ea typeface="华文楷体" panose="02010600040101010101" pitchFamily="2" charset="-122"/>
              </a:rPr>
              <a:t>中断服务程序的时间宽度均为</a:t>
            </a:r>
            <a:r>
              <a:rPr lang="en-US" altLang="zh-CN" sz="1900" i="0" dirty="0">
                <a:solidFill>
                  <a:schemeClr val="tx1"/>
                </a:solidFill>
                <a:latin typeface="华文楷体" panose="02010600040101010101" pitchFamily="2" charset="-122"/>
                <a:ea typeface="华文楷体" panose="02010600040101010101" pitchFamily="2" charset="-122"/>
              </a:rPr>
              <a:t>20 </a:t>
            </a:r>
            <a:r>
              <a:rPr lang="en-US" altLang="zh-CN" sz="1900" i="0" dirty="0">
                <a:solidFill>
                  <a:schemeClr val="tx1"/>
                </a:solidFill>
                <a:latin typeface="华文楷体" panose="02010600040101010101" pitchFamily="2" charset="-122"/>
                <a:ea typeface="华文楷体" panose="02010600040101010101" pitchFamily="2" charset="-122"/>
                <a:sym typeface="Symbol" pitchFamily="18" charset="2"/>
              </a:rPr>
              <a:t></a:t>
            </a:r>
            <a:r>
              <a:rPr lang="en-US" altLang="zh-CN" sz="1900" i="0" dirty="0">
                <a:solidFill>
                  <a:schemeClr val="tx1"/>
                </a:solidFill>
                <a:latin typeface="华文楷体" panose="02010600040101010101" pitchFamily="2" charset="-122"/>
                <a:ea typeface="华文楷体" panose="02010600040101010101" pitchFamily="2" charset="-122"/>
              </a:rPr>
              <a:t> s</a:t>
            </a:r>
            <a:r>
              <a:rPr lang="zh-CN" altLang="en-US" sz="1900" i="0" dirty="0">
                <a:solidFill>
                  <a:schemeClr val="tx1"/>
                </a:solidFill>
                <a:latin typeface="华文楷体" panose="02010600040101010101" pitchFamily="2" charset="-122"/>
                <a:ea typeface="华文楷体" panose="02010600040101010101" pitchFamily="2" charset="-122"/>
              </a:rPr>
              <a:t>。</a:t>
            </a:r>
          </a:p>
        </p:txBody>
      </p:sp>
      <p:sp>
        <p:nvSpPr>
          <p:cNvPr id="1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39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793290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0291"/>
                                        </p:tgtEl>
                                        <p:attrNameLst>
                                          <p:attrName>style.visibility</p:attrName>
                                        </p:attrNameLst>
                                      </p:cBhvr>
                                      <p:to>
                                        <p:strVal val="visible"/>
                                      </p:to>
                                    </p:set>
                                    <p:anim calcmode="lin" valueType="num">
                                      <p:cBhvr additive="base">
                                        <p:cTn id="7" dur="500" fill="hold"/>
                                        <p:tgtEl>
                                          <p:spTgt spid="2060291"/>
                                        </p:tgtEl>
                                        <p:attrNameLst>
                                          <p:attrName>ppt_x</p:attrName>
                                        </p:attrNameLst>
                                      </p:cBhvr>
                                      <p:tavLst>
                                        <p:tav tm="0">
                                          <p:val>
                                            <p:strVal val="#ppt_x"/>
                                          </p:val>
                                        </p:tav>
                                        <p:tav tm="100000">
                                          <p:val>
                                            <p:strVal val="#ppt_x"/>
                                          </p:val>
                                        </p:tav>
                                      </p:tavLst>
                                    </p:anim>
                                    <p:anim calcmode="lin" valueType="num">
                                      <p:cBhvr additive="base">
                                        <p:cTn id="8" dur="500" fill="hold"/>
                                        <p:tgtEl>
                                          <p:spTgt spid="206029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60323"/>
                                        </p:tgtEl>
                                        <p:attrNameLst>
                                          <p:attrName>style.visibility</p:attrName>
                                        </p:attrNameLst>
                                      </p:cBhvr>
                                      <p:to>
                                        <p:strVal val="visible"/>
                                      </p:to>
                                    </p:set>
                                    <p:anim calcmode="lin" valueType="num">
                                      <p:cBhvr additive="base">
                                        <p:cTn id="13" dur="500" fill="hold"/>
                                        <p:tgtEl>
                                          <p:spTgt spid="2060323"/>
                                        </p:tgtEl>
                                        <p:attrNameLst>
                                          <p:attrName>ppt_x</p:attrName>
                                        </p:attrNameLst>
                                      </p:cBhvr>
                                      <p:tavLst>
                                        <p:tav tm="0">
                                          <p:val>
                                            <p:strVal val="#ppt_x"/>
                                          </p:val>
                                        </p:tav>
                                        <p:tav tm="100000">
                                          <p:val>
                                            <p:strVal val="#ppt_x"/>
                                          </p:val>
                                        </p:tav>
                                      </p:tavLst>
                                    </p:anim>
                                    <p:anim calcmode="lin" valueType="num">
                                      <p:cBhvr additive="base">
                                        <p:cTn id="14" dur="500" fill="hold"/>
                                        <p:tgtEl>
                                          <p:spTgt spid="20603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060311"/>
                                        </p:tgtEl>
                                        <p:attrNameLst>
                                          <p:attrName>style.visibility</p:attrName>
                                        </p:attrNameLst>
                                      </p:cBhvr>
                                      <p:to>
                                        <p:strVal val="visible"/>
                                      </p:to>
                                    </p:set>
                                    <p:anim calcmode="lin" valueType="num">
                                      <p:cBhvr additive="base">
                                        <p:cTn id="17" dur="500" fill="hold"/>
                                        <p:tgtEl>
                                          <p:spTgt spid="2060311"/>
                                        </p:tgtEl>
                                        <p:attrNameLst>
                                          <p:attrName>ppt_x</p:attrName>
                                        </p:attrNameLst>
                                      </p:cBhvr>
                                      <p:tavLst>
                                        <p:tav tm="0">
                                          <p:val>
                                            <p:strVal val="#ppt_x"/>
                                          </p:val>
                                        </p:tav>
                                        <p:tav tm="100000">
                                          <p:val>
                                            <p:strVal val="#ppt_x"/>
                                          </p:val>
                                        </p:tav>
                                      </p:tavLst>
                                    </p:anim>
                                    <p:anim calcmode="lin" valueType="num">
                                      <p:cBhvr additive="base">
                                        <p:cTn id="18" dur="500" fill="hold"/>
                                        <p:tgtEl>
                                          <p:spTgt spid="20603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03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矩形 2"/>
          <p:cNvSpPr>
            <a:spLocks noGrp="1" noChangeArrowheads="1"/>
          </p:cNvSpPr>
          <p:nvPr>
            <p:ph type="title"/>
          </p:nvPr>
        </p:nvSpPr>
        <p:spPr/>
        <p:txBody>
          <a:bodyPr/>
          <a:lstStyle/>
          <a:p>
            <a:pPr eaLnBrk="1" hangingPunct="1"/>
            <a:r>
              <a:rPr lang="zh-CN" altLang="en-US" smtClean="0"/>
              <a:t>外围设备的定时方式</a:t>
            </a:r>
          </a:p>
        </p:txBody>
      </p:sp>
      <p:sp>
        <p:nvSpPr>
          <p:cNvPr id="28676" name="矩形 3"/>
          <p:cNvSpPr>
            <a:spLocks noGrp="1" noChangeArrowheads="1"/>
          </p:cNvSpPr>
          <p:nvPr>
            <p:ph type="body" idx="1"/>
          </p:nvPr>
        </p:nvSpPr>
        <p:spPr/>
        <p:txBody>
          <a:bodyPr/>
          <a:lstStyle/>
          <a:p>
            <a:pPr eaLnBrk="1" hangingPunct="1"/>
            <a:r>
              <a:rPr lang="zh-CN" altLang="en-US" dirty="0" smtClean="0"/>
              <a:t>外围设备种类繁多，不同设备在速度上差异甚远，信号格式也不尽相同，如何将不同速度的设备与高速运转的主机相连？如何同步</a:t>
            </a:r>
            <a:r>
              <a:rPr lang="en-US" altLang="zh-CN" dirty="0" smtClean="0"/>
              <a:t>?</a:t>
            </a:r>
          </a:p>
          <a:p>
            <a:pPr eaLnBrk="1" hangingPunct="1"/>
            <a:r>
              <a:rPr lang="zh-CN" altLang="en-US" dirty="0" smtClean="0"/>
              <a:t>输入输出设备与</a:t>
            </a:r>
            <a:r>
              <a:rPr lang="en-US" altLang="zh-CN" dirty="0" smtClean="0"/>
              <a:t>CPU</a:t>
            </a:r>
            <a:r>
              <a:rPr lang="zh-CN" altLang="en-US" dirty="0" smtClean="0"/>
              <a:t>交换数据的基本过程</a:t>
            </a:r>
          </a:p>
          <a:p>
            <a:pPr lvl="1" eaLnBrk="1" hangingPunct="1"/>
            <a:r>
              <a:rPr lang="zh-CN" altLang="en-US" dirty="0" smtClean="0"/>
              <a:t>输入过程</a:t>
            </a:r>
          </a:p>
          <a:p>
            <a:pPr lvl="1" eaLnBrk="1" hangingPunct="1"/>
            <a:r>
              <a:rPr lang="zh-CN" altLang="en-US" dirty="0" smtClean="0"/>
              <a:t>输出过程</a:t>
            </a:r>
          </a:p>
          <a:p>
            <a:pPr eaLnBrk="1" hangingPunct="1"/>
            <a:endParaRPr lang="en-US" altLang="zh-CN"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420191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1314" name="矩形 2"/>
          <p:cNvSpPr>
            <a:spLocks noGrp="1" noChangeArrowheads="1"/>
          </p:cNvSpPr>
          <p:nvPr>
            <p:ph type="body" idx="1"/>
          </p:nvPr>
        </p:nvSpPr>
        <p:spPr>
          <a:xfrm>
            <a:off x="685800" y="1340768"/>
            <a:ext cx="7772400" cy="1476375"/>
          </a:xfrm>
        </p:spPr>
        <p:txBody>
          <a:bodyPr/>
          <a:lstStyle/>
          <a:p>
            <a:pPr eaLnBrk="1" hangingPunct="1">
              <a:buFont typeface="Wingdings" pitchFamily="2" charset="2"/>
              <a:buNone/>
            </a:pPr>
            <a:r>
              <a:rPr lang="zh-CN" altLang="en-US" sz="2100" dirty="0" smtClean="0"/>
              <a:t>解：从中断屏蔽字看出，其处理优先级为：</a:t>
            </a:r>
          </a:p>
          <a:p>
            <a:pPr eaLnBrk="1" hangingPunct="1">
              <a:buFont typeface="Wingdings" pitchFamily="2" charset="2"/>
              <a:buNone/>
            </a:pPr>
            <a:r>
              <a:rPr lang="zh-CN" altLang="en-US" sz="2100" dirty="0" smtClean="0"/>
              <a:t>         </a:t>
            </a:r>
            <a:r>
              <a:rPr lang="en-US" altLang="zh-CN" sz="2100" dirty="0" smtClean="0"/>
              <a:t>A&gt;C&gt;B</a:t>
            </a:r>
          </a:p>
          <a:p>
            <a:pPr eaLnBrk="1" hangingPunct="1">
              <a:buFont typeface="Wingdings" pitchFamily="2" charset="2"/>
              <a:buNone/>
            </a:pPr>
            <a:r>
              <a:rPr lang="en-US" altLang="zh-CN" sz="2100" dirty="0" smtClean="0"/>
              <a:t>         </a:t>
            </a:r>
            <a:r>
              <a:rPr lang="zh-CN" altLang="en-US" sz="2100" dirty="0" smtClean="0"/>
              <a:t>故</a:t>
            </a:r>
            <a:r>
              <a:rPr lang="en-US" altLang="zh-CN" sz="2100" dirty="0" smtClean="0"/>
              <a:t>CPU</a:t>
            </a:r>
            <a:r>
              <a:rPr lang="zh-CN" altLang="en-US" sz="2100" dirty="0" smtClean="0"/>
              <a:t>运行轨迹如下：</a:t>
            </a:r>
          </a:p>
        </p:txBody>
      </p:sp>
      <p:sp>
        <p:nvSpPr>
          <p:cNvPr id="77828" name="直线 3"/>
          <p:cNvSpPr>
            <a:spLocks noChangeShapeType="1"/>
          </p:cNvSpPr>
          <p:nvPr/>
        </p:nvSpPr>
        <p:spPr bwMode="auto">
          <a:xfrm>
            <a:off x="1727200" y="5230267"/>
            <a:ext cx="67325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29" name="直线 4"/>
          <p:cNvSpPr>
            <a:spLocks noChangeShapeType="1"/>
          </p:cNvSpPr>
          <p:nvPr/>
        </p:nvSpPr>
        <p:spPr bwMode="auto">
          <a:xfrm>
            <a:off x="1763713" y="2961730"/>
            <a:ext cx="0" cy="22685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0" name="直线 5"/>
          <p:cNvSpPr>
            <a:spLocks noChangeShapeType="1"/>
          </p:cNvSpPr>
          <p:nvPr/>
        </p:nvSpPr>
        <p:spPr bwMode="auto">
          <a:xfrm>
            <a:off x="1763713" y="3214142"/>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1" name="直线 6"/>
          <p:cNvSpPr>
            <a:spLocks noChangeShapeType="1"/>
          </p:cNvSpPr>
          <p:nvPr/>
        </p:nvSpPr>
        <p:spPr bwMode="auto">
          <a:xfrm>
            <a:off x="1798638" y="3861842"/>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2" name="直线 7"/>
          <p:cNvSpPr>
            <a:spLocks noChangeShapeType="1"/>
          </p:cNvSpPr>
          <p:nvPr/>
        </p:nvSpPr>
        <p:spPr bwMode="auto">
          <a:xfrm>
            <a:off x="1798638" y="4511130"/>
            <a:ext cx="6372225"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3" name="文本框 8"/>
          <p:cNvSpPr txBox="1">
            <a:spLocks noChangeArrowheads="1"/>
          </p:cNvSpPr>
          <p:nvPr/>
        </p:nvSpPr>
        <p:spPr bwMode="auto">
          <a:xfrm>
            <a:off x="827088" y="4366667"/>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A</a:t>
            </a:r>
            <a:r>
              <a:rPr kumimoji="1" lang="zh-CN" altLang="en-US" sz="2000">
                <a:solidFill>
                  <a:schemeClr val="tx1"/>
                </a:solidFill>
                <a:latin typeface="Times New Roman" pitchFamily="18" charset="0"/>
                <a:ea typeface="宋体" pitchFamily="2" charset="-122"/>
              </a:rPr>
              <a:t>服务</a:t>
            </a:r>
          </a:p>
        </p:txBody>
      </p:sp>
      <p:sp>
        <p:nvSpPr>
          <p:cNvPr id="77834" name="文本框 9"/>
          <p:cNvSpPr txBox="1">
            <a:spLocks noChangeArrowheads="1"/>
          </p:cNvSpPr>
          <p:nvPr/>
        </p:nvSpPr>
        <p:spPr bwMode="auto">
          <a:xfrm>
            <a:off x="827088" y="3645942"/>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B</a:t>
            </a:r>
            <a:r>
              <a:rPr kumimoji="1" lang="zh-CN" altLang="en-US" sz="2000">
                <a:solidFill>
                  <a:schemeClr val="tx1"/>
                </a:solidFill>
                <a:latin typeface="Times New Roman" pitchFamily="18" charset="0"/>
                <a:ea typeface="宋体" pitchFamily="2" charset="-122"/>
              </a:rPr>
              <a:t>服务</a:t>
            </a:r>
          </a:p>
        </p:txBody>
      </p:sp>
      <p:sp>
        <p:nvSpPr>
          <p:cNvPr id="77835" name="文本框 10"/>
          <p:cNvSpPr txBox="1">
            <a:spLocks noChangeArrowheads="1"/>
          </p:cNvSpPr>
          <p:nvPr/>
        </p:nvSpPr>
        <p:spPr bwMode="auto">
          <a:xfrm>
            <a:off x="827088" y="3069680"/>
            <a:ext cx="10810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C</a:t>
            </a:r>
            <a:r>
              <a:rPr kumimoji="1" lang="zh-CN" altLang="en-US" sz="2000">
                <a:solidFill>
                  <a:schemeClr val="tx1"/>
                </a:solidFill>
                <a:latin typeface="Times New Roman" pitchFamily="18" charset="0"/>
                <a:ea typeface="宋体" pitchFamily="2" charset="-122"/>
              </a:rPr>
              <a:t>服务</a:t>
            </a:r>
          </a:p>
        </p:txBody>
      </p:sp>
      <p:sp>
        <p:nvSpPr>
          <p:cNvPr id="77836" name="直线 11"/>
          <p:cNvSpPr>
            <a:spLocks noChangeShapeType="1"/>
          </p:cNvSpPr>
          <p:nvPr/>
        </p:nvSpPr>
        <p:spPr bwMode="auto">
          <a:xfrm>
            <a:off x="2914650"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7" name="直线 12"/>
          <p:cNvSpPr>
            <a:spLocks noChangeShapeType="1"/>
          </p:cNvSpPr>
          <p:nvPr/>
        </p:nvSpPr>
        <p:spPr bwMode="auto">
          <a:xfrm>
            <a:off x="4030663"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8" name="直线 13"/>
          <p:cNvSpPr>
            <a:spLocks noChangeShapeType="1"/>
          </p:cNvSpPr>
          <p:nvPr/>
        </p:nvSpPr>
        <p:spPr bwMode="auto">
          <a:xfrm>
            <a:off x="5146675"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39" name="直线 14"/>
          <p:cNvSpPr>
            <a:spLocks noChangeShapeType="1"/>
          </p:cNvSpPr>
          <p:nvPr/>
        </p:nvSpPr>
        <p:spPr bwMode="auto">
          <a:xfrm>
            <a:off x="6191250" y="5085805"/>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0" name="直线 15"/>
          <p:cNvSpPr>
            <a:spLocks noChangeShapeType="1"/>
          </p:cNvSpPr>
          <p:nvPr/>
        </p:nvSpPr>
        <p:spPr bwMode="auto">
          <a:xfrm>
            <a:off x="7199313" y="5050880"/>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41" name="文本框 16"/>
          <p:cNvSpPr txBox="1">
            <a:spLocks noChangeArrowheads="1"/>
          </p:cNvSpPr>
          <p:nvPr/>
        </p:nvSpPr>
        <p:spPr bwMode="auto">
          <a:xfrm>
            <a:off x="790575" y="4977855"/>
            <a:ext cx="10810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2000">
                <a:solidFill>
                  <a:schemeClr val="tx1"/>
                </a:solidFill>
                <a:latin typeface="Times New Roman" pitchFamily="18" charset="0"/>
                <a:ea typeface="宋体" pitchFamily="2" charset="-122"/>
              </a:rPr>
              <a:t>CPU</a:t>
            </a:r>
          </a:p>
        </p:txBody>
      </p:sp>
      <p:sp>
        <p:nvSpPr>
          <p:cNvPr id="77842" name="文本框 17"/>
          <p:cNvSpPr txBox="1">
            <a:spLocks noChangeArrowheads="1"/>
          </p:cNvSpPr>
          <p:nvPr/>
        </p:nvSpPr>
        <p:spPr bwMode="auto">
          <a:xfrm>
            <a:off x="1619250" y="5338217"/>
            <a:ext cx="4683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A</a:t>
            </a:r>
          </a:p>
        </p:txBody>
      </p:sp>
      <p:sp>
        <p:nvSpPr>
          <p:cNvPr id="77843" name="文本框 18"/>
          <p:cNvSpPr txBox="1">
            <a:spLocks noChangeArrowheads="1"/>
          </p:cNvSpPr>
          <p:nvPr/>
        </p:nvSpPr>
        <p:spPr bwMode="auto">
          <a:xfrm>
            <a:off x="3238500" y="5338217"/>
            <a:ext cx="468313"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B</a:t>
            </a:r>
          </a:p>
          <a:p>
            <a:pPr algn="l" eaLnBrk="1" hangingPunct="1">
              <a:spcBef>
                <a:spcPct val="50000"/>
              </a:spcBef>
            </a:pPr>
            <a:endParaRPr kumimoji="1" lang="en-US" altLang="zh-CN" sz="1800">
              <a:solidFill>
                <a:schemeClr val="tx1"/>
              </a:solidFill>
              <a:latin typeface="Times New Roman" pitchFamily="18" charset="0"/>
              <a:ea typeface="宋体" pitchFamily="2" charset="-122"/>
            </a:endParaRPr>
          </a:p>
        </p:txBody>
      </p:sp>
      <p:sp>
        <p:nvSpPr>
          <p:cNvPr id="77844" name="文本框 19"/>
          <p:cNvSpPr txBox="1">
            <a:spLocks noChangeArrowheads="1"/>
          </p:cNvSpPr>
          <p:nvPr/>
        </p:nvSpPr>
        <p:spPr bwMode="auto">
          <a:xfrm>
            <a:off x="3851275" y="5374730"/>
            <a:ext cx="4683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800">
                <a:solidFill>
                  <a:schemeClr val="tx1"/>
                </a:solidFill>
                <a:latin typeface="Times New Roman" pitchFamily="18" charset="0"/>
                <a:ea typeface="宋体" pitchFamily="2" charset="-122"/>
              </a:rPr>
              <a:t>C</a:t>
            </a:r>
          </a:p>
        </p:txBody>
      </p:sp>
      <p:sp>
        <p:nvSpPr>
          <p:cNvPr id="77845" name="直线 20"/>
          <p:cNvSpPr>
            <a:spLocks noChangeShapeType="1"/>
          </p:cNvSpPr>
          <p:nvPr/>
        </p:nvSpPr>
        <p:spPr bwMode="auto">
          <a:xfrm>
            <a:off x="3454400" y="5122317"/>
            <a:ext cx="0" cy="2889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3" name="直线 21"/>
          <p:cNvSpPr>
            <a:spLocks noChangeShapeType="1"/>
          </p:cNvSpPr>
          <p:nvPr/>
        </p:nvSpPr>
        <p:spPr bwMode="auto">
          <a:xfrm>
            <a:off x="1763713" y="4511130"/>
            <a:ext cx="111601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4" name="直线 22"/>
          <p:cNvSpPr>
            <a:spLocks noChangeShapeType="1"/>
          </p:cNvSpPr>
          <p:nvPr/>
        </p:nvSpPr>
        <p:spPr bwMode="auto">
          <a:xfrm>
            <a:off x="2914650" y="4511130"/>
            <a:ext cx="0" cy="719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5" name="直线 23"/>
          <p:cNvSpPr>
            <a:spLocks noChangeShapeType="1"/>
          </p:cNvSpPr>
          <p:nvPr/>
        </p:nvSpPr>
        <p:spPr bwMode="auto">
          <a:xfrm>
            <a:off x="2951163" y="5230267"/>
            <a:ext cx="503237"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6" name="直线 24"/>
          <p:cNvSpPr>
            <a:spLocks noChangeShapeType="1"/>
          </p:cNvSpPr>
          <p:nvPr/>
        </p:nvSpPr>
        <p:spPr bwMode="auto">
          <a:xfrm>
            <a:off x="3454400" y="3861842"/>
            <a:ext cx="0" cy="1331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7" name="直线 25"/>
          <p:cNvSpPr>
            <a:spLocks noChangeShapeType="1"/>
          </p:cNvSpPr>
          <p:nvPr/>
        </p:nvSpPr>
        <p:spPr bwMode="auto">
          <a:xfrm>
            <a:off x="3490913" y="3861842"/>
            <a:ext cx="53975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8" name="直线 26"/>
          <p:cNvSpPr>
            <a:spLocks noChangeShapeType="1"/>
          </p:cNvSpPr>
          <p:nvPr/>
        </p:nvSpPr>
        <p:spPr bwMode="auto">
          <a:xfrm>
            <a:off x="4030663" y="3214142"/>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39" name="直线 27"/>
          <p:cNvSpPr>
            <a:spLocks noChangeShapeType="1"/>
          </p:cNvSpPr>
          <p:nvPr/>
        </p:nvSpPr>
        <p:spPr bwMode="auto">
          <a:xfrm>
            <a:off x="4030663" y="3214142"/>
            <a:ext cx="1116012"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0" name="直线 28"/>
          <p:cNvSpPr>
            <a:spLocks noChangeShapeType="1"/>
          </p:cNvSpPr>
          <p:nvPr/>
        </p:nvSpPr>
        <p:spPr bwMode="auto">
          <a:xfrm>
            <a:off x="5111750" y="3250655"/>
            <a:ext cx="0" cy="6477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1" name="直线 29"/>
          <p:cNvSpPr>
            <a:spLocks noChangeShapeType="1"/>
          </p:cNvSpPr>
          <p:nvPr/>
        </p:nvSpPr>
        <p:spPr bwMode="auto">
          <a:xfrm>
            <a:off x="5111750" y="3861842"/>
            <a:ext cx="53975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2" name="直线 30"/>
          <p:cNvSpPr>
            <a:spLocks noChangeShapeType="1"/>
          </p:cNvSpPr>
          <p:nvPr/>
        </p:nvSpPr>
        <p:spPr bwMode="auto">
          <a:xfrm>
            <a:off x="5688013" y="3861842"/>
            <a:ext cx="0" cy="13319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61343" name="直线 31"/>
          <p:cNvSpPr>
            <a:spLocks noChangeShapeType="1"/>
          </p:cNvSpPr>
          <p:nvPr/>
        </p:nvSpPr>
        <p:spPr bwMode="auto">
          <a:xfrm>
            <a:off x="5722938" y="5230267"/>
            <a:ext cx="1908175"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857" name="文本框 32"/>
          <p:cNvSpPr txBox="1">
            <a:spLocks noChangeArrowheads="1"/>
          </p:cNvSpPr>
          <p:nvPr/>
        </p:nvSpPr>
        <p:spPr bwMode="auto">
          <a:xfrm>
            <a:off x="2411413" y="4906417"/>
            <a:ext cx="41036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1800">
                <a:solidFill>
                  <a:schemeClr val="tx1"/>
                </a:solidFill>
                <a:latin typeface="Times New Roman" pitchFamily="18" charset="0"/>
                <a:ea typeface="宋体" pitchFamily="2" charset="-122"/>
              </a:rPr>
              <a:t> 20                40                 60              80</a:t>
            </a:r>
          </a:p>
        </p:txBody>
      </p:sp>
      <p:sp>
        <p:nvSpPr>
          <p:cNvPr id="34"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205595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61314">
                                            <p:txEl>
                                              <p:pRg st="0" end="0"/>
                                            </p:txEl>
                                          </p:spTgt>
                                        </p:tgtEl>
                                        <p:attrNameLst>
                                          <p:attrName>style.visibility</p:attrName>
                                        </p:attrNameLst>
                                      </p:cBhvr>
                                      <p:to>
                                        <p:strVal val="visible"/>
                                      </p:to>
                                    </p:set>
                                    <p:anim calcmode="lin" valueType="num">
                                      <p:cBhvr additive="base">
                                        <p:cTn id="7" dur="500" fill="hold"/>
                                        <p:tgtEl>
                                          <p:spTgt spid="20613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13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61314">
                                            <p:txEl>
                                              <p:pRg st="1" end="1"/>
                                            </p:txEl>
                                          </p:spTgt>
                                        </p:tgtEl>
                                        <p:attrNameLst>
                                          <p:attrName>style.visibility</p:attrName>
                                        </p:attrNameLst>
                                      </p:cBhvr>
                                      <p:to>
                                        <p:strVal val="visible"/>
                                      </p:to>
                                    </p:set>
                                    <p:anim calcmode="lin" valueType="num">
                                      <p:cBhvr additive="base">
                                        <p:cTn id="13" dur="500" fill="hold"/>
                                        <p:tgtEl>
                                          <p:spTgt spid="206131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6131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61314">
                                            <p:txEl>
                                              <p:pRg st="2" end="2"/>
                                            </p:txEl>
                                          </p:spTgt>
                                        </p:tgtEl>
                                        <p:attrNameLst>
                                          <p:attrName>style.visibility</p:attrName>
                                        </p:attrNameLst>
                                      </p:cBhvr>
                                      <p:to>
                                        <p:strVal val="visible"/>
                                      </p:to>
                                    </p:set>
                                    <p:anim calcmode="lin" valueType="num">
                                      <p:cBhvr additive="base">
                                        <p:cTn id="19" dur="500" fill="hold"/>
                                        <p:tgtEl>
                                          <p:spTgt spid="206131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6131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repeatCount="3000" fill="hold" grpId="0" nodeType="clickEffect">
                                  <p:stCondLst>
                                    <p:cond delay="0"/>
                                  </p:stCondLst>
                                  <p:childTnLst>
                                    <p:set>
                                      <p:cBhvr>
                                        <p:cTn id="24" dur="1" fill="hold">
                                          <p:stCondLst>
                                            <p:cond delay="0"/>
                                          </p:stCondLst>
                                        </p:cTn>
                                        <p:tgtEl>
                                          <p:spTgt spid="2061333"/>
                                        </p:tgtEl>
                                        <p:attrNameLst>
                                          <p:attrName>style.visibility</p:attrName>
                                        </p:attrNameLst>
                                      </p:cBhvr>
                                      <p:to>
                                        <p:strVal val="visible"/>
                                      </p:to>
                                    </p:set>
                                    <p:animEffect transition="in" filter="wipe(left)">
                                      <p:cBhvr>
                                        <p:cTn id="25" dur="2000"/>
                                        <p:tgtEl>
                                          <p:spTgt spid="206133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repeatCount="3000" fill="hold" grpId="0" nodeType="clickEffect">
                                  <p:stCondLst>
                                    <p:cond delay="0"/>
                                  </p:stCondLst>
                                  <p:childTnLst>
                                    <p:set>
                                      <p:cBhvr>
                                        <p:cTn id="29" dur="1" fill="hold">
                                          <p:stCondLst>
                                            <p:cond delay="0"/>
                                          </p:stCondLst>
                                        </p:cTn>
                                        <p:tgtEl>
                                          <p:spTgt spid="2061334"/>
                                        </p:tgtEl>
                                        <p:attrNameLst>
                                          <p:attrName>style.visibility</p:attrName>
                                        </p:attrNameLst>
                                      </p:cBhvr>
                                      <p:to>
                                        <p:strVal val="visible"/>
                                      </p:to>
                                    </p:set>
                                    <p:animEffect transition="in" filter="wipe(up)">
                                      <p:cBhvr>
                                        <p:cTn id="30" dur="2000"/>
                                        <p:tgtEl>
                                          <p:spTgt spid="206133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repeatCount="3000" fill="hold" grpId="0" nodeType="clickEffect">
                                  <p:stCondLst>
                                    <p:cond delay="0"/>
                                  </p:stCondLst>
                                  <p:childTnLst>
                                    <p:set>
                                      <p:cBhvr>
                                        <p:cTn id="34" dur="1" fill="hold">
                                          <p:stCondLst>
                                            <p:cond delay="0"/>
                                          </p:stCondLst>
                                        </p:cTn>
                                        <p:tgtEl>
                                          <p:spTgt spid="2061335"/>
                                        </p:tgtEl>
                                        <p:attrNameLst>
                                          <p:attrName>style.visibility</p:attrName>
                                        </p:attrNameLst>
                                      </p:cBhvr>
                                      <p:to>
                                        <p:strVal val="visible"/>
                                      </p:to>
                                    </p:set>
                                    <p:animEffect transition="in" filter="wipe(left)">
                                      <p:cBhvr>
                                        <p:cTn id="35" dur="2000"/>
                                        <p:tgtEl>
                                          <p:spTgt spid="206133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repeatCount="3000" fill="hold" grpId="0" nodeType="clickEffect">
                                  <p:stCondLst>
                                    <p:cond delay="0"/>
                                  </p:stCondLst>
                                  <p:childTnLst>
                                    <p:set>
                                      <p:cBhvr>
                                        <p:cTn id="39" dur="1" fill="hold">
                                          <p:stCondLst>
                                            <p:cond delay="0"/>
                                          </p:stCondLst>
                                        </p:cTn>
                                        <p:tgtEl>
                                          <p:spTgt spid="2061336"/>
                                        </p:tgtEl>
                                        <p:attrNameLst>
                                          <p:attrName>style.visibility</p:attrName>
                                        </p:attrNameLst>
                                      </p:cBhvr>
                                      <p:to>
                                        <p:strVal val="visible"/>
                                      </p:to>
                                    </p:set>
                                    <p:animEffect transition="in" filter="wipe(down)">
                                      <p:cBhvr>
                                        <p:cTn id="40" dur="2000"/>
                                        <p:tgtEl>
                                          <p:spTgt spid="206133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repeatCount="3000" fill="hold" grpId="0" nodeType="clickEffect">
                                  <p:stCondLst>
                                    <p:cond delay="0"/>
                                  </p:stCondLst>
                                  <p:childTnLst>
                                    <p:set>
                                      <p:cBhvr>
                                        <p:cTn id="44" dur="1" fill="hold">
                                          <p:stCondLst>
                                            <p:cond delay="0"/>
                                          </p:stCondLst>
                                        </p:cTn>
                                        <p:tgtEl>
                                          <p:spTgt spid="2061337"/>
                                        </p:tgtEl>
                                        <p:attrNameLst>
                                          <p:attrName>style.visibility</p:attrName>
                                        </p:attrNameLst>
                                      </p:cBhvr>
                                      <p:to>
                                        <p:strVal val="visible"/>
                                      </p:to>
                                    </p:set>
                                    <p:animEffect transition="in" filter="wipe(left)">
                                      <p:cBhvr>
                                        <p:cTn id="45" dur="2000"/>
                                        <p:tgtEl>
                                          <p:spTgt spid="2061337"/>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4" repeatCount="3000" fill="hold" grpId="0" nodeType="clickEffect">
                                  <p:stCondLst>
                                    <p:cond delay="0"/>
                                  </p:stCondLst>
                                  <p:childTnLst>
                                    <p:set>
                                      <p:cBhvr>
                                        <p:cTn id="49" dur="1" fill="hold">
                                          <p:stCondLst>
                                            <p:cond delay="0"/>
                                          </p:stCondLst>
                                        </p:cTn>
                                        <p:tgtEl>
                                          <p:spTgt spid="2061338"/>
                                        </p:tgtEl>
                                        <p:attrNameLst>
                                          <p:attrName>style.visibility</p:attrName>
                                        </p:attrNameLst>
                                      </p:cBhvr>
                                      <p:to>
                                        <p:strVal val="visible"/>
                                      </p:to>
                                    </p:set>
                                    <p:animEffect transition="in" filter="wipe(down)">
                                      <p:cBhvr>
                                        <p:cTn id="50" dur="2000"/>
                                        <p:tgtEl>
                                          <p:spTgt spid="2061338"/>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repeatCount="3000" fill="hold" grpId="0" nodeType="clickEffect">
                                  <p:stCondLst>
                                    <p:cond delay="0"/>
                                  </p:stCondLst>
                                  <p:childTnLst>
                                    <p:set>
                                      <p:cBhvr>
                                        <p:cTn id="54" dur="1" fill="hold">
                                          <p:stCondLst>
                                            <p:cond delay="0"/>
                                          </p:stCondLst>
                                        </p:cTn>
                                        <p:tgtEl>
                                          <p:spTgt spid="2061339"/>
                                        </p:tgtEl>
                                        <p:attrNameLst>
                                          <p:attrName>style.visibility</p:attrName>
                                        </p:attrNameLst>
                                      </p:cBhvr>
                                      <p:to>
                                        <p:strVal val="visible"/>
                                      </p:to>
                                    </p:set>
                                    <p:animEffect transition="in" filter="wipe(left)">
                                      <p:cBhvr>
                                        <p:cTn id="55" dur="2000"/>
                                        <p:tgtEl>
                                          <p:spTgt spid="2061339"/>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1" repeatCount="3000" fill="hold" grpId="0" nodeType="clickEffect">
                                  <p:stCondLst>
                                    <p:cond delay="0"/>
                                  </p:stCondLst>
                                  <p:childTnLst>
                                    <p:set>
                                      <p:cBhvr>
                                        <p:cTn id="59" dur="1" fill="hold">
                                          <p:stCondLst>
                                            <p:cond delay="0"/>
                                          </p:stCondLst>
                                        </p:cTn>
                                        <p:tgtEl>
                                          <p:spTgt spid="2061340"/>
                                        </p:tgtEl>
                                        <p:attrNameLst>
                                          <p:attrName>style.visibility</p:attrName>
                                        </p:attrNameLst>
                                      </p:cBhvr>
                                      <p:to>
                                        <p:strVal val="visible"/>
                                      </p:to>
                                    </p:set>
                                    <p:animEffect transition="in" filter="wipe(up)">
                                      <p:cBhvr>
                                        <p:cTn id="60" dur="2000"/>
                                        <p:tgtEl>
                                          <p:spTgt spid="206134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repeatCount="3000" fill="hold" grpId="0" nodeType="clickEffect">
                                  <p:stCondLst>
                                    <p:cond delay="0"/>
                                  </p:stCondLst>
                                  <p:childTnLst>
                                    <p:set>
                                      <p:cBhvr>
                                        <p:cTn id="64" dur="1" fill="hold">
                                          <p:stCondLst>
                                            <p:cond delay="0"/>
                                          </p:stCondLst>
                                        </p:cTn>
                                        <p:tgtEl>
                                          <p:spTgt spid="2061341"/>
                                        </p:tgtEl>
                                        <p:attrNameLst>
                                          <p:attrName>style.visibility</p:attrName>
                                        </p:attrNameLst>
                                      </p:cBhvr>
                                      <p:to>
                                        <p:strVal val="visible"/>
                                      </p:to>
                                    </p:set>
                                    <p:animEffect transition="in" filter="wipe(left)">
                                      <p:cBhvr>
                                        <p:cTn id="65" dur="2000"/>
                                        <p:tgtEl>
                                          <p:spTgt spid="2061341"/>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1" repeatCount="3000" fill="hold" grpId="0" nodeType="clickEffect">
                                  <p:stCondLst>
                                    <p:cond delay="0"/>
                                  </p:stCondLst>
                                  <p:childTnLst>
                                    <p:set>
                                      <p:cBhvr>
                                        <p:cTn id="69" dur="1" fill="hold">
                                          <p:stCondLst>
                                            <p:cond delay="0"/>
                                          </p:stCondLst>
                                        </p:cTn>
                                        <p:tgtEl>
                                          <p:spTgt spid="2061342"/>
                                        </p:tgtEl>
                                        <p:attrNameLst>
                                          <p:attrName>style.visibility</p:attrName>
                                        </p:attrNameLst>
                                      </p:cBhvr>
                                      <p:to>
                                        <p:strVal val="visible"/>
                                      </p:to>
                                    </p:set>
                                    <p:animEffect transition="in" filter="wipe(up)">
                                      <p:cBhvr>
                                        <p:cTn id="70" dur="2000"/>
                                        <p:tgtEl>
                                          <p:spTgt spid="2061342"/>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repeatCount="3000" fill="hold" grpId="0" nodeType="clickEffect">
                                  <p:stCondLst>
                                    <p:cond delay="0"/>
                                  </p:stCondLst>
                                  <p:childTnLst>
                                    <p:set>
                                      <p:cBhvr>
                                        <p:cTn id="74" dur="1" fill="hold">
                                          <p:stCondLst>
                                            <p:cond delay="0"/>
                                          </p:stCondLst>
                                        </p:cTn>
                                        <p:tgtEl>
                                          <p:spTgt spid="2061343"/>
                                        </p:tgtEl>
                                        <p:attrNameLst>
                                          <p:attrName>style.visibility</p:attrName>
                                        </p:attrNameLst>
                                      </p:cBhvr>
                                      <p:to>
                                        <p:strVal val="visible"/>
                                      </p:to>
                                    </p:set>
                                    <p:animEffect transition="in" filter="wipe(left)">
                                      <p:cBhvr>
                                        <p:cTn id="75" dur="2000"/>
                                        <p:tgtEl>
                                          <p:spTgt spid="2061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1333" grpId="0" animBg="1"/>
      <p:bldP spid="2061334" grpId="0" animBg="1"/>
      <p:bldP spid="2061335" grpId="0" animBg="1"/>
      <p:bldP spid="2061336" grpId="0" animBg="1"/>
      <p:bldP spid="2061337" grpId="0" animBg="1"/>
      <p:bldP spid="2061338" grpId="0" animBg="1"/>
      <p:bldP spid="2061339" grpId="0" animBg="1"/>
      <p:bldP spid="2061340" grpId="0" animBg="1"/>
      <p:bldP spid="2061341" grpId="0" animBg="1"/>
      <p:bldP spid="2061342" grpId="0" animBg="1"/>
      <p:bldP spid="2061343"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矩形 2"/>
          <p:cNvSpPr>
            <a:spLocks noGrp="1" noChangeArrowheads="1"/>
          </p:cNvSpPr>
          <p:nvPr>
            <p:ph type="title"/>
          </p:nvPr>
        </p:nvSpPr>
        <p:spPr/>
        <p:txBody>
          <a:bodyPr/>
          <a:lstStyle/>
          <a:p>
            <a:pPr eaLnBrk="1" hangingPunct="1"/>
            <a:r>
              <a:rPr lang="en-US" altLang="zh-CN" smtClean="0"/>
              <a:t>DMA</a:t>
            </a:r>
            <a:r>
              <a:rPr lang="zh-CN" altLang="en-US" smtClean="0"/>
              <a:t>方式</a:t>
            </a:r>
          </a:p>
        </p:txBody>
      </p:sp>
      <p:sp>
        <p:nvSpPr>
          <p:cNvPr id="78852" name="矩形 3"/>
          <p:cNvSpPr>
            <a:spLocks noGrp="1" noChangeArrowheads="1"/>
          </p:cNvSpPr>
          <p:nvPr>
            <p:ph type="body" idx="1"/>
          </p:nvPr>
        </p:nvSpPr>
        <p:spPr/>
        <p:txBody>
          <a:bodyPr/>
          <a:lstStyle/>
          <a:p>
            <a:pPr eaLnBrk="1" hangingPunct="1"/>
            <a:r>
              <a:rPr lang="en-US" altLang="zh-CN" smtClean="0"/>
              <a:t>DMA</a:t>
            </a:r>
            <a:r>
              <a:rPr lang="zh-CN" altLang="en-US" smtClean="0"/>
              <a:t>基本概念</a:t>
            </a:r>
          </a:p>
          <a:p>
            <a:pPr eaLnBrk="1" hangingPunct="1"/>
            <a:r>
              <a:rPr lang="en-US" altLang="zh-CN" smtClean="0"/>
              <a:t>DMA</a:t>
            </a:r>
            <a:r>
              <a:rPr lang="zh-CN" altLang="en-US" smtClean="0"/>
              <a:t>传输方式</a:t>
            </a:r>
          </a:p>
          <a:p>
            <a:pPr eaLnBrk="1" hangingPunct="1"/>
            <a:r>
              <a:rPr lang="zh-CN" altLang="en-US" smtClean="0"/>
              <a:t>基本</a:t>
            </a:r>
            <a:r>
              <a:rPr lang="en-US" altLang="zh-CN" smtClean="0"/>
              <a:t>DMA</a:t>
            </a:r>
            <a:r>
              <a:rPr lang="zh-CN" altLang="en-US" smtClean="0"/>
              <a:t>控制器</a:t>
            </a:r>
          </a:p>
          <a:p>
            <a:pPr eaLnBrk="1" hangingPunct="1">
              <a:buFont typeface="Wingdings" pitchFamily="2" charset="2"/>
              <a:buNone/>
            </a:pPr>
            <a:endParaRPr lang="zh-CN" altLang="en-US" smtClean="0"/>
          </a:p>
          <a:p>
            <a:pPr eaLnBrk="1" hangingPunct="1"/>
            <a:endParaRPr lang="en-US" altLang="zh-CN"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973937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矩形 2"/>
          <p:cNvSpPr>
            <a:spLocks noGrp="1" noChangeArrowheads="1"/>
          </p:cNvSpPr>
          <p:nvPr>
            <p:ph type="title"/>
          </p:nvPr>
        </p:nvSpPr>
        <p:spPr/>
        <p:txBody>
          <a:bodyPr/>
          <a:lstStyle/>
          <a:p>
            <a:r>
              <a:rPr lang="en-US" altLang="zh-CN" smtClean="0"/>
              <a:t>DMA</a:t>
            </a:r>
            <a:r>
              <a:rPr lang="zh-CN" altLang="en-US" smtClean="0"/>
              <a:t>基本概念</a:t>
            </a:r>
          </a:p>
        </p:txBody>
      </p:sp>
      <p:sp>
        <p:nvSpPr>
          <p:cNvPr id="79876" name="矩形 3"/>
          <p:cNvSpPr>
            <a:spLocks noGrp="1" noChangeArrowheads="1"/>
          </p:cNvSpPr>
          <p:nvPr>
            <p:ph type="body" idx="1"/>
          </p:nvPr>
        </p:nvSpPr>
        <p:spPr>
          <a:xfrm>
            <a:off x="395536" y="980728"/>
            <a:ext cx="8218488" cy="3240360"/>
          </a:xfrm>
        </p:spPr>
        <p:txBody>
          <a:bodyPr/>
          <a:lstStyle/>
          <a:p>
            <a:r>
              <a:rPr lang="zh-CN" altLang="en-US" dirty="0"/>
              <a:t>中断</a:t>
            </a:r>
            <a:r>
              <a:rPr lang="zh-CN" altLang="en-US" dirty="0" smtClean="0"/>
              <a:t>方式</a:t>
            </a:r>
            <a:endParaRPr lang="en-US" altLang="zh-CN" dirty="0" smtClean="0"/>
          </a:p>
          <a:p>
            <a:pPr lvl="1"/>
            <a:r>
              <a:rPr lang="zh-CN" altLang="en-US" dirty="0" smtClean="0"/>
              <a:t>传送</a:t>
            </a:r>
            <a:r>
              <a:rPr lang="zh-CN" altLang="en-US" dirty="0"/>
              <a:t>一个</a:t>
            </a:r>
            <a:r>
              <a:rPr lang="zh-CN" altLang="en-US" dirty="0" smtClean="0"/>
              <a:t>数据执行</a:t>
            </a:r>
            <a:r>
              <a:rPr lang="zh-CN" altLang="en-US" dirty="0"/>
              <a:t>一次中断服务</a:t>
            </a:r>
            <a:r>
              <a:rPr lang="zh-CN" altLang="en-US" dirty="0" smtClean="0"/>
              <a:t>子程序（几十条指令）</a:t>
            </a:r>
            <a:endParaRPr lang="en-US" altLang="zh-CN" dirty="0" smtClean="0"/>
          </a:p>
          <a:p>
            <a:pPr lvl="1"/>
            <a:r>
              <a:rPr lang="zh-CN" altLang="en-US" dirty="0" smtClean="0"/>
              <a:t>效率低下，不</a:t>
            </a:r>
            <a:r>
              <a:rPr lang="zh-CN" altLang="en-US" dirty="0"/>
              <a:t>适合于高速传输的系统。</a:t>
            </a:r>
          </a:p>
          <a:p>
            <a:r>
              <a:rPr lang="en-US" altLang="zh-CN" dirty="0" smtClean="0"/>
              <a:t>DMA</a:t>
            </a:r>
            <a:r>
              <a:rPr lang="zh-CN" altLang="en-US" dirty="0" smtClean="0"/>
              <a:t>方式</a:t>
            </a:r>
            <a:endParaRPr lang="en-US" altLang="zh-CN" dirty="0" smtClean="0"/>
          </a:p>
          <a:p>
            <a:pPr lvl="1"/>
            <a:r>
              <a:rPr lang="zh-CN" altLang="en-US" dirty="0" smtClean="0"/>
              <a:t>外设</a:t>
            </a:r>
            <a:r>
              <a:rPr lang="zh-CN" altLang="en-US" dirty="0"/>
              <a:t>与</a:t>
            </a:r>
            <a:r>
              <a:rPr lang="zh-CN" altLang="en-US" dirty="0" smtClean="0"/>
              <a:t>主存间</a:t>
            </a:r>
            <a:r>
              <a:rPr lang="zh-CN" altLang="en-US" dirty="0"/>
              <a:t>建立一个由硬件管理的数据</a:t>
            </a:r>
            <a:r>
              <a:rPr lang="zh-CN" altLang="en-US" dirty="0" smtClean="0"/>
              <a:t>通路</a:t>
            </a:r>
            <a:endParaRPr lang="en-US" altLang="zh-CN" dirty="0" smtClean="0"/>
          </a:p>
          <a:p>
            <a:pPr lvl="1"/>
            <a:r>
              <a:rPr lang="en-US" altLang="zh-CN" dirty="0" smtClean="0"/>
              <a:t>CPU</a:t>
            </a:r>
            <a:r>
              <a:rPr lang="zh-CN" altLang="en-US" dirty="0"/>
              <a:t>不</a:t>
            </a:r>
            <a:r>
              <a:rPr lang="zh-CN" altLang="en-US" dirty="0" smtClean="0"/>
              <a:t>介入外设与主存的数据传送操作</a:t>
            </a:r>
            <a:endParaRPr lang="en-US" altLang="zh-CN" dirty="0" smtClean="0"/>
          </a:p>
          <a:p>
            <a:pPr lvl="1"/>
            <a:r>
              <a:rPr lang="zh-CN" altLang="en-US" dirty="0" smtClean="0"/>
              <a:t>减少</a:t>
            </a:r>
            <a:r>
              <a:rPr lang="en-US" altLang="zh-CN" dirty="0" smtClean="0"/>
              <a:t>CPU</a:t>
            </a:r>
            <a:r>
              <a:rPr lang="zh-CN" altLang="en-US" dirty="0" smtClean="0"/>
              <a:t>开销，提升效率</a:t>
            </a:r>
            <a:endParaRPr lang="zh-CN" altLang="en-US" dirty="0"/>
          </a:p>
        </p:txBody>
      </p:sp>
      <p:sp>
        <p:nvSpPr>
          <p:cNvPr id="22"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42</a:t>
            </a:fld>
            <a:r>
              <a:rPr lang="en-US" altLang="zh-CN" sz="1400" smtClean="0">
                <a:solidFill>
                  <a:srgbClr val="0D7157"/>
                </a:solidFill>
              </a:rPr>
              <a:t>- </a:t>
            </a:r>
            <a:endParaRPr lang="en-US" altLang="zh-CN" sz="1400" dirty="0">
              <a:solidFill>
                <a:srgbClr val="0D7157"/>
              </a:solidFill>
            </a:endParaRPr>
          </a:p>
        </p:txBody>
      </p:sp>
      <p:grpSp>
        <p:nvGrpSpPr>
          <p:cNvPr id="17" name="组合 16"/>
          <p:cNvGrpSpPr/>
          <p:nvPr/>
        </p:nvGrpSpPr>
        <p:grpSpPr>
          <a:xfrm>
            <a:off x="1115616" y="4767243"/>
            <a:ext cx="6947992" cy="1023728"/>
            <a:chOff x="3895725" y="8233092"/>
            <a:chExt cx="12420600" cy="1830070"/>
          </a:xfrm>
        </p:grpSpPr>
        <p:sp>
          <p:nvSpPr>
            <p:cNvPr id="18" name="直线 4"/>
            <p:cNvSpPr>
              <a:spLocks noChangeShapeType="1"/>
            </p:cNvSpPr>
            <p:nvPr/>
          </p:nvSpPr>
          <p:spPr bwMode="auto">
            <a:xfrm>
              <a:off x="3895725" y="8233092"/>
              <a:ext cx="12420600" cy="0"/>
            </a:xfrm>
            <a:prstGeom prst="line">
              <a:avLst/>
            </a:prstGeom>
            <a:noFill/>
            <a:ln w="571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19" name="矩形 18"/>
            <p:cNvSpPr>
              <a:spLocks noChangeArrowheads="1"/>
            </p:cNvSpPr>
            <p:nvPr/>
          </p:nvSpPr>
          <p:spPr bwMode="auto">
            <a:xfrm>
              <a:off x="4048231" y="9300633"/>
              <a:ext cx="1830070" cy="7625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en-US" altLang="zh-CN" sz="2000" i="0" kern="0">
                  <a:solidFill>
                    <a:srgbClr val="000000"/>
                  </a:solidFill>
                  <a:latin typeface="华文楷体" panose="02010600040101010101" pitchFamily="2" charset="-122"/>
                  <a:ea typeface="华文楷体" panose="02010600040101010101" pitchFamily="2" charset="-122"/>
                </a:rPr>
                <a:t>CPU</a:t>
              </a:r>
            </a:p>
          </p:txBody>
        </p:sp>
        <p:sp>
          <p:nvSpPr>
            <p:cNvPr id="20" name="矩形 19"/>
            <p:cNvSpPr>
              <a:spLocks noChangeArrowheads="1"/>
            </p:cNvSpPr>
            <p:nvPr/>
          </p:nvSpPr>
          <p:spPr bwMode="auto">
            <a:xfrm>
              <a:off x="6335818" y="9300633"/>
              <a:ext cx="1830070" cy="762529"/>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2000" i="0" kern="0" dirty="0">
                  <a:solidFill>
                    <a:srgbClr val="000000"/>
                  </a:solidFill>
                  <a:latin typeface="华文楷体" panose="02010600040101010101" pitchFamily="2" charset="-122"/>
                  <a:ea typeface="华文楷体" panose="02010600040101010101" pitchFamily="2" charset="-122"/>
                </a:rPr>
                <a:t>主存</a:t>
              </a:r>
            </a:p>
          </p:txBody>
        </p:sp>
        <p:sp>
          <p:nvSpPr>
            <p:cNvPr id="21" name="矩形 20"/>
            <p:cNvSpPr>
              <a:spLocks noChangeArrowheads="1"/>
            </p:cNvSpPr>
            <p:nvPr/>
          </p:nvSpPr>
          <p:spPr bwMode="auto">
            <a:xfrm>
              <a:off x="9382125" y="9300633"/>
              <a:ext cx="1830070" cy="7625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en-US" altLang="zh-CN" sz="2000" i="0" kern="0" dirty="0">
                  <a:solidFill>
                    <a:srgbClr val="000000"/>
                  </a:solidFill>
                  <a:latin typeface="华文楷体" panose="02010600040101010101" pitchFamily="2" charset="-122"/>
                  <a:ea typeface="华文楷体" panose="02010600040101010101" pitchFamily="2" charset="-122"/>
                </a:rPr>
                <a:t>DMA</a:t>
              </a:r>
            </a:p>
          </p:txBody>
        </p:sp>
        <p:sp>
          <p:nvSpPr>
            <p:cNvPr id="23" name="矩形 22"/>
            <p:cNvSpPr>
              <a:spLocks noChangeArrowheads="1"/>
            </p:cNvSpPr>
            <p:nvPr/>
          </p:nvSpPr>
          <p:spPr bwMode="auto">
            <a:xfrm>
              <a:off x="11820525" y="9300633"/>
              <a:ext cx="1830070" cy="7625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i="0" dirty="0">
                  <a:latin typeface="华文楷体" panose="02010600040101010101" pitchFamily="2" charset="-122"/>
                  <a:ea typeface="华文楷体" panose="02010600040101010101" pitchFamily="2" charset="-122"/>
                </a:rPr>
                <a:t>接口</a:t>
              </a:r>
            </a:p>
          </p:txBody>
        </p:sp>
        <p:sp>
          <p:nvSpPr>
            <p:cNvPr id="24" name="矩形 23"/>
            <p:cNvSpPr>
              <a:spLocks noChangeArrowheads="1"/>
            </p:cNvSpPr>
            <p:nvPr/>
          </p:nvSpPr>
          <p:spPr bwMode="auto">
            <a:xfrm>
              <a:off x="14405610" y="9300633"/>
              <a:ext cx="1830070" cy="762529"/>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kumimoji="1" lang="zh-CN" altLang="en-US" sz="2000" i="0" dirty="0">
                  <a:latin typeface="华文楷体" panose="02010600040101010101" pitchFamily="2" charset="-122"/>
                  <a:ea typeface="华文楷体" panose="02010600040101010101" pitchFamily="2" charset="-122"/>
                </a:rPr>
                <a:t>接口</a:t>
              </a:r>
            </a:p>
          </p:txBody>
        </p:sp>
        <p:sp>
          <p:nvSpPr>
            <p:cNvPr id="25" name="直线 10"/>
            <p:cNvSpPr>
              <a:spLocks noChangeShapeType="1"/>
            </p:cNvSpPr>
            <p:nvPr/>
          </p:nvSpPr>
          <p:spPr bwMode="auto">
            <a:xfrm>
              <a:off x="4963266"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6" name="直线 11"/>
            <p:cNvSpPr>
              <a:spLocks noChangeShapeType="1"/>
            </p:cNvSpPr>
            <p:nvPr/>
          </p:nvSpPr>
          <p:spPr bwMode="auto">
            <a:xfrm>
              <a:off x="7098347"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7" name="直线 12"/>
            <p:cNvSpPr>
              <a:spLocks noChangeShapeType="1"/>
            </p:cNvSpPr>
            <p:nvPr/>
          </p:nvSpPr>
          <p:spPr bwMode="auto">
            <a:xfrm>
              <a:off x="10220325"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8" name="直线 13"/>
            <p:cNvSpPr>
              <a:spLocks noChangeShapeType="1"/>
            </p:cNvSpPr>
            <p:nvPr/>
          </p:nvSpPr>
          <p:spPr bwMode="auto">
            <a:xfrm>
              <a:off x="12583054"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29" name="直线 14"/>
            <p:cNvSpPr>
              <a:spLocks noChangeShapeType="1"/>
            </p:cNvSpPr>
            <p:nvPr/>
          </p:nvSpPr>
          <p:spPr bwMode="auto">
            <a:xfrm>
              <a:off x="15320010" y="8233092"/>
              <a:ext cx="0" cy="1067541"/>
            </a:xfrm>
            <a:prstGeom prst="line">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sp>
          <p:nvSpPr>
            <p:cNvPr id="30" name="直线 15"/>
            <p:cNvSpPr>
              <a:spLocks noChangeShapeType="1"/>
            </p:cNvSpPr>
            <p:nvPr/>
          </p:nvSpPr>
          <p:spPr bwMode="auto">
            <a:xfrm>
              <a:off x="8165888" y="9605644"/>
              <a:ext cx="1216237" cy="317"/>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6000" i="0"/>
            </a:p>
          </p:txBody>
        </p:sp>
      </p:grpSp>
    </p:spTree>
    <p:extLst>
      <p:ext uri="{BB962C8B-B14F-4D97-AF65-F5344CB8AC3E}">
        <p14:creationId xmlns:p14="http://schemas.microsoft.com/office/powerpoint/2010/main" val="17062310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矩形 2"/>
          <p:cNvSpPr>
            <a:spLocks noGrp="1" noChangeArrowheads="1"/>
          </p:cNvSpPr>
          <p:nvPr>
            <p:ph type="title"/>
          </p:nvPr>
        </p:nvSpPr>
        <p:spPr/>
        <p:txBody>
          <a:bodyPr/>
          <a:lstStyle/>
          <a:p>
            <a:r>
              <a:rPr lang="zh-CN" altLang="en-US" smtClean="0"/>
              <a:t>内存争用</a:t>
            </a:r>
          </a:p>
        </p:txBody>
      </p:sp>
      <p:sp>
        <p:nvSpPr>
          <p:cNvPr id="80900" name="矩形 3"/>
          <p:cNvSpPr>
            <a:spLocks noGrp="1" noChangeArrowheads="1"/>
          </p:cNvSpPr>
          <p:nvPr>
            <p:ph type="body" idx="1"/>
          </p:nvPr>
        </p:nvSpPr>
        <p:spPr/>
        <p:txBody>
          <a:bodyPr/>
          <a:lstStyle/>
          <a:p>
            <a:r>
              <a:rPr lang="en-US" altLang="zh-CN" dirty="0" smtClean="0"/>
              <a:t>DMA</a:t>
            </a:r>
            <a:r>
              <a:rPr lang="zh-CN" altLang="en-US" dirty="0" smtClean="0"/>
              <a:t>方式进行数据传送时</a:t>
            </a:r>
            <a:endParaRPr lang="en-US" altLang="zh-CN" dirty="0" smtClean="0"/>
          </a:p>
          <a:p>
            <a:pPr lvl="1"/>
            <a:r>
              <a:rPr lang="en-US" altLang="zh-CN" dirty="0" smtClean="0"/>
              <a:t>DMA</a:t>
            </a:r>
            <a:r>
              <a:rPr lang="zh-CN" altLang="en-US" dirty="0" smtClean="0"/>
              <a:t>控制器直接访问内存</a:t>
            </a:r>
            <a:endParaRPr lang="en-US" altLang="zh-CN" dirty="0" smtClean="0"/>
          </a:p>
          <a:p>
            <a:pPr lvl="1"/>
            <a:r>
              <a:rPr lang="en-US" altLang="zh-CN" dirty="0"/>
              <a:t>CPU</a:t>
            </a:r>
            <a:r>
              <a:rPr lang="zh-CN" altLang="en-US" dirty="0"/>
              <a:t>执行</a:t>
            </a:r>
            <a:r>
              <a:rPr lang="zh-CN" altLang="en-US" dirty="0" smtClean="0"/>
              <a:t>主程序   </a:t>
            </a:r>
            <a:r>
              <a:rPr lang="en-US" altLang="zh-CN" dirty="0" smtClean="0"/>
              <a:t>(</a:t>
            </a:r>
            <a:r>
              <a:rPr lang="zh-CN" altLang="en-US" dirty="0"/>
              <a:t>需要访内</a:t>
            </a:r>
            <a:r>
              <a:rPr lang="en-US" altLang="zh-CN" dirty="0"/>
              <a:t>)</a:t>
            </a:r>
          </a:p>
          <a:p>
            <a:pPr lvl="1"/>
            <a:r>
              <a:rPr lang="zh-CN" altLang="en-US" dirty="0" smtClean="0"/>
              <a:t>主存使用权的冲突（资源冲突）</a:t>
            </a:r>
          </a:p>
          <a:p>
            <a:r>
              <a:rPr lang="zh-CN" altLang="en-US" dirty="0" smtClean="0"/>
              <a:t>如何处理这种冲突？</a:t>
            </a:r>
          </a:p>
          <a:p>
            <a:pPr lvl="1"/>
            <a:r>
              <a:rPr lang="zh-CN" altLang="en-US" dirty="0" smtClean="0"/>
              <a:t>停止</a:t>
            </a:r>
            <a:r>
              <a:rPr lang="en-US" altLang="zh-CN" dirty="0" smtClean="0"/>
              <a:t>CPU</a:t>
            </a:r>
            <a:r>
              <a:rPr lang="zh-CN" altLang="en-US" dirty="0" smtClean="0"/>
              <a:t>使用主存</a:t>
            </a:r>
          </a:p>
          <a:p>
            <a:pPr lvl="1"/>
            <a:r>
              <a:rPr lang="en-US" altLang="zh-CN" dirty="0" smtClean="0"/>
              <a:t>DMA</a:t>
            </a:r>
            <a:r>
              <a:rPr lang="zh-CN" altLang="en-US" dirty="0" smtClean="0"/>
              <a:t>与</a:t>
            </a:r>
            <a:r>
              <a:rPr lang="en-US" altLang="zh-CN" dirty="0" smtClean="0"/>
              <a:t>CPU</a:t>
            </a:r>
            <a:r>
              <a:rPr lang="zh-CN" altLang="en-US" dirty="0" smtClean="0"/>
              <a:t>交替使用主存</a:t>
            </a:r>
          </a:p>
          <a:p>
            <a:pPr lvl="1"/>
            <a:r>
              <a:rPr lang="zh-CN" altLang="en-US" dirty="0" smtClean="0"/>
              <a:t>周期挪用法</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9524388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矩形 2"/>
          <p:cNvSpPr>
            <a:spLocks noGrp="1" noChangeArrowheads="1"/>
          </p:cNvSpPr>
          <p:nvPr>
            <p:ph type="title"/>
          </p:nvPr>
        </p:nvSpPr>
        <p:spPr/>
        <p:txBody>
          <a:bodyPr/>
          <a:lstStyle/>
          <a:p>
            <a:r>
              <a:rPr lang="zh-CN" altLang="en-US" smtClean="0"/>
              <a:t>停止</a:t>
            </a:r>
            <a:r>
              <a:rPr lang="en-US" altLang="zh-CN" smtClean="0"/>
              <a:t>CPU</a:t>
            </a:r>
            <a:r>
              <a:rPr lang="zh-CN" altLang="en-US" smtClean="0"/>
              <a:t>使用主存</a:t>
            </a:r>
          </a:p>
        </p:txBody>
      </p:sp>
      <p:sp>
        <p:nvSpPr>
          <p:cNvPr id="81924" name="矩形 3"/>
          <p:cNvSpPr>
            <a:spLocks noGrp="1" noChangeArrowheads="1"/>
          </p:cNvSpPr>
          <p:nvPr>
            <p:ph type="body" idx="1"/>
          </p:nvPr>
        </p:nvSpPr>
        <p:spPr/>
        <p:txBody>
          <a:bodyPr/>
          <a:lstStyle/>
          <a:p>
            <a:r>
              <a:rPr lang="en-US" altLang="zh-CN" dirty="0" smtClean="0"/>
              <a:t>DMA</a:t>
            </a:r>
            <a:r>
              <a:rPr lang="zh-CN" altLang="en-US" dirty="0" smtClean="0"/>
              <a:t>传送数据时，</a:t>
            </a:r>
            <a:r>
              <a:rPr lang="en-US" altLang="zh-CN" dirty="0" smtClean="0"/>
              <a:t>CPU</a:t>
            </a:r>
            <a:r>
              <a:rPr lang="zh-CN" altLang="en-US" dirty="0" smtClean="0"/>
              <a:t>停止使用主存</a:t>
            </a:r>
            <a:endParaRPr lang="en-US" altLang="zh-CN" dirty="0" smtClean="0"/>
          </a:p>
          <a:p>
            <a:r>
              <a:rPr lang="zh-CN" altLang="en-US" dirty="0" smtClean="0"/>
              <a:t>一批数据传送结束后，</a:t>
            </a:r>
            <a:r>
              <a:rPr lang="en-US" altLang="zh-CN" dirty="0" smtClean="0"/>
              <a:t>DMA</a:t>
            </a:r>
            <a:r>
              <a:rPr lang="zh-CN" altLang="en-US" dirty="0" smtClean="0"/>
              <a:t>再交还主存使用权。</a:t>
            </a:r>
          </a:p>
          <a:p>
            <a:r>
              <a:rPr lang="en-US" altLang="zh-CN" dirty="0" smtClean="0"/>
              <a:t>DMA</a:t>
            </a:r>
            <a:r>
              <a:rPr lang="zh-CN" altLang="en-US" dirty="0" smtClean="0"/>
              <a:t>传送过程中，</a:t>
            </a:r>
            <a:r>
              <a:rPr lang="en-US" altLang="zh-CN" dirty="0" smtClean="0"/>
              <a:t>CPU</a:t>
            </a:r>
            <a:r>
              <a:rPr lang="zh-CN" altLang="en-US" dirty="0" smtClean="0"/>
              <a:t>处于等待状态。</a:t>
            </a:r>
          </a:p>
          <a:p>
            <a:pPr marL="0" indent="0">
              <a:buNone/>
            </a:pPr>
            <a:endParaRPr lang="zh-CN" altLang="en-US" dirty="0" smtClean="0"/>
          </a:p>
          <a:p>
            <a:endParaRPr lang="en-US" altLang="zh-CN" dirty="0" smtClean="0"/>
          </a:p>
        </p:txBody>
      </p:sp>
    </p:spTree>
    <p:extLst>
      <p:ext uri="{BB962C8B-B14F-4D97-AF65-F5344CB8AC3E}">
        <p14:creationId xmlns:p14="http://schemas.microsoft.com/office/powerpoint/2010/main" val="311688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矩形 2"/>
          <p:cNvSpPr>
            <a:spLocks noGrp="1" noChangeArrowheads="1"/>
          </p:cNvSpPr>
          <p:nvPr>
            <p:ph type="title"/>
          </p:nvPr>
        </p:nvSpPr>
        <p:spPr/>
        <p:txBody>
          <a:bodyPr/>
          <a:lstStyle/>
          <a:p>
            <a:r>
              <a:rPr lang="zh-CN" altLang="en-US" smtClean="0"/>
              <a:t>停止</a:t>
            </a:r>
            <a:r>
              <a:rPr lang="en-US" altLang="zh-CN" smtClean="0"/>
              <a:t>CPU</a:t>
            </a:r>
            <a:r>
              <a:rPr lang="zh-CN" altLang="en-US" smtClean="0"/>
              <a:t>访内</a:t>
            </a:r>
          </a:p>
        </p:txBody>
      </p:sp>
      <p:sp>
        <p:nvSpPr>
          <p:cNvPr id="82948" name="矩形 4"/>
          <p:cNvSpPr>
            <a:spLocks noChangeArrowheads="1"/>
          </p:cNvSpPr>
          <p:nvPr/>
        </p:nvSpPr>
        <p:spPr bwMode="auto">
          <a:xfrm>
            <a:off x="817181" y="3762971"/>
            <a:ext cx="7772400" cy="122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lnSpc>
                <a:spcPct val="120000"/>
              </a:lnSpc>
              <a:spcBef>
                <a:spcPct val="20000"/>
              </a:spcBef>
              <a:buClr>
                <a:schemeClr val="accent2"/>
              </a:buClr>
              <a:buFont typeface="Wingdings" pitchFamily="2" charset="2"/>
              <a:buNone/>
            </a:pPr>
            <a:r>
              <a:rPr lang="en-US" altLang="zh-CN" sz="2100" i="0" dirty="0" smtClean="0">
                <a:solidFill>
                  <a:schemeClr val="tx1"/>
                </a:solidFill>
              </a:rPr>
              <a:t>1.DMA</a:t>
            </a:r>
            <a:r>
              <a:rPr lang="zh-CN" altLang="en-US" sz="2100" i="0" dirty="0" smtClean="0">
                <a:solidFill>
                  <a:schemeClr val="tx1"/>
                </a:solidFill>
              </a:rPr>
              <a:t>批量数据传输周期过长，</a:t>
            </a:r>
            <a:r>
              <a:rPr lang="en-US" altLang="zh-CN" sz="2100" i="0" dirty="0" smtClean="0">
                <a:solidFill>
                  <a:schemeClr val="tx1"/>
                </a:solidFill>
              </a:rPr>
              <a:t>CPU</a:t>
            </a:r>
            <a:r>
              <a:rPr lang="zh-CN" altLang="en-US" sz="2100" i="0" dirty="0" smtClean="0">
                <a:solidFill>
                  <a:schemeClr val="tx1"/>
                </a:solidFill>
              </a:rPr>
              <a:t>长期无法访内</a:t>
            </a:r>
            <a:r>
              <a:rPr lang="en-US" altLang="zh-CN" sz="2100" i="0" dirty="0" smtClean="0">
                <a:solidFill>
                  <a:schemeClr val="tx1"/>
                </a:solidFill>
              </a:rPr>
              <a:t>      </a:t>
            </a:r>
          </a:p>
          <a:p>
            <a:pPr marL="469900" indent="-469900" algn="l">
              <a:lnSpc>
                <a:spcPct val="120000"/>
              </a:lnSpc>
              <a:spcBef>
                <a:spcPct val="20000"/>
              </a:spcBef>
              <a:buClr>
                <a:schemeClr val="accent2"/>
              </a:buClr>
              <a:buFont typeface="Wingdings" pitchFamily="2" charset="2"/>
              <a:buNone/>
            </a:pPr>
            <a:r>
              <a:rPr lang="en-US" altLang="zh-CN" sz="2100" i="0" dirty="0" smtClean="0">
                <a:solidFill>
                  <a:schemeClr val="tx1"/>
                </a:solidFill>
              </a:rPr>
              <a:t>2.</a:t>
            </a:r>
            <a:r>
              <a:rPr lang="zh-CN" altLang="en-US" sz="2100" i="0" dirty="0" smtClean="0">
                <a:solidFill>
                  <a:schemeClr val="tx1"/>
                </a:solidFill>
              </a:rPr>
              <a:t>外设</a:t>
            </a:r>
            <a:r>
              <a:rPr lang="zh-CN" altLang="en-US" sz="2100" i="0" dirty="0">
                <a:solidFill>
                  <a:schemeClr val="tx1"/>
                </a:solidFill>
              </a:rPr>
              <a:t>传送两个</a:t>
            </a:r>
            <a:r>
              <a:rPr lang="zh-CN" altLang="en-US" sz="2100" i="0" dirty="0" smtClean="0">
                <a:solidFill>
                  <a:schemeClr val="tx1"/>
                </a:solidFill>
              </a:rPr>
              <a:t>数据的</a:t>
            </a:r>
            <a:r>
              <a:rPr lang="zh-CN" altLang="en-US" sz="2100" i="0" dirty="0">
                <a:solidFill>
                  <a:schemeClr val="tx1"/>
                </a:solidFill>
              </a:rPr>
              <a:t>时间间隔大于存储周期</a:t>
            </a:r>
            <a:r>
              <a:rPr lang="zh-CN" altLang="en-US" sz="2100" i="0" dirty="0" smtClean="0">
                <a:solidFill>
                  <a:schemeClr val="tx1"/>
                </a:solidFill>
              </a:rPr>
              <a:t>，内存未充分</a:t>
            </a:r>
            <a:r>
              <a:rPr lang="zh-CN" altLang="en-US" sz="2100" i="0" dirty="0">
                <a:solidFill>
                  <a:schemeClr val="tx1"/>
                </a:solidFill>
              </a:rPr>
              <a:t>利用。</a:t>
            </a:r>
          </a:p>
        </p:txBody>
      </p:sp>
      <p:sp>
        <p:nvSpPr>
          <p:cNvPr id="82949" name="直线 5"/>
          <p:cNvSpPr>
            <a:spLocks noChangeShapeType="1"/>
          </p:cNvSpPr>
          <p:nvPr/>
        </p:nvSpPr>
        <p:spPr bwMode="auto">
          <a:xfrm>
            <a:off x="2133600" y="1709639"/>
            <a:ext cx="5943600"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0" name="直线 6"/>
          <p:cNvSpPr>
            <a:spLocks noChangeShapeType="1"/>
          </p:cNvSpPr>
          <p:nvPr/>
        </p:nvSpPr>
        <p:spPr bwMode="auto">
          <a:xfrm>
            <a:off x="2133600" y="2547839"/>
            <a:ext cx="182880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1" name="直线 7"/>
          <p:cNvSpPr>
            <a:spLocks noChangeShapeType="1"/>
          </p:cNvSpPr>
          <p:nvPr/>
        </p:nvSpPr>
        <p:spPr bwMode="auto">
          <a:xfrm>
            <a:off x="5943600" y="2547839"/>
            <a:ext cx="2133600"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2" name="直线 8"/>
          <p:cNvSpPr>
            <a:spLocks noChangeShapeType="1"/>
          </p:cNvSpPr>
          <p:nvPr/>
        </p:nvSpPr>
        <p:spPr bwMode="auto">
          <a:xfrm>
            <a:off x="3962400" y="3309839"/>
            <a:ext cx="1981200" cy="0"/>
          </a:xfrm>
          <a:prstGeom prst="line">
            <a:avLst/>
          </a:prstGeom>
          <a:noFill/>
          <a:ln w="3810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3" name="直线 9"/>
          <p:cNvSpPr>
            <a:spLocks noChangeShapeType="1"/>
          </p:cNvSpPr>
          <p:nvPr/>
        </p:nvSpPr>
        <p:spPr bwMode="auto">
          <a:xfrm>
            <a:off x="3962400" y="1557239"/>
            <a:ext cx="0" cy="19050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4" name="直线 10"/>
          <p:cNvSpPr>
            <a:spLocks noChangeShapeType="1"/>
          </p:cNvSpPr>
          <p:nvPr/>
        </p:nvSpPr>
        <p:spPr bwMode="auto">
          <a:xfrm>
            <a:off x="5943600" y="1557239"/>
            <a:ext cx="0" cy="1905000"/>
          </a:xfrm>
          <a:prstGeom prst="line">
            <a:avLst/>
          </a:prstGeom>
          <a:noFill/>
          <a:ln w="19050"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82959" name="直线 12"/>
          <p:cNvSpPr>
            <a:spLocks noChangeShapeType="1"/>
          </p:cNvSpPr>
          <p:nvPr/>
        </p:nvSpPr>
        <p:spPr bwMode="auto">
          <a:xfrm>
            <a:off x="1907704" y="5373216"/>
            <a:ext cx="5791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0" name="直线 13"/>
          <p:cNvSpPr>
            <a:spLocks noChangeShapeType="1"/>
          </p:cNvSpPr>
          <p:nvPr/>
        </p:nvSpPr>
        <p:spPr bwMode="auto">
          <a:xfrm>
            <a:off x="190770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1" name="直线 14"/>
          <p:cNvSpPr>
            <a:spLocks noChangeShapeType="1"/>
          </p:cNvSpPr>
          <p:nvPr/>
        </p:nvSpPr>
        <p:spPr bwMode="auto">
          <a:xfrm>
            <a:off x="2745904"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2" name="直线 15"/>
          <p:cNvSpPr>
            <a:spLocks noChangeShapeType="1"/>
          </p:cNvSpPr>
          <p:nvPr/>
        </p:nvSpPr>
        <p:spPr bwMode="auto">
          <a:xfrm>
            <a:off x="344502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3" name="直线 16"/>
          <p:cNvSpPr>
            <a:spLocks noChangeShapeType="1"/>
          </p:cNvSpPr>
          <p:nvPr/>
        </p:nvSpPr>
        <p:spPr bwMode="auto">
          <a:xfrm>
            <a:off x="4359424"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4" name="直线 17"/>
          <p:cNvSpPr>
            <a:spLocks noChangeShapeType="1"/>
          </p:cNvSpPr>
          <p:nvPr/>
        </p:nvSpPr>
        <p:spPr bwMode="auto">
          <a:xfrm>
            <a:off x="5092080"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5" name="直线 18"/>
          <p:cNvSpPr>
            <a:spLocks noChangeShapeType="1"/>
          </p:cNvSpPr>
          <p:nvPr/>
        </p:nvSpPr>
        <p:spPr bwMode="auto">
          <a:xfrm>
            <a:off x="5930280" y="5220816"/>
            <a:ext cx="0" cy="685800"/>
          </a:xfrm>
          <a:prstGeom prst="line">
            <a:avLst/>
          </a:prstGeom>
          <a:noFill/>
          <a:ln w="9525">
            <a:solidFill>
              <a:srgbClr val="FF99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6" name="直线 19"/>
          <p:cNvSpPr>
            <a:spLocks noChangeShapeType="1"/>
          </p:cNvSpPr>
          <p:nvPr/>
        </p:nvSpPr>
        <p:spPr bwMode="auto">
          <a:xfrm>
            <a:off x="6734944" y="5220816"/>
            <a:ext cx="0" cy="685800"/>
          </a:xfrm>
          <a:prstGeom prst="line">
            <a:avLst/>
          </a:prstGeom>
          <a:noFill/>
          <a:ln w="952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7" name="直线 20"/>
          <p:cNvSpPr>
            <a:spLocks noChangeShapeType="1"/>
          </p:cNvSpPr>
          <p:nvPr/>
        </p:nvSpPr>
        <p:spPr bwMode="auto">
          <a:xfrm>
            <a:off x="1907704"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8" name="直线 21"/>
          <p:cNvSpPr>
            <a:spLocks noChangeShapeType="1"/>
          </p:cNvSpPr>
          <p:nvPr/>
        </p:nvSpPr>
        <p:spPr bwMode="auto">
          <a:xfrm>
            <a:off x="3521224"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69" name="直线 22"/>
          <p:cNvSpPr>
            <a:spLocks noChangeShapeType="1"/>
          </p:cNvSpPr>
          <p:nvPr/>
        </p:nvSpPr>
        <p:spPr bwMode="auto">
          <a:xfrm>
            <a:off x="5092080" y="5754216"/>
            <a:ext cx="838200" cy="0"/>
          </a:xfrm>
          <a:prstGeom prst="line">
            <a:avLst/>
          </a:prstGeom>
          <a:noFill/>
          <a:ln w="19050">
            <a:solidFill>
              <a:srgbClr val="66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2956" name="矩形 23"/>
          <p:cNvSpPr>
            <a:spLocks noChangeArrowheads="1"/>
          </p:cNvSpPr>
          <p:nvPr/>
        </p:nvSpPr>
        <p:spPr bwMode="auto">
          <a:xfrm>
            <a:off x="684213" y="1412776"/>
            <a:ext cx="1422184"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zh-CN" altLang="en-US" sz="2400" b="1" i="0">
                <a:solidFill>
                  <a:schemeClr val="tx1"/>
                </a:solidFill>
                <a:latin typeface="楷体_GB2312" pitchFamily="49" charset="-122"/>
                <a:ea typeface="楷体_GB2312" pitchFamily="49" charset="-122"/>
              </a:rPr>
              <a:t>内存工作</a:t>
            </a:r>
          </a:p>
        </p:txBody>
      </p:sp>
      <p:sp>
        <p:nvSpPr>
          <p:cNvPr id="82957" name="矩形 24"/>
          <p:cNvSpPr>
            <a:spLocks noChangeArrowheads="1"/>
          </p:cNvSpPr>
          <p:nvPr/>
        </p:nvSpPr>
        <p:spPr bwMode="auto">
          <a:xfrm>
            <a:off x="755650" y="2133501"/>
            <a:ext cx="1269899"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en-US" altLang="zh-CN" sz="2400" b="1" i="0">
                <a:solidFill>
                  <a:schemeClr val="tx1"/>
                </a:solidFill>
                <a:latin typeface="楷体_GB2312" pitchFamily="49" charset="-122"/>
                <a:ea typeface="楷体_GB2312" pitchFamily="49" charset="-122"/>
              </a:rPr>
              <a:t>CPU</a:t>
            </a:r>
            <a:r>
              <a:rPr lang="zh-CN" altLang="en-US" sz="2400" b="1" i="0">
                <a:solidFill>
                  <a:schemeClr val="tx1"/>
                </a:solidFill>
                <a:latin typeface="楷体_GB2312" pitchFamily="49" charset="-122"/>
                <a:ea typeface="楷体_GB2312" pitchFamily="49" charset="-122"/>
              </a:rPr>
              <a:t>访内</a:t>
            </a:r>
          </a:p>
        </p:txBody>
      </p:sp>
      <p:sp>
        <p:nvSpPr>
          <p:cNvPr id="82958" name="矩形 25"/>
          <p:cNvSpPr>
            <a:spLocks noChangeArrowheads="1"/>
          </p:cNvSpPr>
          <p:nvPr/>
        </p:nvSpPr>
        <p:spPr bwMode="auto">
          <a:xfrm>
            <a:off x="755650" y="2924076"/>
            <a:ext cx="1269899" cy="476669"/>
          </a:xfrm>
          <a:prstGeom prst="rect">
            <a:avLst/>
          </a:prstGeom>
          <a:noFill/>
          <a:ln>
            <a:noFill/>
          </a:ln>
          <a:effectLst/>
          <a:extLst>
            <a:ext uri="{909E8E84-426E-40DD-AFC4-6F175D3DCCD1}">
              <a14:hiddenFill xmlns:a14="http://schemas.microsoft.com/office/drawing/2010/main">
                <a:solidFill>
                  <a:srgbClr val="996633"/>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20000"/>
              </a:lnSpc>
              <a:spcBef>
                <a:spcPct val="20000"/>
              </a:spcBef>
              <a:buClr>
                <a:schemeClr val="folHlink"/>
              </a:buClr>
              <a:buSzPct val="90000"/>
              <a:buFont typeface="Wingdings" pitchFamily="2" charset="2"/>
              <a:buNone/>
            </a:pPr>
            <a:r>
              <a:rPr lang="en-US" altLang="zh-CN" sz="2400" b="1" i="0">
                <a:solidFill>
                  <a:schemeClr val="tx1"/>
                </a:solidFill>
                <a:latin typeface="楷体_GB2312" pitchFamily="49" charset="-122"/>
                <a:ea typeface="楷体_GB2312" pitchFamily="49" charset="-122"/>
              </a:rPr>
              <a:t>DMA</a:t>
            </a:r>
            <a:r>
              <a:rPr lang="zh-CN" altLang="en-US" sz="2400" b="1" i="0">
                <a:solidFill>
                  <a:schemeClr val="tx1"/>
                </a:solidFill>
                <a:latin typeface="楷体_GB2312" pitchFamily="49" charset="-122"/>
                <a:ea typeface="楷体_GB2312" pitchFamily="49" charset="-122"/>
              </a:rPr>
              <a:t>访内</a:t>
            </a:r>
          </a:p>
        </p:txBody>
      </p:sp>
      <p:sp>
        <p:nvSpPr>
          <p:cNvPr id="2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382031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与</a:t>
            </a:r>
            <a:r>
              <a:rPr lang="en-US" altLang="zh-CN" dirty="0"/>
              <a:t>CPU</a:t>
            </a:r>
            <a:r>
              <a:rPr lang="zh-CN" altLang="en-US" dirty="0"/>
              <a:t>交替使用主存</a:t>
            </a:r>
          </a:p>
        </p:txBody>
      </p:sp>
      <p:sp>
        <p:nvSpPr>
          <p:cNvPr id="3" name="内容占位符 2"/>
          <p:cNvSpPr>
            <a:spLocks noGrp="1"/>
          </p:cNvSpPr>
          <p:nvPr>
            <p:ph idx="1"/>
          </p:nvPr>
        </p:nvSpPr>
        <p:spPr>
          <a:xfrm>
            <a:off x="395536" y="980728"/>
            <a:ext cx="8218488" cy="2376264"/>
          </a:xfrm>
        </p:spPr>
        <p:txBody>
          <a:bodyPr/>
          <a:lstStyle/>
          <a:p>
            <a:pPr algn="just" eaLnBrk="1" hangingPunct="1">
              <a:lnSpc>
                <a:spcPct val="110000"/>
              </a:lnSpc>
            </a:pPr>
            <a:r>
              <a:rPr lang="zh-CN" altLang="en-US" dirty="0"/>
              <a:t>每个</a:t>
            </a:r>
            <a:r>
              <a:rPr lang="en-US" altLang="zh-CN" dirty="0"/>
              <a:t>CPU</a:t>
            </a:r>
            <a:r>
              <a:rPr lang="zh-CN" altLang="en-US" dirty="0"/>
              <a:t>工作周期分成</a:t>
            </a:r>
            <a:r>
              <a:rPr lang="zh-CN" altLang="en-US" dirty="0" smtClean="0"/>
              <a:t>两段</a:t>
            </a:r>
            <a:endParaRPr lang="en-US" altLang="zh-CN" dirty="0" smtClean="0"/>
          </a:p>
          <a:p>
            <a:pPr lvl="1" algn="just" eaLnBrk="1" hangingPunct="1">
              <a:lnSpc>
                <a:spcPct val="110000"/>
              </a:lnSpc>
            </a:pPr>
            <a:r>
              <a:rPr lang="zh-CN" altLang="en-US" dirty="0" smtClean="0"/>
              <a:t>一段</a:t>
            </a:r>
            <a:r>
              <a:rPr lang="zh-CN" altLang="en-US" dirty="0"/>
              <a:t>用于 </a:t>
            </a:r>
            <a:r>
              <a:rPr lang="en-US" altLang="zh-CN" dirty="0"/>
              <a:t>DMA</a:t>
            </a:r>
            <a:r>
              <a:rPr lang="zh-CN" altLang="en-US" dirty="0"/>
              <a:t>访问</a:t>
            </a:r>
            <a:r>
              <a:rPr lang="zh-CN" altLang="en-US" dirty="0" smtClean="0"/>
              <a:t>主存</a:t>
            </a:r>
            <a:endParaRPr lang="en-US" altLang="zh-CN" dirty="0" smtClean="0"/>
          </a:p>
          <a:p>
            <a:pPr lvl="1" algn="just" eaLnBrk="1" hangingPunct="1">
              <a:lnSpc>
                <a:spcPct val="110000"/>
              </a:lnSpc>
            </a:pPr>
            <a:r>
              <a:rPr lang="zh-CN" altLang="en-US" dirty="0" smtClean="0"/>
              <a:t>一段</a:t>
            </a:r>
            <a:r>
              <a:rPr lang="zh-CN" altLang="en-US" dirty="0"/>
              <a:t>用于</a:t>
            </a:r>
            <a:r>
              <a:rPr lang="en-US" altLang="zh-CN" dirty="0"/>
              <a:t>CPU</a:t>
            </a:r>
            <a:r>
              <a:rPr lang="zh-CN" altLang="en-US" dirty="0"/>
              <a:t>访问主存。</a:t>
            </a:r>
          </a:p>
          <a:p>
            <a:pPr algn="just" eaLnBrk="1" hangingPunct="1">
              <a:lnSpc>
                <a:spcPct val="110000"/>
              </a:lnSpc>
            </a:pPr>
            <a:r>
              <a:rPr lang="zh-CN" altLang="en-US" dirty="0" smtClean="0"/>
              <a:t>无主存</a:t>
            </a:r>
            <a:r>
              <a:rPr lang="zh-CN" altLang="en-US" dirty="0"/>
              <a:t>使用权移交</a:t>
            </a:r>
            <a:r>
              <a:rPr lang="zh-CN" altLang="en-US" dirty="0" smtClean="0"/>
              <a:t>过程</a:t>
            </a:r>
            <a:endParaRPr lang="en-US" altLang="zh-CN" dirty="0" smtClean="0"/>
          </a:p>
          <a:p>
            <a:pPr marL="0" indent="0">
              <a:buNone/>
            </a:pPr>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46</a:t>
            </a:fld>
            <a:r>
              <a:rPr lang="en-US" altLang="zh-CN" sz="1400" smtClean="0">
                <a:solidFill>
                  <a:srgbClr val="0D7157"/>
                </a:solidFill>
              </a:rPr>
              <a:t>- </a:t>
            </a:r>
            <a:endParaRPr lang="en-US" altLang="zh-CN" sz="1400" dirty="0">
              <a:solidFill>
                <a:srgbClr val="0D7157"/>
              </a:solidFill>
            </a:endParaRPr>
          </a:p>
        </p:txBody>
      </p:sp>
      <p:sp>
        <p:nvSpPr>
          <p:cNvPr id="5" name="直线 7"/>
          <p:cNvSpPr>
            <a:spLocks noChangeShapeType="1"/>
          </p:cNvSpPr>
          <p:nvPr/>
        </p:nvSpPr>
        <p:spPr bwMode="auto">
          <a:xfrm>
            <a:off x="4456113" y="3678238"/>
            <a:ext cx="0" cy="2386012"/>
          </a:xfrm>
          <a:prstGeom prst="line">
            <a:avLst/>
          </a:prstGeom>
          <a:noFill/>
          <a:ln w="28575" cap="rnd">
            <a:solidFill>
              <a:srgbClr val="33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组合 8"/>
          <p:cNvGrpSpPr>
            <a:grpSpLocks/>
          </p:cNvGrpSpPr>
          <p:nvPr/>
        </p:nvGrpSpPr>
        <p:grpSpPr bwMode="auto">
          <a:xfrm>
            <a:off x="1924050" y="3859213"/>
            <a:ext cx="4949825" cy="1746250"/>
            <a:chOff x="1247" y="2931"/>
            <a:chExt cx="3118" cy="1100"/>
          </a:xfrm>
        </p:grpSpPr>
        <p:sp>
          <p:nvSpPr>
            <p:cNvPr id="7" name="直线 9"/>
            <p:cNvSpPr>
              <a:spLocks noChangeShapeType="1"/>
            </p:cNvSpPr>
            <p:nvPr/>
          </p:nvSpPr>
          <p:spPr bwMode="auto">
            <a:xfrm>
              <a:off x="1247" y="3164"/>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直线 10"/>
            <p:cNvSpPr>
              <a:spLocks noChangeShapeType="1"/>
            </p:cNvSpPr>
            <p:nvPr/>
          </p:nvSpPr>
          <p:spPr bwMode="auto">
            <a:xfrm>
              <a:off x="3785" y="3164"/>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直线 11"/>
            <p:cNvSpPr>
              <a:spLocks noChangeShapeType="1"/>
            </p:cNvSpPr>
            <p:nvPr/>
          </p:nvSpPr>
          <p:spPr bwMode="auto">
            <a:xfrm>
              <a:off x="1827" y="2933"/>
              <a:ext cx="19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直线 12"/>
            <p:cNvSpPr>
              <a:spLocks noChangeShapeType="1"/>
            </p:cNvSpPr>
            <p:nvPr/>
          </p:nvSpPr>
          <p:spPr bwMode="auto">
            <a:xfrm>
              <a:off x="1827" y="293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直线 13"/>
            <p:cNvSpPr>
              <a:spLocks noChangeShapeType="1"/>
            </p:cNvSpPr>
            <p:nvPr/>
          </p:nvSpPr>
          <p:spPr bwMode="auto">
            <a:xfrm>
              <a:off x="3785" y="2933"/>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14"/>
            <p:cNvSpPr>
              <a:spLocks noChangeShapeType="1"/>
            </p:cNvSpPr>
            <p:nvPr/>
          </p:nvSpPr>
          <p:spPr bwMode="auto">
            <a:xfrm>
              <a:off x="1247" y="3626"/>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15"/>
            <p:cNvSpPr>
              <a:spLocks noChangeShapeType="1"/>
            </p:cNvSpPr>
            <p:nvPr/>
          </p:nvSpPr>
          <p:spPr bwMode="auto">
            <a:xfrm>
              <a:off x="1827"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16"/>
            <p:cNvSpPr>
              <a:spLocks noChangeShapeType="1"/>
            </p:cNvSpPr>
            <p:nvPr/>
          </p:nvSpPr>
          <p:spPr bwMode="auto">
            <a:xfrm>
              <a:off x="1827" y="3395"/>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17"/>
            <p:cNvSpPr>
              <a:spLocks noChangeShapeType="1"/>
            </p:cNvSpPr>
            <p:nvPr/>
          </p:nvSpPr>
          <p:spPr bwMode="auto">
            <a:xfrm>
              <a:off x="2842" y="3626"/>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直线 18"/>
            <p:cNvSpPr>
              <a:spLocks noChangeShapeType="1"/>
            </p:cNvSpPr>
            <p:nvPr/>
          </p:nvSpPr>
          <p:spPr bwMode="auto">
            <a:xfrm>
              <a:off x="2842"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直线 19"/>
            <p:cNvSpPr>
              <a:spLocks noChangeShapeType="1"/>
            </p:cNvSpPr>
            <p:nvPr/>
          </p:nvSpPr>
          <p:spPr bwMode="auto">
            <a:xfrm>
              <a:off x="3857" y="3395"/>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直线 20"/>
            <p:cNvSpPr>
              <a:spLocks noChangeShapeType="1"/>
            </p:cNvSpPr>
            <p:nvPr/>
          </p:nvSpPr>
          <p:spPr bwMode="auto">
            <a:xfrm>
              <a:off x="3857" y="3395"/>
              <a:ext cx="5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直线 21"/>
            <p:cNvSpPr>
              <a:spLocks noChangeShapeType="1"/>
            </p:cNvSpPr>
            <p:nvPr/>
          </p:nvSpPr>
          <p:spPr bwMode="auto">
            <a:xfrm>
              <a:off x="1247" y="3800"/>
              <a:ext cx="5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直线 22"/>
            <p:cNvSpPr>
              <a:spLocks noChangeShapeType="1"/>
            </p:cNvSpPr>
            <p:nvPr/>
          </p:nvSpPr>
          <p:spPr bwMode="auto">
            <a:xfrm>
              <a:off x="1827" y="4031"/>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直线 23"/>
            <p:cNvSpPr>
              <a:spLocks noChangeShapeType="1"/>
            </p:cNvSpPr>
            <p:nvPr/>
          </p:nvSpPr>
          <p:spPr bwMode="auto">
            <a:xfrm>
              <a:off x="2842" y="3800"/>
              <a:ext cx="101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直线 24"/>
            <p:cNvSpPr>
              <a:spLocks noChangeShapeType="1"/>
            </p:cNvSpPr>
            <p:nvPr/>
          </p:nvSpPr>
          <p:spPr bwMode="auto">
            <a:xfrm>
              <a:off x="3857" y="4031"/>
              <a:ext cx="50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直线 25"/>
            <p:cNvSpPr>
              <a:spLocks noChangeShapeType="1"/>
            </p:cNvSpPr>
            <p:nvPr/>
          </p:nvSpPr>
          <p:spPr bwMode="auto">
            <a:xfrm>
              <a:off x="1827"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直线 26"/>
            <p:cNvSpPr>
              <a:spLocks noChangeShapeType="1"/>
            </p:cNvSpPr>
            <p:nvPr/>
          </p:nvSpPr>
          <p:spPr bwMode="auto">
            <a:xfrm>
              <a:off x="2842"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直线 27"/>
            <p:cNvSpPr>
              <a:spLocks noChangeShapeType="1"/>
            </p:cNvSpPr>
            <p:nvPr/>
          </p:nvSpPr>
          <p:spPr bwMode="auto">
            <a:xfrm>
              <a:off x="3857" y="3800"/>
              <a:ext cx="0" cy="23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文本框 28"/>
            <p:cNvSpPr txBox="1">
              <a:spLocks noChangeArrowheads="1"/>
            </p:cNvSpPr>
            <p:nvPr/>
          </p:nvSpPr>
          <p:spPr bwMode="auto">
            <a:xfrm>
              <a:off x="2506" y="2931"/>
              <a:ext cx="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CPU</a:t>
              </a:r>
              <a:r>
                <a:rPr kumimoji="1" lang="zh-CN" altLang="en-US" sz="2000">
                  <a:solidFill>
                    <a:schemeClr val="tx1"/>
                  </a:solidFill>
                  <a:latin typeface="Times New Roman" pitchFamily="18" charset="0"/>
                  <a:ea typeface="宋体" pitchFamily="2" charset="-122"/>
                </a:rPr>
                <a:t>周期</a:t>
              </a:r>
            </a:p>
          </p:txBody>
        </p:sp>
        <p:sp>
          <p:nvSpPr>
            <p:cNvPr id="27" name="文本框 29"/>
            <p:cNvSpPr txBox="1">
              <a:spLocks noChangeArrowheads="1"/>
            </p:cNvSpPr>
            <p:nvPr/>
          </p:nvSpPr>
          <p:spPr bwMode="auto">
            <a:xfrm>
              <a:off x="1900" y="3365"/>
              <a:ext cx="81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DMA</a:t>
              </a:r>
              <a:r>
                <a:rPr kumimoji="1" lang="zh-CN" altLang="en-US" sz="2000">
                  <a:solidFill>
                    <a:schemeClr val="tx1"/>
                  </a:solidFill>
                  <a:latin typeface="Times New Roman" pitchFamily="18" charset="0"/>
                  <a:ea typeface="宋体" pitchFamily="2" charset="-122"/>
                </a:rPr>
                <a:t>访内</a:t>
              </a:r>
            </a:p>
          </p:txBody>
        </p:sp>
        <p:sp>
          <p:nvSpPr>
            <p:cNvPr id="28" name="文本框 30"/>
            <p:cNvSpPr txBox="1">
              <a:spLocks noChangeArrowheads="1"/>
            </p:cNvSpPr>
            <p:nvPr/>
          </p:nvSpPr>
          <p:spPr bwMode="auto">
            <a:xfrm>
              <a:off x="2827" y="3759"/>
              <a:ext cx="74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CPU</a:t>
              </a:r>
              <a:r>
                <a:rPr kumimoji="1" lang="zh-CN" altLang="en-US" sz="2000">
                  <a:solidFill>
                    <a:schemeClr val="tx1"/>
                  </a:solidFill>
                  <a:latin typeface="Times New Roman" pitchFamily="18" charset="0"/>
                  <a:ea typeface="宋体" pitchFamily="2" charset="-122"/>
                </a:rPr>
                <a:t>访内</a:t>
              </a:r>
            </a:p>
          </p:txBody>
        </p:sp>
      </p:grpSp>
    </p:spTree>
    <p:extLst>
      <p:ext uri="{BB962C8B-B14F-4D97-AF65-F5344CB8AC3E}">
        <p14:creationId xmlns:p14="http://schemas.microsoft.com/office/powerpoint/2010/main" val="101768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周期挪用法</a:t>
            </a:r>
          </a:p>
        </p:txBody>
      </p:sp>
      <p:sp>
        <p:nvSpPr>
          <p:cNvPr id="3" name="内容占位符 2"/>
          <p:cNvSpPr>
            <a:spLocks noGrp="1"/>
          </p:cNvSpPr>
          <p:nvPr>
            <p:ph idx="1"/>
          </p:nvPr>
        </p:nvSpPr>
        <p:spPr>
          <a:xfrm>
            <a:off x="395536" y="980728"/>
            <a:ext cx="8218488" cy="2433986"/>
          </a:xfrm>
        </p:spPr>
        <p:txBody>
          <a:bodyPr/>
          <a:lstStyle/>
          <a:p>
            <a:pPr algn="just" eaLnBrk="1" hangingPunct="1"/>
            <a:r>
              <a:rPr lang="en-US" altLang="zh-CN" dirty="0"/>
              <a:t>DMA</a:t>
            </a:r>
            <a:r>
              <a:rPr lang="zh-CN" altLang="en-US" dirty="0"/>
              <a:t>要求访问主存时，</a:t>
            </a:r>
            <a:r>
              <a:rPr lang="en-US" altLang="zh-CN" dirty="0"/>
              <a:t>CPU</a:t>
            </a:r>
            <a:r>
              <a:rPr lang="zh-CN" altLang="en-US" dirty="0"/>
              <a:t>暂停</a:t>
            </a:r>
            <a:r>
              <a:rPr lang="zh-CN" altLang="en-US" b="1" dirty="0">
                <a:solidFill>
                  <a:srgbClr val="3333CC"/>
                </a:solidFill>
              </a:rPr>
              <a:t>一个或多个存储周期</a:t>
            </a:r>
            <a:r>
              <a:rPr lang="zh-CN" altLang="en-US" dirty="0"/>
              <a:t>。</a:t>
            </a:r>
            <a:r>
              <a:rPr lang="zh-CN" altLang="en-US" dirty="0">
                <a:solidFill>
                  <a:srgbClr val="149C99"/>
                </a:solidFill>
              </a:rPr>
              <a:t>一个数据</a:t>
            </a:r>
            <a:r>
              <a:rPr lang="zh-CN" altLang="en-US" dirty="0"/>
              <a:t>传送结束后，</a:t>
            </a:r>
            <a:r>
              <a:rPr lang="en-US" altLang="zh-CN" dirty="0"/>
              <a:t>CPU</a:t>
            </a:r>
            <a:r>
              <a:rPr lang="zh-CN" altLang="en-US" dirty="0"/>
              <a:t>继续运行。</a:t>
            </a:r>
          </a:p>
          <a:p>
            <a:pPr algn="just" eaLnBrk="1" hangingPunct="1"/>
            <a:r>
              <a:rPr lang="en-US" altLang="zh-CN" dirty="0"/>
              <a:t>CPU</a:t>
            </a:r>
            <a:r>
              <a:rPr lang="zh-CN" altLang="en-US" dirty="0" smtClean="0"/>
              <a:t>现场没有</a:t>
            </a:r>
            <a:r>
              <a:rPr lang="zh-CN" altLang="en-US" dirty="0"/>
              <a:t>变动</a:t>
            </a:r>
            <a:r>
              <a:rPr lang="zh-CN" altLang="en-US" dirty="0" smtClean="0"/>
              <a:t>，仅延缓了指令</a:t>
            </a:r>
            <a:r>
              <a:rPr lang="zh-CN" altLang="en-US" dirty="0"/>
              <a:t>的</a:t>
            </a:r>
            <a:r>
              <a:rPr lang="zh-CN" altLang="en-US" dirty="0" smtClean="0"/>
              <a:t>执行</a:t>
            </a:r>
            <a:endParaRPr lang="en-US" altLang="zh-CN" dirty="0" smtClean="0"/>
          </a:p>
          <a:p>
            <a:pPr lvl="1" algn="just" eaLnBrk="1" hangingPunct="1"/>
            <a:r>
              <a:rPr lang="zh-CN" altLang="en-US" b="1" u="sng" dirty="0" smtClean="0">
                <a:solidFill>
                  <a:srgbClr val="FF3300"/>
                </a:solidFill>
              </a:rPr>
              <a:t>周期</a:t>
            </a:r>
            <a:r>
              <a:rPr lang="zh-CN" altLang="en-US" b="1" u="sng" dirty="0">
                <a:solidFill>
                  <a:srgbClr val="FF3300"/>
                </a:solidFill>
              </a:rPr>
              <a:t>挪用</a:t>
            </a:r>
            <a:r>
              <a:rPr lang="zh-CN" altLang="en-US" dirty="0"/>
              <a:t>，或称</a:t>
            </a:r>
            <a:r>
              <a:rPr lang="zh-CN" altLang="en-US" b="1" u="sng" dirty="0">
                <a:solidFill>
                  <a:srgbClr val="FF3300"/>
                </a:solidFill>
              </a:rPr>
              <a:t>周期窃取</a:t>
            </a:r>
            <a:r>
              <a:rPr lang="zh-CN" altLang="en-US" dirty="0"/>
              <a:t>。</a:t>
            </a:r>
          </a:p>
          <a:p>
            <a:pPr algn="just" eaLnBrk="1" hangingPunct="1"/>
            <a:r>
              <a:rPr lang="zh-CN" altLang="en-US" dirty="0"/>
              <a:t>如发生访存冲突，则</a:t>
            </a:r>
            <a:r>
              <a:rPr lang="en-US" altLang="zh-CN" dirty="0"/>
              <a:t>DMA</a:t>
            </a:r>
            <a:r>
              <a:rPr lang="zh-CN" altLang="en-US" dirty="0"/>
              <a:t>优先访问。</a:t>
            </a:r>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47</a:t>
            </a:fld>
            <a:r>
              <a:rPr lang="en-US" altLang="zh-CN" sz="1400" smtClean="0">
                <a:solidFill>
                  <a:srgbClr val="0D7157"/>
                </a:solidFill>
              </a:rPr>
              <a:t>- </a:t>
            </a:r>
            <a:endParaRPr lang="en-US" altLang="zh-CN" sz="1400" dirty="0">
              <a:solidFill>
                <a:srgbClr val="0D7157"/>
              </a:solidFill>
            </a:endParaRPr>
          </a:p>
        </p:txBody>
      </p:sp>
      <p:grpSp>
        <p:nvGrpSpPr>
          <p:cNvPr id="5" name="组合 6"/>
          <p:cNvGrpSpPr>
            <a:grpSpLocks/>
          </p:cNvGrpSpPr>
          <p:nvPr/>
        </p:nvGrpSpPr>
        <p:grpSpPr bwMode="auto">
          <a:xfrm>
            <a:off x="1689100" y="3795713"/>
            <a:ext cx="5791200" cy="2198687"/>
            <a:chOff x="1182" y="2862"/>
            <a:chExt cx="3648" cy="1385"/>
          </a:xfrm>
        </p:grpSpPr>
        <p:sp>
          <p:nvSpPr>
            <p:cNvPr id="6" name="直线 7"/>
            <p:cNvSpPr>
              <a:spLocks noChangeShapeType="1"/>
            </p:cNvSpPr>
            <p:nvPr/>
          </p:nvSpPr>
          <p:spPr bwMode="auto">
            <a:xfrm>
              <a:off x="1182" y="3124"/>
              <a:ext cx="3648" cy="0"/>
            </a:xfrm>
            <a:prstGeom prst="line">
              <a:avLst/>
            </a:prstGeom>
            <a:noFill/>
            <a:ln w="38100">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直线 8"/>
            <p:cNvSpPr>
              <a:spLocks noChangeShapeType="1"/>
            </p:cNvSpPr>
            <p:nvPr/>
          </p:nvSpPr>
          <p:spPr bwMode="auto">
            <a:xfrm>
              <a:off x="1662"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直线 9"/>
            <p:cNvSpPr>
              <a:spLocks noChangeShapeType="1"/>
            </p:cNvSpPr>
            <p:nvPr/>
          </p:nvSpPr>
          <p:spPr bwMode="auto">
            <a:xfrm>
              <a:off x="233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直线 10"/>
            <p:cNvSpPr>
              <a:spLocks noChangeShapeType="1"/>
            </p:cNvSpPr>
            <p:nvPr/>
          </p:nvSpPr>
          <p:spPr bwMode="auto">
            <a:xfrm>
              <a:off x="305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直线 11"/>
            <p:cNvSpPr>
              <a:spLocks noChangeShapeType="1"/>
            </p:cNvSpPr>
            <p:nvPr/>
          </p:nvSpPr>
          <p:spPr bwMode="auto">
            <a:xfrm>
              <a:off x="377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直线 12"/>
            <p:cNvSpPr>
              <a:spLocks noChangeShapeType="1"/>
            </p:cNvSpPr>
            <p:nvPr/>
          </p:nvSpPr>
          <p:spPr bwMode="auto">
            <a:xfrm>
              <a:off x="4494" y="2980"/>
              <a:ext cx="0" cy="864"/>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直线 13"/>
            <p:cNvSpPr>
              <a:spLocks noChangeShapeType="1"/>
            </p:cNvSpPr>
            <p:nvPr/>
          </p:nvSpPr>
          <p:spPr bwMode="auto">
            <a:xfrm>
              <a:off x="1182" y="3652"/>
              <a:ext cx="18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直线 14"/>
            <p:cNvSpPr>
              <a:spLocks noChangeShapeType="1"/>
            </p:cNvSpPr>
            <p:nvPr/>
          </p:nvSpPr>
          <p:spPr bwMode="auto">
            <a:xfrm>
              <a:off x="3774" y="3652"/>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直线 15"/>
            <p:cNvSpPr>
              <a:spLocks noChangeShapeType="1"/>
            </p:cNvSpPr>
            <p:nvPr/>
          </p:nvSpPr>
          <p:spPr bwMode="auto">
            <a:xfrm>
              <a:off x="3054" y="3412"/>
              <a:ext cx="720" cy="0"/>
            </a:xfrm>
            <a:prstGeom prst="line">
              <a:avLst/>
            </a:prstGeom>
            <a:noFill/>
            <a:ln w="38100">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直线 16"/>
            <p:cNvSpPr>
              <a:spLocks noChangeShapeType="1"/>
            </p:cNvSpPr>
            <p:nvPr/>
          </p:nvSpPr>
          <p:spPr bwMode="auto">
            <a:xfrm>
              <a:off x="3054" y="34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直线 17"/>
            <p:cNvSpPr>
              <a:spLocks noChangeShapeType="1"/>
            </p:cNvSpPr>
            <p:nvPr/>
          </p:nvSpPr>
          <p:spPr bwMode="auto">
            <a:xfrm>
              <a:off x="3774" y="3412"/>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文本框 18"/>
            <p:cNvSpPr txBox="1">
              <a:spLocks noChangeArrowheads="1"/>
            </p:cNvSpPr>
            <p:nvPr/>
          </p:nvSpPr>
          <p:spPr bwMode="auto">
            <a:xfrm>
              <a:off x="1796" y="2862"/>
              <a:ext cx="25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chemeClr val="tx1"/>
                  </a:solidFill>
                  <a:latin typeface="Times New Roman" pitchFamily="18" charset="0"/>
                  <a:ea typeface="宋体" pitchFamily="2" charset="-122"/>
                </a:rPr>
                <a:t>M1           M2</a:t>
              </a:r>
              <a:r>
                <a:rPr kumimoji="1" lang="en-US" altLang="zh-CN" sz="2400">
                  <a:solidFill>
                    <a:schemeClr val="tx1"/>
                  </a:solidFill>
                  <a:latin typeface="Times New Roman" pitchFamily="18" charset="0"/>
                  <a:ea typeface="宋体" pitchFamily="2" charset="-122"/>
                </a:rPr>
                <a:t>       </a:t>
              </a:r>
              <a:r>
                <a:rPr kumimoji="1" lang="zh-CN" altLang="en-US" sz="1800">
                  <a:solidFill>
                    <a:schemeClr val="tx1"/>
                  </a:solidFill>
                  <a:latin typeface="Times New Roman" pitchFamily="18" charset="0"/>
                  <a:ea typeface="宋体" pitchFamily="2" charset="-122"/>
                </a:rPr>
                <a:t>存储周期           </a:t>
              </a:r>
              <a:r>
                <a:rPr kumimoji="1" lang="en-US" altLang="zh-CN" sz="1800">
                  <a:solidFill>
                    <a:schemeClr val="tx1"/>
                  </a:solidFill>
                  <a:latin typeface="Times New Roman" pitchFamily="18" charset="0"/>
                  <a:ea typeface="宋体" pitchFamily="2" charset="-122"/>
                </a:rPr>
                <a:t>M3</a:t>
              </a:r>
            </a:p>
          </p:txBody>
        </p:sp>
        <p:sp>
          <p:nvSpPr>
            <p:cNvPr id="18" name="文本框 19"/>
            <p:cNvSpPr txBox="1">
              <a:spLocks noChangeArrowheads="1"/>
            </p:cNvSpPr>
            <p:nvPr/>
          </p:nvSpPr>
          <p:spPr bwMode="auto">
            <a:xfrm>
              <a:off x="3092" y="3421"/>
              <a:ext cx="490"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r>
                <a:rPr kumimoji="1" lang="en-US" altLang="zh-CN" sz="2000">
                  <a:solidFill>
                    <a:srgbClr val="FF3300"/>
                  </a:solidFill>
                  <a:latin typeface="Times New Roman" pitchFamily="18" charset="0"/>
                  <a:ea typeface="宋体" pitchFamily="2" charset="-122"/>
                </a:rPr>
                <a:t>DMA</a:t>
              </a:r>
            </a:p>
            <a:p>
              <a:pPr algn="l" eaLnBrk="1" hangingPunct="1"/>
              <a:r>
                <a:rPr kumimoji="1" lang="zh-CN" altLang="en-US" sz="2000">
                  <a:solidFill>
                    <a:srgbClr val="FF3300"/>
                  </a:solidFill>
                  <a:latin typeface="Times New Roman" pitchFamily="18" charset="0"/>
                  <a:ea typeface="宋体" pitchFamily="2" charset="-122"/>
                </a:rPr>
                <a:t>挪用</a:t>
              </a:r>
            </a:p>
            <a:p>
              <a:pPr algn="l" eaLnBrk="1" hangingPunct="1"/>
              <a:r>
                <a:rPr kumimoji="1" lang="zh-CN" altLang="en-US" sz="2000">
                  <a:solidFill>
                    <a:srgbClr val="FF3300"/>
                  </a:solidFill>
                  <a:latin typeface="Times New Roman" pitchFamily="18" charset="0"/>
                  <a:ea typeface="宋体" pitchFamily="2" charset="-122"/>
                </a:rPr>
                <a:t>传送</a:t>
              </a:r>
            </a:p>
            <a:p>
              <a:pPr algn="l" eaLnBrk="1" hangingPunct="1"/>
              <a:r>
                <a:rPr kumimoji="1" lang="zh-CN" altLang="en-US" sz="2000">
                  <a:solidFill>
                    <a:srgbClr val="FF3300"/>
                  </a:solidFill>
                  <a:latin typeface="Times New Roman" pitchFamily="18" charset="0"/>
                  <a:ea typeface="宋体" pitchFamily="2" charset="-122"/>
                </a:rPr>
                <a:t>数据</a:t>
              </a:r>
            </a:p>
          </p:txBody>
        </p:sp>
        <p:sp>
          <p:nvSpPr>
            <p:cNvPr id="19" name="直线 20"/>
            <p:cNvSpPr>
              <a:spLocks noChangeShapeType="1"/>
            </p:cNvSpPr>
            <p:nvPr/>
          </p:nvSpPr>
          <p:spPr bwMode="auto">
            <a:xfrm>
              <a:off x="1230" y="3412"/>
              <a:ext cx="1824" cy="0"/>
            </a:xfrm>
            <a:prstGeom prst="line">
              <a:avLst/>
            </a:prstGeom>
            <a:noFill/>
            <a:ln w="38100">
              <a:solidFill>
                <a:srgbClr val="33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文本框 21"/>
            <p:cNvSpPr txBox="1">
              <a:spLocks noChangeArrowheads="1"/>
            </p:cNvSpPr>
            <p:nvPr/>
          </p:nvSpPr>
          <p:spPr bwMode="auto">
            <a:xfrm>
              <a:off x="1182" y="3940"/>
              <a:ext cx="1104" cy="237"/>
            </a:xfrm>
            <a:prstGeom prst="rect">
              <a:avLst/>
            </a:prstGeom>
            <a:noFill/>
            <a:ln w="9525">
              <a:solidFill>
                <a:srgbClr val="99663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zh-CN" altLang="en-US" sz="1800">
                  <a:solidFill>
                    <a:schemeClr val="tx1"/>
                  </a:solidFill>
                  <a:latin typeface="Times New Roman" pitchFamily="18" charset="0"/>
                  <a:ea typeface="宋体" pitchFamily="2" charset="-122"/>
                </a:rPr>
                <a:t>外设准备数据</a:t>
              </a:r>
            </a:p>
          </p:txBody>
        </p:sp>
        <p:sp>
          <p:nvSpPr>
            <p:cNvPr id="21" name="直线 22"/>
            <p:cNvSpPr>
              <a:spLocks noChangeShapeType="1"/>
            </p:cNvSpPr>
            <p:nvPr/>
          </p:nvSpPr>
          <p:spPr bwMode="auto">
            <a:xfrm flipV="1">
              <a:off x="1854" y="3412"/>
              <a:ext cx="288" cy="528"/>
            </a:xfrm>
            <a:prstGeom prst="line">
              <a:avLst/>
            </a:prstGeom>
            <a:noFill/>
            <a:ln w="9525">
              <a:solidFill>
                <a:srgbClr val="9966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51197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DMA</a:t>
            </a:r>
            <a:r>
              <a:rPr lang="zh-CN" altLang="en-US" dirty="0"/>
              <a:t>主要操作过程</a:t>
            </a:r>
          </a:p>
        </p:txBody>
      </p:sp>
      <p:sp>
        <p:nvSpPr>
          <p:cNvPr id="3" name="内容占位符 2"/>
          <p:cNvSpPr>
            <a:spLocks noGrp="1"/>
          </p:cNvSpPr>
          <p:nvPr>
            <p:ph idx="1"/>
          </p:nvPr>
        </p:nvSpPr>
        <p:spPr/>
        <p:txBody>
          <a:bodyPr/>
          <a:lstStyle/>
          <a:p>
            <a:r>
              <a:rPr lang="zh-CN" altLang="en-US" dirty="0"/>
              <a:t>准备</a:t>
            </a:r>
            <a:r>
              <a:rPr lang="zh-CN" altLang="en-US" dirty="0" smtClean="0"/>
              <a:t>阶段 （</a:t>
            </a:r>
            <a:r>
              <a:rPr lang="en-US" altLang="zh-CN" dirty="0" smtClean="0"/>
              <a:t>CPU</a:t>
            </a:r>
            <a:r>
              <a:rPr lang="zh-CN" altLang="en-US" dirty="0" smtClean="0"/>
              <a:t>干预）</a:t>
            </a:r>
            <a:endParaRPr lang="en-US" altLang="zh-CN" dirty="0" smtClean="0"/>
          </a:p>
          <a:p>
            <a:r>
              <a:rPr lang="zh-CN" altLang="en-US" dirty="0"/>
              <a:t>传送</a:t>
            </a:r>
            <a:r>
              <a:rPr lang="zh-CN" altLang="en-US" dirty="0" smtClean="0"/>
              <a:t>阶段</a:t>
            </a:r>
            <a:endParaRPr lang="en-US" altLang="zh-CN" dirty="0" smtClean="0"/>
          </a:p>
          <a:p>
            <a:r>
              <a:rPr lang="zh-CN" altLang="en-US" dirty="0"/>
              <a:t>结束</a:t>
            </a:r>
            <a:r>
              <a:rPr lang="zh-CN" altLang="en-US" dirty="0" smtClean="0"/>
              <a:t>阶段 （</a:t>
            </a:r>
            <a:r>
              <a:rPr lang="en-US" altLang="zh-CN" dirty="0"/>
              <a:t>CPU</a:t>
            </a:r>
            <a:r>
              <a:rPr lang="zh-CN" altLang="en-US" dirty="0"/>
              <a:t>干预）</a:t>
            </a:r>
            <a:endParaRPr lang="en-US" altLang="zh-CN" dirty="0"/>
          </a:p>
          <a:p>
            <a:endParaRPr lang="zh-CN" altLang="en-US" dirty="0"/>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34289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矩形 2"/>
          <p:cNvSpPr>
            <a:spLocks noGrp="1" noChangeArrowheads="1"/>
          </p:cNvSpPr>
          <p:nvPr>
            <p:ph type="title"/>
          </p:nvPr>
        </p:nvSpPr>
        <p:spPr/>
        <p:txBody>
          <a:bodyPr/>
          <a:lstStyle/>
          <a:p>
            <a:r>
              <a:rPr lang="en-US" altLang="zh-CN" dirty="0" smtClean="0"/>
              <a:t>DMA</a:t>
            </a:r>
            <a:r>
              <a:rPr lang="zh-CN" altLang="en-US" dirty="0" smtClean="0"/>
              <a:t>主要操作过程（准备阶段）</a:t>
            </a:r>
          </a:p>
        </p:txBody>
      </p:sp>
      <p:sp>
        <p:nvSpPr>
          <p:cNvPr id="86020" name="矩形 3"/>
          <p:cNvSpPr>
            <a:spLocks noGrp="1" noChangeArrowheads="1"/>
          </p:cNvSpPr>
          <p:nvPr>
            <p:ph type="body" idx="1"/>
          </p:nvPr>
        </p:nvSpPr>
        <p:spPr/>
        <p:txBody>
          <a:bodyPr/>
          <a:lstStyle/>
          <a:p>
            <a:r>
              <a:rPr lang="zh-CN" altLang="en-US" dirty="0" smtClean="0"/>
              <a:t>主机通过</a:t>
            </a:r>
            <a:r>
              <a:rPr lang="en-US" altLang="zh-CN" dirty="0" smtClean="0">
                <a:solidFill>
                  <a:srgbClr val="FF0000"/>
                </a:solidFill>
              </a:rPr>
              <a:t>CPU</a:t>
            </a:r>
            <a:r>
              <a:rPr lang="zh-CN" altLang="en-US" dirty="0" smtClean="0">
                <a:solidFill>
                  <a:srgbClr val="FF0000"/>
                </a:solidFill>
              </a:rPr>
              <a:t>指令</a:t>
            </a:r>
            <a:r>
              <a:rPr lang="zh-CN" altLang="en-US" dirty="0" smtClean="0"/>
              <a:t>向</a:t>
            </a:r>
            <a:r>
              <a:rPr lang="en-US" altLang="zh-CN" dirty="0" smtClean="0"/>
              <a:t>DMA</a:t>
            </a:r>
            <a:r>
              <a:rPr lang="zh-CN" altLang="en-US" dirty="0" smtClean="0"/>
              <a:t>接口发送必要的传送参数，并启动 </a:t>
            </a:r>
            <a:r>
              <a:rPr lang="en-US" altLang="zh-CN" dirty="0" smtClean="0"/>
              <a:t>DMA</a:t>
            </a:r>
            <a:r>
              <a:rPr lang="zh-CN" altLang="en-US" dirty="0" smtClean="0"/>
              <a:t>工作。</a:t>
            </a:r>
          </a:p>
          <a:p>
            <a:pPr marL="914400" lvl="1" indent="-457200">
              <a:buFont typeface="+mj-lt"/>
              <a:buAutoNum type="arabicPeriod"/>
            </a:pPr>
            <a:r>
              <a:rPr lang="zh-CN" altLang="en-US" dirty="0" smtClean="0"/>
              <a:t>数据传送的方向</a:t>
            </a:r>
            <a:r>
              <a:rPr lang="en-US" altLang="zh-CN" dirty="0" smtClean="0"/>
              <a:t>;</a:t>
            </a:r>
            <a:endParaRPr lang="zh-CN" altLang="en-US" dirty="0" smtClean="0"/>
          </a:p>
          <a:p>
            <a:pPr marL="914400" lvl="1" indent="-457200">
              <a:buFont typeface="+mj-lt"/>
              <a:buAutoNum type="arabicPeriod"/>
            </a:pPr>
            <a:r>
              <a:rPr lang="zh-CN" altLang="en-US" dirty="0" smtClean="0"/>
              <a:t>数据块在主存的首地址</a:t>
            </a:r>
            <a:r>
              <a:rPr lang="en-US" altLang="zh-CN" dirty="0" smtClean="0"/>
              <a:t>;</a:t>
            </a:r>
            <a:endParaRPr lang="zh-CN" altLang="en-US" dirty="0" smtClean="0"/>
          </a:p>
          <a:p>
            <a:pPr marL="914400" lvl="1" indent="-457200">
              <a:buFont typeface="+mj-lt"/>
              <a:buAutoNum type="arabicPeriod"/>
            </a:pPr>
            <a:r>
              <a:rPr lang="zh-CN" altLang="en-US" dirty="0" smtClean="0"/>
              <a:t>数据在外设存储介质上的地址</a:t>
            </a:r>
            <a:r>
              <a:rPr lang="en-US" altLang="zh-CN" dirty="0" smtClean="0"/>
              <a:t>;</a:t>
            </a:r>
            <a:endParaRPr lang="zh-CN" altLang="en-US" dirty="0" smtClean="0"/>
          </a:p>
          <a:p>
            <a:pPr marL="914400" lvl="1" indent="-457200">
              <a:buFont typeface="+mj-lt"/>
              <a:buAutoNum type="arabicPeriod"/>
            </a:pPr>
            <a:r>
              <a:rPr lang="zh-CN" altLang="en-US" dirty="0" smtClean="0"/>
              <a:t>数据的传送量。</a:t>
            </a:r>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49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0394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矩形 2"/>
          <p:cNvSpPr>
            <a:spLocks noGrp="1" noChangeArrowheads="1"/>
          </p:cNvSpPr>
          <p:nvPr>
            <p:ph type="title"/>
          </p:nvPr>
        </p:nvSpPr>
        <p:spPr/>
        <p:txBody>
          <a:bodyPr/>
          <a:lstStyle/>
          <a:p>
            <a:pPr eaLnBrk="1" hangingPunct="1"/>
            <a:r>
              <a:rPr lang="zh-CN" altLang="en-US" smtClean="0"/>
              <a:t>输入输出过程</a:t>
            </a:r>
          </a:p>
        </p:txBody>
      </p:sp>
      <p:sp>
        <p:nvSpPr>
          <p:cNvPr id="29700" name="矩形 3"/>
          <p:cNvSpPr>
            <a:spLocks noGrp="1" noChangeArrowheads="1"/>
          </p:cNvSpPr>
          <p:nvPr>
            <p:ph type="body" idx="1"/>
          </p:nvPr>
        </p:nvSpPr>
        <p:spPr/>
        <p:txBody>
          <a:bodyPr/>
          <a:lstStyle/>
          <a:p>
            <a:pPr eaLnBrk="1" hangingPunct="1"/>
            <a:r>
              <a:rPr lang="zh-CN" altLang="en-US" sz="2600" smtClean="0"/>
              <a:t>输入过程</a:t>
            </a:r>
          </a:p>
          <a:p>
            <a:pPr lvl="1" eaLnBrk="1" hangingPunct="1"/>
            <a:r>
              <a:rPr lang="en-US" altLang="zh-CN" sz="2200" smtClean="0"/>
              <a:t>CPU</a:t>
            </a:r>
            <a:r>
              <a:rPr lang="zh-CN" altLang="en-US" sz="2200" smtClean="0"/>
              <a:t>将一个地址放在地址总线上，选择设备</a:t>
            </a:r>
          </a:p>
          <a:p>
            <a:pPr lvl="1" eaLnBrk="1" hangingPunct="1"/>
            <a:r>
              <a:rPr lang="en-US" altLang="zh-CN" sz="2200" smtClean="0">
                <a:solidFill>
                  <a:srgbClr val="3333CC"/>
                </a:solidFill>
              </a:rPr>
              <a:t>CPU</a:t>
            </a:r>
            <a:r>
              <a:rPr lang="zh-CN" altLang="en-US" sz="2200" smtClean="0">
                <a:solidFill>
                  <a:srgbClr val="3333CC"/>
                </a:solidFill>
              </a:rPr>
              <a:t>等候输入设备的数据成为有效</a:t>
            </a:r>
          </a:p>
          <a:p>
            <a:pPr lvl="1" eaLnBrk="1" hangingPunct="1"/>
            <a:r>
              <a:rPr lang="en-US" altLang="zh-CN" sz="2200" smtClean="0"/>
              <a:t>CPU</a:t>
            </a:r>
            <a:r>
              <a:rPr lang="zh-CN" altLang="en-US" sz="2200" smtClean="0"/>
              <a:t>从数据总线读入数据</a:t>
            </a:r>
          </a:p>
          <a:p>
            <a:pPr eaLnBrk="1" hangingPunct="1"/>
            <a:r>
              <a:rPr lang="zh-CN" altLang="en-US" sz="2600" smtClean="0"/>
              <a:t>输出过程</a:t>
            </a:r>
          </a:p>
          <a:p>
            <a:pPr lvl="1" eaLnBrk="1" hangingPunct="1"/>
            <a:r>
              <a:rPr lang="en-US" altLang="zh-CN" sz="2200" smtClean="0"/>
              <a:t>CPU</a:t>
            </a:r>
            <a:r>
              <a:rPr lang="zh-CN" altLang="en-US" sz="2200" smtClean="0"/>
              <a:t>将一个地址放在地址总线上，选择设备</a:t>
            </a:r>
          </a:p>
          <a:p>
            <a:pPr lvl="1" eaLnBrk="1" hangingPunct="1"/>
            <a:r>
              <a:rPr lang="en-US" altLang="zh-CN" sz="2200" smtClean="0"/>
              <a:t>CPU</a:t>
            </a:r>
            <a:r>
              <a:rPr lang="zh-CN" altLang="en-US" sz="2200" smtClean="0"/>
              <a:t>把数据放在数据总线上；</a:t>
            </a:r>
          </a:p>
          <a:p>
            <a:pPr lvl="1" eaLnBrk="1" hangingPunct="1"/>
            <a:r>
              <a:rPr lang="zh-CN" altLang="en-US" sz="2200" smtClean="0">
                <a:solidFill>
                  <a:srgbClr val="3333CC"/>
                </a:solidFill>
              </a:rPr>
              <a:t>输出设备认为数据有效，</a:t>
            </a:r>
            <a:r>
              <a:rPr lang="zh-CN" altLang="en-US" sz="2200" smtClean="0"/>
              <a:t>取走数据</a:t>
            </a:r>
          </a:p>
          <a:p>
            <a:pPr eaLnBrk="1" hangingPunct="1"/>
            <a:endParaRPr lang="zh-CN" altLang="en-US" sz="2600" smtClean="0"/>
          </a:p>
          <a:p>
            <a:pPr eaLnBrk="1" hangingPunct="1"/>
            <a:endParaRPr lang="en-US" altLang="zh-CN" sz="260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598852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矩形 2"/>
          <p:cNvSpPr>
            <a:spLocks noGrp="1" noChangeArrowheads="1"/>
          </p:cNvSpPr>
          <p:nvPr>
            <p:ph type="title"/>
          </p:nvPr>
        </p:nvSpPr>
        <p:spPr/>
        <p:txBody>
          <a:bodyPr/>
          <a:lstStyle/>
          <a:p>
            <a:r>
              <a:rPr lang="en-US" altLang="zh-CN" dirty="0" smtClean="0"/>
              <a:t>DMA</a:t>
            </a:r>
            <a:r>
              <a:rPr lang="zh-CN" altLang="en-US" dirty="0" smtClean="0"/>
              <a:t>主要操作过程（传送阶段）</a:t>
            </a:r>
          </a:p>
        </p:txBody>
      </p:sp>
      <p:sp>
        <p:nvSpPr>
          <p:cNvPr id="87044" name="矩形 3"/>
          <p:cNvSpPr>
            <a:spLocks noGrp="1" noChangeArrowheads="1"/>
          </p:cNvSpPr>
          <p:nvPr>
            <p:ph type="body" idx="1"/>
          </p:nvPr>
        </p:nvSpPr>
        <p:spPr/>
        <p:txBody>
          <a:bodyPr/>
          <a:lstStyle/>
          <a:p>
            <a:r>
              <a:rPr lang="zh-CN" altLang="en-US" sz="2000" dirty="0" smtClean="0"/>
              <a:t>宏观</a:t>
            </a:r>
            <a:endParaRPr lang="en-US" altLang="zh-CN" sz="2000" dirty="0" smtClean="0"/>
          </a:p>
          <a:p>
            <a:pPr lvl="1"/>
            <a:r>
              <a:rPr lang="en-US" altLang="zh-CN" sz="1600" dirty="0" smtClean="0"/>
              <a:t>DMA</a:t>
            </a:r>
            <a:r>
              <a:rPr lang="zh-CN" altLang="en-US" sz="1600" dirty="0" smtClean="0"/>
              <a:t>是连续传送一批数据</a:t>
            </a:r>
            <a:endParaRPr lang="en-US" altLang="zh-CN" sz="1600" dirty="0" smtClean="0"/>
          </a:p>
          <a:p>
            <a:r>
              <a:rPr lang="zh-CN" altLang="en-US" sz="2000" dirty="0" smtClean="0"/>
              <a:t>微观</a:t>
            </a:r>
            <a:endParaRPr lang="en-US" altLang="zh-CN" sz="2000" dirty="0" smtClean="0"/>
          </a:p>
          <a:p>
            <a:pPr lvl="1"/>
            <a:r>
              <a:rPr lang="zh-CN" altLang="en-US" sz="1600" dirty="0" smtClean="0"/>
              <a:t>每传送一个数据，发一次</a:t>
            </a:r>
            <a:r>
              <a:rPr lang="en-US" altLang="zh-CN" sz="1600" dirty="0" smtClean="0"/>
              <a:t>DMA</a:t>
            </a:r>
            <a:r>
              <a:rPr lang="zh-CN" altLang="en-US" sz="1600" dirty="0" smtClean="0"/>
              <a:t>请求，经历一个复杂的循环操作。</a:t>
            </a:r>
            <a:endParaRPr lang="en-US" altLang="zh-CN" sz="1600" dirty="0" smtClean="0"/>
          </a:p>
          <a:p>
            <a:pPr marL="342900" lvl="1" indent="-342900">
              <a:buFont typeface="Wingdings" pitchFamily="2" charset="2"/>
              <a:buChar char="n"/>
            </a:pPr>
            <a:r>
              <a:rPr lang="zh-CN" altLang="en-US" dirty="0" smtClean="0">
                <a:solidFill>
                  <a:schemeClr val="tx1"/>
                </a:solidFill>
                <a:cs typeface="+mn-cs"/>
              </a:rPr>
              <a:t>传输过程</a:t>
            </a:r>
            <a:endParaRPr lang="zh-CN" altLang="en-US" dirty="0">
              <a:solidFill>
                <a:schemeClr val="tx1"/>
              </a:solidFill>
              <a:cs typeface="+mn-cs"/>
            </a:endParaRPr>
          </a:p>
          <a:p>
            <a:pPr lvl="1">
              <a:buFont typeface="+mj-lt"/>
              <a:buAutoNum type="arabicPeriod"/>
            </a:pPr>
            <a:r>
              <a:rPr lang="zh-CN" altLang="en-US" sz="1600" dirty="0"/>
              <a:t>外设准备好数据，向主机发</a:t>
            </a:r>
            <a:r>
              <a:rPr lang="en-US" altLang="zh-CN" sz="1600" dirty="0"/>
              <a:t>DMA</a:t>
            </a:r>
            <a:r>
              <a:rPr lang="zh-CN" altLang="en-US" sz="1600" dirty="0"/>
              <a:t>请求；</a:t>
            </a:r>
          </a:p>
          <a:p>
            <a:pPr lvl="1">
              <a:buFont typeface="+mj-lt"/>
              <a:buAutoNum type="arabicPeriod"/>
            </a:pPr>
            <a:r>
              <a:rPr lang="en-US" altLang="zh-CN" sz="1600" dirty="0"/>
              <a:t>CPU</a:t>
            </a:r>
            <a:r>
              <a:rPr lang="zh-CN" altLang="en-US" sz="1600" dirty="0" smtClean="0"/>
              <a:t>在当前机器</a:t>
            </a:r>
            <a:r>
              <a:rPr lang="zh-CN" altLang="en-US" sz="1600" dirty="0"/>
              <a:t>周期执行完毕</a:t>
            </a:r>
            <a:r>
              <a:rPr lang="zh-CN" altLang="en-US" sz="1600" dirty="0" smtClean="0"/>
              <a:t>后响应</a:t>
            </a:r>
            <a:r>
              <a:rPr lang="zh-CN" altLang="en-US" sz="1600" dirty="0"/>
              <a:t>该请求</a:t>
            </a:r>
            <a:r>
              <a:rPr lang="en-US" altLang="zh-CN" sz="1600" dirty="0"/>
              <a:t>, </a:t>
            </a:r>
            <a:r>
              <a:rPr lang="zh-CN" altLang="en-US" sz="1600" dirty="0"/>
              <a:t>让出主存使用权</a:t>
            </a:r>
            <a:r>
              <a:rPr lang="zh-CN" altLang="en-US" sz="1600" dirty="0" smtClean="0"/>
              <a:t>；</a:t>
            </a:r>
            <a:r>
              <a:rPr lang="en-US" altLang="zh-CN" sz="1600" dirty="0"/>
              <a:t> (</a:t>
            </a:r>
            <a:r>
              <a:rPr lang="zh-CN" altLang="en-US" sz="1600" dirty="0"/>
              <a:t>周期挪用方式</a:t>
            </a:r>
            <a:r>
              <a:rPr lang="en-US" altLang="zh-CN" sz="1600" dirty="0"/>
              <a:t>)</a:t>
            </a:r>
            <a:endParaRPr lang="zh-CN" altLang="en-US" sz="1600" dirty="0"/>
          </a:p>
          <a:p>
            <a:pPr lvl="1">
              <a:buFont typeface="+mj-lt"/>
              <a:buAutoNum type="arabicPeriod"/>
            </a:pPr>
            <a:r>
              <a:rPr lang="en-US" altLang="zh-CN" sz="1600" dirty="0"/>
              <a:t>DMAC</a:t>
            </a:r>
            <a:r>
              <a:rPr lang="zh-CN" altLang="en-US" sz="1600" dirty="0"/>
              <a:t>挪用一个存储周期对主存</a:t>
            </a:r>
            <a:r>
              <a:rPr lang="zh-CN" altLang="en-US" sz="1600" dirty="0" smtClean="0"/>
              <a:t>进行访问。</a:t>
            </a:r>
            <a:endParaRPr lang="en-US" altLang="zh-CN" sz="1600" dirty="0" smtClean="0"/>
          </a:p>
          <a:p>
            <a:pPr lvl="1">
              <a:buFont typeface="+mj-lt"/>
              <a:buAutoNum type="arabicPeriod"/>
            </a:pPr>
            <a:r>
              <a:rPr lang="zh-CN" altLang="en-US" sz="1600" dirty="0" smtClean="0"/>
              <a:t>周期挪用</a:t>
            </a:r>
            <a:r>
              <a:rPr lang="zh-CN" altLang="en-US" sz="1600" dirty="0"/>
              <a:t>结束后，给</a:t>
            </a:r>
            <a:r>
              <a:rPr lang="en-US" altLang="zh-CN" sz="1600" dirty="0"/>
              <a:t>DMA</a:t>
            </a:r>
            <a:r>
              <a:rPr lang="zh-CN" altLang="en-US" sz="1600" dirty="0" smtClean="0"/>
              <a:t>接口应答信号</a:t>
            </a:r>
            <a:r>
              <a:rPr lang="zh-CN" altLang="en-US" sz="1600" dirty="0"/>
              <a:t>；</a:t>
            </a:r>
          </a:p>
          <a:p>
            <a:pPr lvl="1">
              <a:buFont typeface="+mj-lt"/>
              <a:buAutoNum type="arabicPeriod"/>
            </a:pPr>
            <a:r>
              <a:rPr lang="en-US" altLang="zh-CN" sz="1600" dirty="0"/>
              <a:t>DMAC</a:t>
            </a:r>
            <a:r>
              <a:rPr lang="zh-CN" altLang="en-US" sz="1600" dirty="0"/>
              <a:t>接到应答信号，撤除</a:t>
            </a:r>
            <a:r>
              <a:rPr lang="en-US" altLang="zh-CN" sz="1600" dirty="0"/>
              <a:t>DMA</a:t>
            </a:r>
            <a:r>
              <a:rPr lang="zh-CN" altLang="en-US" sz="1600" dirty="0"/>
              <a:t>请求</a:t>
            </a:r>
            <a:r>
              <a:rPr lang="zh-CN" altLang="en-US" sz="1600" dirty="0" smtClean="0"/>
              <a:t>，数据</a:t>
            </a:r>
            <a:r>
              <a:rPr lang="zh-CN" altLang="en-US" sz="1600" dirty="0"/>
              <a:t>缓冲区地址指针加</a:t>
            </a:r>
            <a:r>
              <a:rPr lang="en-US" altLang="zh-CN" sz="1600" dirty="0"/>
              <a:t>1</a:t>
            </a:r>
            <a:r>
              <a:rPr lang="zh-CN" altLang="en-US" sz="1600" dirty="0"/>
              <a:t>，计数器减</a:t>
            </a:r>
            <a:r>
              <a:rPr lang="en-US" altLang="zh-CN" sz="1600" dirty="0"/>
              <a:t>1</a:t>
            </a:r>
            <a:r>
              <a:rPr lang="zh-CN" altLang="en-US" sz="1600" dirty="0"/>
              <a:t>；</a:t>
            </a:r>
          </a:p>
          <a:p>
            <a:pPr lvl="1">
              <a:buFont typeface="+mj-lt"/>
              <a:buAutoNum type="arabicPeriod"/>
            </a:pPr>
            <a:r>
              <a:rPr lang="zh-CN" altLang="en-US" sz="1600" dirty="0" smtClean="0"/>
              <a:t>若</a:t>
            </a:r>
            <a:r>
              <a:rPr lang="zh-CN" altLang="en-US" sz="1600" dirty="0"/>
              <a:t>传送完毕，则进入结束阶段；否则跳转到</a:t>
            </a:r>
            <a:r>
              <a:rPr lang="zh-CN" altLang="en-US" sz="1600" dirty="0" smtClean="0"/>
              <a:t>第</a:t>
            </a:r>
            <a:r>
              <a:rPr lang="en-US" altLang="zh-CN" sz="1600" dirty="0" smtClean="0"/>
              <a:t>1</a:t>
            </a:r>
            <a:r>
              <a:rPr lang="zh-CN" altLang="en-US" sz="1600" dirty="0" smtClean="0"/>
              <a:t>步</a:t>
            </a:r>
            <a:r>
              <a:rPr lang="zh-CN" altLang="en-US" sz="1600" dirty="0"/>
              <a:t>；</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2517592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矩形 2"/>
          <p:cNvSpPr>
            <a:spLocks noGrp="1" noChangeArrowheads="1"/>
          </p:cNvSpPr>
          <p:nvPr>
            <p:ph type="title"/>
          </p:nvPr>
        </p:nvSpPr>
        <p:spPr/>
        <p:txBody>
          <a:bodyPr/>
          <a:lstStyle/>
          <a:p>
            <a:r>
              <a:rPr lang="en-US" altLang="zh-CN" dirty="0" smtClean="0"/>
              <a:t>DMA</a:t>
            </a:r>
            <a:r>
              <a:rPr lang="zh-CN" altLang="en-US" dirty="0" smtClean="0"/>
              <a:t>主要操作过程（结束阶段）</a:t>
            </a:r>
          </a:p>
        </p:txBody>
      </p:sp>
      <p:sp>
        <p:nvSpPr>
          <p:cNvPr id="88068" name="矩形 3"/>
          <p:cNvSpPr>
            <a:spLocks noGrp="1" noChangeArrowheads="1"/>
          </p:cNvSpPr>
          <p:nvPr>
            <p:ph type="body" idx="1"/>
          </p:nvPr>
        </p:nvSpPr>
        <p:spPr/>
        <p:txBody>
          <a:bodyPr/>
          <a:lstStyle/>
          <a:p>
            <a:r>
              <a:rPr lang="en-US" altLang="zh-CN" dirty="0" smtClean="0"/>
              <a:t>DMA</a:t>
            </a:r>
            <a:r>
              <a:rPr lang="zh-CN" altLang="en-US" dirty="0"/>
              <a:t>在两种情况下都进入结束阶段。</a:t>
            </a:r>
          </a:p>
          <a:p>
            <a:pPr lvl="1"/>
            <a:r>
              <a:rPr lang="zh-CN" altLang="en-US" dirty="0"/>
              <a:t>正常结束，一批数据传送完毕；</a:t>
            </a:r>
          </a:p>
          <a:p>
            <a:pPr lvl="1"/>
            <a:r>
              <a:rPr lang="zh-CN" altLang="en-US" dirty="0"/>
              <a:t>非正常结束，</a:t>
            </a:r>
            <a:r>
              <a:rPr lang="en-US" altLang="zh-CN" dirty="0"/>
              <a:t>DMA</a:t>
            </a:r>
            <a:r>
              <a:rPr lang="zh-CN" altLang="en-US" dirty="0"/>
              <a:t>故障</a:t>
            </a:r>
          </a:p>
          <a:p>
            <a:r>
              <a:rPr lang="zh-CN" altLang="en-US" dirty="0"/>
              <a:t>结束阶段</a:t>
            </a:r>
            <a:r>
              <a:rPr lang="en-US" altLang="zh-CN" dirty="0"/>
              <a:t>DMA</a:t>
            </a:r>
            <a:r>
              <a:rPr lang="zh-CN" altLang="en-US" dirty="0"/>
              <a:t>向主机发出</a:t>
            </a:r>
            <a:r>
              <a:rPr lang="zh-CN" altLang="en-US" dirty="0" smtClean="0"/>
              <a:t>中断请求</a:t>
            </a:r>
            <a:endParaRPr lang="en-US" altLang="zh-CN" dirty="0" smtClean="0"/>
          </a:p>
          <a:p>
            <a:r>
              <a:rPr lang="en-US" altLang="zh-CN" dirty="0"/>
              <a:t>CPU</a:t>
            </a:r>
            <a:r>
              <a:rPr lang="zh-CN" altLang="en-US" dirty="0" smtClean="0"/>
              <a:t>执行</a:t>
            </a:r>
            <a:r>
              <a:rPr lang="zh-CN" altLang="en-US" dirty="0"/>
              <a:t>中断</a:t>
            </a:r>
            <a:r>
              <a:rPr lang="zh-CN" altLang="en-US" dirty="0" smtClean="0"/>
              <a:t>服务程序</a:t>
            </a:r>
            <a:endParaRPr lang="en-US" altLang="zh-CN" dirty="0"/>
          </a:p>
          <a:p>
            <a:pPr lvl="1"/>
            <a:r>
              <a:rPr lang="zh-CN" altLang="en-US" dirty="0" smtClean="0"/>
              <a:t>查询</a:t>
            </a:r>
            <a:r>
              <a:rPr lang="en-US" altLang="zh-CN" dirty="0"/>
              <a:t>DMA</a:t>
            </a:r>
            <a:r>
              <a:rPr lang="zh-CN" altLang="en-US" dirty="0"/>
              <a:t>接口状态，根据状态进行不同处理。</a:t>
            </a:r>
          </a:p>
          <a:p>
            <a:endParaRPr lang="zh-CN" altLang="en-US"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2219682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矩形 2"/>
          <p:cNvSpPr>
            <a:spLocks noGrp="1" noChangeArrowheads="1"/>
          </p:cNvSpPr>
          <p:nvPr>
            <p:ph type="title"/>
          </p:nvPr>
        </p:nvSpPr>
        <p:spPr/>
        <p:txBody>
          <a:bodyPr/>
          <a:lstStyle/>
          <a:p>
            <a:r>
              <a:rPr lang="zh-CN" altLang="en-US" dirty="0" smtClean="0"/>
              <a:t>一个数据块的传送过程</a:t>
            </a:r>
            <a:endParaRPr lang="en-US" altLang="zh-CN" dirty="0" smtClean="0"/>
          </a:p>
        </p:txBody>
      </p:sp>
      <p:sp>
        <p:nvSpPr>
          <p:cNvPr id="2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52</a:t>
            </a:fld>
            <a:r>
              <a:rPr lang="en-US" altLang="zh-CN" sz="1400" smtClean="0">
                <a:solidFill>
                  <a:srgbClr val="0D7157"/>
                </a:solidFill>
              </a:rPr>
              <a:t>- </a:t>
            </a:r>
            <a:endParaRPr lang="en-US" altLang="zh-CN" sz="1400" dirty="0">
              <a:solidFill>
                <a:srgbClr val="0D7157"/>
              </a:solidFill>
            </a:endParaRPr>
          </a:p>
        </p:txBody>
      </p:sp>
      <p:grpSp>
        <p:nvGrpSpPr>
          <p:cNvPr id="2" name="组合 1"/>
          <p:cNvGrpSpPr/>
          <p:nvPr/>
        </p:nvGrpSpPr>
        <p:grpSpPr>
          <a:xfrm>
            <a:off x="553791" y="1724784"/>
            <a:ext cx="3871962" cy="3893539"/>
            <a:chOff x="588050" y="-285065"/>
            <a:chExt cx="7386968" cy="7428131"/>
          </a:xfrm>
        </p:grpSpPr>
        <p:sp>
          <p:nvSpPr>
            <p:cNvPr id="22" name="文本框 4"/>
            <p:cNvSpPr txBox="1">
              <a:spLocks noChangeArrowheads="1"/>
            </p:cNvSpPr>
            <p:nvPr/>
          </p:nvSpPr>
          <p:spPr bwMode="auto">
            <a:xfrm>
              <a:off x="921498" y="-285065"/>
              <a:ext cx="3024699" cy="762000"/>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latin typeface="华文楷体" panose="02010600040101010101" pitchFamily="2" charset="-122"/>
                  <a:ea typeface="华文楷体" panose="02010600040101010101" pitchFamily="2" charset="-122"/>
                </a:rPr>
                <a:t>请求</a:t>
              </a:r>
            </a:p>
          </p:txBody>
        </p:sp>
        <p:sp>
          <p:nvSpPr>
            <p:cNvPr id="23" name="文本框 5"/>
            <p:cNvSpPr txBox="1">
              <a:spLocks noChangeArrowheads="1"/>
            </p:cNvSpPr>
            <p:nvPr/>
          </p:nvSpPr>
          <p:spPr bwMode="auto">
            <a:xfrm>
              <a:off x="921498" y="869165"/>
              <a:ext cx="3024699" cy="63665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t>响应</a:t>
              </a:r>
            </a:p>
          </p:txBody>
        </p:sp>
        <p:sp>
          <p:nvSpPr>
            <p:cNvPr id="24" name="文本框 7"/>
            <p:cNvSpPr txBox="1">
              <a:spLocks noChangeArrowheads="1"/>
            </p:cNvSpPr>
            <p:nvPr/>
          </p:nvSpPr>
          <p:spPr bwMode="auto">
            <a:xfrm>
              <a:off x="588050" y="3677335"/>
              <a:ext cx="3602950" cy="621671"/>
            </a:xfrm>
            <a:prstGeom prst="rect">
              <a:avLst/>
            </a:prstGeom>
            <a:solidFill>
              <a:srgbClr val="FF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  </a:t>
              </a:r>
              <a:r>
                <a:rPr lang="zh-CN" altLang="en-US" sz="1600" i="0" dirty="0">
                  <a:latin typeface="华文楷体" panose="02010600040101010101" pitchFamily="2" charset="-122"/>
                  <a:ea typeface="华文楷体" panose="02010600040101010101" pitchFamily="2" charset="-122"/>
                </a:rPr>
                <a:t>传送一个字</a:t>
              </a:r>
            </a:p>
          </p:txBody>
        </p:sp>
        <p:sp>
          <p:nvSpPr>
            <p:cNvPr id="26" name="文本框 11"/>
            <p:cNvSpPr txBox="1">
              <a:spLocks noChangeArrowheads="1"/>
            </p:cNvSpPr>
            <p:nvPr/>
          </p:nvSpPr>
          <p:spPr bwMode="auto">
            <a:xfrm>
              <a:off x="861501" y="6496735"/>
              <a:ext cx="3024699" cy="646331"/>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400" i="0" dirty="0"/>
                <a:t>结束</a:t>
              </a:r>
            </a:p>
          </p:txBody>
        </p:sp>
        <p:sp>
          <p:nvSpPr>
            <p:cNvPr id="27" name="直线 12"/>
            <p:cNvSpPr>
              <a:spLocks noChangeShapeType="1"/>
            </p:cNvSpPr>
            <p:nvPr/>
          </p:nvSpPr>
          <p:spPr bwMode="auto">
            <a:xfrm>
              <a:off x="2360773" y="489822"/>
              <a:ext cx="0" cy="3793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28" name="直线 13"/>
            <p:cNvSpPr>
              <a:spLocks noChangeShapeType="1"/>
            </p:cNvSpPr>
            <p:nvPr/>
          </p:nvSpPr>
          <p:spPr bwMode="auto">
            <a:xfrm>
              <a:off x="2360773" y="3102260"/>
              <a:ext cx="0" cy="575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29" name="直线 14"/>
            <p:cNvSpPr>
              <a:spLocks noChangeShapeType="1"/>
            </p:cNvSpPr>
            <p:nvPr/>
          </p:nvSpPr>
          <p:spPr bwMode="auto">
            <a:xfrm>
              <a:off x="2360773" y="1546520"/>
              <a:ext cx="0" cy="835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0" name="直线 15"/>
            <p:cNvSpPr>
              <a:spLocks noChangeShapeType="1"/>
            </p:cNvSpPr>
            <p:nvPr/>
          </p:nvSpPr>
          <p:spPr bwMode="auto">
            <a:xfrm>
              <a:off x="2360773" y="4363135"/>
              <a:ext cx="0" cy="4320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1" name="直线 16"/>
            <p:cNvSpPr>
              <a:spLocks noChangeShapeType="1"/>
            </p:cNvSpPr>
            <p:nvPr/>
          </p:nvSpPr>
          <p:spPr bwMode="auto">
            <a:xfrm>
              <a:off x="2360773" y="5963335"/>
              <a:ext cx="0" cy="56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2" name="直线 17"/>
            <p:cNvSpPr>
              <a:spLocks noChangeShapeType="1"/>
            </p:cNvSpPr>
            <p:nvPr/>
          </p:nvSpPr>
          <p:spPr bwMode="auto">
            <a:xfrm>
              <a:off x="4223725" y="5429935"/>
              <a:ext cx="25069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3" name="直线 18"/>
            <p:cNvSpPr>
              <a:spLocks noChangeShapeType="1"/>
            </p:cNvSpPr>
            <p:nvPr/>
          </p:nvSpPr>
          <p:spPr bwMode="auto">
            <a:xfrm flipV="1">
              <a:off x="6738620" y="4191864"/>
              <a:ext cx="0" cy="12380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4" name="直线 19"/>
            <p:cNvSpPr>
              <a:spLocks noChangeShapeType="1"/>
            </p:cNvSpPr>
            <p:nvPr/>
          </p:nvSpPr>
          <p:spPr bwMode="auto">
            <a:xfrm flipV="1">
              <a:off x="6601242" y="1924736"/>
              <a:ext cx="0" cy="118509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5" name="直线 20"/>
            <p:cNvSpPr>
              <a:spLocks noChangeShapeType="1"/>
            </p:cNvSpPr>
            <p:nvPr/>
          </p:nvSpPr>
          <p:spPr bwMode="auto">
            <a:xfrm flipH="1">
              <a:off x="2360774" y="1924736"/>
              <a:ext cx="42404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36" name="文本框 21"/>
            <p:cNvSpPr txBox="1">
              <a:spLocks noChangeArrowheads="1"/>
            </p:cNvSpPr>
            <p:nvPr/>
          </p:nvSpPr>
          <p:spPr bwMode="auto">
            <a:xfrm>
              <a:off x="3942648" y="4881892"/>
              <a:ext cx="1010351" cy="58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400" i="0" dirty="0">
                  <a:solidFill>
                    <a:schemeClr val="tx1"/>
                  </a:solidFill>
                  <a:latin typeface="华文楷体" panose="02010600040101010101" pitchFamily="2" charset="-122"/>
                  <a:ea typeface="华文楷体" panose="02010600040101010101" pitchFamily="2" charset="-122"/>
                </a:rPr>
                <a:t>N</a:t>
              </a:r>
            </a:p>
          </p:txBody>
        </p:sp>
        <p:sp>
          <p:nvSpPr>
            <p:cNvPr id="37" name="文本框 22"/>
            <p:cNvSpPr txBox="1">
              <a:spLocks noChangeArrowheads="1"/>
            </p:cNvSpPr>
            <p:nvPr/>
          </p:nvSpPr>
          <p:spPr bwMode="auto">
            <a:xfrm>
              <a:off x="2342449" y="5887136"/>
              <a:ext cx="1010351" cy="6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600" i="0">
                  <a:solidFill>
                    <a:schemeClr val="tx1"/>
                  </a:solidFill>
                  <a:latin typeface="华文楷体" panose="02010600040101010101" pitchFamily="2" charset="-122"/>
                  <a:ea typeface="华文楷体" panose="02010600040101010101" pitchFamily="2" charset="-122"/>
                </a:rPr>
                <a:t>Y</a:t>
              </a:r>
            </a:p>
          </p:txBody>
        </p:sp>
        <p:sp>
          <p:nvSpPr>
            <p:cNvPr id="38" name="自选图形 8"/>
            <p:cNvSpPr>
              <a:spLocks noChangeArrowheads="1"/>
            </p:cNvSpPr>
            <p:nvPr/>
          </p:nvSpPr>
          <p:spPr bwMode="auto">
            <a:xfrm>
              <a:off x="588050" y="4820335"/>
              <a:ext cx="3602950" cy="1153326"/>
            </a:xfrm>
            <a:prstGeom prst="flowChartDecision">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1600" i="0" kern="0" dirty="0">
                  <a:solidFill>
                    <a:srgbClr val="000000"/>
                  </a:solidFill>
                  <a:latin typeface="华文楷体" panose="02010600040101010101" pitchFamily="2" charset="-122"/>
                  <a:ea typeface="华文楷体" panose="02010600040101010101" pitchFamily="2" charset="-122"/>
                </a:rPr>
                <a:t>传送完</a:t>
              </a:r>
              <a:r>
                <a:rPr lang="en-US" altLang="zh-CN" sz="1600" i="0" kern="0" dirty="0">
                  <a:solidFill>
                    <a:srgbClr val="000000"/>
                  </a:solidFill>
                  <a:latin typeface="华文楷体" panose="02010600040101010101" pitchFamily="2" charset="-122"/>
                  <a:ea typeface="华文楷体" panose="02010600040101010101" pitchFamily="2" charset="-122"/>
                </a:rPr>
                <a:t>?</a:t>
              </a:r>
            </a:p>
          </p:txBody>
        </p:sp>
        <p:sp>
          <p:nvSpPr>
            <p:cNvPr id="39" name="文本框 10"/>
            <p:cNvSpPr txBox="1">
              <a:spLocks noChangeArrowheads="1"/>
            </p:cNvSpPr>
            <p:nvPr/>
          </p:nvSpPr>
          <p:spPr bwMode="auto">
            <a:xfrm>
              <a:off x="5486400" y="3047136"/>
              <a:ext cx="2488618" cy="12003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400" i="0" dirty="0"/>
                <a:t>修改地址</a:t>
              </a:r>
              <a:r>
                <a:rPr lang="zh-CN" altLang="en-US" sz="1400" i="0" dirty="0" smtClean="0"/>
                <a:t>指针</a:t>
              </a:r>
              <a:endParaRPr lang="en-US" altLang="zh-CN" sz="1400" i="0" dirty="0" smtClean="0"/>
            </a:p>
            <a:p>
              <a:pPr algn="ctr"/>
              <a:r>
                <a:rPr lang="zh-CN" altLang="en-US" sz="1400" i="0" dirty="0" smtClean="0"/>
                <a:t>字</a:t>
              </a:r>
              <a:r>
                <a:rPr lang="zh-CN" altLang="en-US" sz="1400" i="0" dirty="0"/>
                <a:t>计数器</a:t>
              </a:r>
            </a:p>
          </p:txBody>
        </p:sp>
        <p:sp>
          <p:nvSpPr>
            <p:cNvPr id="40" name="文本框 6"/>
            <p:cNvSpPr txBox="1">
              <a:spLocks noChangeArrowheads="1"/>
            </p:cNvSpPr>
            <p:nvPr/>
          </p:nvSpPr>
          <p:spPr bwMode="auto">
            <a:xfrm>
              <a:off x="588050" y="2408097"/>
              <a:ext cx="3602950" cy="659638"/>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i="0" dirty="0">
                  <a:latin typeface="华文楷体" panose="02010600040101010101" pitchFamily="2" charset="-122"/>
                  <a:ea typeface="华文楷体" panose="02010600040101010101" pitchFamily="2" charset="-122"/>
                </a:rPr>
                <a:t>发送内存地址</a:t>
              </a:r>
            </a:p>
          </p:txBody>
        </p:sp>
      </p:grpSp>
      <p:grpSp>
        <p:nvGrpSpPr>
          <p:cNvPr id="60" name="组合 59"/>
          <p:cNvGrpSpPr/>
          <p:nvPr/>
        </p:nvGrpSpPr>
        <p:grpSpPr>
          <a:xfrm>
            <a:off x="4910485" y="1340768"/>
            <a:ext cx="3871962" cy="4324486"/>
            <a:chOff x="588050" y="-1107230"/>
            <a:chExt cx="7386968" cy="8250296"/>
          </a:xfrm>
        </p:grpSpPr>
        <p:sp>
          <p:nvSpPr>
            <p:cNvPr id="61" name="文本框 4"/>
            <p:cNvSpPr txBox="1">
              <a:spLocks noChangeArrowheads="1"/>
            </p:cNvSpPr>
            <p:nvPr/>
          </p:nvSpPr>
          <p:spPr bwMode="auto">
            <a:xfrm>
              <a:off x="921498" y="-285065"/>
              <a:ext cx="3024699" cy="762000"/>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latin typeface="华文楷体" panose="02010600040101010101" pitchFamily="2" charset="-122"/>
                  <a:ea typeface="华文楷体" panose="02010600040101010101" pitchFamily="2" charset="-122"/>
                </a:rPr>
                <a:t>请求</a:t>
              </a:r>
            </a:p>
          </p:txBody>
        </p:sp>
        <p:sp>
          <p:nvSpPr>
            <p:cNvPr id="62" name="文本框 5"/>
            <p:cNvSpPr txBox="1">
              <a:spLocks noChangeArrowheads="1"/>
            </p:cNvSpPr>
            <p:nvPr/>
          </p:nvSpPr>
          <p:spPr bwMode="auto">
            <a:xfrm>
              <a:off x="921498" y="869165"/>
              <a:ext cx="3024699" cy="63665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600" i="0" dirty="0"/>
                <a:t>响应</a:t>
              </a:r>
            </a:p>
          </p:txBody>
        </p:sp>
        <p:sp>
          <p:nvSpPr>
            <p:cNvPr id="63" name="文本框 7"/>
            <p:cNvSpPr txBox="1">
              <a:spLocks noChangeArrowheads="1"/>
            </p:cNvSpPr>
            <p:nvPr/>
          </p:nvSpPr>
          <p:spPr bwMode="auto">
            <a:xfrm>
              <a:off x="588050" y="3677335"/>
              <a:ext cx="3602950" cy="621671"/>
            </a:xfrm>
            <a:prstGeom prst="rect">
              <a:avLst/>
            </a:prstGeom>
            <a:solidFill>
              <a:srgbClr val="FF6600"/>
            </a:solidFill>
            <a:ln w="38100" cap="flat" cmpd="sng" algn="ctr">
              <a:solidFill>
                <a:srgbClr val="FFFFFF"/>
              </a:solidFill>
              <a:prstDash val="solid"/>
            </a:ln>
            <a:effectLst>
              <a:outerShdw blurRad="40000" dist="20000" dir="5400000" rotWithShape="0">
                <a:srgbClr val="000000">
                  <a:alpha val="38000"/>
                </a:srgbClr>
              </a:outerShdw>
            </a:effec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  </a:t>
              </a:r>
              <a:r>
                <a:rPr lang="zh-CN" altLang="en-US" sz="1600" i="0" dirty="0">
                  <a:latin typeface="华文楷体" panose="02010600040101010101" pitchFamily="2" charset="-122"/>
                  <a:ea typeface="华文楷体" panose="02010600040101010101" pitchFamily="2" charset="-122"/>
                </a:rPr>
                <a:t>传送一个字</a:t>
              </a:r>
            </a:p>
          </p:txBody>
        </p:sp>
        <p:sp>
          <p:nvSpPr>
            <p:cNvPr id="64" name="文本框 11"/>
            <p:cNvSpPr txBox="1">
              <a:spLocks noChangeArrowheads="1"/>
            </p:cNvSpPr>
            <p:nvPr/>
          </p:nvSpPr>
          <p:spPr bwMode="auto">
            <a:xfrm>
              <a:off x="861501" y="6496735"/>
              <a:ext cx="3024699" cy="646331"/>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1600" i="0" dirty="0">
                  <a:latin typeface="华文楷体" panose="02010600040101010101" pitchFamily="2" charset="-122"/>
                  <a:ea typeface="华文楷体" panose="02010600040101010101" pitchFamily="2" charset="-122"/>
                </a:rPr>
                <a:t>DMA</a:t>
              </a:r>
              <a:r>
                <a:rPr lang="zh-CN" altLang="en-US" sz="1400" i="0" dirty="0"/>
                <a:t>结束</a:t>
              </a:r>
            </a:p>
          </p:txBody>
        </p:sp>
        <p:sp>
          <p:nvSpPr>
            <p:cNvPr id="65" name="直线 12"/>
            <p:cNvSpPr>
              <a:spLocks noChangeShapeType="1"/>
            </p:cNvSpPr>
            <p:nvPr/>
          </p:nvSpPr>
          <p:spPr bwMode="auto">
            <a:xfrm>
              <a:off x="2360773" y="489822"/>
              <a:ext cx="0" cy="37934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6" name="直线 13"/>
            <p:cNvSpPr>
              <a:spLocks noChangeShapeType="1"/>
            </p:cNvSpPr>
            <p:nvPr/>
          </p:nvSpPr>
          <p:spPr bwMode="auto">
            <a:xfrm>
              <a:off x="2360773" y="3102260"/>
              <a:ext cx="0" cy="5750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7" name="直线 14"/>
            <p:cNvSpPr>
              <a:spLocks noChangeShapeType="1"/>
            </p:cNvSpPr>
            <p:nvPr/>
          </p:nvSpPr>
          <p:spPr bwMode="auto">
            <a:xfrm>
              <a:off x="2360773" y="1546520"/>
              <a:ext cx="0" cy="8354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8" name="直线 15"/>
            <p:cNvSpPr>
              <a:spLocks noChangeShapeType="1"/>
            </p:cNvSpPr>
            <p:nvPr/>
          </p:nvSpPr>
          <p:spPr bwMode="auto">
            <a:xfrm>
              <a:off x="2360773" y="4363135"/>
              <a:ext cx="0" cy="43209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69" name="直线 16"/>
            <p:cNvSpPr>
              <a:spLocks noChangeShapeType="1"/>
            </p:cNvSpPr>
            <p:nvPr/>
          </p:nvSpPr>
          <p:spPr bwMode="auto">
            <a:xfrm>
              <a:off x="2360773" y="5963335"/>
              <a:ext cx="0" cy="56101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0" name="直线 17"/>
            <p:cNvSpPr>
              <a:spLocks noChangeShapeType="1"/>
            </p:cNvSpPr>
            <p:nvPr/>
          </p:nvSpPr>
          <p:spPr bwMode="auto">
            <a:xfrm>
              <a:off x="4223725" y="5429935"/>
              <a:ext cx="250698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1" name="直线 18"/>
            <p:cNvSpPr>
              <a:spLocks noChangeShapeType="1"/>
            </p:cNvSpPr>
            <p:nvPr/>
          </p:nvSpPr>
          <p:spPr bwMode="auto">
            <a:xfrm flipV="1">
              <a:off x="6738620" y="4191864"/>
              <a:ext cx="0" cy="12380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2" name="直线 19"/>
            <p:cNvSpPr>
              <a:spLocks noChangeShapeType="1"/>
            </p:cNvSpPr>
            <p:nvPr/>
          </p:nvSpPr>
          <p:spPr bwMode="auto">
            <a:xfrm flipV="1">
              <a:off x="6601242" y="-834577"/>
              <a:ext cx="0" cy="394440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3" name="直线 20"/>
            <p:cNvSpPr>
              <a:spLocks noChangeShapeType="1"/>
            </p:cNvSpPr>
            <p:nvPr/>
          </p:nvSpPr>
          <p:spPr bwMode="auto">
            <a:xfrm flipH="1">
              <a:off x="2327587" y="-834575"/>
              <a:ext cx="424046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sp>
          <p:nvSpPr>
            <p:cNvPr id="74" name="文本框 21"/>
            <p:cNvSpPr txBox="1">
              <a:spLocks noChangeArrowheads="1"/>
            </p:cNvSpPr>
            <p:nvPr/>
          </p:nvSpPr>
          <p:spPr bwMode="auto">
            <a:xfrm>
              <a:off x="3942648" y="4881892"/>
              <a:ext cx="1010351" cy="58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400" i="0" dirty="0">
                  <a:solidFill>
                    <a:schemeClr val="tx1"/>
                  </a:solidFill>
                  <a:latin typeface="华文楷体" panose="02010600040101010101" pitchFamily="2" charset="-122"/>
                  <a:ea typeface="华文楷体" panose="02010600040101010101" pitchFamily="2" charset="-122"/>
                </a:rPr>
                <a:t>N</a:t>
              </a:r>
            </a:p>
          </p:txBody>
        </p:sp>
        <p:sp>
          <p:nvSpPr>
            <p:cNvPr id="75" name="文本框 22"/>
            <p:cNvSpPr txBox="1">
              <a:spLocks noChangeArrowheads="1"/>
            </p:cNvSpPr>
            <p:nvPr/>
          </p:nvSpPr>
          <p:spPr bwMode="auto">
            <a:xfrm>
              <a:off x="2342449" y="5887136"/>
              <a:ext cx="1010351" cy="645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eaLnBrk="1" hangingPunct="1">
                <a:spcBef>
                  <a:spcPct val="50000"/>
                </a:spcBef>
              </a:pPr>
              <a:r>
                <a:rPr kumimoji="1" lang="en-US" altLang="zh-CN" sz="1600" i="0">
                  <a:solidFill>
                    <a:schemeClr val="tx1"/>
                  </a:solidFill>
                  <a:latin typeface="华文楷体" panose="02010600040101010101" pitchFamily="2" charset="-122"/>
                  <a:ea typeface="华文楷体" panose="02010600040101010101" pitchFamily="2" charset="-122"/>
                </a:rPr>
                <a:t>Y</a:t>
              </a:r>
            </a:p>
          </p:txBody>
        </p:sp>
        <p:sp>
          <p:nvSpPr>
            <p:cNvPr id="76" name="自选图形 8"/>
            <p:cNvSpPr>
              <a:spLocks noChangeArrowheads="1"/>
            </p:cNvSpPr>
            <p:nvPr/>
          </p:nvSpPr>
          <p:spPr bwMode="auto">
            <a:xfrm>
              <a:off x="588050" y="4820335"/>
              <a:ext cx="3602950" cy="1153326"/>
            </a:xfrm>
            <a:prstGeom prst="flowChartDecision">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fontAlgn="auto">
                <a:spcBef>
                  <a:spcPts val="0"/>
                </a:spcBef>
                <a:spcAft>
                  <a:spcPts val="0"/>
                </a:spcAft>
              </a:pPr>
              <a:r>
                <a:rPr lang="zh-CN" altLang="en-US" sz="1600" i="0" kern="0" dirty="0">
                  <a:solidFill>
                    <a:srgbClr val="000000"/>
                  </a:solidFill>
                  <a:latin typeface="华文楷体" panose="02010600040101010101" pitchFamily="2" charset="-122"/>
                  <a:ea typeface="华文楷体" panose="02010600040101010101" pitchFamily="2" charset="-122"/>
                </a:rPr>
                <a:t>传送完</a:t>
              </a:r>
              <a:r>
                <a:rPr lang="en-US" altLang="zh-CN" sz="1600" i="0" kern="0" dirty="0">
                  <a:solidFill>
                    <a:srgbClr val="000000"/>
                  </a:solidFill>
                  <a:latin typeface="华文楷体" panose="02010600040101010101" pitchFamily="2" charset="-122"/>
                  <a:ea typeface="华文楷体" panose="02010600040101010101" pitchFamily="2" charset="-122"/>
                </a:rPr>
                <a:t>?</a:t>
              </a:r>
            </a:p>
          </p:txBody>
        </p:sp>
        <p:sp>
          <p:nvSpPr>
            <p:cNvPr id="77" name="文本框 10"/>
            <p:cNvSpPr txBox="1">
              <a:spLocks noChangeArrowheads="1"/>
            </p:cNvSpPr>
            <p:nvPr/>
          </p:nvSpPr>
          <p:spPr bwMode="auto">
            <a:xfrm>
              <a:off x="5486400" y="3047136"/>
              <a:ext cx="2488618" cy="1200329"/>
            </a:xfrm>
            <a:prstGeom prst="rect">
              <a:avLst/>
            </a:prstGeom>
            <a:solidFill>
              <a:srgbClr val="92D05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400" i="0" dirty="0"/>
                <a:t>修改地址</a:t>
              </a:r>
              <a:r>
                <a:rPr lang="zh-CN" altLang="en-US" sz="1400" i="0" dirty="0" smtClean="0"/>
                <a:t>指针</a:t>
              </a:r>
              <a:endParaRPr lang="en-US" altLang="zh-CN" sz="1400" i="0" dirty="0" smtClean="0"/>
            </a:p>
            <a:p>
              <a:pPr algn="ctr"/>
              <a:r>
                <a:rPr lang="zh-CN" altLang="en-US" sz="1400" i="0" dirty="0" smtClean="0"/>
                <a:t>字</a:t>
              </a:r>
              <a:r>
                <a:rPr lang="zh-CN" altLang="en-US" sz="1400" i="0" dirty="0"/>
                <a:t>计数器</a:t>
              </a:r>
            </a:p>
          </p:txBody>
        </p:sp>
        <p:sp>
          <p:nvSpPr>
            <p:cNvPr id="78" name="文本框 6"/>
            <p:cNvSpPr txBox="1">
              <a:spLocks noChangeArrowheads="1"/>
            </p:cNvSpPr>
            <p:nvPr/>
          </p:nvSpPr>
          <p:spPr bwMode="auto">
            <a:xfrm>
              <a:off x="588050" y="2408097"/>
              <a:ext cx="3602950" cy="659638"/>
            </a:xfrm>
            <a:prstGeom prst="rect">
              <a:avLst/>
            </a:prstGeom>
            <a:solidFill>
              <a:srgbClr val="FFC000"/>
            </a:solidFill>
            <a:ln w="38100" cap="flat" cmpd="sng" algn="ctr">
              <a:solidFill>
                <a:srgbClr val="FFFFFF"/>
              </a:solidFill>
              <a:prstDash val="solid"/>
            </a:ln>
            <a:effectLst>
              <a:outerShdw blurRad="40000" dist="20000" dir="5400000" rotWithShape="0">
                <a:srgbClr val="000000">
                  <a:alpha val="38000"/>
                </a:srgbClr>
              </a:outerShdw>
            </a:effectLst>
            <a:extLst/>
          </p:spPr>
          <p:txBody>
            <a:bodyPr rtlCol="0" anchor="ctr"/>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r>
                <a:rPr lang="zh-CN" altLang="en-US" sz="1600" i="0" dirty="0">
                  <a:latin typeface="华文楷体" panose="02010600040101010101" pitchFamily="2" charset="-122"/>
                  <a:ea typeface="华文楷体" panose="02010600040101010101" pitchFamily="2" charset="-122"/>
                </a:rPr>
                <a:t>发送内存地址</a:t>
              </a:r>
            </a:p>
          </p:txBody>
        </p:sp>
        <p:sp>
          <p:nvSpPr>
            <p:cNvPr id="79" name="直线 12"/>
            <p:cNvSpPr>
              <a:spLocks noChangeShapeType="1"/>
            </p:cNvSpPr>
            <p:nvPr/>
          </p:nvSpPr>
          <p:spPr bwMode="auto">
            <a:xfrm>
              <a:off x="2327587" y="-1107230"/>
              <a:ext cx="14862" cy="82216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defPPr>
                <a:defRPr lang="zh-CN"/>
              </a:defPPr>
              <a:lvl1pPr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43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300" kern="1200">
                  <a:solidFill>
                    <a:schemeClr val="tx1"/>
                  </a:solidFill>
                  <a:latin typeface="Arial" panose="020B0604020202020204" pitchFamily="34" charset="0"/>
                  <a:ea typeface="宋体" panose="02010600030101010101" pitchFamily="2" charset="-122"/>
                  <a:cs typeface="+mn-cs"/>
                </a:defRPr>
              </a:lvl9pPr>
            </a:lstStyle>
            <a:p>
              <a:pPr algn="ctr"/>
              <a:endParaRPr lang="zh-CN" altLang="en-US" sz="4800" i="0"/>
            </a:p>
          </p:txBody>
        </p:sp>
      </p:grpSp>
      <p:sp>
        <p:nvSpPr>
          <p:cNvPr id="3" name="矩形 2"/>
          <p:cNvSpPr/>
          <p:nvPr/>
        </p:nvSpPr>
        <p:spPr>
          <a:xfrm>
            <a:off x="755576" y="5809408"/>
            <a:ext cx="1569660" cy="369332"/>
          </a:xfrm>
          <a:prstGeom prst="rect">
            <a:avLst/>
          </a:prstGeom>
        </p:spPr>
        <p:txBody>
          <a:bodyPr wrap="none">
            <a:spAutoFit/>
          </a:bodyPr>
          <a:lstStyle/>
          <a:p>
            <a:r>
              <a:rPr lang="zh-CN" altLang="en-US" i="0" dirty="0" smtClean="0"/>
              <a:t>停止</a:t>
            </a:r>
            <a:r>
              <a:rPr lang="zh-CN" altLang="en-US" i="0" dirty="0"/>
              <a:t>访内</a:t>
            </a:r>
            <a:r>
              <a:rPr lang="zh-CN" altLang="en-US" i="0" dirty="0" smtClean="0"/>
              <a:t>方式</a:t>
            </a:r>
            <a:endParaRPr lang="zh-CN" altLang="en-US" i="0" dirty="0"/>
          </a:p>
        </p:txBody>
      </p:sp>
      <p:sp>
        <p:nvSpPr>
          <p:cNvPr id="80" name="矩形 79"/>
          <p:cNvSpPr/>
          <p:nvPr/>
        </p:nvSpPr>
        <p:spPr>
          <a:xfrm>
            <a:off x="5146862" y="5818542"/>
            <a:ext cx="1569660" cy="369332"/>
          </a:xfrm>
          <a:prstGeom prst="rect">
            <a:avLst/>
          </a:prstGeom>
        </p:spPr>
        <p:txBody>
          <a:bodyPr wrap="none">
            <a:spAutoFit/>
          </a:bodyPr>
          <a:lstStyle/>
          <a:p>
            <a:r>
              <a:rPr lang="zh-CN" altLang="en-US" i="0" dirty="0" smtClean="0"/>
              <a:t>周期挪用方式</a:t>
            </a:r>
            <a:endParaRPr lang="zh-CN" altLang="en-US" i="0" dirty="0"/>
          </a:p>
        </p:txBody>
      </p:sp>
    </p:spTree>
    <p:extLst>
      <p:ext uri="{BB962C8B-B14F-4D97-AF65-F5344CB8AC3E}">
        <p14:creationId xmlns:p14="http://schemas.microsoft.com/office/powerpoint/2010/main" val="31716634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矩形 2"/>
          <p:cNvSpPr>
            <a:spLocks noGrp="1" noChangeArrowheads="1"/>
          </p:cNvSpPr>
          <p:nvPr>
            <p:ph type="title"/>
          </p:nvPr>
        </p:nvSpPr>
        <p:spPr/>
        <p:txBody>
          <a:bodyPr/>
          <a:lstStyle/>
          <a:p>
            <a:r>
              <a:rPr lang="en-US" altLang="zh-CN" smtClean="0"/>
              <a:t>DMA</a:t>
            </a:r>
            <a:r>
              <a:rPr lang="zh-CN" altLang="en-US" smtClean="0"/>
              <a:t>控制器</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53</a:t>
            </a:fld>
            <a:r>
              <a:rPr lang="en-US" altLang="zh-CN" sz="1400" smtClean="0">
                <a:solidFill>
                  <a:srgbClr val="0D7157"/>
                </a:solidFill>
              </a:rPr>
              <a:t>- </a:t>
            </a:r>
            <a:endParaRPr lang="en-US" altLang="zh-CN" sz="1400" dirty="0">
              <a:solidFill>
                <a:srgbClr val="0D7157"/>
              </a:solidFill>
            </a:endParaRPr>
          </a:p>
        </p:txBody>
      </p:sp>
      <p:pic>
        <p:nvPicPr>
          <p:cNvPr id="90123" name="图片 90122"/>
          <p:cNvPicPr>
            <a:picLocks noChangeAspect="1"/>
          </p:cNvPicPr>
          <p:nvPr/>
        </p:nvPicPr>
        <p:blipFill>
          <a:blip r:embed="rId2" cstate="print"/>
          <a:stretch>
            <a:fillRect/>
          </a:stretch>
        </p:blipFill>
        <p:spPr>
          <a:xfrm>
            <a:off x="380377" y="1340768"/>
            <a:ext cx="8136904" cy="4237436"/>
          </a:xfrm>
          <a:prstGeom prst="rect">
            <a:avLst/>
          </a:prstGeom>
        </p:spPr>
      </p:pic>
    </p:spTree>
    <p:extLst>
      <p:ext uri="{BB962C8B-B14F-4D97-AF65-F5344CB8AC3E}">
        <p14:creationId xmlns:p14="http://schemas.microsoft.com/office/powerpoint/2010/main" val="23070458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矩形 2"/>
          <p:cNvSpPr>
            <a:spLocks noGrp="1" noChangeArrowheads="1"/>
          </p:cNvSpPr>
          <p:nvPr>
            <p:ph type="title"/>
          </p:nvPr>
        </p:nvSpPr>
        <p:spPr/>
        <p:txBody>
          <a:bodyPr/>
          <a:lstStyle/>
          <a:p>
            <a:r>
              <a:rPr lang="zh-CN" altLang="en-US" smtClean="0"/>
              <a:t>工作过程</a:t>
            </a:r>
          </a:p>
        </p:txBody>
      </p:sp>
      <p:sp>
        <p:nvSpPr>
          <p:cNvPr id="91140" name="矩形 3"/>
          <p:cNvSpPr>
            <a:spLocks noGrp="1" noChangeArrowheads="1"/>
          </p:cNvSpPr>
          <p:nvPr>
            <p:ph type="body" idx="1"/>
          </p:nvPr>
        </p:nvSpPr>
        <p:spPr/>
        <p:txBody>
          <a:bodyPr/>
          <a:lstStyle/>
          <a:p>
            <a:pPr marL="457200" indent="-457200">
              <a:buFont typeface="+mj-lt"/>
              <a:buAutoNum type="arabicPeriod"/>
            </a:pPr>
            <a:r>
              <a:rPr lang="zh-CN" altLang="en-US" sz="2000" dirty="0" smtClean="0"/>
              <a:t>设备准备好</a:t>
            </a:r>
            <a:r>
              <a:rPr lang="en-US" altLang="zh-CN" sz="2000" dirty="0" smtClean="0"/>
              <a:t>,</a:t>
            </a:r>
            <a:r>
              <a:rPr lang="zh-CN" altLang="en-US" sz="2000" dirty="0" smtClean="0"/>
              <a:t>发启动信号</a:t>
            </a:r>
            <a:r>
              <a:rPr lang="en-US" altLang="zh-CN" sz="2000" dirty="0" smtClean="0"/>
              <a:t>,</a:t>
            </a:r>
            <a:r>
              <a:rPr lang="zh-CN" altLang="en-US" sz="2000" dirty="0" smtClean="0"/>
              <a:t>数据→数据缓冲寄存器</a:t>
            </a:r>
            <a:r>
              <a:rPr lang="en-US" altLang="zh-CN" sz="2000" dirty="0" smtClean="0"/>
              <a:t>;</a:t>
            </a:r>
          </a:p>
          <a:p>
            <a:pPr marL="457200" indent="-457200">
              <a:buFont typeface="+mj-lt"/>
              <a:buAutoNum type="arabicPeriod"/>
            </a:pPr>
            <a:r>
              <a:rPr lang="zh-CN" altLang="en-US" sz="2000" dirty="0" smtClean="0"/>
              <a:t>置“</a:t>
            </a:r>
            <a:r>
              <a:rPr lang="en-US" altLang="zh-CN" sz="2000" dirty="0" smtClean="0"/>
              <a:t>1”</a:t>
            </a:r>
            <a:r>
              <a:rPr lang="zh-CN" altLang="en-US" sz="2000" dirty="0" smtClean="0"/>
              <a:t>请求标志</a:t>
            </a:r>
            <a:r>
              <a:rPr lang="en-US" altLang="zh-CN" sz="2000" dirty="0" smtClean="0"/>
              <a:t>,</a:t>
            </a:r>
            <a:r>
              <a:rPr lang="zh-CN" altLang="en-US" sz="2000" dirty="0" smtClean="0"/>
              <a:t>发</a:t>
            </a:r>
            <a:r>
              <a:rPr lang="en-US" altLang="zh-CN" sz="2000" dirty="0" smtClean="0"/>
              <a:t>DMA</a:t>
            </a:r>
            <a:r>
              <a:rPr lang="zh-CN" altLang="en-US" sz="2000" dirty="0" smtClean="0"/>
              <a:t>请求</a:t>
            </a:r>
            <a:r>
              <a:rPr lang="en-US" altLang="zh-CN" sz="2000" dirty="0" smtClean="0"/>
              <a:t>;</a:t>
            </a:r>
          </a:p>
          <a:p>
            <a:pPr marL="457200" indent="-457200">
              <a:buFont typeface="+mj-lt"/>
              <a:buAutoNum type="arabicPeriod"/>
            </a:pPr>
            <a:r>
              <a:rPr lang="zh-CN" altLang="en-US" sz="2000" dirty="0" smtClean="0"/>
              <a:t>控制逻辑向</a:t>
            </a:r>
            <a:r>
              <a:rPr lang="en-US" altLang="zh-CN" sz="2000" dirty="0" smtClean="0"/>
              <a:t>CPU</a:t>
            </a:r>
            <a:r>
              <a:rPr lang="zh-CN" altLang="en-US" sz="2000" dirty="0" smtClean="0"/>
              <a:t>发保持</a:t>
            </a:r>
            <a:r>
              <a:rPr lang="en-US" altLang="zh-CN" sz="2000" dirty="0" smtClean="0"/>
              <a:t>HOLD</a:t>
            </a:r>
            <a:r>
              <a:rPr lang="zh-CN" altLang="en-US" sz="2000" dirty="0" smtClean="0"/>
              <a:t>请求</a:t>
            </a:r>
            <a:r>
              <a:rPr lang="en-US" altLang="zh-CN" sz="2000" dirty="0" smtClean="0"/>
              <a:t>;</a:t>
            </a:r>
          </a:p>
          <a:p>
            <a:pPr marL="457200" indent="-457200">
              <a:buFont typeface="+mj-lt"/>
              <a:buAutoNum type="arabicPeriod"/>
            </a:pPr>
            <a:r>
              <a:rPr lang="en-US" altLang="zh-CN" sz="2000" dirty="0" smtClean="0"/>
              <a:t>CPU</a:t>
            </a:r>
            <a:r>
              <a:rPr lang="zh-CN" altLang="en-US" sz="2000" dirty="0" smtClean="0"/>
              <a:t>响应后</a:t>
            </a:r>
            <a:r>
              <a:rPr lang="en-US" altLang="zh-CN" sz="2000" dirty="0" smtClean="0"/>
              <a:t>,</a:t>
            </a:r>
            <a:r>
              <a:rPr lang="zh-CN" altLang="en-US" sz="2000" dirty="0" smtClean="0"/>
              <a:t>向</a:t>
            </a:r>
            <a:r>
              <a:rPr lang="en-US" altLang="zh-CN" sz="2000" dirty="0" smtClean="0"/>
              <a:t>DMA</a:t>
            </a:r>
            <a:r>
              <a:rPr lang="zh-CN" altLang="en-US" sz="2000" dirty="0" smtClean="0"/>
              <a:t>控制器发</a:t>
            </a:r>
            <a:r>
              <a:rPr lang="en-US" altLang="zh-CN" sz="2000" dirty="0" smtClean="0"/>
              <a:t>HLDA</a:t>
            </a:r>
            <a:r>
              <a:rPr lang="zh-CN" altLang="en-US" sz="2000" dirty="0" smtClean="0"/>
              <a:t>响应</a:t>
            </a:r>
            <a:r>
              <a:rPr lang="en-US" altLang="zh-CN" sz="2000" dirty="0" smtClean="0"/>
              <a:t>;</a:t>
            </a:r>
          </a:p>
          <a:p>
            <a:pPr marL="457200" indent="-457200">
              <a:buFont typeface="+mj-lt"/>
              <a:buAutoNum type="arabicPeriod"/>
            </a:pPr>
            <a:r>
              <a:rPr lang="zh-CN" altLang="en-US" sz="2000" dirty="0" smtClean="0"/>
              <a:t>控制逻辑发</a:t>
            </a:r>
            <a:r>
              <a:rPr lang="en-US" altLang="zh-CN" sz="2000" dirty="0" smtClean="0"/>
              <a:t>DMA</a:t>
            </a:r>
            <a:r>
              <a:rPr lang="zh-CN" altLang="en-US" sz="2000" dirty="0" smtClean="0"/>
              <a:t>响应信号使请求标志复位为“</a:t>
            </a:r>
            <a:r>
              <a:rPr lang="en-US" altLang="zh-CN" sz="2000" dirty="0" smtClean="0"/>
              <a:t>0”,</a:t>
            </a:r>
            <a:r>
              <a:rPr lang="zh-CN" altLang="en-US" sz="2000" dirty="0" smtClean="0"/>
              <a:t>准备交换一个字</a:t>
            </a:r>
          </a:p>
          <a:p>
            <a:pPr marL="457200" indent="-457200">
              <a:buFont typeface="+mj-lt"/>
              <a:buAutoNum type="arabicPeriod"/>
            </a:pPr>
            <a:r>
              <a:rPr lang="zh-CN" altLang="en-US" sz="2000" dirty="0" smtClean="0"/>
              <a:t>在系统总线中的</a:t>
            </a:r>
            <a:r>
              <a:rPr lang="en-US" altLang="zh-CN" sz="2000" dirty="0" smtClean="0"/>
              <a:t>ABUS</a:t>
            </a:r>
            <a:r>
              <a:rPr lang="zh-CN" altLang="en-US" sz="2000" dirty="0" smtClean="0"/>
              <a:t>上发内存地址</a:t>
            </a:r>
            <a:r>
              <a:rPr lang="en-US" altLang="zh-CN" sz="2000" dirty="0" smtClean="0"/>
              <a:t>,DBUS</a:t>
            </a:r>
            <a:r>
              <a:rPr lang="zh-CN" altLang="en-US" sz="2000" dirty="0" smtClean="0"/>
              <a:t>上发送数据</a:t>
            </a:r>
            <a:r>
              <a:rPr lang="en-US" altLang="zh-CN" sz="2000" dirty="0" smtClean="0"/>
              <a:t>;</a:t>
            </a:r>
          </a:p>
          <a:p>
            <a:pPr marL="457200" indent="-457200">
              <a:buFont typeface="+mj-lt"/>
              <a:buAutoNum type="arabicPeriod"/>
            </a:pPr>
            <a:r>
              <a:rPr lang="zh-CN" altLang="en-US" sz="2000" dirty="0" smtClean="0"/>
              <a:t>在写命令控制下</a:t>
            </a:r>
            <a:r>
              <a:rPr lang="en-US" altLang="zh-CN" sz="2000" dirty="0" smtClean="0"/>
              <a:t>,</a:t>
            </a:r>
            <a:r>
              <a:rPr lang="zh-CN" altLang="en-US" sz="2000" dirty="0" smtClean="0"/>
              <a:t>把数据写入指定地址</a:t>
            </a:r>
            <a:r>
              <a:rPr lang="en-US" altLang="zh-CN" sz="2000" dirty="0" smtClean="0"/>
              <a:t>;</a:t>
            </a:r>
          </a:p>
          <a:p>
            <a:pPr marL="457200" indent="-457200">
              <a:buFont typeface="+mj-lt"/>
              <a:buAutoNum type="arabicPeriod"/>
            </a:pPr>
            <a:r>
              <a:rPr lang="zh-CN" altLang="en-US" sz="2000" dirty="0" smtClean="0"/>
              <a:t>内存地址</a:t>
            </a:r>
            <a:r>
              <a:rPr lang="en-US" altLang="zh-CN" sz="2000" dirty="0" smtClean="0"/>
              <a:t>+1,</a:t>
            </a:r>
            <a:r>
              <a:rPr lang="zh-CN" altLang="en-US" sz="2000" dirty="0" smtClean="0"/>
              <a:t>字计数器－</a:t>
            </a:r>
            <a:r>
              <a:rPr lang="en-US" altLang="zh-CN" sz="2000" dirty="0" smtClean="0"/>
              <a:t>1.</a:t>
            </a:r>
          </a:p>
          <a:p>
            <a:pPr marL="457200" indent="-457200">
              <a:buFont typeface="+mj-lt"/>
              <a:buAutoNum type="arabicPeriod"/>
            </a:pPr>
            <a:r>
              <a:rPr lang="zh-CN" altLang="en-US" sz="2000" dirty="0" smtClean="0"/>
              <a:t>跳转到第一步传送第二个字</a:t>
            </a:r>
            <a:r>
              <a:rPr lang="en-US" altLang="zh-CN" sz="2000" dirty="0" smtClean="0"/>
              <a:t>……..</a:t>
            </a:r>
            <a:r>
              <a:rPr lang="zh-CN" altLang="en-US" sz="2000" dirty="0" smtClean="0"/>
              <a:t>直至字计数器为</a:t>
            </a:r>
            <a:r>
              <a:rPr lang="en-US" altLang="zh-CN" sz="2000" dirty="0" smtClean="0"/>
              <a:t>0,DMA</a:t>
            </a:r>
            <a:r>
              <a:rPr lang="zh-CN" altLang="en-US" sz="2000" dirty="0" smtClean="0"/>
              <a:t>结束。</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9924085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矩形 2"/>
          <p:cNvSpPr>
            <a:spLocks noGrp="1" noChangeArrowheads="1"/>
          </p:cNvSpPr>
          <p:nvPr>
            <p:ph type="title"/>
          </p:nvPr>
        </p:nvSpPr>
        <p:spPr/>
        <p:txBody>
          <a:bodyPr/>
          <a:lstStyle/>
          <a:p>
            <a:pPr eaLnBrk="1" hangingPunct="1"/>
            <a:r>
              <a:rPr lang="en-US" altLang="zh-CN" smtClean="0"/>
              <a:t>DMA</a:t>
            </a:r>
            <a:r>
              <a:rPr lang="zh-CN" altLang="en-US" smtClean="0"/>
              <a:t>与程序中断的区别</a:t>
            </a:r>
          </a:p>
        </p:txBody>
      </p:sp>
      <p:sp>
        <p:nvSpPr>
          <p:cNvPr id="92164" name="矩形 3"/>
          <p:cNvSpPr>
            <a:spLocks noGrp="1" noChangeArrowheads="1"/>
          </p:cNvSpPr>
          <p:nvPr>
            <p:ph type="body" idx="1"/>
          </p:nvPr>
        </p:nvSpPr>
        <p:spPr/>
        <p:txBody>
          <a:bodyPr/>
          <a:lstStyle/>
          <a:p>
            <a:pPr algn="just" eaLnBrk="1" hangingPunct="1">
              <a:lnSpc>
                <a:spcPct val="150000"/>
              </a:lnSpc>
            </a:pPr>
            <a:r>
              <a:rPr lang="zh-CN" altLang="en-US" sz="2200" dirty="0" smtClean="0"/>
              <a:t>中断通过</a:t>
            </a:r>
            <a:r>
              <a:rPr lang="zh-CN" altLang="en-US" sz="2200" dirty="0">
                <a:solidFill>
                  <a:srgbClr val="FF0000"/>
                </a:solidFill>
              </a:rPr>
              <a:t>程序传送数据</a:t>
            </a:r>
            <a:r>
              <a:rPr lang="zh-CN" altLang="en-US" sz="2200" dirty="0"/>
              <a:t>，</a:t>
            </a:r>
            <a:r>
              <a:rPr lang="en-US" altLang="zh-CN" sz="2000" dirty="0" smtClean="0"/>
              <a:t>DMA</a:t>
            </a:r>
            <a:r>
              <a:rPr lang="zh-CN" altLang="en-US" sz="2200" dirty="0" smtClean="0"/>
              <a:t>靠</a:t>
            </a:r>
            <a:r>
              <a:rPr lang="zh-CN" altLang="en-US" sz="2200" dirty="0" smtClean="0">
                <a:solidFill>
                  <a:srgbClr val="FF0000"/>
                </a:solidFill>
              </a:rPr>
              <a:t>硬件来实现</a:t>
            </a:r>
            <a:r>
              <a:rPr lang="zh-CN" altLang="en-US" sz="2200" dirty="0" smtClean="0"/>
              <a:t>。</a:t>
            </a:r>
          </a:p>
          <a:p>
            <a:pPr algn="just" eaLnBrk="1" hangingPunct="1">
              <a:lnSpc>
                <a:spcPct val="150000"/>
              </a:lnSpc>
            </a:pPr>
            <a:r>
              <a:rPr lang="zh-CN" altLang="en-US" sz="2200" dirty="0" smtClean="0"/>
              <a:t>中断时机为</a:t>
            </a:r>
            <a:r>
              <a:rPr lang="zh-CN" altLang="en-US" sz="2200" dirty="0" smtClean="0">
                <a:solidFill>
                  <a:srgbClr val="FF0000"/>
                </a:solidFill>
              </a:rPr>
              <a:t>两指令之间</a:t>
            </a:r>
            <a:r>
              <a:rPr lang="zh-CN" altLang="en-US" sz="2200" dirty="0" smtClean="0"/>
              <a:t>，</a:t>
            </a:r>
            <a:r>
              <a:rPr lang="en-US" altLang="zh-CN" sz="2200" dirty="0"/>
              <a:t>DMA</a:t>
            </a:r>
            <a:r>
              <a:rPr lang="zh-CN" altLang="en-US" sz="2200" dirty="0"/>
              <a:t>响应时机为</a:t>
            </a:r>
            <a:r>
              <a:rPr lang="zh-CN" altLang="en-US" sz="2200" dirty="0" smtClean="0">
                <a:solidFill>
                  <a:srgbClr val="FF0000"/>
                </a:solidFill>
              </a:rPr>
              <a:t>两存储周期之间</a:t>
            </a:r>
            <a:r>
              <a:rPr lang="zh-CN" altLang="en-US" sz="2200" dirty="0" smtClean="0"/>
              <a:t>。</a:t>
            </a:r>
          </a:p>
          <a:p>
            <a:pPr algn="just" eaLnBrk="1" hangingPunct="1">
              <a:lnSpc>
                <a:spcPct val="150000"/>
              </a:lnSpc>
            </a:pPr>
            <a:r>
              <a:rPr lang="zh-CN" altLang="en-US" sz="2200" dirty="0" smtClean="0"/>
              <a:t>中断不仅具有数据传送能力，还能处理异常事件。</a:t>
            </a:r>
            <a:r>
              <a:rPr lang="en-US" altLang="zh-CN" sz="2000" dirty="0" smtClean="0"/>
              <a:t>DMA</a:t>
            </a:r>
            <a:r>
              <a:rPr lang="zh-CN" altLang="en-US" sz="2200" dirty="0" smtClean="0"/>
              <a:t>只能进行数据传送。</a:t>
            </a:r>
          </a:p>
          <a:p>
            <a:pPr algn="just" eaLnBrk="1" hangingPunct="1">
              <a:lnSpc>
                <a:spcPct val="150000"/>
              </a:lnSpc>
            </a:pPr>
            <a:r>
              <a:rPr lang="en-US" altLang="zh-CN" sz="2000" dirty="0" smtClean="0"/>
              <a:t>DMA</a:t>
            </a:r>
            <a:r>
              <a:rPr lang="zh-CN" altLang="en-US" sz="2200" dirty="0" smtClean="0"/>
              <a:t>仅挪用了一个存储周期，不改变</a:t>
            </a:r>
            <a:r>
              <a:rPr lang="en-US" altLang="zh-CN" sz="2000" dirty="0" smtClean="0"/>
              <a:t>CPU</a:t>
            </a:r>
            <a:r>
              <a:rPr lang="zh-CN" altLang="en-US" sz="2200" dirty="0" smtClean="0"/>
              <a:t>现场。</a:t>
            </a:r>
          </a:p>
          <a:p>
            <a:pPr algn="just" eaLnBrk="1" hangingPunct="1">
              <a:lnSpc>
                <a:spcPct val="150000"/>
              </a:lnSpc>
            </a:pPr>
            <a:r>
              <a:rPr lang="en-US" altLang="zh-CN" sz="2000" dirty="0" smtClean="0"/>
              <a:t>DMA</a:t>
            </a:r>
            <a:r>
              <a:rPr lang="zh-CN" altLang="en-US" sz="2200" dirty="0" smtClean="0"/>
              <a:t>请求的优先权比中断请求高</a:t>
            </a:r>
            <a:r>
              <a:rPr lang="zh-CN" altLang="en-US" sz="2000" dirty="0" smtClean="0"/>
              <a:t>。</a:t>
            </a:r>
            <a:r>
              <a:rPr lang="en-US" altLang="zh-CN" sz="2000" dirty="0" smtClean="0"/>
              <a:t>CPU</a:t>
            </a:r>
            <a:r>
              <a:rPr lang="zh-CN" altLang="en-US" sz="2200" dirty="0" smtClean="0"/>
              <a:t>优先响应</a:t>
            </a:r>
            <a:r>
              <a:rPr lang="en-US" altLang="zh-CN" sz="2000" dirty="0" smtClean="0"/>
              <a:t>DMA</a:t>
            </a:r>
            <a:r>
              <a:rPr lang="zh-CN" altLang="en-US" sz="2200" dirty="0" smtClean="0"/>
              <a:t>请求，是为了避免</a:t>
            </a:r>
            <a:r>
              <a:rPr lang="en-US" altLang="zh-CN" sz="2000" dirty="0" smtClean="0"/>
              <a:t>DMA</a:t>
            </a:r>
            <a:r>
              <a:rPr lang="zh-CN" altLang="en-US" sz="2200" dirty="0" smtClean="0"/>
              <a:t>所连接的高速外设丢失数据。</a:t>
            </a:r>
          </a:p>
          <a:p>
            <a:pPr algn="just" eaLnBrk="1" hangingPunct="1">
              <a:lnSpc>
                <a:spcPct val="150000"/>
              </a:lnSpc>
            </a:pPr>
            <a:r>
              <a:rPr lang="en-US" altLang="zh-CN" sz="2000" dirty="0" smtClean="0"/>
              <a:t>DMA</a:t>
            </a:r>
            <a:r>
              <a:rPr lang="zh-CN" altLang="en-US" sz="2200" dirty="0" smtClean="0"/>
              <a:t>利用了中断技术</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55</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427997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4"/>
          <p:cNvSpPr>
            <a:spLocks noGrp="1"/>
          </p:cNvSpPr>
          <p:nvPr>
            <p:ph type="sldNum" sz="quarter" idx="4294967295"/>
          </p:nvPr>
        </p:nvSpPr>
        <p:spPr>
          <a:noFill/>
        </p:spPr>
        <p:txBody>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eaLnBrk="1" hangingPunct="1"/>
            <a:fld id="{E678EE1A-4B21-47C5-AAE2-D7E37CDEB4FD}" type="slidenum">
              <a:rPr lang="en-US" altLang="zh-CN" sz="1400" smtClean="0">
                <a:solidFill>
                  <a:srgbClr val="000000"/>
                </a:solidFill>
                <a:latin typeface="Arial" charset="0"/>
                <a:ea typeface="华文细黑" pitchFamily="2" charset="-122"/>
              </a:rPr>
              <a:pPr eaLnBrk="1" hangingPunct="1"/>
              <a:t>56</a:t>
            </a:fld>
            <a:endParaRPr lang="en-US" altLang="zh-CN" sz="1400" smtClean="0">
              <a:solidFill>
                <a:srgbClr val="000000"/>
              </a:solidFill>
              <a:latin typeface="Arial" charset="0"/>
              <a:ea typeface="华文细黑" pitchFamily="2" charset="-122"/>
            </a:endParaRPr>
          </a:p>
        </p:txBody>
      </p:sp>
      <p:pic>
        <p:nvPicPr>
          <p:cNvPr id="114691" name="图片 2" descr="图片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
            <a:ext cx="80772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852" name="矩形 4"/>
          <p:cNvSpPr>
            <a:spLocks noChangeArrowheads="1"/>
          </p:cNvSpPr>
          <p:nvPr/>
        </p:nvSpPr>
        <p:spPr bwMode="auto">
          <a:xfrm>
            <a:off x="381000" y="4452625"/>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i="0" dirty="0">
                <a:solidFill>
                  <a:srgbClr val="3333FF"/>
                </a:solidFill>
                <a:latin typeface="Arial" charset="0"/>
                <a:ea typeface="宋体" pitchFamily="2" charset="-122"/>
              </a:rPr>
              <a:t>传输</a:t>
            </a:r>
            <a:r>
              <a:rPr lang="en-US" altLang="zh-CN" sz="1800" i="0" dirty="0">
                <a:solidFill>
                  <a:srgbClr val="3333FF"/>
                </a:solidFill>
                <a:latin typeface="Arial" charset="0"/>
                <a:ea typeface="宋体" pitchFamily="2" charset="-122"/>
              </a:rPr>
              <a:t>32bit</a:t>
            </a:r>
            <a:r>
              <a:rPr lang="zh-CN" altLang="en-US" sz="1800" i="0" dirty="0">
                <a:solidFill>
                  <a:srgbClr val="3333FF"/>
                </a:solidFill>
                <a:latin typeface="Arial" charset="0"/>
                <a:ea typeface="宋体" pitchFamily="2" charset="-122"/>
              </a:rPr>
              <a:t>，需一次中断，所需</a:t>
            </a:r>
            <a:r>
              <a:rPr lang="en-US" altLang="zh-CN" sz="1800" i="0" dirty="0">
                <a:solidFill>
                  <a:srgbClr val="3333FF"/>
                </a:solidFill>
                <a:latin typeface="Arial" charset="0"/>
                <a:ea typeface="宋体" pitchFamily="2" charset="-122"/>
              </a:rPr>
              <a:t>CPU</a:t>
            </a:r>
            <a:r>
              <a:rPr lang="zh-CN" altLang="en-US" sz="1800" i="0" dirty="0">
                <a:solidFill>
                  <a:srgbClr val="3333FF"/>
                </a:solidFill>
                <a:latin typeface="Arial" charset="0"/>
                <a:ea typeface="宋体" pitchFamily="2" charset="-122"/>
              </a:rPr>
              <a:t>开销</a:t>
            </a:r>
            <a:r>
              <a:rPr lang="en-US" altLang="zh-CN" sz="1800" i="0" dirty="0">
                <a:solidFill>
                  <a:srgbClr val="3333FF"/>
                </a:solidFill>
                <a:latin typeface="Arial" charset="0"/>
                <a:ea typeface="宋体" pitchFamily="2" charset="-122"/>
              </a:rPr>
              <a:t>T</a:t>
            </a:r>
            <a:r>
              <a:rPr lang="en-US" altLang="zh-CN" sz="1800" i="0" baseline="-25000" dirty="0">
                <a:solidFill>
                  <a:srgbClr val="3333FF"/>
                </a:solidFill>
                <a:latin typeface="Arial" charset="0"/>
                <a:ea typeface="宋体" pitchFamily="2" charset="-122"/>
              </a:rPr>
              <a:t>IO</a:t>
            </a:r>
            <a:r>
              <a:rPr lang="en-US" altLang="zh-CN" sz="1800" i="0" dirty="0">
                <a:solidFill>
                  <a:srgbClr val="3333FF"/>
                </a:solidFill>
                <a:latin typeface="Arial" charset="0"/>
                <a:ea typeface="宋体" pitchFamily="2" charset="-122"/>
              </a:rPr>
              <a:t>=</a:t>
            </a:r>
            <a:r>
              <a:rPr lang="zh-CN" altLang="en-US" sz="1800" i="0" dirty="0">
                <a:solidFill>
                  <a:srgbClr val="3333FF"/>
                </a:solidFill>
                <a:latin typeface="Arial" charset="0"/>
                <a:ea typeface="宋体" pitchFamily="2" charset="-122"/>
              </a:rPr>
              <a:t>（</a:t>
            </a:r>
            <a:r>
              <a:rPr lang="en-US" altLang="zh-CN" sz="1800" i="0" dirty="0">
                <a:solidFill>
                  <a:srgbClr val="3333FF"/>
                </a:solidFill>
                <a:latin typeface="Arial" charset="0"/>
                <a:ea typeface="宋体" pitchFamily="2" charset="-122"/>
              </a:rPr>
              <a:t>18+2</a:t>
            </a:r>
            <a:r>
              <a:rPr lang="zh-CN" altLang="en-US" sz="1800" i="0" dirty="0">
                <a:solidFill>
                  <a:srgbClr val="3333FF"/>
                </a:solidFill>
                <a:latin typeface="Arial" charset="0"/>
                <a:ea typeface="宋体" pitchFamily="2" charset="-122"/>
              </a:rPr>
              <a:t>）</a:t>
            </a:r>
            <a:r>
              <a:rPr lang="en-US" altLang="zh-CN" sz="1800" i="0" dirty="0">
                <a:solidFill>
                  <a:srgbClr val="3333FF"/>
                </a:solidFill>
                <a:latin typeface="Arial" charset="0"/>
                <a:ea typeface="宋体" pitchFamily="2" charset="-122"/>
              </a:rPr>
              <a:t>×CPI×T=20×5/500MHz</a:t>
            </a:r>
          </a:p>
        </p:txBody>
      </p:sp>
      <p:sp>
        <p:nvSpPr>
          <p:cNvPr id="206853" name="矩形 5"/>
          <p:cNvSpPr>
            <a:spLocks noChangeArrowheads="1"/>
          </p:cNvSpPr>
          <p:nvPr/>
        </p:nvSpPr>
        <p:spPr bwMode="auto">
          <a:xfrm>
            <a:off x="381000" y="5270564"/>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i="0" dirty="0">
                <a:solidFill>
                  <a:srgbClr val="3333FF"/>
                </a:solidFill>
                <a:latin typeface="Arial" charset="0"/>
                <a:ea typeface="宋体" pitchFamily="2" charset="-122"/>
              </a:rPr>
              <a:t>传输</a:t>
            </a:r>
            <a:r>
              <a:rPr lang="en-US" altLang="zh-CN" sz="1800" i="0" dirty="0">
                <a:solidFill>
                  <a:srgbClr val="3333FF"/>
                </a:solidFill>
                <a:latin typeface="Arial" charset="0"/>
                <a:ea typeface="宋体" pitchFamily="2" charset="-122"/>
              </a:rPr>
              <a:t>32bit</a:t>
            </a:r>
            <a:r>
              <a:rPr lang="zh-CN" altLang="en-US" sz="1800" i="0" dirty="0">
                <a:solidFill>
                  <a:srgbClr val="3333FF"/>
                </a:solidFill>
                <a:latin typeface="Arial" charset="0"/>
                <a:ea typeface="宋体" pitchFamily="2" charset="-122"/>
              </a:rPr>
              <a:t>，需要的总时间</a:t>
            </a:r>
            <a:r>
              <a:rPr lang="en-US" altLang="zh-CN" sz="1800" i="0" dirty="0" err="1">
                <a:solidFill>
                  <a:srgbClr val="3333FF"/>
                </a:solidFill>
                <a:latin typeface="Arial" charset="0"/>
                <a:ea typeface="宋体" pitchFamily="2" charset="-122"/>
              </a:rPr>
              <a:t>T</a:t>
            </a:r>
            <a:r>
              <a:rPr lang="en-US" altLang="zh-CN" sz="1800" i="0" baseline="-25000" dirty="0" err="1">
                <a:solidFill>
                  <a:srgbClr val="3333FF"/>
                </a:solidFill>
                <a:latin typeface="Arial" charset="0"/>
                <a:ea typeface="宋体" pitchFamily="2" charset="-122"/>
              </a:rPr>
              <a:t>total</a:t>
            </a:r>
            <a:r>
              <a:rPr lang="en-US" altLang="zh-CN" sz="1800" i="0" dirty="0">
                <a:solidFill>
                  <a:srgbClr val="3333FF"/>
                </a:solidFill>
                <a:latin typeface="Arial" charset="0"/>
                <a:ea typeface="宋体" pitchFamily="2" charset="-122"/>
              </a:rPr>
              <a:t>=32/8/0.5MB/s</a:t>
            </a:r>
          </a:p>
        </p:txBody>
      </p:sp>
      <p:sp>
        <p:nvSpPr>
          <p:cNvPr id="206854" name="矩形 6"/>
          <p:cNvSpPr>
            <a:spLocks noChangeArrowheads="1"/>
          </p:cNvSpPr>
          <p:nvPr/>
        </p:nvSpPr>
        <p:spPr bwMode="auto">
          <a:xfrm>
            <a:off x="381000" y="60198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1800" i="0" dirty="0">
                <a:solidFill>
                  <a:srgbClr val="3333FF"/>
                </a:solidFill>
                <a:latin typeface="Arial" charset="0"/>
                <a:ea typeface="宋体" pitchFamily="2" charset="-122"/>
              </a:rPr>
              <a:t>CPU</a:t>
            </a:r>
            <a:r>
              <a:rPr lang="zh-CN" altLang="en-US" sz="1800" i="0" dirty="0">
                <a:solidFill>
                  <a:srgbClr val="3333FF"/>
                </a:solidFill>
                <a:latin typeface="Arial" charset="0"/>
                <a:ea typeface="宋体" pitchFamily="2" charset="-122"/>
              </a:rPr>
              <a:t>用于外设</a:t>
            </a:r>
            <a:r>
              <a:rPr lang="en-US" altLang="zh-CN" sz="1800" i="0" dirty="0">
                <a:solidFill>
                  <a:srgbClr val="3333FF"/>
                </a:solidFill>
                <a:latin typeface="Arial" charset="0"/>
                <a:ea typeface="宋体" pitchFamily="2" charset="-122"/>
              </a:rPr>
              <a:t>I/O</a:t>
            </a:r>
            <a:r>
              <a:rPr lang="zh-CN" altLang="en-US" sz="1800" i="0" dirty="0">
                <a:solidFill>
                  <a:srgbClr val="3333FF"/>
                </a:solidFill>
                <a:latin typeface="Arial" charset="0"/>
                <a:ea typeface="宋体" pitchFamily="2" charset="-122"/>
              </a:rPr>
              <a:t>时间占整个</a:t>
            </a:r>
            <a:r>
              <a:rPr lang="en-US" altLang="zh-CN" sz="1800" i="0" dirty="0">
                <a:solidFill>
                  <a:srgbClr val="3333FF"/>
                </a:solidFill>
                <a:latin typeface="Arial" charset="0"/>
                <a:ea typeface="宋体" pitchFamily="2" charset="-122"/>
              </a:rPr>
              <a:t>CPU</a:t>
            </a:r>
            <a:r>
              <a:rPr lang="zh-CN" altLang="en-US" sz="1800" i="0" dirty="0">
                <a:solidFill>
                  <a:srgbClr val="3333FF"/>
                </a:solidFill>
                <a:latin typeface="Arial" charset="0"/>
                <a:ea typeface="宋体" pitchFamily="2" charset="-122"/>
              </a:rPr>
              <a:t>时间比例</a:t>
            </a:r>
            <a:r>
              <a:rPr lang="en-US" altLang="zh-CN" sz="1800" i="0" dirty="0">
                <a:solidFill>
                  <a:srgbClr val="3333FF"/>
                </a:solidFill>
                <a:latin typeface="Arial" charset="0"/>
                <a:ea typeface="宋体" pitchFamily="2" charset="-122"/>
              </a:rPr>
              <a:t>= </a:t>
            </a:r>
            <a:r>
              <a:rPr lang="en-US" altLang="zh-CN" sz="1800" i="0" dirty="0" smtClean="0">
                <a:solidFill>
                  <a:srgbClr val="3333FF"/>
                </a:solidFill>
                <a:latin typeface="Arial" charset="0"/>
                <a:ea typeface="宋体" pitchFamily="2" charset="-122"/>
              </a:rPr>
              <a:t>T</a:t>
            </a:r>
            <a:r>
              <a:rPr lang="en-US" altLang="zh-CN" sz="1800" i="0" baseline="-25000" dirty="0" smtClean="0">
                <a:solidFill>
                  <a:srgbClr val="3333FF"/>
                </a:solidFill>
                <a:latin typeface="Arial" charset="0"/>
                <a:ea typeface="宋体" pitchFamily="2" charset="-122"/>
              </a:rPr>
              <a:t>IO</a:t>
            </a:r>
            <a:r>
              <a:rPr lang="en-US" altLang="zh-CN" sz="1800" i="0" dirty="0" smtClean="0">
                <a:solidFill>
                  <a:srgbClr val="3333FF"/>
                </a:solidFill>
                <a:latin typeface="Arial" charset="0"/>
                <a:ea typeface="宋体" pitchFamily="2" charset="-122"/>
              </a:rPr>
              <a:t>/</a:t>
            </a:r>
            <a:r>
              <a:rPr lang="en-US" altLang="zh-CN" sz="1800" i="0" dirty="0" err="1" smtClean="0">
                <a:solidFill>
                  <a:srgbClr val="3333FF"/>
                </a:solidFill>
                <a:latin typeface="Arial" charset="0"/>
                <a:ea typeface="宋体" pitchFamily="2" charset="-122"/>
              </a:rPr>
              <a:t>T</a:t>
            </a:r>
            <a:r>
              <a:rPr lang="en-US" altLang="zh-CN" sz="1800" i="0" baseline="-25000" dirty="0" err="1" smtClean="0">
                <a:solidFill>
                  <a:srgbClr val="3333FF"/>
                </a:solidFill>
                <a:latin typeface="Arial" charset="0"/>
                <a:ea typeface="宋体" pitchFamily="2" charset="-122"/>
              </a:rPr>
              <a:t>total</a:t>
            </a:r>
            <a:r>
              <a:rPr lang="en-US" altLang="zh-CN" sz="1800" i="0" dirty="0" smtClean="0">
                <a:solidFill>
                  <a:srgbClr val="3333FF"/>
                </a:solidFill>
                <a:latin typeface="Arial" charset="0"/>
                <a:ea typeface="宋体" pitchFamily="2" charset="-122"/>
              </a:rPr>
              <a:t>=2.5</a:t>
            </a:r>
            <a:r>
              <a:rPr lang="en-US" altLang="zh-CN" sz="1800" i="0" dirty="0">
                <a:solidFill>
                  <a:srgbClr val="3333FF"/>
                </a:solidFill>
                <a:latin typeface="Arial" charset="0"/>
                <a:ea typeface="宋体" pitchFamily="2" charset="-122"/>
              </a:rPr>
              <a:t>%</a:t>
            </a:r>
          </a:p>
        </p:txBody>
      </p:sp>
      <p:sp>
        <p:nvSpPr>
          <p:cNvPr id="114696" name="Rectangle 3"/>
          <p:cNvSpPr>
            <a:spLocks noChangeArrowheads="1"/>
          </p:cNvSpPr>
          <p:nvPr/>
        </p:nvSpPr>
        <p:spPr bwMode="auto">
          <a:xfrm>
            <a:off x="4787900" y="3278188"/>
            <a:ext cx="1512888"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82800" rIns="92075" bIns="82800" anchor="ctr">
            <a:spAutoFit/>
          </a:bodyPr>
          <a:lstStyle/>
          <a:p>
            <a:pPr algn="l">
              <a:lnSpc>
                <a:spcPct val="150000"/>
              </a:lnSpc>
              <a:spcBef>
                <a:spcPct val="20000"/>
              </a:spcBef>
            </a:pPr>
            <a:r>
              <a:rPr lang="en-US" altLang="zh-CN" sz="1800" baseline="30000">
                <a:solidFill>
                  <a:srgbClr val="FF0000"/>
                </a:solidFill>
                <a:latin typeface="宋体" pitchFamily="2" charset="-122"/>
                <a:ea typeface="宋体" pitchFamily="2" charset="-122"/>
              </a:rPr>
              <a:t>(09</a:t>
            </a:r>
            <a:r>
              <a:rPr lang="zh-CN" altLang="en-US" sz="1800" baseline="30000">
                <a:solidFill>
                  <a:srgbClr val="FF0000"/>
                </a:solidFill>
                <a:latin typeface="宋体" pitchFamily="2" charset="-122"/>
                <a:ea typeface="宋体" pitchFamily="2" charset="-122"/>
              </a:rPr>
              <a:t>研究生统考</a:t>
            </a:r>
            <a:r>
              <a:rPr lang="en-US" altLang="zh-CN" sz="1800" baseline="30000">
                <a:solidFill>
                  <a:srgbClr val="FF0000"/>
                </a:solidFill>
                <a:latin typeface="宋体" pitchFamily="2" charset="-122"/>
                <a:ea typeface="宋体" pitchFamily="2" charset="-122"/>
              </a:rPr>
              <a:t>)</a:t>
            </a:r>
            <a:endParaRPr lang="zh-CN" altLang="en-US" sz="1800" baseline="3000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763829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6852"/>
                                        </p:tgtEl>
                                        <p:attrNameLst>
                                          <p:attrName>style.visibility</p:attrName>
                                        </p:attrNameLst>
                                      </p:cBhvr>
                                      <p:to>
                                        <p:strVal val="visible"/>
                                      </p:to>
                                    </p:set>
                                    <p:animEffect transition="in" filter="wipe(left)">
                                      <p:cBhvr>
                                        <p:cTn id="7" dur="500"/>
                                        <p:tgtEl>
                                          <p:spTgt spid="206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6853"/>
                                        </p:tgtEl>
                                        <p:attrNameLst>
                                          <p:attrName>style.visibility</p:attrName>
                                        </p:attrNameLst>
                                      </p:cBhvr>
                                      <p:to>
                                        <p:strVal val="visible"/>
                                      </p:to>
                                    </p:set>
                                    <p:animEffect transition="in" filter="wipe(left)">
                                      <p:cBhvr>
                                        <p:cTn id="12" dur="500"/>
                                        <p:tgtEl>
                                          <p:spTgt spid="206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6854"/>
                                        </p:tgtEl>
                                        <p:attrNameLst>
                                          <p:attrName>style.visibility</p:attrName>
                                        </p:attrNameLst>
                                      </p:cBhvr>
                                      <p:to>
                                        <p:strVal val="visible"/>
                                      </p:to>
                                    </p:set>
                                    <p:animEffect transition="in" filter="wipe(left)">
                                      <p:cBhvr>
                                        <p:cTn id="17" dur="500"/>
                                        <p:tgtEl>
                                          <p:spTgt spid="206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2" grpId="0"/>
      <p:bldP spid="206853" grpId="0"/>
      <p:bldP spid="20685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4"/>
          <p:cNvSpPr>
            <a:spLocks noGrp="1"/>
          </p:cNvSpPr>
          <p:nvPr>
            <p:ph type="sldNum" sz="quarter" idx="4294967295"/>
          </p:nvPr>
        </p:nvSpPr>
        <p:spPr>
          <a:noFill/>
        </p:spPr>
        <p:txBody>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eaLnBrk="1" hangingPunct="1"/>
            <a:fld id="{EC7EAB0E-26F2-47B2-B885-01B7054389A6}" type="slidenum">
              <a:rPr lang="en-US" altLang="zh-CN" sz="1400" smtClean="0">
                <a:solidFill>
                  <a:srgbClr val="000000"/>
                </a:solidFill>
                <a:latin typeface="Arial" charset="0"/>
                <a:ea typeface="华文细黑" pitchFamily="2" charset="-122"/>
              </a:rPr>
              <a:pPr eaLnBrk="1" hangingPunct="1"/>
              <a:t>57</a:t>
            </a:fld>
            <a:endParaRPr lang="en-US" altLang="zh-CN" sz="1400" smtClean="0">
              <a:solidFill>
                <a:srgbClr val="000000"/>
              </a:solidFill>
              <a:latin typeface="Arial" charset="0"/>
              <a:ea typeface="华文细黑" pitchFamily="2" charset="-122"/>
            </a:endParaRPr>
          </a:p>
        </p:txBody>
      </p:sp>
      <p:pic>
        <p:nvPicPr>
          <p:cNvPr id="115715" name="图片 2" descr="图片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152400"/>
            <a:ext cx="8077200"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5" name="矩形 3"/>
          <p:cNvSpPr>
            <a:spLocks noChangeArrowheads="1"/>
          </p:cNvSpPr>
          <p:nvPr/>
        </p:nvSpPr>
        <p:spPr bwMode="auto">
          <a:xfrm>
            <a:off x="533400" y="4008438"/>
            <a:ext cx="7783513"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i="0">
                <a:solidFill>
                  <a:srgbClr val="3333FF"/>
                </a:solidFill>
                <a:latin typeface="Arial" charset="0"/>
                <a:ea typeface="宋体" pitchFamily="2" charset="-122"/>
              </a:rPr>
              <a:t>第二问考察大家对</a:t>
            </a:r>
            <a:r>
              <a:rPr lang="en-US" altLang="zh-CN" sz="1800" i="0">
                <a:solidFill>
                  <a:srgbClr val="3333FF"/>
                </a:solidFill>
                <a:latin typeface="Arial" charset="0"/>
                <a:ea typeface="宋体" pitchFamily="2" charset="-122"/>
              </a:rPr>
              <a:t>DMA</a:t>
            </a:r>
            <a:r>
              <a:rPr lang="zh-CN" altLang="en-US" sz="1800" i="0">
                <a:solidFill>
                  <a:srgbClr val="3333FF"/>
                </a:solidFill>
                <a:latin typeface="Arial" charset="0"/>
                <a:ea typeface="宋体" pitchFamily="2" charset="-122"/>
              </a:rPr>
              <a:t>过程的把握，题中已经明确给出了</a:t>
            </a:r>
            <a:r>
              <a:rPr lang="en-US" altLang="zh-CN" sz="1800" i="0">
                <a:solidFill>
                  <a:srgbClr val="3333FF"/>
                </a:solidFill>
                <a:latin typeface="Arial" charset="0"/>
                <a:ea typeface="宋体" pitchFamily="2" charset="-122"/>
              </a:rPr>
              <a:t>DMA</a:t>
            </a:r>
            <a:r>
              <a:rPr lang="zh-CN" altLang="en-US" sz="1800" i="0">
                <a:solidFill>
                  <a:srgbClr val="3333FF"/>
                </a:solidFill>
                <a:latin typeface="Arial" charset="0"/>
                <a:ea typeface="宋体" pitchFamily="2" charset="-122"/>
              </a:rPr>
              <a:t>预处理和后处理开销，这部分是需要占用</a:t>
            </a:r>
            <a:r>
              <a:rPr lang="en-US" altLang="zh-CN" sz="1800" i="0">
                <a:solidFill>
                  <a:srgbClr val="3333FF"/>
                </a:solidFill>
                <a:latin typeface="Arial" charset="0"/>
                <a:ea typeface="宋体" pitchFamily="2" charset="-122"/>
              </a:rPr>
              <a:t>CPU</a:t>
            </a:r>
            <a:r>
              <a:rPr lang="zh-CN" altLang="en-US" sz="1800" i="0">
                <a:solidFill>
                  <a:srgbClr val="3333FF"/>
                </a:solidFill>
                <a:latin typeface="Arial" charset="0"/>
                <a:ea typeface="宋体" pitchFamily="2" charset="-122"/>
              </a:rPr>
              <a:t>时间的，而真正的</a:t>
            </a:r>
            <a:r>
              <a:rPr lang="en-US" altLang="zh-CN" sz="1800" i="0">
                <a:solidFill>
                  <a:srgbClr val="3333FF"/>
                </a:solidFill>
                <a:latin typeface="Arial" charset="0"/>
                <a:ea typeface="宋体" pitchFamily="2" charset="-122"/>
              </a:rPr>
              <a:t>DMA</a:t>
            </a:r>
            <a:r>
              <a:rPr lang="zh-CN" altLang="en-US" sz="1800" i="0">
                <a:solidFill>
                  <a:srgbClr val="3333FF"/>
                </a:solidFill>
                <a:latin typeface="Arial" charset="0"/>
                <a:ea typeface="宋体" pitchFamily="2" charset="-122"/>
              </a:rPr>
              <a:t>传输阶段不需要占用</a:t>
            </a:r>
            <a:r>
              <a:rPr lang="en-US" altLang="zh-CN" sz="1800" i="0">
                <a:solidFill>
                  <a:srgbClr val="3333FF"/>
                </a:solidFill>
                <a:latin typeface="Arial" charset="0"/>
                <a:ea typeface="宋体" pitchFamily="2" charset="-122"/>
              </a:rPr>
              <a:t>CPU</a:t>
            </a:r>
            <a:r>
              <a:rPr lang="zh-CN" altLang="en-US" sz="1800" i="0">
                <a:solidFill>
                  <a:srgbClr val="3333FF"/>
                </a:solidFill>
                <a:latin typeface="Arial" charset="0"/>
                <a:ea typeface="宋体" pitchFamily="2" charset="-122"/>
              </a:rPr>
              <a:t>时间。</a:t>
            </a:r>
          </a:p>
        </p:txBody>
      </p:sp>
      <p:sp>
        <p:nvSpPr>
          <p:cNvPr id="207876" name="矩形 4"/>
          <p:cNvSpPr>
            <a:spLocks noChangeArrowheads="1"/>
          </p:cNvSpPr>
          <p:nvPr/>
        </p:nvSpPr>
        <p:spPr bwMode="auto">
          <a:xfrm>
            <a:off x="381000" y="51054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i="0">
                <a:solidFill>
                  <a:srgbClr val="3333FF"/>
                </a:solidFill>
                <a:latin typeface="Arial" charset="0"/>
                <a:ea typeface="宋体" pitchFamily="2" charset="-122"/>
              </a:rPr>
              <a:t>传输</a:t>
            </a:r>
            <a:r>
              <a:rPr lang="en-US" altLang="zh-CN" sz="1800" i="0">
                <a:solidFill>
                  <a:srgbClr val="3333FF"/>
                </a:solidFill>
                <a:latin typeface="Arial" charset="0"/>
                <a:ea typeface="宋体" pitchFamily="2" charset="-122"/>
              </a:rPr>
              <a:t>5000B</a:t>
            </a:r>
            <a:r>
              <a:rPr lang="zh-CN" altLang="en-US" sz="1800" i="0">
                <a:solidFill>
                  <a:srgbClr val="3333FF"/>
                </a:solidFill>
                <a:latin typeface="Arial" charset="0"/>
                <a:ea typeface="宋体" pitchFamily="2" charset="-122"/>
              </a:rPr>
              <a:t>，需一次</a:t>
            </a:r>
            <a:r>
              <a:rPr lang="en-US" altLang="zh-CN" sz="1800" i="0">
                <a:solidFill>
                  <a:srgbClr val="3333FF"/>
                </a:solidFill>
                <a:latin typeface="Arial" charset="0"/>
                <a:ea typeface="宋体" pitchFamily="2" charset="-122"/>
              </a:rPr>
              <a:t>DMA</a:t>
            </a:r>
            <a:r>
              <a:rPr lang="zh-CN" altLang="en-US" sz="1800" i="0">
                <a:solidFill>
                  <a:srgbClr val="3333FF"/>
                </a:solidFill>
                <a:latin typeface="Arial" charset="0"/>
                <a:ea typeface="宋体" pitchFamily="2" charset="-122"/>
              </a:rPr>
              <a:t>，所需</a:t>
            </a:r>
            <a:r>
              <a:rPr lang="en-US" altLang="zh-CN" sz="1800" i="0">
                <a:solidFill>
                  <a:srgbClr val="3333FF"/>
                </a:solidFill>
                <a:latin typeface="Arial" charset="0"/>
                <a:ea typeface="宋体" pitchFamily="2" charset="-122"/>
              </a:rPr>
              <a:t>CPU</a:t>
            </a:r>
            <a:r>
              <a:rPr lang="zh-CN" altLang="en-US" sz="1800" i="0">
                <a:solidFill>
                  <a:srgbClr val="3333FF"/>
                </a:solidFill>
                <a:latin typeface="Arial" charset="0"/>
                <a:ea typeface="宋体" pitchFamily="2" charset="-122"/>
              </a:rPr>
              <a:t>开销</a:t>
            </a:r>
            <a:r>
              <a:rPr lang="en-US" altLang="zh-CN" sz="1800" i="0">
                <a:solidFill>
                  <a:srgbClr val="3333FF"/>
                </a:solidFill>
                <a:latin typeface="Arial" charset="0"/>
                <a:ea typeface="宋体" pitchFamily="2" charset="-122"/>
              </a:rPr>
              <a:t>T</a:t>
            </a:r>
            <a:r>
              <a:rPr lang="en-US" altLang="zh-CN" sz="1800" i="0" baseline="-25000">
                <a:solidFill>
                  <a:srgbClr val="3333FF"/>
                </a:solidFill>
                <a:latin typeface="Arial" charset="0"/>
                <a:ea typeface="宋体" pitchFamily="2" charset="-122"/>
              </a:rPr>
              <a:t>IO</a:t>
            </a:r>
            <a:r>
              <a:rPr lang="en-US" altLang="zh-CN" sz="1800" i="0">
                <a:solidFill>
                  <a:srgbClr val="3333FF"/>
                </a:solidFill>
                <a:latin typeface="Arial" charset="0"/>
                <a:ea typeface="宋体" pitchFamily="2" charset="-122"/>
              </a:rPr>
              <a:t>=500×T=500/500MHz</a:t>
            </a:r>
          </a:p>
        </p:txBody>
      </p:sp>
      <p:sp>
        <p:nvSpPr>
          <p:cNvPr id="207877" name="矩形 5"/>
          <p:cNvSpPr>
            <a:spLocks noChangeArrowheads="1"/>
          </p:cNvSpPr>
          <p:nvPr/>
        </p:nvSpPr>
        <p:spPr bwMode="auto">
          <a:xfrm>
            <a:off x="381000" y="56388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zh-CN" altLang="en-US" sz="1800" i="0">
                <a:solidFill>
                  <a:srgbClr val="3333FF"/>
                </a:solidFill>
                <a:latin typeface="Arial" charset="0"/>
                <a:ea typeface="宋体" pitchFamily="2" charset="-122"/>
              </a:rPr>
              <a:t>传输</a:t>
            </a:r>
            <a:r>
              <a:rPr lang="en-US" altLang="zh-CN" sz="1800" i="0">
                <a:solidFill>
                  <a:srgbClr val="3333FF"/>
                </a:solidFill>
                <a:latin typeface="Arial" charset="0"/>
                <a:ea typeface="宋体" pitchFamily="2" charset="-122"/>
              </a:rPr>
              <a:t>5000B   </a:t>
            </a:r>
            <a:r>
              <a:rPr lang="zh-CN" altLang="en-US" sz="1800" i="0">
                <a:solidFill>
                  <a:srgbClr val="3333FF"/>
                </a:solidFill>
                <a:latin typeface="Arial" charset="0"/>
                <a:ea typeface="宋体" pitchFamily="2" charset="-122"/>
              </a:rPr>
              <a:t>需要的总时间</a:t>
            </a:r>
            <a:r>
              <a:rPr lang="en-US" altLang="zh-CN" sz="1800" i="0">
                <a:solidFill>
                  <a:srgbClr val="3333FF"/>
                </a:solidFill>
                <a:latin typeface="Arial" charset="0"/>
                <a:ea typeface="宋体" pitchFamily="2" charset="-122"/>
              </a:rPr>
              <a:t>T</a:t>
            </a:r>
            <a:r>
              <a:rPr lang="en-US" altLang="zh-CN" sz="1800" i="0" baseline="-25000">
                <a:solidFill>
                  <a:srgbClr val="3333FF"/>
                </a:solidFill>
                <a:latin typeface="Arial" charset="0"/>
                <a:ea typeface="宋体" pitchFamily="2" charset="-122"/>
              </a:rPr>
              <a:t>total</a:t>
            </a:r>
            <a:r>
              <a:rPr lang="en-US" altLang="zh-CN" sz="1800" i="0">
                <a:solidFill>
                  <a:srgbClr val="3333FF"/>
                </a:solidFill>
                <a:latin typeface="Arial" charset="0"/>
                <a:ea typeface="宋体" pitchFamily="2" charset="-122"/>
              </a:rPr>
              <a:t>=5000/5MB/s</a:t>
            </a:r>
          </a:p>
        </p:txBody>
      </p:sp>
      <p:sp>
        <p:nvSpPr>
          <p:cNvPr id="207878" name="矩形 6"/>
          <p:cNvSpPr>
            <a:spLocks noChangeArrowheads="1"/>
          </p:cNvSpPr>
          <p:nvPr/>
        </p:nvSpPr>
        <p:spPr bwMode="auto">
          <a:xfrm>
            <a:off x="381000" y="6096000"/>
            <a:ext cx="845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l"/>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用于外设</a:t>
            </a:r>
            <a:r>
              <a:rPr lang="en-US" altLang="zh-CN" sz="1800">
                <a:solidFill>
                  <a:srgbClr val="3333FF"/>
                </a:solidFill>
                <a:latin typeface="Arial" charset="0"/>
                <a:ea typeface="宋体" pitchFamily="2" charset="-122"/>
              </a:rPr>
              <a:t>I/O</a:t>
            </a:r>
            <a:r>
              <a:rPr lang="zh-CN" altLang="en-US" sz="1800">
                <a:solidFill>
                  <a:srgbClr val="3333FF"/>
                </a:solidFill>
                <a:latin typeface="Arial" charset="0"/>
                <a:ea typeface="宋体" pitchFamily="2" charset="-122"/>
              </a:rPr>
              <a:t>时间占整个</a:t>
            </a:r>
            <a:r>
              <a:rPr lang="en-US" altLang="zh-CN" sz="1800">
                <a:solidFill>
                  <a:srgbClr val="3333FF"/>
                </a:solidFill>
                <a:latin typeface="Arial" charset="0"/>
                <a:ea typeface="宋体" pitchFamily="2" charset="-122"/>
              </a:rPr>
              <a:t>CPU</a:t>
            </a:r>
            <a:r>
              <a:rPr lang="zh-CN" altLang="en-US" sz="1800">
                <a:solidFill>
                  <a:srgbClr val="3333FF"/>
                </a:solidFill>
                <a:latin typeface="Arial" charset="0"/>
                <a:ea typeface="宋体" pitchFamily="2" charset="-122"/>
              </a:rPr>
              <a:t>时间比例</a:t>
            </a:r>
            <a:r>
              <a:rPr lang="en-US" altLang="zh-CN" sz="1800">
                <a:solidFill>
                  <a:srgbClr val="3333FF"/>
                </a:solidFill>
                <a:latin typeface="Arial" charset="0"/>
                <a:ea typeface="宋体" pitchFamily="2" charset="-122"/>
              </a:rPr>
              <a:t>= T</a:t>
            </a:r>
            <a:r>
              <a:rPr lang="en-US" altLang="zh-CN" sz="1800" baseline="-25000">
                <a:solidFill>
                  <a:srgbClr val="3333FF"/>
                </a:solidFill>
                <a:latin typeface="Arial" charset="0"/>
                <a:ea typeface="宋体" pitchFamily="2" charset="-122"/>
              </a:rPr>
              <a:t>IO</a:t>
            </a:r>
            <a:r>
              <a:rPr lang="en-US" altLang="zh-CN" sz="1800">
                <a:solidFill>
                  <a:srgbClr val="3333FF"/>
                </a:solidFill>
                <a:latin typeface="Arial" charset="0"/>
                <a:ea typeface="宋体" pitchFamily="2" charset="-122"/>
              </a:rPr>
              <a:t>/T</a:t>
            </a:r>
            <a:r>
              <a:rPr lang="en-US" altLang="zh-CN" sz="1800" baseline="-25000">
                <a:solidFill>
                  <a:srgbClr val="3333FF"/>
                </a:solidFill>
                <a:latin typeface="Arial" charset="0"/>
                <a:ea typeface="宋体" pitchFamily="2" charset="-122"/>
              </a:rPr>
              <a:t>total</a:t>
            </a:r>
            <a:r>
              <a:rPr lang="en-US" altLang="zh-CN" sz="1800">
                <a:solidFill>
                  <a:srgbClr val="3333FF"/>
                </a:solidFill>
                <a:latin typeface="Arial" charset="0"/>
                <a:ea typeface="宋体" pitchFamily="2" charset="-122"/>
              </a:rPr>
              <a:t>=0.1%</a:t>
            </a:r>
          </a:p>
        </p:txBody>
      </p:sp>
      <p:sp>
        <p:nvSpPr>
          <p:cNvPr id="115720" name="Rectangle 3"/>
          <p:cNvSpPr>
            <a:spLocks noChangeArrowheads="1"/>
          </p:cNvSpPr>
          <p:nvPr/>
        </p:nvSpPr>
        <p:spPr bwMode="auto">
          <a:xfrm>
            <a:off x="4618038" y="3278188"/>
            <a:ext cx="1512887" cy="40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92075" tIns="82800" rIns="92075" bIns="82800" anchor="ctr">
            <a:spAutoFit/>
          </a:bodyPr>
          <a:lstStyle/>
          <a:p>
            <a:pPr algn="l">
              <a:lnSpc>
                <a:spcPct val="150000"/>
              </a:lnSpc>
              <a:spcBef>
                <a:spcPct val="20000"/>
              </a:spcBef>
            </a:pPr>
            <a:r>
              <a:rPr lang="en-US" altLang="zh-CN" sz="1800" baseline="30000">
                <a:solidFill>
                  <a:srgbClr val="FF0000"/>
                </a:solidFill>
                <a:latin typeface="宋体" pitchFamily="2" charset="-122"/>
                <a:ea typeface="宋体" pitchFamily="2" charset="-122"/>
              </a:rPr>
              <a:t>(09</a:t>
            </a:r>
            <a:r>
              <a:rPr lang="zh-CN" altLang="en-US" sz="1800" baseline="30000">
                <a:solidFill>
                  <a:srgbClr val="FF0000"/>
                </a:solidFill>
                <a:latin typeface="宋体" pitchFamily="2" charset="-122"/>
                <a:ea typeface="宋体" pitchFamily="2" charset="-122"/>
              </a:rPr>
              <a:t>研究生统考</a:t>
            </a:r>
            <a:r>
              <a:rPr lang="en-US" altLang="zh-CN" sz="1800" baseline="30000">
                <a:solidFill>
                  <a:srgbClr val="FF0000"/>
                </a:solidFill>
                <a:latin typeface="宋体" pitchFamily="2" charset="-122"/>
                <a:ea typeface="宋体" pitchFamily="2" charset="-122"/>
              </a:rPr>
              <a:t>)</a:t>
            </a:r>
            <a:endParaRPr lang="zh-CN" altLang="en-US" sz="1800" baseline="30000">
              <a:solidFill>
                <a:srgbClr val="FF0000"/>
              </a:solidFill>
              <a:latin typeface="宋体" pitchFamily="2" charset="-122"/>
              <a:ea typeface="宋体" pitchFamily="2" charset="-122"/>
            </a:endParaRPr>
          </a:p>
        </p:txBody>
      </p:sp>
    </p:spTree>
    <p:extLst>
      <p:ext uri="{BB962C8B-B14F-4D97-AF65-F5344CB8AC3E}">
        <p14:creationId xmlns:p14="http://schemas.microsoft.com/office/powerpoint/2010/main" val="7429448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7875"/>
                                        </p:tgtEl>
                                        <p:attrNameLst>
                                          <p:attrName>style.visibility</p:attrName>
                                        </p:attrNameLst>
                                      </p:cBhvr>
                                      <p:to>
                                        <p:strVal val="visible"/>
                                      </p:to>
                                    </p:set>
                                    <p:animEffect transition="in" filter="wipe(left)">
                                      <p:cBhvr>
                                        <p:cTn id="7" dur="500"/>
                                        <p:tgtEl>
                                          <p:spTgt spid="2078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6"/>
                                        </p:tgtEl>
                                        <p:attrNameLst>
                                          <p:attrName>style.visibility</p:attrName>
                                        </p:attrNameLst>
                                      </p:cBhvr>
                                      <p:to>
                                        <p:strVal val="visible"/>
                                      </p:to>
                                    </p:set>
                                    <p:animEffect transition="in" filter="wipe(left)">
                                      <p:cBhvr>
                                        <p:cTn id="12" dur="500"/>
                                        <p:tgtEl>
                                          <p:spTgt spid="2078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7"/>
                                        </p:tgtEl>
                                        <p:attrNameLst>
                                          <p:attrName>style.visibility</p:attrName>
                                        </p:attrNameLst>
                                      </p:cBhvr>
                                      <p:to>
                                        <p:strVal val="visible"/>
                                      </p:to>
                                    </p:set>
                                    <p:animEffect transition="in" filter="wipe(left)">
                                      <p:cBhvr>
                                        <p:cTn id="17" dur="500"/>
                                        <p:tgtEl>
                                          <p:spTgt spid="20787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878"/>
                                        </p:tgtEl>
                                        <p:attrNameLst>
                                          <p:attrName>style.visibility</p:attrName>
                                        </p:attrNameLst>
                                      </p:cBhvr>
                                      <p:to>
                                        <p:strVal val="visible"/>
                                      </p:to>
                                    </p:set>
                                    <p:animEffect transition="in" filter="wipe(left)">
                                      <p:cBhvr>
                                        <p:cTn id="22" dur="500"/>
                                        <p:tgtEl>
                                          <p:spTgt spid="207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p:bldP spid="207876" grpId="0"/>
      <p:bldP spid="207877" grpId="0"/>
      <p:bldP spid="20787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矩形 2"/>
          <p:cNvSpPr>
            <a:spLocks noGrp="1" noChangeArrowheads="1"/>
          </p:cNvSpPr>
          <p:nvPr>
            <p:ph type="title"/>
          </p:nvPr>
        </p:nvSpPr>
        <p:spPr/>
        <p:txBody>
          <a:bodyPr/>
          <a:lstStyle/>
          <a:p>
            <a:pPr eaLnBrk="1" hangingPunct="1"/>
            <a:r>
              <a:rPr lang="zh-CN" altLang="en-US" smtClean="0"/>
              <a:t>通道方式</a:t>
            </a:r>
          </a:p>
        </p:txBody>
      </p:sp>
      <p:sp>
        <p:nvSpPr>
          <p:cNvPr id="93188" name="矩形 3"/>
          <p:cNvSpPr>
            <a:spLocks noGrp="1" noChangeArrowheads="1"/>
          </p:cNvSpPr>
          <p:nvPr>
            <p:ph type="body" idx="1"/>
          </p:nvPr>
        </p:nvSpPr>
        <p:spPr/>
        <p:txBody>
          <a:bodyPr/>
          <a:lstStyle/>
          <a:p>
            <a:pPr eaLnBrk="1" hangingPunct="1"/>
            <a:r>
              <a:rPr lang="zh-CN" altLang="en-US" smtClean="0"/>
              <a:t>通道的功能</a:t>
            </a:r>
          </a:p>
          <a:p>
            <a:pPr eaLnBrk="1" hangingPunct="1"/>
            <a:r>
              <a:rPr lang="zh-CN" altLang="en-US" smtClean="0"/>
              <a:t>通道类型</a:t>
            </a:r>
          </a:p>
          <a:p>
            <a:pPr eaLnBrk="1" hangingPunct="1"/>
            <a:r>
              <a:rPr lang="zh-CN" altLang="en-US" smtClean="0"/>
              <a:t>通道结构的发展</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4231838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矩形 2"/>
          <p:cNvSpPr>
            <a:spLocks noGrp="1" noChangeArrowheads="1"/>
          </p:cNvSpPr>
          <p:nvPr>
            <p:ph type="title"/>
          </p:nvPr>
        </p:nvSpPr>
        <p:spPr/>
        <p:txBody>
          <a:bodyPr/>
          <a:lstStyle/>
          <a:p>
            <a:r>
              <a:rPr lang="zh-CN" altLang="en-US" smtClean="0"/>
              <a:t>通道方式</a:t>
            </a:r>
          </a:p>
        </p:txBody>
      </p:sp>
      <p:sp>
        <p:nvSpPr>
          <p:cNvPr id="94212" name="矩形 3"/>
          <p:cNvSpPr>
            <a:spLocks noGrp="1" noChangeArrowheads="1"/>
          </p:cNvSpPr>
          <p:nvPr>
            <p:ph type="body" idx="1"/>
          </p:nvPr>
        </p:nvSpPr>
        <p:spPr/>
        <p:txBody>
          <a:bodyPr/>
          <a:lstStyle/>
          <a:p>
            <a:pPr>
              <a:lnSpc>
                <a:spcPct val="150000"/>
              </a:lnSpc>
            </a:pPr>
            <a:r>
              <a:rPr lang="en-US" altLang="zh-CN" dirty="0" smtClean="0"/>
              <a:t>DMA</a:t>
            </a:r>
            <a:r>
              <a:rPr lang="zh-CN" altLang="en-US" dirty="0" smtClean="0"/>
              <a:t>方式依赖硬件逻辑支持，随着设备数量的增加，</a:t>
            </a:r>
            <a:r>
              <a:rPr lang="en-US" altLang="zh-CN" dirty="0" smtClean="0"/>
              <a:t>DMA</a:t>
            </a:r>
            <a:r>
              <a:rPr lang="zh-CN" altLang="en-US" dirty="0" smtClean="0"/>
              <a:t>控制器增加，成本也相应增加。必须找出一种方法使</a:t>
            </a:r>
            <a:r>
              <a:rPr lang="en-US" altLang="zh-CN" dirty="0" smtClean="0"/>
              <a:t>DMA</a:t>
            </a:r>
            <a:r>
              <a:rPr lang="zh-CN" altLang="en-US" dirty="0" smtClean="0"/>
              <a:t>技术被更多的设备共享。</a:t>
            </a:r>
          </a:p>
          <a:p>
            <a:pPr>
              <a:lnSpc>
                <a:spcPct val="150000"/>
              </a:lnSpc>
            </a:pPr>
            <a:r>
              <a:rPr lang="en-US" altLang="zh-CN" dirty="0" smtClean="0"/>
              <a:t>DMA</a:t>
            </a:r>
            <a:r>
              <a:rPr lang="zh-CN" altLang="en-US" dirty="0" smtClean="0"/>
              <a:t>接口的起始准备仍需</a:t>
            </a:r>
            <a:r>
              <a:rPr lang="en-US" altLang="zh-CN" dirty="0" smtClean="0"/>
              <a:t>CPU</a:t>
            </a:r>
            <a:r>
              <a:rPr lang="zh-CN" altLang="en-US" dirty="0" smtClean="0"/>
              <a:t>执行一段程序完成。高速设备的信息是成批传送的，一批数据包含了相当多的数据块，每一数据块都要使</a:t>
            </a:r>
            <a:r>
              <a:rPr lang="en-US" altLang="zh-CN" dirty="0" smtClean="0"/>
              <a:t>DMA</a:t>
            </a:r>
            <a:r>
              <a:rPr lang="zh-CN" altLang="en-US" dirty="0" smtClean="0"/>
              <a:t>接口初始化。数据块连续频繁地传送，其占用</a:t>
            </a:r>
            <a:r>
              <a:rPr lang="en-US" altLang="zh-CN" dirty="0" smtClean="0"/>
              <a:t>CPU</a:t>
            </a:r>
            <a:r>
              <a:rPr lang="zh-CN" altLang="en-US" dirty="0" smtClean="0"/>
              <a:t>的时间就不可忽视了。</a:t>
            </a:r>
          </a:p>
        </p:txBody>
      </p:sp>
      <p:sp>
        <p:nvSpPr>
          <p:cNvPr id="10"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59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1480363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矩形 2"/>
          <p:cNvSpPr>
            <a:spLocks noGrp="1" noChangeArrowheads="1"/>
          </p:cNvSpPr>
          <p:nvPr>
            <p:ph type="title"/>
          </p:nvPr>
        </p:nvSpPr>
        <p:spPr/>
        <p:txBody>
          <a:bodyPr/>
          <a:lstStyle/>
          <a:p>
            <a:r>
              <a:rPr lang="zh-CN" altLang="en-US" smtClean="0"/>
              <a:t>不同设备的定时</a:t>
            </a:r>
          </a:p>
        </p:txBody>
      </p:sp>
      <p:sp>
        <p:nvSpPr>
          <p:cNvPr id="30724" name="矩形 3"/>
          <p:cNvSpPr>
            <a:spLocks noGrp="1" noChangeArrowheads="1"/>
          </p:cNvSpPr>
          <p:nvPr>
            <p:ph type="body" idx="1"/>
          </p:nvPr>
        </p:nvSpPr>
        <p:spPr/>
        <p:txBody>
          <a:bodyPr/>
          <a:lstStyle/>
          <a:p>
            <a:r>
              <a:rPr lang="zh-CN" altLang="en-US" dirty="0" smtClean="0"/>
              <a:t>如何判断数据有效是外设定时的关键；</a:t>
            </a:r>
          </a:p>
          <a:p>
            <a:r>
              <a:rPr lang="zh-CN" altLang="en-US" dirty="0" smtClean="0"/>
              <a:t>速度不同的外围设备共有三种定时；</a:t>
            </a:r>
          </a:p>
          <a:p>
            <a:pPr lvl="1"/>
            <a:r>
              <a:rPr lang="zh-CN" altLang="en-US" dirty="0" smtClean="0"/>
              <a:t>速度极慢或简单的外围设备</a:t>
            </a:r>
            <a:r>
              <a:rPr lang="en-US" altLang="zh-CN" dirty="0" smtClean="0"/>
              <a:t>(</a:t>
            </a:r>
            <a:r>
              <a:rPr lang="zh-CN" altLang="en-US" dirty="0" smtClean="0"/>
              <a:t>机械开关，显示二极管</a:t>
            </a:r>
            <a:r>
              <a:rPr lang="en-US" altLang="zh-CN" dirty="0" smtClean="0"/>
              <a:t>)</a:t>
            </a:r>
            <a:r>
              <a:rPr lang="zh-CN" altLang="en-US" dirty="0" smtClean="0"/>
              <a:t>，</a:t>
            </a:r>
            <a:endParaRPr lang="en-US" altLang="zh-CN" dirty="0" smtClean="0"/>
          </a:p>
          <a:p>
            <a:pPr lvl="2"/>
            <a:r>
              <a:rPr lang="zh-CN" altLang="en-US" dirty="0" smtClean="0"/>
              <a:t>直接输入输出</a:t>
            </a:r>
          </a:p>
          <a:p>
            <a:pPr lvl="1"/>
            <a:r>
              <a:rPr lang="zh-CN" altLang="en-US" dirty="0" smtClean="0"/>
              <a:t>慢速或中速的外围设备</a:t>
            </a:r>
            <a:endParaRPr lang="en-US" altLang="zh-CN" dirty="0" smtClean="0"/>
          </a:p>
          <a:p>
            <a:pPr lvl="2"/>
            <a:r>
              <a:rPr lang="zh-CN" altLang="en-US" dirty="0" smtClean="0"/>
              <a:t>异步定时</a:t>
            </a:r>
            <a:endParaRPr lang="en-US" altLang="zh-CN" dirty="0" smtClean="0"/>
          </a:p>
          <a:p>
            <a:pPr lvl="1"/>
            <a:r>
              <a:rPr lang="zh-CN" altLang="en-US" dirty="0" smtClean="0"/>
              <a:t>高速的外围设备</a:t>
            </a:r>
            <a:endParaRPr lang="en-US" altLang="zh-CN" dirty="0" smtClean="0"/>
          </a:p>
          <a:p>
            <a:pPr lvl="2"/>
            <a:r>
              <a:rPr lang="zh-CN" altLang="en-US" dirty="0" smtClean="0"/>
              <a:t>同步定时</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92092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矩形 2"/>
          <p:cNvSpPr>
            <a:spLocks noGrp="1" noChangeArrowheads="1"/>
          </p:cNvSpPr>
          <p:nvPr>
            <p:ph type="title"/>
          </p:nvPr>
        </p:nvSpPr>
        <p:spPr/>
        <p:txBody>
          <a:bodyPr/>
          <a:lstStyle/>
          <a:p>
            <a:r>
              <a:rPr lang="zh-CN" altLang="en-US" smtClean="0"/>
              <a:t>通道方式</a:t>
            </a:r>
          </a:p>
        </p:txBody>
      </p:sp>
      <p:sp>
        <p:nvSpPr>
          <p:cNvPr id="95236" name="矩形 3"/>
          <p:cNvSpPr>
            <a:spLocks noGrp="1" noChangeArrowheads="1"/>
          </p:cNvSpPr>
          <p:nvPr>
            <p:ph type="body" idx="1"/>
          </p:nvPr>
        </p:nvSpPr>
        <p:spPr/>
        <p:txBody>
          <a:bodyPr/>
          <a:lstStyle/>
          <a:p>
            <a:r>
              <a:rPr lang="zh-CN" altLang="en-US" dirty="0" smtClean="0"/>
              <a:t>设置专用的</a:t>
            </a:r>
            <a:r>
              <a:rPr lang="zh-CN" altLang="en-US" dirty="0" smtClean="0">
                <a:solidFill>
                  <a:srgbClr val="FF0000"/>
                </a:solidFill>
              </a:rPr>
              <a:t>输入输出处理机（通道）</a:t>
            </a:r>
            <a:r>
              <a:rPr lang="zh-CN" altLang="en-US" dirty="0" smtClean="0"/>
              <a:t>，分担输入输出管理的全部或大部分工作。</a:t>
            </a:r>
            <a:endParaRPr lang="en-US" altLang="zh-CN" dirty="0" smtClean="0"/>
          </a:p>
          <a:p>
            <a:r>
              <a:rPr lang="zh-CN" altLang="en-US" dirty="0" smtClean="0"/>
              <a:t>吸取了</a:t>
            </a:r>
            <a:r>
              <a:rPr lang="en-US" altLang="zh-CN" dirty="0" smtClean="0"/>
              <a:t>DMA</a:t>
            </a:r>
            <a:r>
              <a:rPr lang="zh-CN" altLang="en-US" dirty="0" smtClean="0"/>
              <a:t>技术，增加了软件管理，设有专用通道指令</a:t>
            </a:r>
            <a:endParaRPr lang="en-US" altLang="zh-CN" dirty="0" smtClean="0"/>
          </a:p>
          <a:p>
            <a:r>
              <a:rPr lang="zh-CN" altLang="en-US" dirty="0" smtClean="0"/>
              <a:t>层次性的</a:t>
            </a:r>
            <a:r>
              <a:rPr lang="en-US" altLang="zh-CN" dirty="0" smtClean="0"/>
              <a:t>I/O</a:t>
            </a:r>
            <a:r>
              <a:rPr lang="zh-CN" altLang="en-US" dirty="0" smtClean="0"/>
              <a:t>系统</a:t>
            </a:r>
          </a:p>
          <a:p>
            <a:pPr lvl="1"/>
            <a:r>
              <a:rPr lang="zh-CN" altLang="en-US" dirty="0" smtClean="0"/>
              <a:t>一个主机可以连接多个通道</a:t>
            </a:r>
            <a:endParaRPr lang="en-US" altLang="zh-CN" dirty="0" smtClean="0"/>
          </a:p>
          <a:p>
            <a:pPr lvl="1"/>
            <a:r>
              <a:rPr lang="zh-CN" altLang="en-US" dirty="0" smtClean="0"/>
              <a:t>一个通道可以管理多个设备控制器</a:t>
            </a:r>
            <a:endParaRPr lang="en-US" altLang="zh-CN" dirty="0" smtClean="0"/>
          </a:p>
          <a:p>
            <a:pPr lvl="1"/>
            <a:r>
              <a:rPr lang="zh-CN" altLang="en-US" dirty="0" smtClean="0"/>
              <a:t>一个设备控制器又可以控制多台设备。</a:t>
            </a:r>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60</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76113653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矩形 2"/>
          <p:cNvSpPr>
            <a:spLocks noGrp="1" noChangeArrowheads="1"/>
          </p:cNvSpPr>
          <p:nvPr>
            <p:ph type="title"/>
          </p:nvPr>
        </p:nvSpPr>
        <p:spPr/>
        <p:txBody>
          <a:bodyPr/>
          <a:lstStyle/>
          <a:p>
            <a:r>
              <a:rPr lang="zh-CN" altLang="en-US" smtClean="0"/>
              <a:t>通道功能</a:t>
            </a:r>
          </a:p>
        </p:txBody>
      </p:sp>
      <p:sp>
        <p:nvSpPr>
          <p:cNvPr id="96260" name="矩形 3"/>
          <p:cNvSpPr>
            <a:spLocks noGrp="1" noChangeArrowheads="1"/>
          </p:cNvSpPr>
          <p:nvPr>
            <p:ph type="body" idx="1"/>
          </p:nvPr>
        </p:nvSpPr>
        <p:spPr/>
        <p:txBody>
          <a:bodyPr/>
          <a:lstStyle/>
          <a:p>
            <a:pPr>
              <a:buFont typeface="Wingdings" panose="05000000000000000000" pitchFamily="2" charset="2"/>
              <a:buChar char="p"/>
            </a:pPr>
            <a:r>
              <a:rPr lang="zh-CN" altLang="en-US" sz="2000" dirty="0" smtClean="0"/>
              <a:t>根据</a:t>
            </a:r>
            <a:r>
              <a:rPr lang="en-US" altLang="zh-CN" sz="2000" dirty="0" smtClean="0"/>
              <a:t>CPU</a:t>
            </a:r>
            <a:r>
              <a:rPr lang="zh-CN" altLang="en-US" sz="2000" dirty="0" smtClean="0"/>
              <a:t>要求，组织设备与系统连接和通信；</a:t>
            </a:r>
          </a:p>
          <a:p>
            <a:pPr>
              <a:buFont typeface="Wingdings" panose="05000000000000000000" pitchFamily="2" charset="2"/>
              <a:buChar char="p"/>
            </a:pPr>
            <a:r>
              <a:rPr lang="zh-CN" altLang="en-US" sz="2000" dirty="0" smtClean="0"/>
              <a:t>选取通道指令，向设备发出操作命令；</a:t>
            </a:r>
          </a:p>
          <a:p>
            <a:pPr>
              <a:buFont typeface="Wingdings" panose="05000000000000000000" pitchFamily="2" charset="2"/>
              <a:buChar char="p"/>
            </a:pPr>
            <a:r>
              <a:rPr lang="zh-CN" altLang="en-US" sz="2000" dirty="0" smtClean="0"/>
              <a:t>指出数据在设备中的位置和主存缓冲区内的位置，组织设备与主存间的数据传输。</a:t>
            </a:r>
          </a:p>
          <a:p>
            <a:pPr>
              <a:buFont typeface="Wingdings" panose="05000000000000000000" pitchFamily="2" charset="2"/>
              <a:buChar char="p"/>
            </a:pPr>
            <a:r>
              <a:rPr lang="zh-CN" altLang="en-US" sz="2000" dirty="0" smtClean="0"/>
              <a:t>向</a:t>
            </a:r>
            <a:r>
              <a:rPr lang="en-US" altLang="zh-CN" sz="2000" dirty="0" smtClean="0"/>
              <a:t>CPU</a:t>
            </a:r>
            <a:r>
              <a:rPr lang="zh-CN" altLang="en-US" sz="2000" dirty="0" smtClean="0"/>
              <a:t>反映设备、设备控制器及通道本身的状态信息。</a:t>
            </a:r>
          </a:p>
          <a:p>
            <a:pPr>
              <a:buFont typeface="Wingdings" panose="05000000000000000000" pitchFamily="2" charset="2"/>
              <a:buChar char="p"/>
            </a:pPr>
            <a:r>
              <a:rPr lang="zh-CN" altLang="en-US" sz="2000" dirty="0" smtClean="0"/>
              <a:t>将外设和通道本身的中断请求，按次序及时报告</a:t>
            </a:r>
            <a:r>
              <a:rPr lang="en-US" altLang="zh-CN" sz="2000" dirty="0" smtClean="0"/>
              <a:t>CPU</a:t>
            </a:r>
            <a:r>
              <a:rPr lang="zh-CN" altLang="en-US" sz="2000" dirty="0" smtClean="0"/>
              <a:t>。</a:t>
            </a:r>
          </a:p>
          <a:p>
            <a:pPr>
              <a:buFont typeface="Wingdings" panose="05000000000000000000" pitchFamily="2" charset="2"/>
              <a:buChar char="p"/>
            </a:pPr>
            <a:r>
              <a:rPr lang="zh-CN" altLang="en-US" sz="2000" dirty="0" smtClean="0"/>
              <a:t>设备控制器介于通道与设备之间，是通道对外部设备实行具体控制的机构。</a:t>
            </a:r>
            <a:endParaRPr lang="en-US" altLang="zh-CN" sz="2000" dirty="0" smtClean="0"/>
          </a:p>
          <a:p>
            <a:pPr marL="927100" lvl="1" indent="-457200">
              <a:buFont typeface="Wingdings" panose="05000000000000000000" pitchFamily="2" charset="2"/>
              <a:buChar char="n"/>
            </a:pPr>
            <a:r>
              <a:rPr lang="zh-CN" altLang="en-US" sz="1600" dirty="0" smtClean="0"/>
              <a:t>将通道发送的命令转换为设备能接受的控制信号</a:t>
            </a:r>
            <a:endParaRPr lang="en-US" altLang="zh-CN" sz="1600" dirty="0" smtClean="0"/>
          </a:p>
          <a:p>
            <a:pPr marL="927100" lvl="1" indent="-457200">
              <a:buFont typeface="Wingdings" panose="05000000000000000000" pitchFamily="2" charset="2"/>
              <a:buChar char="n"/>
            </a:pPr>
            <a:r>
              <a:rPr lang="zh-CN" altLang="en-US" sz="1600" dirty="0" smtClean="0"/>
              <a:t>向通道反映设备的状态</a:t>
            </a:r>
            <a:endParaRPr lang="en-US" altLang="zh-CN" sz="1600" dirty="0" smtClean="0"/>
          </a:p>
          <a:p>
            <a:pPr marL="927100" lvl="1" indent="-457200">
              <a:buFont typeface="Wingdings" panose="05000000000000000000" pitchFamily="2" charset="2"/>
              <a:buChar char="n"/>
            </a:pPr>
            <a:r>
              <a:rPr lang="zh-CN" altLang="en-US" sz="1600" dirty="0" smtClean="0"/>
              <a:t>将设备的各种电平信号转换成通道能识别的标准逻辑信号。</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61</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1886411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矩形 2"/>
          <p:cNvSpPr>
            <a:spLocks noGrp="1" noChangeArrowheads="1"/>
          </p:cNvSpPr>
          <p:nvPr>
            <p:ph type="title"/>
          </p:nvPr>
        </p:nvSpPr>
        <p:spPr/>
        <p:txBody>
          <a:bodyPr/>
          <a:lstStyle/>
          <a:p>
            <a:r>
              <a:rPr lang="zh-CN" altLang="en-US" smtClean="0"/>
              <a:t>通道分类</a:t>
            </a:r>
          </a:p>
        </p:txBody>
      </p:sp>
      <p:sp>
        <p:nvSpPr>
          <p:cNvPr id="97284" name="矩形 3"/>
          <p:cNvSpPr>
            <a:spLocks noGrp="1" noChangeArrowheads="1"/>
          </p:cNvSpPr>
          <p:nvPr>
            <p:ph type="body" idx="1"/>
          </p:nvPr>
        </p:nvSpPr>
        <p:spPr/>
        <p:txBody>
          <a:bodyPr/>
          <a:lstStyle/>
          <a:p>
            <a:r>
              <a:rPr lang="zh-CN" altLang="en-US" dirty="0" smtClean="0"/>
              <a:t>根据设备共享通道的情况及信息传送速度的要求分为</a:t>
            </a:r>
            <a:r>
              <a:rPr lang="en-US" altLang="zh-CN" dirty="0" smtClean="0"/>
              <a:t>3</a:t>
            </a:r>
            <a:r>
              <a:rPr lang="zh-CN" altLang="en-US" dirty="0" smtClean="0"/>
              <a:t>类</a:t>
            </a:r>
          </a:p>
          <a:p>
            <a:pPr lvl="1"/>
            <a:r>
              <a:rPr lang="zh-CN" altLang="en-US" dirty="0" smtClean="0"/>
              <a:t>字节多路通道</a:t>
            </a:r>
          </a:p>
          <a:p>
            <a:pPr lvl="1"/>
            <a:r>
              <a:rPr lang="zh-CN" altLang="en-US" dirty="0" smtClean="0"/>
              <a:t>选择通道</a:t>
            </a:r>
          </a:p>
          <a:p>
            <a:pPr lvl="1"/>
            <a:r>
              <a:rPr lang="zh-CN" altLang="en-US" dirty="0" smtClean="0"/>
              <a:t>数组多路通道。</a:t>
            </a:r>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62</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41284573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矩形 2"/>
          <p:cNvSpPr>
            <a:spLocks noGrp="1" noChangeArrowheads="1"/>
          </p:cNvSpPr>
          <p:nvPr>
            <p:ph type="title"/>
          </p:nvPr>
        </p:nvSpPr>
        <p:spPr/>
        <p:txBody>
          <a:bodyPr/>
          <a:lstStyle/>
          <a:p>
            <a:r>
              <a:rPr lang="zh-CN" altLang="en-US" smtClean="0"/>
              <a:t>字节多路通道</a:t>
            </a:r>
          </a:p>
        </p:txBody>
      </p:sp>
      <p:sp>
        <p:nvSpPr>
          <p:cNvPr id="98308" name="矩形 4"/>
          <p:cNvSpPr>
            <a:spLocks noChangeArrowheads="1"/>
          </p:cNvSpPr>
          <p:nvPr/>
        </p:nvSpPr>
        <p:spPr bwMode="auto">
          <a:xfrm>
            <a:off x="611188" y="4524633"/>
            <a:ext cx="7772400"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69900" indent="-469900" algn="l">
              <a:lnSpc>
                <a:spcPct val="120000"/>
              </a:lnSpc>
              <a:spcBef>
                <a:spcPct val="20000"/>
              </a:spcBef>
              <a:buClr>
                <a:schemeClr val="accent2"/>
              </a:buClr>
              <a:buFont typeface="Wingdings" panose="05000000000000000000" pitchFamily="2" charset="2"/>
              <a:buChar char="n"/>
            </a:pPr>
            <a:r>
              <a:rPr lang="zh-CN" altLang="en-US" sz="2100" i="0" dirty="0" smtClean="0">
                <a:solidFill>
                  <a:schemeClr val="tx1"/>
                </a:solidFill>
                <a:latin typeface="微软雅黑" panose="020B0503020204020204" pitchFamily="34" charset="-122"/>
                <a:ea typeface="微软雅黑" panose="020B0503020204020204" pitchFamily="34" charset="-122"/>
              </a:rPr>
              <a:t>包括</a:t>
            </a:r>
            <a:r>
              <a:rPr lang="zh-CN" altLang="en-US" sz="2100" i="0" dirty="0">
                <a:solidFill>
                  <a:schemeClr val="tx1"/>
                </a:solidFill>
                <a:latin typeface="微软雅黑" panose="020B0503020204020204" pitchFamily="34" charset="-122"/>
                <a:ea typeface="微软雅黑" panose="020B0503020204020204" pitchFamily="34" charset="-122"/>
              </a:rPr>
              <a:t>若干子通道，每个子通道服务于一</a:t>
            </a:r>
            <a:r>
              <a:rPr lang="zh-CN" altLang="en-US" sz="2100" i="0" dirty="0" smtClean="0">
                <a:solidFill>
                  <a:schemeClr val="tx1"/>
                </a:solidFill>
                <a:latin typeface="微软雅黑" panose="020B0503020204020204" pitchFamily="34" charset="-122"/>
                <a:ea typeface="微软雅黑" panose="020B0503020204020204" pitchFamily="34" charset="-122"/>
              </a:rPr>
              <a:t>个慢速设备</a:t>
            </a:r>
            <a:endParaRPr lang="en-US" altLang="zh-CN" sz="2100" i="0" dirty="0" smtClean="0">
              <a:solidFill>
                <a:schemeClr val="tx1"/>
              </a:solidFill>
              <a:latin typeface="微软雅黑" panose="020B0503020204020204" pitchFamily="34" charset="-122"/>
              <a:ea typeface="微软雅黑" panose="020B0503020204020204" pitchFamily="34" charset="-122"/>
            </a:endParaRPr>
          </a:p>
          <a:p>
            <a:pPr marL="469900" indent="-469900" algn="l">
              <a:lnSpc>
                <a:spcPct val="120000"/>
              </a:lnSpc>
              <a:spcBef>
                <a:spcPct val="20000"/>
              </a:spcBef>
              <a:buClr>
                <a:schemeClr val="accent2"/>
              </a:buClr>
              <a:buFont typeface="Wingdings" panose="05000000000000000000" pitchFamily="2" charset="2"/>
              <a:buChar char="n"/>
            </a:pPr>
            <a:r>
              <a:rPr lang="zh-CN" altLang="en-US" sz="2100" i="0" dirty="0" smtClean="0">
                <a:solidFill>
                  <a:schemeClr val="tx1"/>
                </a:solidFill>
                <a:latin typeface="微软雅黑" panose="020B0503020204020204" pitchFamily="34" charset="-122"/>
                <a:ea typeface="微软雅黑" panose="020B0503020204020204" pitchFamily="34" charset="-122"/>
              </a:rPr>
              <a:t>在</a:t>
            </a:r>
            <a:r>
              <a:rPr lang="zh-CN" altLang="en-US" sz="2100" i="0" dirty="0">
                <a:solidFill>
                  <a:schemeClr val="tx1"/>
                </a:solidFill>
                <a:latin typeface="微软雅黑" panose="020B0503020204020204" pitchFamily="34" charset="-122"/>
                <a:ea typeface="微软雅黑" panose="020B0503020204020204" pitchFamily="34" charset="-122"/>
              </a:rPr>
              <a:t>一段时间</a:t>
            </a:r>
            <a:r>
              <a:rPr lang="zh-CN" altLang="en-US" sz="2100" i="0" dirty="0" smtClean="0">
                <a:solidFill>
                  <a:schemeClr val="tx1"/>
                </a:solidFill>
                <a:latin typeface="微软雅黑" panose="020B0503020204020204" pitchFamily="34" charset="-122"/>
                <a:ea typeface="微软雅黑" panose="020B0503020204020204" pitchFamily="34" charset="-122"/>
              </a:rPr>
              <a:t>内交替</a:t>
            </a:r>
            <a:r>
              <a:rPr lang="zh-CN" altLang="en-US" sz="2100" i="0" dirty="0">
                <a:solidFill>
                  <a:schemeClr val="tx1"/>
                </a:solidFill>
                <a:latin typeface="微软雅黑" panose="020B0503020204020204" pitchFamily="34" charset="-122"/>
                <a:ea typeface="微软雅黑" panose="020B0503020204020204" pitchFamily="34" charset="-122"/>
              </a:rPr>
              <a:t>执行多个设备的通道</a:t>
            </a:r>
            <a:r>
              <a:rPr lang="zh-CN" altLang="en-US" sz="2100" i="0" dirty="0" smtClean="0">
                <a:solidFill>
                  <a:schemeClr val="tx1"/>
                </a:solidFill>
                <a:latin typeface="微软雅黑" panose="020B0503020204020204" pitchFamily="34" charset="-122"/>
                <a:ea typeface="微软雅黑" panose="020B0503020204020204" pitchFamily="34" charset="-122"/>
              </a:rPr>
              <a:t>子程序</a:t>
            </a:r>
            <a:endParaRPr lang="en-US" altLang="zh-CN" sz="2100" i="0" dirty="0" smtClean="0">
              <a:solidFill>
                <a:schemeClr val="tx1"/>
              </a:solidFill>
              <a:latin typeface="微软雅黑" panose="020B0503020204020204" pitchFamily="34" charset="-122"/>
              <a:ea typeface="微软雅黑" panose="020B0503020204020204" pitchFamily="34" charset="-122"/>
            </a:endParaRPr>
          </a:p>
          <a:p>
            <a:pPr marL="469900" indent="-469900" algn="l">
              <a:lnSpc>
                <a:spcPct val="120000"/>
              </a:lnSpc>
              <a:spcBef>
                <a:spcPct val="20000"/>
              </a:spcBef>
              <a:buClr>
                <a:schemeClr val="accent2"/>
              </a:buClr>
              <a:buFont typeface="Wingdings" panose="05000000000000000000" pitchFamily="2" charset="2"/>
              <a:buChar char="n"/>
            </a:pPr>
            <a:r>
              <a:rPr lang="zh-CN" altLang="en-US" sz="2100" i="0" dirty="0" smtClean="0">
                <a:latin typeface="微软雅黑" panose="020B0503020204020204" pitchFamily="34" charset="-122"/>
                <a:ea typeface="微软雅黑" panose="020B0503020204020204" pitchFamily="34" charset="-122"/>
              </a:rPr>
              <a:t>传输单位是字节</a:t>
            </a:r>
            <a:endParaRPr lang="en-US" altLang="zh-CN" sz="2100" i="0" dirty="0" smtClean="0">
              <a:solidFill>
                <a:schemeClr val="tx1"/>
              </a:solidFill>
              <a:latin typeface="微软雅黑" panose="020B0503020204020204" pitchFamily="34" charset="-122"/>
              <a:ea typeface="微软雅黑" panose="020B0503020204020204" pitchFamily="34" charset="-122"/>
            </a:endParaRPr>
          </a:p>
          <a:p>
            <a:pPr marL="469900" indent="-469900" algn="l">
              <a:lnSpc>
                <a:spcPct val="120000"/>
              </a:lnSpc>
              <a:spcBef>
                <a:spcPct val="20000"/>
              </a:spcBef>
              <a:buClr>
                <a:schemeClr val="accent2"/>
              </a:buClr>
              <a:buFont typeface="Wingdings" panose="05000000000000000000" pitchFamily="2" charset="2"/>
              <a:buChar char="n"/>
            </a:pPr>
            <a:r>
              <a:rPr lang="zh-CN" altLang="en-US" sz="2100" i="0" dirty="0" smtClean="0">
                <a:latin typeface="微软雅黑" panose="020B0503020204020204" pitchFamily="34" charset="-122"/>
                <a:ea typeface="微软雅黑" panose="020B0503020204020204" pitchFamily="34" charset="-122"/>
              </a:rPr>
              <a:t>宏观上</a:t>
            </a:r>
            <a:r>
              <a:rPr lang="zh-CN" altLang="en-US" sz="2100" i="0" dirty="0" smtClean="0">
                <a:solidFill>
                  <a:schemeClr val="tx1"/>
                </a:solidFill>
                <a:latin typeface="微软雅黑" panose="020B0503020204020204" pitchFamily="34" charset="-122"/>
                <a:ea typeface="微软雅黑" panose="020B0503020204020204" pitchFamily="34" charset="-122"/>
              </a:rPr>
              <a:t>这些</a:t>
            </a:r>
            <a:r>
              <a:rPr lang="zh-CN" altLang="en-US" sz="2100" i="0" dirty="0">
                <a:solidFill>
                  <a:schemeClr val="tx1"/>
                </a:solidFill>
                <a:latin typeface="微软雅黑" panose="020B0503020204020204" pitchFamily="34" charset="-122"/>
                <a:ea typeface="微软雅黑" panose="020B0503020204020204" pitchFamily="34" charset="-122"/>
              </a:rPr>
              <a:t>设备并行</a:t>
            </a:r>
            <a:r>
              <a:rPr lang="zh-CN" altLang="en-US" sz="2100" i="0" dirty="0" smtClean="0">
                <a:solidFill>
                  <a:schemeClr val="tx1"/>
                </a:solidFill>
                <a:latin typeface="微软雅黑" panose="020B0503020204020204" pitchFamily="34" charset="-122"/>
                <a:ea typeface="微软雅黑" panose="020B0503020204020204" pitchFamily="34" charset="-122"/>
              </a:rPr>
              <a:t>工作</a:t>
            </a:r>
            <a:endParaRPr lang="zh-CN" altLang="en-US" sz="2100" i="0" dirty="0">
              <a:solidFill>
                <a:schemeClr val="tx1"/>
              </a:solidFill>
              <a:latin typeface="微软雅黑" panose="020B0503020204020204" pitchFamily="34" charset="-122"/>
              <a:ea typeface="微软雅黑" panose="020B0503020204020204" pitchFamily="34" charset="-122"/>
            </a:endParaRPr>
          </a:p>
        </p:txBody>
      </p:sp>
      <p:graphicFrame>
        <p:nvGraphicFramePr>
          <p:cNvPr id="98309" name="对象 5"/>
          <p:cNvGraphicFramePr>
            <a:graphicFrameLocks noChangeAspect="1"/>
          </p:cNvGraphicFramePr>
          <p:nvPr>
            <p:extLst>
              <p:ext uri="{D42A27DB-BD31-4B8C-83A1-F6EECF244321}">
                <p14:modId xmlns:p14="http://schemas.microsoft.com/office/powerpoint/2010/main" val="244833261"/>
              </p:ext>
            </p:extLst>
          </p:nvPr>
        </p:nvGraphicFramePr>
        <p:xfrm>
          <a:off x="908051" y="1283022"/>
          <a:ext cx="7178674" cy="2844453"/>
        </p:xfrm>
        <a:graphic>
          <a:graphicData uri="http://schemas.openxmlformats.org/presentationml/2006/ole">
            <mc:AlternateContent xmlns:mc="http://schemas.openxmlformats.org/markup-compatibility/2006">
              <mc:Choice xmlns:v="urn:schemas-microsoft-com:vml" Requires="v">
                <p:oleObj spid="_x0000_s13406" name="图片" r:id="rId3" imgW="3677412" imgH="1456944" progId="Word.Picture.8">
                  <p:embed/>
                </p:oleObj>
              </mc:Choice>
              <mc:Fallback>
                <p:oleObj name="图片" r:id="rId3" imgW="3677412" imgH="1456944" progId="Word.Picture.8">
                  <p:embed/>
                  <p:pic>
                    <p:nvPicPr>
                      <p:cNvPr id="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051" y="1283022"/>
                        <a:ext cx="7178674" cy="28444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63</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7378340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矩形 2"/>
          <p:cNvSpPr>
            <a:spLocks noGrp="1" noChangeArrowheads="1"/>
          </p:cNvSpPr>
          <p:nvPr>
            <p:ph type="title"/>
          </p:nvPr>
        </p:nvSpPr>
        <p:spPr/>
        <p:txBody>
          <a:bodyPr/>
          <a:lstStyle/>
          <a:p>
            <a:r>
              <a:rPr lang="zh-CN" altLang="en-US" smtClean="0"/>
              <a:t>选择通道</a:t>
            </a:r>
          </a:p>
        </p:txBody>
      </p:sp>
      <p:sp>
        <p:nvSpPr>
          <p:cNvPr id="99332" name="矩形 3"/>
          <p:cNvSpPr>
            <a:spLocks noGrp="1" noChangeArrowheads="1"/>
          </p:cNvSpPr>
          <p:nvPr>
            <p:ph type="body" idx="1"/>
          </p:nvPr>
        </p:nvSpPr>
        <p:spPr/>
        <p:txBody>
          <a:bodyPr/>
          <a:lstStyle/>
          <a:p>
            <a:r>
              <a:rPr lang="zh-CN" altLang="en-US" dirty="0" smtClean="0"/>
              <a:t>字节多路通道</a:t>
            </a:r>
            <a:endParaRPr lang="en-US" altLang="zh-CN" dirty="0" smtClean="0"/>
          </a:p>
          <a:p>
            <a:pPr lvl="1"/>
            <a:r>
              <a:rPr lang="zh-CN" altLang="en-US" dirty="0" smtClean="0"/>
              <a:t>适合慢速设备，不适合高速设备</a:t>
            </a:r>
            <a:endParaRPr lang="en-US" altLang="zh-CN" dirty="0" smtClean="0"/>
          </a:p>
          <a:p>
            <a:pPr lvl="1"/>
            <a:r>
              <a:rPr lang="zh-CN" altLang="en-US" dirty="0" smtClean="0"/>
              <a:t>高速设备传送两个字节间的空闲很短</a:t>
            </a:r>
            <a:endParaRPr lang="en-US" altLang="zh-CN" dirty="0" smtClean="0"/>
          </a:p>
          <a:p>
            <a:r>
              <a:rPr lang="zh-CN" altLang="en-US" dirty="0" smtClean="0"/>
              <a:t>选择通道</a:t>
            </a:r>
            <a:endParaRPr lang="en-US" altLang="zh-CN" dirty="0" smtClean="0"/>
          </a:p>
          <a:p>
            <a:pPr lvl="1"/>
            <a:r>
              <a:rPr lang="zh-CN" altLang="en-US" dirty="0" smtClean="0"/>
              <a:t>设备以成批数据连续传送方式占用通道，直到指定数量的数据全部传送完毕，通道才转为其它设备服务。</a:t>
            </a:r>
            <a:endParaRPr lang="en-US" altLang="zh-CN" dirty="0" smtClean="0"/>
          </a:p>
          <a:p>
            <a:pPr lvl="1"/>
            <a:r>
              <a:rPr lang="zh-CN" altLang="en-US" dirty="0" smtClean="0"/>
              <a:t>选择通道在物理上可以连接多个设备，但设备不能同时工作。</a:t>
            </a:r>
            <a:endParaRPr lang="en-US" altLang="zh-CN" dirty="0" smtClean="0"/>
          </a:p>
          <a:p>
            <a:pPr lvl="1"/>
            <a:r>
              <a:rPr lang="zh-CN" altLang="en-US" dirty="0" smtClean="0"/>
              <a:t>选择通道只有一个子通道，它适用于大批量数据的高速传送。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64</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58158275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选择通道</a:t>
            </a:r>
            <a:endParaRPr lang="zh-CN" altLang="en-US" dirty="0"/>
          </a:p>
        </p:txBody>
      </p:sp>
      <p:sp>
        <p:nvSpPr>
          <p:cNvPr id="100356" name="矩形 3"/>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00358" name="矩形 5"/>
          <p:cNvSpPr>
            <a:spLocks noChangeArrowheads="1"/>
          </p:cNvSpPr>
          <p:nvPr/>
        </p:nvSpPr>
        <p:spPr bwMode="auto">
          <a:xfrm>
            <a:off x="0" y="2843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33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00359" name="对象 6"/>
          <p:cNvGraphicFramePr>
            <a:graphicFrameLocks noChangeAspect="1"/>
          </p:cNvGraphicFramePr>
          <p:nvPr>
            <p:extLst>
              <p:ext uri="{D42A27DB-BD31-4B8C-83A1-F6EECF244321}">
                <p14:modId xmlns:p14="http://schemas.microsoft.com/office/powerpoint/2010/main" val="3492578608"/>
              </p:ext>
            </p:extLst>
          </p:nvPr>
        </p:nvGraphicFramePr>
        <p:xfrm>
          <a:off x="755576" y="4005064"/>
          <a:ext cx="7632847" cy="2077475"/>
        </p:xfrm>
        <a:graphic>
          <a:graphicData uri="http://schemas.openxmlformats.org/presentationml/2006/ole">
            <mc:AlternateContent xmlns:mc="http://schemas.openxmlformats.org/markup-compatibility/2006">
              <mc:Choice xmlns:v="urn:schemas-microsoft-com:vml" Requires="v">
                <p:oleObj spid="_x0000_s14522" name="图片" r:id="rId3" imgW="4305300" imgH="1171956" progId="Word.Picture.8">
                  <p:embed/>
                </p:oleObj>
              </mc:Choice>
              <mc:Fallback>
                <p:oleObj name="图片" r:id="rId3" imgW="4305300" imgH="1171956" progId="Word.Picture.8">
                  <p:embed/>
                  <p:pic>
                    <p:nvPicPr>
                      <p:cNvPr id="0" name="Picture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05064"/>
                        <a:ext cx="7632847" cy="2077475"/>
                      </a:xfrm>
                      <a:prstGeom prst="rect">
                        <a:avLst/>
                      </a:prstGeom>
                      <a:noFill/>
                      <a:extLst/>
                    </p:spPr>
                  </p:pic>
                </p:oleObj>
              </mc:Fallback>
            </mc:AlternateContent>
          </a:graphicData>
        </a:graphic>
      </p:graphicFrame>
      <p:sp>
        <p:nvSpPr>
          <p:cNvPr id="11"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65</a:t>
            </a:fld>
            <a:r>
              <a:rPr lang="en-US" altLang="zh-CN" sz="1400" smtClean="0">
                <a:solidFill>
                  <a:srgbClr val="0D7157"/>
                </a:solidFill>
              </a:rPr>
              <a:t>- </a:t>
            </a:r>
            <a:endParaRPr lang="en-US" altLang="zh-CN" sz="1400" dirty="0">
              <a:solidFill>
                <a:srgbClr val="0D7157"/>
              </a:solidFill>
            </a:endParaRPr>
          </a:p>
        </p:txBody>
      </p:sp>
      <p:graphicFrame>
        <p:nvGraphicFramePr>
          <p:cNvPr id="8" name="对象 5"/>
          <p:cNvGraphicFramePr>
            <a:graphicFrameLocks noChangeAspect="1"/>
          </p:cNvGraphicFramePr>
          <p:nvPr>
            <p:extLst>
              <p:ext uri="{D42A27DB-BD31-4B8C-83A1-F6EECF244321}">
                <p14:modId xmlns:p14="http://schemas.microsoft.com/office/powerpoint/2010/main" val="1836582933"/>
              </p:ext>
            </p:extLst>
          </p:nvPr>
        </p:nvGraphicFramePr>
        <p:xfrm>
          <a:off x="1403648" y="1138798"/>
          <a:ext cx="6040213" cy="2393353"/>
        </p:xfrm>
        <a:graphic>
          <a:graphicData uri="http://schemas.openxmlformats.org/presentationml/2006/ole">
            <mc:AlternateContent xmlns:mc="http://schemas.openxmlformats.org/markup-compatibility/2006">
              <mc:Choice xmlns:v="urn:schemas-microsoft-com:vml" Requires="v">
                <p:oleObj spid="_x0000_s14523" name="图片" r:id="rId5" imgW="3677412" imgH="1456944" progId="Word.Picture.8">
                  <p:embed/>
                </p:oleObj>
              </mc:Choice>
              <mc:Fallback>
                <p:oleObj name="图片" r:id="rId5" imgW="3677412" imgH="1456944" progId="Word.Picture.8">
                  <p:embed/>
                  <p:pic>
                    <p:nvPicPr>
                      <p:cNvPr id="98309"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648" y="1138798"/>
                        <a:ext cx="6040213" cy="2393353"/>
                      </a:xfrm>
                      <a:prstGeom prst="rect">
                        <a:avLst/>
                      </a:prstGeom>
                      <a:noFill/>
                      <a:extLst/>
                    </p:spPr>
                  </p:pic>
                </p:oleObj>
              </mc:Fallback>
            </mc:AlternateContent>
          </a:graphicData>
        </a:graphic>
      </p:graphicFrame>
    </p:spTree>
    <p:extLst>
      <p:ext uri="{BB962C8B-B14F-4D97-AF65-F5344CB8AC3E}">
        <p14:creationId xmlns:p14="http://schemas.microsoft.com/office/powerpoint/2010/main" val="303546485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矩形 2"/>
          <p:cNvSpPr>
            <a:spLocks noGrp="1" noChangeArrowheads="1"/>
          </p:cNvSpPr>
          <p:nvPr>
            <p:ph type="title"/>
          </p:nvPr>
        </p:nvSpPr>
        <p:spPr/>
        <p:txBody>
          <a:bodyPr/>
          <a:lstStyle/>
          <a:p>
            <a:r>
              <a:rPr lang="zh-CN" altLang="en-US" dirty="0" smtClean="0"/>
              <a:t>数组多路通道</a:t>
            </a:r>
          </a:p>
        </p:txBody>
      </p:sp>
      <p:sp>
        <p:nvSpPr>
          <p:cNvPr id="101380" name="矩形 3"/>
          <p:cNvSpPr>
            <a:spLocks noGrp="1" noChangeArrowheads="1"/>
          </p:cNvSpPr>
          <p:nvPr>
            <p:ph type="body" idx="1"/>
          </p:nvPr>
        </p:nvSpPr>
        <p:spPr/>
        <p:txBody>
          <a:bodyPr/>
          <a:lstStyle/>
          <a:p>
            <a:r>
              <a:rPr lang="zh-CN" altLang="en-US" dirty="0" smtClean="0"/>
              <a:t>通道能高速传送数据，但设备辅助操作时间不能有效利用</a:t>
            </a:r>
          </a:p>
          <a:p>
            <a:pPr lvl="1"/>
            <a:r>
              <a:rPr lang="zh-CN" altLang="en-US" dirty="0" smtClean="0"/>
              <a:t>如硬盘启动后，平均定位时间较长，磁带机磁头定位时间更长，可达几分钟。导致通道处于等待状态</a:t>
            </a:r>
          </a:p>
          <a:p>
            <a:r>
              <a:rPr lang="zh-CN" altLang="en-US" dirty="0" smtClean="0"/>
              <a:t>为利用这段时间，将字节多路和选择通道折中，称为</a:t>
            </a:r>
            <a:r>
              <a:rPr lang="zh-CN" altLang="en-US" u="sng" dirty="0" smtClean="0">
                <a:solidFill>
                  <a:srgbClr val="FF0000"/>
                </a:solidFill>
              </a:rPr>
              <a:t>数组多路通道</a:t>
            </a:r>
            <a:r>
              <a:rPr lang="zh-CN" altLang="en-US" dirty="0" smtClean="0"/>
              <a:t>。</a:t>
            </a:r>
          </a:p>
          <a:p>
            <a:pPr lvl="1"/>
            <a:r>
              <a:rPr lang="zh-CN" altLang="en-US" dirty="0" smtClean="0">
                <a:solidFill>
                  <a:srgbClr val="FF0000"/>
                </a:solidFill>
              </a:rPr>
              <a:t>多个设备以数据组（块）为单位交叉使用通道</a:t>
            </a:r>
            <a:r>
              <a:rPr lang="zh-CN" altLang="en-US" dirty="0" smtClean="0"/>
              <a:t>。</a:t>
            </a:r>
            <a:endParaRPr lang="en-US" altLang="zh-CN" dirty="0" smtClean="0"/>
          </a:p>
          <a:p>
            <a:pPr lvl="1"/>
            <a:r>
              <a:rPr lang="zh-CN" altLang="en-US" dirty="0" smtClean="0"/>
              <a:t>设备</a:t>
            </a:r>
            <a:r>
              <a:rPr lang="zh-CN" altLang="en-US" dirty="0"/>
              <a:t>占用通道时，连续传送一组数据，然后将出让通道使用权</a:t>
            </a:r>
            <a:endParaRPr lang="en-US" altLang="zh-CN" dirty="0"/>
          </a:p>
          <a:p>
            <a:pPr lvl="1"/>
            <a:r>
              <a:rPr lang="zh-CN" altLang="en-US" dirty="0" smtClean="0"/>
              <a:t>数据组的大小因设备而异，有</a:t>
            </a:r>
            <a:r>
              <a:rPr lang="en-US" altLang="zh-CN" dirty="0" smtClean="0"/>
              <a:t>256B</a:t>
            </a:r>
            <a:r>
              <a:rPr lang="zh-CN" altLang="en-US" dirty="0" smtClean="0"/>
              <a:t>、</a:t>
            </a:r>
            <a:r>
              <a:rPr lang="en-US" altLang="zh-CN" dirty="0" smtClean="0"/>
              <a:t>512B</a:t>
            </a:r>
            <a:r>
              <a:rPr lang="zh-CN" altLang="en-US" dirty="0" smtClean="0"/>
              <a:t>或</a:t>
            </a:r>
            <a:r>
              <a:rPr lang="en-US" altLang="zh-CN" dirty="0" smtClean="0"/>
              <a:t>1KB</a:t>
            </a:r>
            <a:r>
              <a:rPr lang="zh-CN" altLang="en-US" dirty="0" smtClean="0"/>
              <a:t>等。 </a:t>
            </a:r>
          </a:p>
          <a:p>
            <a:endParaRPr lang="en-US" altLang="zh-CN" dirty="0" smtClean="0"/>
          </a:p>
        </p:txBody>
      </p:sp>
      <p:sp>
        <p:nvSpPr>
          <p:cNvPr id="8"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66</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24247582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数组多路通道</a:t>
            </a:r>
          </a:p>
        </p:txBody>
      </p:sp>
      <p:sp>
        <p:nvSpPr>
          <p:cNvPr id="102404" name="矩形 3"/>
          <p:cNvSpPr>
            <a:spLocks noGrp="1" noChangeArrowheads="1"/>
          </p:cNvSpPr>
          <p:nvPr>
            <p:ph type="body" idx="1"/>
          </p:nvPr>
        </p:nvSpPr>
        <p:spPr/>
        <p:txBody>
          <a:bodyPr/>
          <a:lstStyle/>
          <a:p>
            <a:r>
              <a:rPr lang="zh-CN" altLang="en-US" dirty="0"/>
              <a:t>数组多路通道也包含若干个子通道。</a:t>
            </a:r>
            <a:endParaRPr lang="en-US" altLang="zh-CN" dirty="0"/>
          </a:p>
          <a:p>
            <a:pPr lvl="1"/>
            <a:r>
              <a:rPr lang="zh-CN" altLang="en-US" dirty="0"/>
              <a:t>数组多路通道适用于中、高速设备，如磁带机、磁盘等</a:t>
            </a:r>
            <a:r>
              <a:rPr lang="zh-CN" altLang="en-US" dirty="0" smtClean="0"/>
              <a:t>。</a:t>
            </a:r>
            <a:endParaRPr lang="en-US" altLang="zh-CN" dirty="0" smtClean="0"/>
          </a:p>
          <a:p>
            <a:pPr lvl="1"/>
            <a:r>
              <a:rPr lang="zh-CN" altLang="en-US" sz="2000" dirty="0" smtClean="0">
                <a:solidFill>
                  <a:srgbClr val="C00000"/>
                </a:solidFill>
              </a:rPr>
              <a:t>传送</a:t>
            </a:r>
            <a:r>
              <a:rPr lang="zh-CN" altLang="en-US" sz="2000" dirty="0">
                <a:solidFill>
                  <a:srgbClr val="C00000"/>
                </a:solidFill>
              </a:rPr>
              <a:t>的基本数据数据</a:t>
            </a:r>
            <a:r>
              <a:rPr lang="zh-CN" altLang="en-US" sz="2000" dirty="0" smtClean="0">
                <a:solidFill>
                  <a:srgbClr val="C00000"/>
                </a:solidFill>
              </a:rPr>
              <a:t>单位与字节通道不同。</a:t>
            </a:r>
            <a:endParaRPr lang="en-US" altLang="zh-CN" sz="2000" dirty="0" smtClean="0">
              <a:solidFill>
                <a:srgbClr val="C00000"/>
              </a:solidFill>
            </a:endParaRPr>
          </a:p>
          <a:p>
            <a:pPr lvl="1"/>
            <a:r>
              <a:rPr lang="zh-CN" altLang="en-US" dirty="0" smtClean="0"/>
              <a:t>同一时刻只</a:t>
            </a:r>
            <a:r>
              <a:rPr lang="zh-CN" altLang="en-US" dirty="0"/>
              <a:t>允许一个设备进行传输型的</a:t>
            </a:r>
            <a:r>
              <a:rPr lang="zh-CN" altLang="en-US" dirty="0" smtClean="0"/>
              <a:t>工作</a:t>
            </a:r>
            <a:endParaRPr lang="zh-CN" altLang="en-US" dirty="0"/>
          </a:p>
          <a:p>
            <a:r>
              <a:rPr lang="zh-CN" altLang="en-US" dirty="0" smtClean="0"/>
              <a:t>某设备执行辅助操作时</a:t>
            </a:r>
            <a:endParaRPr lang="en-US" altLang="zh-CN" dirty="0" smtClean="0"/>
          </a:p>
          <a:p>
            <a:pPr lvl="1"/>
            <a:r>
              <a:rPr lang="zh-CN" altLang="en-US" dirty="0" smtClean="0"/>
              <a:t>通道暂时断开与该设备的连接，挂起与该设备对应的通道程序</a:t>
            </a:r>
            <a:endParaRPr lang="en-US" altLang="zh-CN" dirty="0" smtClean="0"/>
          </a:p>
          <a:p>
            <a:pPr lvl="1"/>
            <a:r>
              <a:rPr lang="zh-CN" altLang="en-US" dirty="0" smtClean="0"/>
              <a:t>转为其它设备服务，当设备完成了辅助操作，且通道空闲时，通道才重新转为该设备服务。</a:t>
            </a:r>
            <a:endParaRPr lang="en-US" altLang="zh-CN" dirty="0" smtClean="0"/>
          </a:p>
          <a:p>
            <a:r>
              <a:rPr lang="zh-CN" altLang="en-US" dirty="0" smtClean="0"/>
              <a:t>传送效率高，硬件复杂度高</a:t>
            </a:r>
            <a:endParaRPr lang="en-US" altLang="zh-CN" dirty="0" smtClean="0"/>
          </a:p>
          <a:p>
            <a:endParaRPr lang="en-US" altLang="zh-CN" dirty="0" smtClean="0"/>
          </a:p>
        </p:txBody>
      </p:sp>
      <p:sp>
        <p:nvSpPr>
          <p:cNvPr id="7"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57706270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矩形 2"/>
          <p:cNvSpPr>
            <a:spLocks noGrp="1" noChangeArrowheads="1"/>
          </p:cNvSpPr>
          <p:nvPr>
            <p:ph type="title"/>
          </p:nvPr>
        </p:nvSpPr>
        <p:spPr/>
        <p:txBody>
          <a:bodyPr/>
          <a:lstStyle/>
          <a:p>
            <a:pPr eaLnBrk="1" hangingPunct="1"/>
            <a:r>
              <a:rPr lang="zh-CN" altLang="en-US" dirty="0" smtClean="0"/>
              <a:t>第</a:t>
            </a:r>
            <a:r>
              <a:rPr lang="en-US" altLang="zh-CN" dirty="0" smtClean="0"/>
              <a:t>9</a:t>
            </a:r>
            <a:r>
              <a:rPr lang="zh-CN" altLang="en-US" dirty="0" smtClean="0"/>
              <a:t>章重点内容</a:t>
            </a:r>
          </a:p>
        </p:txBody>
      </p:sp>
      <p:sp>
        <p:nvSpPr>
          <p:cNvPr id="113668" name="矩形 3"/>
          <p:cNvSpPr>
            <a:spLocks noGrp="1" noChangeArrowheads="1"/>
          </p:cNvSpPr>
          <p:nvPr>
            <p:ph type="body" idx="1"/>
          </p:nvPr>
        </p:nvSpPr>
        <p:spPr/>
        <p:txBody>
          <a:bodyPr/>
          <a:lstStyle/>
          <a:p>
            <a:pPr eaLnBrk="1" hangingPunct="1"/>
            <a:r>
              <a:rPr lang="zh-CN" altLang="en-US" dirty="0" smtClean="0">
                <a:solidFill>
                  <a:schemeClr val="accent2"/>
                </a:solidFill>
              </a:rPr>
              <a:t>中断方式基本原理</a:t>
            </a:r>
          </a:p>
          <a:p>
            <a:pPr eaLnBrk="1" hangingPunct="1"/>
            <a:r>
              <a:rPr lang="en-US" altLang="zh-CN" dirty="0" smtClean="0">
                <a:solidFill>
                  <a:schemeClr val="accent2"/>
                </a:solidFill>
              </a:rPr>
              <a:t>DMA</a:t>
            </a:r>
            <a:r>
              <a:rPr lang="zh-CN" altLang="en-US" dirty="0" smtClean="0">
                <a:solidFill>
                  <a:schemeClr val="accent2"/>
                </a:solidFill>
              </a:rPr>
              <a:t>方式基本原理</a:t>
            </a:r>
          </a:p>
          <a:p>
            <a:pPr eaLnBrk="1" hangingPunct="1"/>
            <a:endParaRPr lang="en-US" altLang="zh-CN" dirty="0" smtClean="0"/>
          </a:p>
        </p:txBody>
      </p:sp>
      <p:sp>
        <p:nvSpPr>
          <p:cNvPr id="6"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68</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41273247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作业</a:t>
            </a:r>
            <a:endParaRPr lang="zh-CN" altLang="en-US" dirty="0"/>
          </a:p>
        </p:txBody>
      </p:sp>
      <p:sp>
        <p:nvSpPr>
          <p:cNvPr id="3" name="内容占位符 2"/>
          <p:cNvSpPr>
            <a:spLocks noGrp="1"/>
          </p:cNvSpPr>
          <p:nvPr>
            <p:ph idx="1"/>
          </p:nvPr>
        </p:nvSpPr>
        <p:spPr/>
        <p:txBody>
          <a:bodyPr/>
          <a:lstStyle/>
          <a:p>
            <a:r>
              <a:rPr lang="en-US" altLang="zh-CN" dirty="0" smtClean="0"/>
              <a:t>Page 393</a:t>
            </a:r>
          </a:p>
          <a:p>
            <a:pPr lvl="1"/>
            <a:r>
              <a:rPr lang="en-US" altLang="zh-CN" dirty="0" smtClean="0"/>
              <a:t>9.3</a:t>
            </a:r>
          </a:p>
          <a:p>
            <a:pPr lvl="1"/>
            <a:r>
              <a:rPr lang="en-US" altLang="zh-CN" dirty="0" smtClean="0"/>
              <a:t>9.4</a:t>
            </a:r>
          </a:p>
          <a:p>
            <a:pPr lvl="1"/>
            <a:r>
              <a:rPr lang="en-US" altLang="zh-CN" dirty="0" smtClean="0"/>
              <a:t>9.6</a:t>
            </a:r>
          </a:p>
          <a:p>
            <a:pPr lvl="1"/>
            <a:r>
              <a:rPr lang="en-US" altLang="zh-CN" dirty="0" smtClean="0"/>
              <a:t>9.7</a:t>
            </a:r>
          </a:p>
        </p:txBody>
      </p:sp>
      <p:sp>
        <p:nvSpPr>
          <p:cNvPr id="4" name="灯片编号占位符 3"/>
          <p:cNvSpPr>
            <a:spLocks noGrp="1"/>
          </p:cNvSpPr>
          <p:nvPr>
            <p:ph type="sldNum" sz="quarter" idx="4294967295"/>
          </p:nvPr>
        </p:nvSpPr>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69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1888842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矩形 2"/>
          <p:cNvSpPr>
            <a:spLocks noGrp="1" noChangeArrowheads="1"/>
          </p:cNvSpPr>
          <p:nvPr>
            <p:ph type="title"/>
          </p:nvPr>
        </p:nvSpPr>
        <p:spPr/>
        <p:txBody>
          <a:bodyPr/>
          <a:lstStyle/>
          <a:p>
            <a:pPr eaLnBrk="1" hangingPunct="1"/>
            <a:r>
              <a:rPr lang="zh-CN" altLang="en-US" smtClean="0"/>
              <a:t>信息交换方式</a:t>
            </a:r>
          </a:p>
        </p:txBody>
      </p:sp>
      <p:sp>
        <p:nvSpPr>
          <p:cNvPr id="31748" name="矩形 3"/>
          <p:cNvSpPr>
            <a:spLocks noGrp="1" noChangeArrowheads="1"/>
          </p:cNvSpPr>
          <p:nvPr>
            <p:ph type="body" idx="1"/>
          </p:nvPr>
        </p:nvSpPr>
        <p:spPr/>
        <p:txBody>
          <a:bodyPr/>
          <a:lstStyle/>
          <a:p>
            <a:pPr eaLnBrk="1" hangingPunct="1"/>
            <a:r>
              <a:rPr lang="zh-CN" altLang="en-US" smtClean="0"/>
              <a:t>程序查询方式</a:t>
            </a:r>
          </a:p>
          <a:p>
            <a:pPr eaLnBrk="1" hangingPunct="1"/>
            <a:r>
              <a:rPr lang="zh-CN" altLang="en-US" smtClean="0"/>
              <a:t>程序中断方式</a:t>
            </a:r>
          </a:p>
          <a:p>
            <a:pPr eaLnBrk="1" hangingPunct="1"/>
            <a:r>
              <a:rPr lang="zh-CN" altLang="en-US" smtClean="0"/>
              <a:t>直接内存访问方式</a:t>
            </a:r>
          </a:p>
          <a:p>
            <a:pPr eaLnBrk="1" hangingPunct="1"/>
            <a:r>
              <a:rPr lang="zh-CN" altLang="en-US" smtClean="0"/>
              <a:t>通道方式</a:t>
            </a:r>
          </a:p>
          <a:p>
            <a:pPr eaLnBrk="1" hangingPunct="1"/>
            <a:r>
              <a:rPr lang="zh-CN" altLang="en-US" smtClean="0"/>
              <a:t>外围处理机方式</a:t>
            </a:r>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7</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662261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矩形 2"/>
          <p:cNvSpPr>
            <a:spLocks noGrp="1" noChangeArrowheads="1"/>
          </p:cNvSpPr>
          <p:nvPr>
            <p:ph type="title"/>
          </p:nvPr>
        </p:nvSpPr>
        <p:spPr/>
        <p:txBody>
          <a:bodyPr/>
          <a:lstStyle/>
          <a:p>
            <a:pPr eaLnBrk="1" hangingPunct="1"/>
            <a:r>
              <a:rPr lang="zh-CN" altLang="en-US" dirty="0"/>
              <a:t>程序查询</a:t>
            </a:r>
            <a:r>
              <a:rPr lang="zh-CN" altLang="en-US" dirty="0" smtClean="0"/>
              <a:t>方式</a:t>
            </a:r>
          </a:p>
        </p:txBody>
      </p:sp>
      <p:sp>
        <p:nvSpPr>
          <p:cNvPr id="33816" name="直线 23"/>
          <p:cNvSpPr>
            <a:spLocks noChangeShapeType="1"/>
          </p:cNvSpPr>
          <p:nvPr/>
        </p:nvSpPr>
        <p:spPr bwMode="auto">
          <a:xfrm flipH="1">
            <a:off x="2260104" y="1742728"/>
            <a:ext cx="1447800" cy="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17" name="直线 24"/>
          <p:cNvSpPr>
            <a:spLocks noChangeShapeType="1"/>
          </p:cNvSpPr>
          <p:nvPr/>
        </p:nvSpPr>
        <p:spPr bwMode="auto">
          <a:xfrm>
            <a:off x="3707904" y="1742728"/>
            <a:ext cx="0" cy="3652192"/>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19" name="直线 26"/>
          <p:cNvSpPr>
            <a:spLocks noChangeShapeType="1"/>
          </p:cNvSpPr>
          <p:nvPr/>
        </p:nvSpPr>
        <p:spPr bwMode="auto">
          <a:xfrm>
            <a:off x="507504" y="1742727"/>
            <a:ext cx="0" cy="1059167"/>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0" name="直线 27"/>
          <p:cNvSpPr>
            <a:spLocks noChangeShapeType="1"/>
          </p:cNvSpPr>
          <p:nvPr/>
        </p:nvSpPr>
        <p:spPr bwMode="auto">
          <a:xfrm>
            <a:off x="507504" y="1742728"/>
            <a:ext cx="1752600" cy="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grpSp>
        <p:nvGrpSpPr>
          <p:cNvPr id="5" name="组合 4"/>
          <p:cNvGrpSpPr/>
          <p:nvPr/>
        </p:nvGrpSpPr>
        <p:grpSpPr>
          <a:xfrm>
            <a:off x="507504" y="2492580"/>
            <a:ext cx="1267398" cy="336550"/>
            <a:chOff x="507503" y="2424013"/>
            <a:chExt cx="1267398" cy="336550"/>
          </a:xfrm>
        </p:grpSpPr>
        <p:sp>
          <p:nvSpPr>
            <p:cNvPr id="33818" name="直线 25"/>
            <p:cNvSpPr>
              <a:spLocks noChangeShapeType="1"/>
            </p:cNvSpPr>
            <p:nvPr/>
          </p:nvSpPr>
          <p:spPr bwMode="auto">
            <a:xfrm flipH="1">
              <a:off x="507503" y="2733328"/>
              <a:ext cx="1183301"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1" name="文本框 28"/>
            <p:cNvSpPr txBox="1">
              <a:spLocks noChangeArrowheads="1"/>
            </p:cNvSpPr>
            <p:nvPr/>
          </p:nvSpPr>
          <p:spPr bwMode="auto">
            <a:xfrm>
              <a:off x="1317701" y="2424013"/>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600" i="0" dirty="0">
                  <a:solidFill>
                    <a:schemeClr val="tx1"/>
                  </a:solidFill>
                  <a:latin typeface="Times New Roman" pitchFamily="18" charset="0"/>
                  <a:ea typeface="宋体" pitchFamily="2" charset="-122"/>
                </a:rPr>
                <a:t>N</a:t>
              </a:r>
            </a:p>
          </p:txBody>
        </p:sp>
      </p:grpSp>
      <p:grpSp>
        <p:nvGrpSpPr>
          <p:cNvPr id="11" name="组合 10"/>
          <p:cNvGrpSpPr/>
          <p:nvPr/>
        </p:nvGrpSpPr>
        <p:grpSpPr>
          <a:xfrm>
            <a:off x="2793504" y="5055660"/>
            <a:ext cx="914400" cy="339260"/>
            <a:chOff x="2793504" y="5055660"/>
            <a:chExt cx="914400" cy="339260"/>
          </a:xfrm>
        </p:grpSpPr>
        <p:sp>
          <p:nvSpPr>
            <p:cNvPr id="33815" name="直线 22"/>
            <p:cNvSpPr>
              <a:spLocks noChangeShapeType="1"/>
            </p:cNvSpPr>
            <p:nvPr/>
          </p:nvSpPr>
          <p:spPr bwMode="auto">
            <a:xfrm>
              <a:off x="2793504" y="539492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i="0"/>
            </a:p>
          </p:txBody>
        </p:sp>
        <p:sp>
          <p:nvSpPr>
            <p:cNvPr id="33822" name="文本框 29"/>
            <p:cNvSpPr txBox="1">
              <a:spLocks noChangeArrowheads="1"/>
            </p:cNvSpPr>
            <p:nvPr/>
          </p:nvSpPr>
          <p:spPr bwMode="auto">
            <a:xfrm>
              <a:off x="2934961" y="505566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l" eaLnBrk="1" hangingPunct="1">
                <a:spcBef>
                  <a:spcPct val="50000"/>
                </a:spcBef>
              </a:pPr>
              <a:r>
                <a:rPr kumimoji="1" lang="en-US" altLang="zh-CN" sz="1600" i="0">
                  <a:solidFill>
                    <a:schemeClr val="tx1"/>
                  </a:solidFill>
                  <a:latin typeface="Times New Roman" pitchFamily="18" charset="0"/>
                  <a:ea typeface="宋体" pitchFamily="2" charset="-122"/>
                </a:rPr>
                <a:t>N</a:t>
              </a:r>
            </a:p>
          </p:txBody>
        </p:sp>
      </p:grpSp>
      <p:grpSp>
        <p:nvGrpSpPr>
          <p:cNvPr id="7" name="组合 6"/>
          <p:cNvGrpSpPr/>
          <p:nvPr/>
        </p:nvGrpSpPr>
        <p:grpSpPr>
          <a:xfrm>
            <a:off x="1269504" y="2948434"/>
            <a:ext cx="1981200" cy="637431"/>
            <a:chOff x="1269504" y="2948434"/>
            <a:chExt cx="1981200" cy="637431"/>
          </a:xfrm>
        </p:grpSpPr>
        <p:sp>
          <p:nvSpPr>
            <p:cNvPr id="33798" name="文本框 5"/>
            <p:cNvSpPr txBox="1">
              <a:spLocks noChangeArrowheads="1"/>
            </p:cNvSpPr>
            <p:nvPr/>
          </p:nvSpPr>
          <p:spPr bwMode="auto">
            <a:xfrm>
              <a:off x="1269504" y="327808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传送</a:t>
              </a:r>
              <a:r>
                <a:rPr lang="zh-CN" altLang="en-US" dirty="0"/>
                <a:t>数据</a:t>
              </a:r>
            </a:p>
          </p:txBody>
        </p:sp>
        <p:grpSp>
          <p:nvGrpSpPr>
            <p:cNvPr id="6" name="组合 5"/>
            <p:cNvGrpSpPr/>
            <p:nvPr/>
          </p:nvGrpSpPr>
          <p:grpSpPr>
            <a:xfrm>
              <a:off x="2260104" y="2948434"/>
              <a:ext cx="505271" cy="336550"/>
              <a:chOff x="2260104" y="2948434"/>
              <a:chExt cx="505271" cy="336550"/>
            </a:xfrm>
          </p:grpSpPr>
          <p:sp>
            <p:nvSpPr>
              <p:cNvPr id="33809" name="直线 16"/>
              <p:cNvSpPr>
                <a:spLocks noChangeShapeType="1"/>
              </p:cNvSpPr>
              <p:nvPr/>
            </p:nvSpPr>
            <p:spPr bwMode="auto">
              <a:xfrm>
                <a:off x="2260104" y="2961928"/>
                <a:ext cx="0" cy="31616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23" name="文本框 30"/>
              <p:cNvSpPr txBox="1">
                <a:spLocks noChangeArrowheads="1"/>
              </p:cNvSpPr>
              <p:nvPr/>
            </p:nvSpPr>
            <p:spPr bwMode="auto">
              <a:xfrm>
                <a:off x="2308175" y="2948434"/>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600" i="0" dirty="0">
                    <a:solidFill>
                      <a:schemeClr val="tx1"/>
                    </a:solidFill>
                    <a:latin typeface="Times New Roman" pitchFamily="18" charset="0"/>
                    <a:ea typeface="宋体" pitchFamily="2" charset="-122"/>
                  </a:rPr>
                  <a:t>Y</a:t>
                </a:r>
              </a:p>
            </p:txBody>
          </p:sp>
        </p:grpSp>
      </p:grpSp>
      <p:grpSp>
        <p:nvGrpSpPr>
          <p:cNvPr id="13" name="组合 12"/>
          <p:cNvGrpSpPr/>
          <p:nvPr/>
        </p:nvGrpSpPr>
        <p:grpSpPr>
          <a:xfrm>
            <a:off x="1269504" y="5577966"/>
            <a:ext cx="1981200" cy="1019386"/>
            <a:chOff x="1269504" y="5577966"/>
            <a:chExt cx="1981200" cy="1019386"/>
          </a:xfrm>
        </p:grpSpPr>
        <p:sp>
          <p:nvSpPr>
            <p:cNvPr id="33801" name="文本框 8"/>
            <p:cNvSpPr txBox="1">
              <a:spLocks noChangeArrowheads="1"/>
            </p:cNvSpPr>
            <p:nvPr/>
          </p:nvSpPr>
          <p:spPr bwMode="auto">
            <a:xfrm>
              <a:off x="1269504" y="5919936"/>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关闭</a:t>
              </a:r>
              <a:r>
                <a:rPr lang="zh-CN" altLang="en-US" dirty="0"/>
                <a:t>设备</a:t>
              </a:r>
            </a:p>
          </p:txBody>
        </p:sp>
        <p:sp>
          <p:nvSpPr>
            <p:cNvPr id="33814" name="直线 21"/>
            <p:cNvSpPr>
              <a:spLocks noChangeShapeType="1"/>
            </p:cNvSpPr>
            <p:nvPr/>
          </p:nvSpPr>
          <p:spPr bwMode="auto">
            <a:xfrm>
              <a:off x="2236167" y="6300936"/>
              <a:ext cx="0" cy="296416"/>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nvGrpSpPr>
            <p:cNvPr id="12" name="组合 11"/>
            <p:cNvGrpSpPr/>
            <p:nvPr/>
          </p:nvGrpSpPr>
          <p:grpSpPr>
            <a:xfrm>
              <a:off x="2211015" y="5577966"/>
              <a:ext cx="457200" cy="347824"/>
              <a:chOff x="2211015" y="5577966"/>
              <a:chExt cx="457200" cy="347824"/>
            </a:xfrm>
          </p:grpSpPr>
          <p:sp>
            <p:nvSpPr>
              <p:cNvPr id="33813" name="直线 20"/>
              <p:cNvSpPr>
                <a:spLocks noChangeShapeType="1"/>
              </p:cNvSpPr>
              <p:nvPr/>
            </p:nvSpPr>
            <p:spPr bwMode="auto">
              <a:xfrm>
                <a:off x="2236167" y="5577966"/>
                <a:ext cx="0" cy="34197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24" name="文本框 31"/>
              <p:cNvSpPr txBox="1">
                <a:spLocks noChangeArrowheads="1"/>
              </p:cNvSpPr>
              <p:nvPr/>
            </p:nvSpPr>
            <p:spPr bwMode="auto">
              <a:xfrm>
                <a:off x="2211015" y="5589240"/>
                <a:ext cx="457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800">
                    <a:solidFill>
                      <a:schemeClr val="tx2"/>
                    </a:solidFill>
                    <a:latin typeface="Verdana" pitchFamily="34" charset="0"/>
                    <a:ea typeface="华文新魏" pitchFamily="2" charset="-122"/>
                  </a:defRPr>
                </a:lvl1pPr>
                <a:lvl2pPr marL="742950" indent="-285750" eaLnBrk="0" hangingPunct="0">
                  <a:defRPr sz="3800">
                    <a:solidFill>
                      <a:schemeClr val="tx2"/>
                    </a:solidFill>
                    <a:latin typeface="Verdana" pitchFamily="34" charset="0"/>
                    <a:ea typeface="华文新魏" pitchFamily="2" charset="-122"/>
                  </a:defRPr>
                </a:lvl2pPr>
                <a:lvl3pPr marL="1143000" indent="-228600" eaLnBrk="0" hangingPunct="0">
                  <a:defRPr sz="3800">
                    <a:solidFill>
                      <a:schemeClr val="tx2"/>
                    </a:solidFill>
                    <a:latin typeface="Verdana" pitchFamily="34" charset="0"/>
                    <a:ea typeface="华文新魏" pitchFamily="2" charset="-122"/>
                  </a:defRPr>
                </a:lvl3pPr>
                <a:lvl4pPr marL="1600200" indent="-228600" eaLnBrk="0" hangingPunct="0">
                  <a:defRPr sz="3800">
                    <a:solidFill>
                      <a:schemeClr val="tx2"/>
                    </a:solidFill>
                    <a:latin typeface="Verdana" pitchFamily="34" charset="0"/>
                    <a:ea typeface="华文新魏" pitchFamily="2" charset="-122"/>
                  </a:defRPr>
                </a:lvl4pPr>
                <a:lvl5pPr marL="2057400" indent="-228600" eaLnBrk="0" hangingPunct="0">
                  <a:defRPr sz="3800">
                    <a:solidFill>
                      <a:schemeClr val="tx2"/>
                    </a:solidFill>
                    <a:latin typeface="Verdana" pitchFamily="34" charset="0"/>
                    <a:ea typeface="华文新魏" pitchFamily="2" charset="-122"/>
                  </a:defRPr>
                </a:lvl5pPr>
                <a:lvl6pPr marL="25146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6pPr>
                <a:lvl7pPr marL="29718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7pPr>
                <a:lvl8pPr marL="34290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8pPr>
                <a:lvl9pPr marL="3886200" indent="-228600" algn="ctr" eaLnBrk="0" fontAlgn="base" hangingPunct="0">
                  <a:spcBef>
                    <a:spcPct val="0"/>
                  </a:spcBef>
                  <a:spcAft>
                    <a:spcPct val="0"/>
                  </a:spcAft>
                  <a:defRPr sz="3800">
                    <a:solidFill>
                      <a:schemeClr val="tx2"/>
                    </a:solidFill>
                    <a:latin typeface="Verdana" pitchFamily="34" charset="0"/>
                    <a:ea typeface="华文新魏" pitchFamily="2" charset="-122"/>
                  </a:defRPr>
                </a:lvl9pPr>
              </a:lstStyle>
              <a:p>
                <a:pPr algn="ctr" eaLnBrk="1" hangingPunct="1">
                  <a:spcBef>
                    <a:spcPct val="50000"/>
                  </a:spcBef>
                </a:pPr>
                <a:r>
                  <a:rPr kumimoji="1" lang="en-US" altLang="zh-CN" sz="1600" i="0">
                    <a:solidFill>
                      <a:schemeClr val="tx1"/>
                    </a:solidFill>
                    <a:latin typeface="Times New Roman" pitchFamily="18" charset="0"/>
                    <a:ea typeface="宋体" pitchFamily="2" charset="-122"/>
                  </a:rPr>
                  <a:t>Y</a:t>
                </a:r>
              </a:p>
            </p:txBody>
          </p:sp>
        </p:grpSp>
      </p:grpSp>
      <p:sp>
        <p:nvSpPr>
          <p:cNvPr id="33"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8</a:t>
            </a:fld>
            <a:r>
              <a:rPr lang="en-US" altLang="zh-CN" sz="1400" smtClean="0">
                <a:solidFill>
                  <a:srgbClr val="0D7157"/>
                </a:solidFill>
              </a:rPr>
              <a:t>- </a:t>
            </a:r>
            <a:endParaRPr lang="en-US" altLang="zh-CN" sz="1400" dirty="0">
              <a:solidFill>
                <a:srgbClr val="0D7157"/>
              </a:solidFill>
            </a:endParaRPr>
          </a:p>
        </p:txBody>
      </p:sp>
      <p:grpSp>
        <p:nvGrpSpPr>
          <p:cNvPr id="10" name="组合 9"/>
          <p:cNvGrpSpPr/>
          <p:nvPr/>
        </p:nvGrpSpPr>
        <p:grpSpPr>
          <a:xfrm>
            <a:off x="1676021" y="4860032"/>
            <a:ext cx="1193434" cy="717934"/>
            <a:chOff x="1676021" y="4860032"/>
            <a:chExt cx="1193434" cy="717934"/>
          </a:xfrm>
        </p:grpSpPr>
        <p:sp>
          <p:nvSpPr>
            <p:cNvPr id="33812" name="直线 19"/>
            <p:cNvSpPr>
              <a:spLocks noChangeShapeType="1"/>
            </p:cNvSpPr>
            <p:nvPr/>
          </p:nvSpPr>
          <p:spPr bwMode="auto">
            <a:xfrm>
              <a:off x="2260104" y="4860032"/>
              <a:ext cx="0" cy="29716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7" name="六边形 36"/>
            <p:cNvSpPr/>
            <p:nvPr/>
          </p:nvSpPr>
          <p:spPr>
            <a:xfrm>
              <a:off x="1676021" y="5166320"/>
              <a:ext cx="1193434" cy="411646"/>
            </a:xfrm>
            <a:prstGeom prst="hexagon">
              <a:avLst/>
            </a:prstGeom>
            <a:solidFill>
              <a:srgbClr val="00B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bg1"/>
                  </a:solidFill>
                </a:rPr>
                <a:t>传送完</a:t>
              </a:r>
              <a:endParaRPr lang="zh-CN" altLang="en-US" sz="1400" i="0" dirty="0">
                <a:solidFill>
                  <a:schemeClr val="bg1"/>
                </a:solidFill>
              </a:endParaRPr>
            </a:p>
          </p:txBody>
        </p:sp>
      </p:grpSp>
      <p:sp>
        <p:nvSpPr>
          <p:cNvPr id="31" name="矩形 3"/>
          <p:cNvSpPr txBox="1">
            <a:spLocks noChangeArrowheads="1"/>
          </p:cNvSpPr>
          <p:nvPr/>
        </p:nvSpPr>
        <p:spPr bwMode="auto">
          <a:xfrm>
            <a:off x="4009255" y="2132856"/>
            <a:ext cx="4756554" cy="39604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ct val="20000"/>
              </a:spcBef>
              <a:spcAft>
                <a:spcPct val="0"/>
              </a:spcAft>
              <a:buClr>
                <a:srgbClr val="FFC000"/>
              </a:buClr>
              <a:buFont typeface="Wingdings" pitchFamily="2" charset="2"/>
              <a:buChar char="n"/>
              <a:defRPr lang="zh-CN" altLang="en-US" sz="2400">
                <a:solidFill>
                  <a:schemeClr val="tx1"/>
                </a:solidFill>
                <a:latin typeface="+mn-ea"/>
                <a:ea typeface="+mn-ea"/>
                <a:cs typeface="+mn-cs"/>
              </a:defRPr>
            </a:lvl1pPr>
            <a:lvl2pPr marL="812800" indent="-355600" algn="l" rtl="0" eaLnBrk="0" fontAlgn="base" hangingPunct="0">
              <a:lnSpc>
                <a:spcPct val="120000"/>
              </a:lnSpc>
              <a:spcBef>
                <a:spcPct val="20000"/>
              </a:spcBef>
              <a:spcAft>
                <a:spcPct val="0"/>
              </a:spcAft>
              <a:buClr>
                <a:srgbClr val="FFC000"/>
              </a:buClr>
              <a:buFont typeface="Wingdings" pitchFamily="2" charset="2"/>
              <a:buChar char="p"/>
              <a:defRPr lang="zh-CN" altLang="en-US" sz="2000">
                <a:solidFill>
                  <a:srgbClr val="C00000"/>
                </a:solidFill>
                <a:latin typeface="+mn-ea"/>
                <a:ea typeface="+mn-ea"/>
              </a:defRPr>
            </a:lvl2pPr>
            <a:lvl3pPr marL="1143000" indent="-228600" algn="l" rtl="0" eaLnBrk="0" fontAlgn="base" hangingPunct="0">
              <a:lnSpc>
                <a:spcPct val="120000"/>
              </a:lnSpc>
              <a:spcBef>
                <a:spcPct val="20000"/>
              </a:spcBef>
              <a:spcAft>
                <a:spcPct val="0"/>
              </a:spcAft>
              <a:buClr>
                <a:srgbClr val="FFC000"/>
              </a:buClr>
              <a:buFont typeface="Wingdings" pitchFamily="2" charset="2"/>
              <a:buChar char="u"/>
              <a:defRPr lang="zh-CN" altLang="en-US" sz="2000">
                <a:solidFill>
                  <a:schemeClr val="tx1"/>
                </a:solidFill>
                <a:latin typeface="+mn-ea"/>
                <a:ea typeface="+mn-ea"/>
              </a:defRPr>
            </a:lvl3pPr>
            <a:lvl4pPr marL="16002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4pPr>
            <a:lvl5pPr marL="2057400" indent="-228600" algn="l" rtl="0" eaLnBrk="0" fontAlgn="base" hangingPunct="0">
              <a:lnSpc>
                <a:spcPct val="120000"/>
              </a:lnSpc>
              <a:spcBef>
                <a:spcPct val="20000"/>
              </a:spcBef>
              <a:spcAft>
                <a:spcPct val="0"/>
              </a:spcAft>
              <a:buFont typeface="Arial" pitchFamily="34" charset="0"/>
              <a:buChar char="»"/>
              <a:defRPr sz="1600">
                <a:solidFill>
                  <a:schemeClr val="tx1"/>
                </a:solidFill>
                <a:latin typeface="+mn-ea"/>
                <a:ea typeface="+mn-ea"/>
              </a:defRPr>
            </a:lvl5pPr>
            <a:lvl6pPr marL="2514600" indent="-228600" algn="l" rtl="0" fontAlgn="base">
              <a:spcBef>
                <a:spcPct val="20000"/>
              </a:spcBef>
              <a:spcAft>
                <a:spcPct val="0"/>
              </a:spcAft>
              <a:buFont typeface="Arial" charset="0"/>
              <a:buChar char="»"/>
              <a:defRPr sz="1600">
                <a:solidFill>
                  <a:schemeClr val="tx1"/>
                </a:solidFill>
                <a:latin typeface="+mn-lt"/>
                <a:ea typeface="+mn-ea"/>
              </a:defRPr>
            </a:lvl6pPr>
            <a:lvl7pPr marL="2971800" indent="-228600" algn="l" rtl="0" fontAlgn="base">
              <a:spcBef>
                <a:spcPct val="20000"/>
              </a:spcBef>
              <a:spcAft>
                <a:spcPct val="0"/>
              </a:spcAft>
              <a:buFont typeface="Arial" charset="0"/>
              <a:buChar char="»"/>
              <a:defRPr sz="1600">
                <a:solidFill>
                  <a:schemeClr val="tx1"/>
                </a:solidFill>
                <a:latin typeface="+mn-lt"/>
                <a:ea typeface="+mn-ea"/>
              </a:defRPr>
            </a:lvl7pPr>
            <a:lvl8pPr marL="3429000" indent="-228600" algn="l" rtl="0" fontAlgn="base">
              <a:spcBef>
                <a:spcPct val="20000"/>
              </a:spcBef>
              <a:spcAft>
                <a:spcPct val="0"/>
              </a:spcAft>
              <a:buFont typeface="Arial" charset="0"/>
              <a:buChar char="»"/>
              <a:defRPr sz="1600">
                <a:solidFill>
                  <a:schemeClr val="tx1"/>
                </a:solidFill>
                <a:latin typeface="+mn-lt"/>
                <a:ea typeface="+mn-ea"/>
              </a:defRPr>
            </a:lvl8pPr>
            <a:lvl9pPr marL="3886200" indent="-228600" algn="l" rtl="0" fontAlgn="base">
              <a:spcBef>
                <a:spcPct val="20000"/>
              </a:spcBef>
              <a:spcAft>
                <a:spcPct val="0"/>
              </a:spcAft>
              <a:buFont typeface="Arial" charset="0"/>
              <a:buChar char="»"/>
              <a:defRPr sz="1600">
                <a:solidFill>
                  <a:schemeClr val="tx1"/>
                </a:solidFill>
                <a:latin typeface="+mn-lt"/>
                <a:ea typeface="+mn-ea"/>
              </a:defRPr>
            </a:lvl9pPr>
          </a:lstStyle>
          <a:p>
            <a:pPr>
              <a:lnSpc>
                <a:spcPct val="150000"/>
              </a:lnSpc>
            </a:pPr>
            <a:r>
              <a:rPr lang="zh-CN" altLang="zh-CN" sz="2000" i="0" dirty="0"/>
              <a:t>信息交换完全</a:t>
            </a:r>
            <a:r>
              <a:rPr lang="zh-CN" altLang="zh-CN" sz="2000" i="0" dirty="0" smtClean="0"/>
              <a:t>由</a:t>
            </a:r>
            <a:r>
              <a:rPr lang="en-US" altLang="zh-CN" sz="2000" i="0" dirty="0" smtClean="0"/>
              <a:t>CPU</a:t>
            </a:r>
            <a:r>
              <a:rPr lang="zh-CN" altLang="zh-CN" sz="2000" i="0" dirty="0" smtClean="0"/>
              <a:t>执行</a:t>
            </a:r>
            <a:r>
              <a:rPr lang="zh-CN" altLang="zh-CN" sz="2000" i="0" dirty="0"/>
              <a:t>程序实现。</a:t>
            </a:r>
            <a:endParaRPr lang="en-US" altLang="zh-CN" sz="2000" i="0" dirty="0"/>
          </a:p>
          <a:p>
            <a:pPr marL="927100" lvl="1" indent="-457200">
              <a:lnSpc>
                <a:spcPct val="150000"/>
              </a:lnSpc>
              <a:buFont typeface="+mj-lt"/>
              <a:buAutoNum type="arabicPeriod"/>
            </a:pPr>
            <a:r>
              <a:rPr lang="zh-CN" altLang="en-US" sz="1600" i="0" dirty="0" smtClean="0"/>
              <a:t>启动设备</a:t>
            </a:r>
            <a:r>
              <a:rPr lang="en-US" altLang="zh-CN" sz="1600" i="0" dirty="0" smtClean="0"/>
              <a:t>;</a:t>
            </a:r>
          </a:p>
          <a:p>
            <a:pPr marL="927100" lvl="1" indent="-457200">
              <a:lnSpc>
                <a:spcPct val="150000"/>
              </a:lnSpc>
              <a:buFont typeface="+mj-lt"/>
              <a:buAutoNum type="arabicPeriod"/>
            </a:pPr>
            <a:r>
              <a:rPr lang="zh-CN" altLang="en-US" sz="1600" i="0" dirty="0" smtClean="0"/>
              <a:t>反复查询</a:t>
            </a:r>
            <a:r>
              <a:rPr lang="zh-CN" altLang="zh-CN" sz="1600" i="0" dirty="0" smtClean="0"/>
              <a:t>设备</a:t>
            </a:r>
            <a:r>
              <a:rPr lang="zh-CN" altLang="en-US" sz="1600" i="0" dirty="0" smtClean="0"/>
              <a:t>直至设备准备好</a:t>
            </a:r>
            <a:r>
              <a:rPr lang="en-US" altLang="zh-CN" sz="1600" i="0" dirty="0" smtClean="0"/>
              <a:t>;</a:t>
            </a:r>
          </a:p>
          <a:p>
            <a:pPr marL="927100" lvl="1" indent="-457200">
              <a:lnSpc>
                <a:spcPct val="150000"/>
              </a:lnSpc>
              <a:buFont typeface="+mj-lt"/>
              <a:buAutoNum type="arabicPeriod"/>
            </a:pPr>
            <a:r>
              <a:rPr lang="zh-CN" altLang="en-US" sz="1600" i="0" dirty="0" smtClean="0"/>
              <a:t>传输单个数据</a:t>
            </a:r>
            <a:r>
              <a:rPr lang="zh-CN" altLang="zh-CN" sz="1600" i="0" dirty="0" smtClean="0"/>
              <a:t>。</a:t>
            </a:r>
            <a:endParaRPr lang="en-US" altLang="zh-CN" sz="1600" i="0" dirty="0" smtClean="0"/>
          </a:p>
          <a:p>
            <a:pPr marL="927100" lvl="1" indent="-457200">
              <a:lnSpc>
                <a:spcPct val="150000"/>
              </a:lnSpc>
              <a:buFont typeface="+mj-lt"/>
              <a:buAutoNum type="arabicPeriod"/>
            </a:pPr>
            <a:r>
              <a:rPr lang="zh-CN" altLang="en-US" sz="1600" i="0" dirty="0" smtClean="0"/>
              <a:t>重复</a:t>
            </a:r>
            <a:r>
              <a:rPr lang="en-US" altLang="zh-CN" sz="1600" i="0" dirty="0" smtClean="0"/>
              <a:t>2-3</a:t>
            </a:r>
            <a:r>
              <a:rPr lang="zh-CN" altLang="en-US" sz="1600" i="0" dirty="0" smtClean="0"/>
              <a:t>步直至数据传输完毕</a:t>
            </a:r>
            <a:endParaRPr lang="en-US" altLang="zh-CN" sz="1600" i="0" dirty="0"/>
          </a:p>
          <a:p>
            <a:pPr>
              <a:lnSpc>
                <a:spcPct val="150000"/>
              </a:lnSpc>
            </a:pPr>
            <a:r>
              <a:rPr lang="en-US" altLang="zh-CN" sz="2000" i="0" dirty="0" smtClean="0"/>
              <a:t>CPU</a:t>
            </a:r>
            <a:r>
              <a:rPr lang="zh-CN" altLang="zh-CN" sz="2000" i="0" dirty="0" smtClean="0"/>
              <a:t>外设串行</a:t>
            </a:r>
            <a:r>
              <a:rPr lang="zh-CN" altLang="zh-CN" sz="2000" i="0" dirty="0"/>
              <a:t>工作</a:t>
            </a:r>
            <a:r>
              <a:rPr lang="zh-CN" altLang="zh-CN" sz="2000" i="0" dirty="0" smtClean="0"/>
              <a:t>，</a:t>
            </a:r>
            <a:r>
              <a:rPr lang="zh-CN" altLang="en-US" sz="2000" i="0" dirty="0" smtClean="0"/>
              <a:t>反复</a:t>
            </a:r>
            <a:r>
              <a:rPr lang="zh-CN" altLang="en-US" sz="2000" i="0" dirty="0"/>
              <a:t>查询设备</a:t>
            </a:r>
            <a:r>
              <a:rPr lang="zh-CN" altLang="en-US" sz="2000" i="0" dirty="0" smtClean="0"/>
              <a:t>状态占用较多</a:t>
            </a:r>
            <a:r>
              <a:rPr lang="en-US" altLang="zh-CN" sz="2000" i="0" dirty="0" smtClean="0"/>
              <a:t>CPU</a:t>
            </a:r>
            <a:r>
              <a:rPr lang="zh-CN" altLang="en-US" sz="2000" i="0" dirty="0" smtClean="0"/>
              <a:t>时间</a:t>
            </a:r>
            <a:r>
              <a:rPr lang="zh-CN" altLang="zh-CN" sz="2000" i="0" dirty="0" smtClean="0"/>
              <a:t>，</a:t>
            </a:r>
            <a:r>
              <a:rPr lang="zh-CN" altLang="zh-CN" sz="2000" i="0" dirty="0"/>
              <a:t>系统效率低</a:t>
            </a:r>
            <a:r>
              <a:rPr lang="zh-CN" altLang="zh-CN" sz="2000" i="0" dirty="0" smtClean="0"/>
              <a:t>。</a:t>
            </a:r>
            <a:endParaRPr lang="en-US" altLang="zh-CN" sz="2000" i="0" dirty="0" smtClean="0"/>
          </a:p>
          <a:p>
            <a:pPr lvl="1">
              <a:lnSpc>
                <a:spcPct val="150000"/>
              </a:lnSpc>
            </a:pPr>
            <a:r>
              <a:rPr lang="en-US" altLang="zh-CN" sz="1600" i="0" dirty="0" smtClean="0"/>
              <a:t>CPU</a:t>
            </a:r>
            <a:r>
              <a:rPr lang="zh-CN" altLang="en-US" sz="1600" i="0" dirty="0" smtClean="0"/>
              <a:t>占用率取决于查询频率</a:t>
            </a:r>
            <a:endParaRPr lang="en-US" altLang="zh-CN" sz="1600" i="0" dirty="0" smtClean="0"/>
          </a:p>
          <a:p>
            <a:pPr>
              <a:lnSpc>
                <a:spcPct val="150000"/>
              </a:lnSpc>
            </a:pPr>
            <a:r>
              <a:rPr lang="zh-CN" altLang="zh-CN" sz="2000" i="0" dirty="0" smtClean="0"/>
              <a:t>用于</a:t>
            </a:r>
            <a:r>
              <a:rPr lang="zh-CN" altLang="zh-CN" sz="2000" i="0" dirty="0"/>
              <a:t>早期的计算机</a:t>
            </a:r>
            <a:endParaRPr lang="zh-CN" altLang="en-US" sz="2000" i="0" kern="0" dirty="0" smtClean="0"/>
          </a:p>
        </p:txBody>
      </p:sp>
      <p:grpSp>
        <p:nvGrpSpPr>
          <p:cNvPr id="2" name="组合 1"/>
          <p:cNvGrpSpPr/>
          <p:nvPr/>
        </p:nvGrpSpPr>
        <p:grpSpPr>
          <a:xfrm>
            <a:off x="1269504" y="980728"/>
            <a:ext cx="1981200" cy="612577"/>
            <a:chOff x="1269504" y="980728"/>
            <a:chExt cx="1981200" cy="612577"/>
          </a:xfrm>
        </p:grpSpPr>
        <p:sp>
          <p:nvSpPr>
            <p:cNvPr id="33796" name="文本框 3"/>
            <p:cNvSpPr txBox="1">
              <a:spLocks noChangeArrowheads="1"/>
            </p:cNvSpPr>
            <p:nvPr/>
          </p:nvSpPr>
          <p:spPr bwMode="auto">
            <a:xfrm>
              <a:off x="1269504" y="128552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启动</a:t>
              </a:r>
              <a:r>
                <a:rPr lang="zh-CN" altLang="en-US" dirty="0"/>
                <a:t>设备</a:t>
              </a:r>
            </a:p>
          </p:txBody>
        </p:sp>
        <p:sp>
          <p:nvSpPr>
            <p:cNvPr id="33806" name="直线 13"/>
            <p:cNvSpPr>
              <a:spLocks noChangeShapeType="1"/>
            </p:cNvSpPr>
            <p:nvPr/>
          </p:nvSpPr>
          <p:spPr bwMode="auto">
            <a:xfrm>
              <a:off x="2260104" y="980728"/>
              <a:ext cx="0" cy="304800"/>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grpSp>
        <p:nvGrpSpPr>
          <p:cNvPr id="4" name="组合 3"/>
          <p:cNvGrpSpPr/>
          <p:nvPr/>
        </p:nvGrpSpPr>
        <p:grpSpPr>
          <a:xfrm>
            <a:off x="1690805" y="2279105"/>
            <a:ext cx="1193434" cy="717847"/>
            <a:chOff x="1690805" y="2221304"/>
            <a:chExt cx="1193434" cy="717847"/>
          </a:xfrm>
        </p:grpSpPr>
        <p:sp>
          <p:nvSpPr>
            <p:cNvPr id="33808" name="直线 15"/>
            <p:cNvSpPr>
              <a:spLocks noChangeShapeType="1"/>
            </p:cNvSpPr>
            <p:nvPr/>
          </p:nvSpPr>
          <p:spPr bwMode="auto">
            <a:xfrm>
              <a:off x="2260104" y="2221304"/>
              <a:ext cx="0" cy="306201"/>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6" name="六边形 35"/>
            <p:cNvSpPr/>
            <p:nvPr/>
          </p:nvSpPr>
          <p:spPr>
            <a:xfrm>
              <a:off x="1690805" y="2527505"/>
              <a:ext cx="1193434" cy="411646"/>
            </a:xfrm>
            <a:prstGeom prst="hexagon">
              <a:avLst/>
            </a:prstGeom>
            <a:solidFill>
              <a:srgbClr val="00B05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1400" i="0" dirty="0" smtClean="0">
                  <a:solidFill>
                    <a:schemeClr val="bg1"/>
                  </a:solidFill>
                </a:rPr>
                <a:t>准备好</a:t>
              </a:r>
              <a:endParaRPr lang="zh-CN" altLang="en-US" sz="1400" i="0" dirty="0">
                <a:solidFill>
                  <a:schemeClr val="bg1"/>
                </a:solidFill>
              </a:endParaRPr>
            </a:p>
          </p:txBody>
        </p:sp>
      </p:grpSp>
      <p:grpSp>
        <p:nvGrpSpPr>
          <p:cNvPr id="3" name="组合 2"/>
          <p:cNvGrpSpPr/>
          <p:nvPr/>
        </p:nvGrpSpPr>
        <p:grpSpPr>
          <a:xfrm>
            <a:off x="1269504" y="1593305"/>
            <a:ext cx="1981200" cy="685800"/>
            <a:chOff x="1269504" y="1593305"/>
            <a:chExt cx="1981200" cy="685800"/>
          </a:xfrm>
        </p:grpSpPr>
        <p:sp>
          <p:nvSpPr>
            <p:cNvPr id="33797" name="文本框 4"/>
            <p:cNvSpPr txBox="1">
              <a:spLocks noChangeArrowheads="1"/>
            </p:cNvSpPr>
            <p:nvPr/>
          </p:nvSpPr>
          <p:spPr bwMode="auto">
            <a:xfrm>
              <a:off x="1269504" y="1971328"/>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a:t>查询设备状态</a:t>
              </a:r>
            </a:p>
          </p:txBody>
        </p:sp>
        <p:sp>
          <p:nvSpPr>
            <p:cNvPr id="33807" name="直线 14"/>
            <p:cNvSpPr>
              <a:spLocks noChangeShapeType="1"/>
            </p:cNvSpPr>
            <p:nvPr/>
          </p:nvSpPr>
          <p:spPr bwMode="auto">
            <a:xfrm>
              <a:off x="2260104" y="1593305"/>
              <a:ext cx="0" cy="378023"/>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grpSp>
        <p:nvGrpSpPr>
          <p:cNvPr id="9" name="组合 8"/>
          <p:cNvGrpSpPr/>
          <p:nvPr/>
        </p:nvGrpSpPr>
        <p:grpSpPr>
          <a:xfrm>
            <a:off x="1269504" y="4149080"/>
            <a:ext cx="1981200" cy="720080"/>
            <a:chOff x="1269504" y="4149080"/>
            <a:chExt cx="1981200" cy="720080"/>
          </a:xfrm>
        </p:grpSpPr>
        <p:sp>
          <p:nvSpPr>
            <p:cNvPr id="33811" name="直线 18"/>
            <p:cNvSpPr>
              <a:spLocks noChangeShapeType="1"/>
            </p:cNvSpPr>
            <p:nvPr/>
          </p:nvSpPr>
          <p:spPr bwMode="auto">
            <a:xfrm>
              <a:off x="2260104" y="4149080"/>
              <a:ext cx="0" cy="392087"/>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sp>
          <p:nvSpPr>
            <p:cNvPr id="33800" name="文本框 7"/>
            <p:cNvSpPr txBox="1">
              <a:spLocks noChangeArrowheads="1"/>
            </p:cNvSpPr>
            <p:nvPr/>
          </p:nvSpPr>
          <p:spPr bwMode="auto">
            <a:xfrm>
              <a:off x="1269504" y="4561383"/>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传送</a:t>
              </a:r>
              <a:r>
                <a:rPr lang="zh-CN" altLang="en-US" dirty="0"/>
                <a:t>量计数</a:t>
              </a:r>
            </a:p>
          </p:txBody>
        </p:sp>
      </p:grpSp>
      <p:grpSp>
        <p:nvGrpSpPr>
          <p:cNvPr id="8" name="组合 7"/>
          <p:cNvGrpSpPr/>
          <p:nvPr/>
        </p:nvGrpSpPr>
        <p:grpSpPr>
          <a:xfrm>
            <a:off x="1269504" y="3659088"/>
            <a:ext cx="1981200" cy="581745"/>
            <a:chOff x="1269504" y="3659088"/>
            <a:chExt cx="1981200" cy="581745"/>
          </a:xfrm>
        </p:grpSpPr>
        <p:sp>
          <p:nvSpPr>
            <p:cNvPr id="33799" name="文本框 6"/>
            <p:cNvSpPr txBox="1">
              <a:spLocks noChangeArrowheads="1"/>
            </p:cNvSpPr>
            <p:nvPr/>
          </p:nvSpPr>
          <p:spPr bwMode="auto">
            <a:xfrm>
              <a:off x="1269504" y="3933056"/>
              <a:ext cx="1981200" cy="307777"/>
            </a:xfrm>
            <a:prstGeom prst="rect">
              <a:avLst/>
            </a:prstGeom>
            <a:solidFill>
              <a:srgbClr val="92D050"/>
            </a:solidFill>
            <a:ln/>
            <a:extLst/>
          </p:spPr>
          <p:style>
            <a:lnRef idx="3">
              <a:schemeClr val="lt1"/>
            </a:lnRef>
            <a:fillRef idx="1">
              <a:schemeClr val="accent5"/>
            </a:fillRef>
            <a:effectRef idx="1">
              <a:schemeClr val="accent5"/>
            </a:effectRef>
            <a:fontRef idx="minor">
              <a:schemeClr val="lt1"/>
            </a:fontRef>
          </p:style>
          <p:txBody>
            <a:bodyPr rtlCol="0" anchor="ctr"/>
            <a:lstStyle>
              <a:defPPr>
                <a:defRPr lang="zh-CN"/>
              </a:defPPr>
              <a:lvl1pPr algn="ctr">
                <a:defRPr sz="1400" i="0">
                  <a:solidFill>
                    <a:schemeClr val="dk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zh-CN" dirty="0"/>
                <a:t>    </a:t>
              </a:r>
              <a:r>
                <a:rPr lang="zh-CN" altLang="en-US" dirty="0" smtClean="0"/>
                <a:t>内存</a:t>
              </a:r>
              <a:r>
                <a:rPr lang="zh-CN" altLang="en-US" dirty="0"/>
                <a:t>地址递增</a:t>
              </a:r>
            </a:p>
          </p:txBody>
        </p:sp>
        <p:sp>
          <p:nvSpPr>
            <p:cNvPr id="33810" name="直线 17"/>
            <p:cNvSpPr>
              <a:spLocks noChangeShapeType="1"/>
            </p:cNvSpPr>
            <p:nvPr/>
          </p:nvSpPr>
          <p:spPr bwMode="auto">
            <a:xfrm>
              <a:off x="2260104" y="3659088"/>
              <a:ext cx="0" cy="273968"/>
            </a:xfrm>
            <a:prstGeom prst="line">
              <a:avLst/>
            </a:prstGeom>
            <a:noFill/>
            <a:ln w="9525">
              <a:solidFill>
                <a:schemeClr val="tx1"/>
              </a:solidFill>
              <a:miter lim="800000"/>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i="0"/>
            </a:p>
          </p:txBody>
        </p:sp>
      </p:grpSp>
    </p:spTree>
    <p:extLst>
      <p:ext uri="{BB962C8B-B14F-4D97-AF65-F5344CB8AC3E}">
        <p14:creationId xmlns:p14="http://schemas.microsoft.com/office/powerpoint/2010/main" val="1409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righ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819"/>
                                        </p:tgtEl>
                                        <p:attrNameLst>
                                          <p:attrName>style.visibility</p:attrName>
                                        </p:attrNameLst>
                                      </p:cBhvr>
                                      <p:to>
                                        <p:strVal val="visible"/>
                                      </p:to>
                                    </p:set>
                                    <p:animEffect transition="in" filter="wipe(down)">
                                      <p:cBhvr>
                                        <p:cTn id="27" dur="500"/>
                                        <p:tgtEl>
                                          <p:spTgt spid="3381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820"/>
                                        </p:tgtEl>
                                        <p:attrNameLst>
                                          <p:attrName>style.visibility</p:attrName>
                                        </p:attrNameLst>
                                      </p:cBhvr>
                                      <p:to>
                                        <p:strVal val="visible"/>
                                      </p:to>
                                    </p:set>
                                    <p:animEffect transition="in" filter="wipe(left)">
                                      <p:cBhvr>
                                        <p:cTn id="32" dur="500"/>
                                        <p:tgtEl>
                                          <p:spTgt spid="3382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up)">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up)">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up)">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up)">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3817"/>
                                        </p:tgtEl>
                                        <p:attrNameLst>
                                          <p:attrName>style.visibility</p:attrName>
                                        </p:attrNameLst>
                                      </p:cBhvr>
                                      <p:to>
                                        <p:strVal val="visible"/>
                                      </p:to>
                                    </p:set>
                                    <p:animEffect transition="in" filter="wipe(down)">
                                      <p:cBhvr>
                                        <p:cTn id="62" dur="500"/>
                                        <p:tgtEl>
                                          <p:spTgt spid="338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33816"/>
                                        </p:tgtEl>
                                        <p:attrNameLst>
                                          <p:attrName>style.visibility</p:attrName>
                                        </p:attrNameLst>
                                      </p:cBhvr>
                                      <p:to>
                                        <p:strVal val="visible"/>
                                      </p:to>
                                    </p:set>
                                    <p:animEffect transition="in" filter="wipe(right)">
                                      <p:cBhvr>
                                        <p:cTn id="67" dur="500"/>
                                        <p:tgtEl>
                                          <p:spTgt spid="3381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3"/>
                                        </p:tgtEl>
                                        <p:attrNameLst>
                                          <p:attrName>style.visibility</p:attrName>
                                        </p:attrNameLst>
                                      </p:cBhvr>
                                      <p:to>
                                        <p:strVal val="visible"/>
                                      </p:to>
                                    </p:set>
                                    <p:animEffect transition="in" filter="wipe(up)">
                                      <p:cBhvr>
                                        <p:cTn id="72" dur="500"/>
                                        <p:tgtEl>
                                          <p:spTgt spid="1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
                                            <p:txEl>
                                              <p:pRg st="0" end="0"/>
                                            </p:txEl>
                                          </p:spTgt>
                                        </p:tgtEl>
                                        <p:attrNameLst>
                                          <p:attrName>style.visibility</p:attrName>
                                        </p:attrNameLst>
                                      </p:cBhvr>
                                      <p:to>
                                        <p:strVal val="visible"/>
                                      </p:to>
                                    </p:set>
                                    <p:animEffect transition="in" filter="wipe(down)">
                                      <p:cBhvr>
                                        <p:cTn id="77" dur="500"/>
                                        <p:tgtEl>
                                          <p:spTgt spid="3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31">
                                            <p:txEl>
                                              <p:pRg st="1" end="1"/>
                                            </p:txEl>
                                          </p:spTgt>
                                        </p:tgtEl>
                                        <p:attrNameLst>
                                          <p:attrName>style.visibility</p:attrName>
                                        </p:attrNameLst>
                                      </p:cBhvr>
                                      <p:to>
                                        <p:strVal val="visible"/>
                                      </p:to>
                                    </p:set>
                                    <p:animEffect transition="in" filter="wipe(down)">
                                      <p:cBhvr>
                                        <p:cTn id="82" dur="500"/>
                                        <p:tgtEl>
                                          <p:spTgt spid="31">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animEffect transition="in" filter="wipe(down)">
                                      <p:cBhvr>
                                        <p:cTn id="87" dur="500"/>
                                        <p:tgtEl>
                                          <p:spTgt spid="31">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31">
                                            <p:txEl>
                                              <p:pRg st="3" end="3"/>
                                            </p:txEl>
                                          </p:spTgt>
                                        </p:tgtEl>
                                        <p:attrNameLst>
                                          <p:attrName>style.visibility</p:attrName>
                                        </p:attrNameLst>
                                      </p:cBhvr>
                                      <p:to>
                                        <p:strVal val="visible"/>
                                      </p:to>
                                    </p:set>
                                    <p:animEffect transition="in" filter="wipe(down)">
                                      <p:cBhvr>
                                        <p:cTn id="92" dur="500"/>
                                        <p:tgtEl>
                                          <p:spTgt spid="31">
                                            <p:txEl>
                                              <p:pRg st="3" end="3"/>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31">
                                            <p:txEl>
                                              <p:pRg st="4" end="4"/>
                                            </p:txEl>
                                          </p:spTgt>
                                        </p:tgtEl>
                                        <p:attrNameLst>
                                          <p:attrName>style.visibility</p:attrName>
                                        </p:attrNameLst>
                                      </p:cBhvr>
                                      <p:to>
                                        <p:strVal val="visible"/>
                                      </p:to>
                                    </p:set>
                                    <p:animEffect transition="in" filter="wipe(down)">
                                      <p:cBhvr>
                                        <p:cTn id="97" dur="500"/>
                                        <p:tgtEl>
                                          <p:spTgt spid="31">
                                            <p:txEl>
                                              <p:pRg st="4" end="4"/>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31">
                                            <p:txEl>
                                              <p:pRg st="5" end="5"/>
                                            </p:txEl>
                                          </p:spTgt>
                                        </p:tgtEl>
                                        <p:attrNameLst>
                                          <p:attrName>style.visibility</p:attrName>
                                        </p:attrNameLst>
                                      </p:cBhvr>
                                      <p:to>
                                        <p:strVal val="visible"/>
                                      </p:to>
                                    </p:set>
                                    <p:animEffect transition="in" filter="wipe(down)">
                                      <p:cBhvr>
                                        <p:cTn id="102" dur="500"/>
                                        <p:tgtEl>
                                          <p:spTgt spid="31">
                                            <p:txEl>
                                              <p:pRg st="5" end="5"/>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31">
                                            <p:txEl>
                                              <p:pRg st="6" end="6"/>
                                            </p:txEl>
                                          </p:spTgt>
                                        </p:tgtEl>
                                        <p:attrNameLst>
                                          <p:attrName>style.visibility</p:attrName>
                                        </p:attrNameLst>
                                      </p:cBhvr>
                                      <p:to>
                                        <p:strVal val="visible"/>
                                      </p:to>
                                    </p:set>
                                    <p:animEffect transition="in" filter="wipe(down)">
                                      <p:cBhvr>
                                        <p:cTn id="107" dur="500"/>
                                        <p:tgtEl>
                                          <p:spTgt spid="31">
                                            <p:txEl>
                                              <p:pRg st="6" end="6"/>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31">
                                            <p:txEl>
                                              <p:pRg st="7" end="7"/>
                                            </p:txEl>
                                          </p:spTgt>
                                        </p:tgtEl>
                                        <p:attrNameLst>
                                          <p:attrName>style.visibility</p:attrName>
                                        </p:attrNameLst>
                                      </p:cBhvr>
                                      <p:to>
                                        <p:strVal val="visible"/>
                                      </p:to>
                                    </p:set>
                                    <p:animEffect transition="in" filter="wipe(down)">
                                      <p:cBhvr>
                                        <p:cTn id="112" dur="500"/>
                                        <p:tgtEl>
                                          <p:spTgt spid="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16" grpId="0" animBg="1"/>
      <p:bldP spid="33817" grpId="0" animBg="1"/>
      <p:bldP spid="33819" grpId="0" animBg="1"/>
      <p:bldP spid="3382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矩形 2"/>
          <p:cNvSpPr>
            <a:spLocks noGrp="1" noChangeArrowheads="1"/>
          </p:cNvSpPr>
          <p:nvPr>
            <p:ph type="title"/>
          </p:nvPr>
        </p:nvSpPr>
        <p:spPr/>
        <p:txBody>
          <a:bodyPr/>
          <a:lstStyle/>
          <a:p>
            <a:pPr eaLnBrk="1" hangingPunct="1"/>
            <a:r>
              <a:rPr lang="zh-CN" altLang="en-US" smtClean="0"/>
              <a:t>程序中断方式</a:t>
            </a:r>
          </a:p>
        </p:txBody>
      </p:sp>
      <p:sp>
        <p:nvSpPr>
          <p:cNvPr id="34820" name="矩形 3"/>
          <p:cNvSpPr>
            <a:spLocks noGrp="1" noChangeArrowheads="1"/>
          </p:cNvSpPr>
          <p:nvPr>
            <p:ph type="body" idx="1"/>
          </p:nvPr>
        </p:nvSpPr>
        <p:spPr>
          <a:xfrm>
            <a:off x="395536" y="980728"/>
            <a:ext cx="8218488" cy="5356398"/>
          </a:xfrm>
        </p:spPr>
        <p:txBody>
          <a:bodyPr/>
          <a:lstStyle/>
          <a:p>
            <a:pPr marL="457200" indent="-457200" eaLnBrk="1" hangingPunct="1">
              <a:lnSpc>
                <a:spcPct val="110000"/>
              </a:lnSpc>
              <a:buFont typeface="+mj-lt"/>
              <a:buAutoNum type="arabicPeriod"/>
            </a:pPr>
            <a:r>
              <a:rPr lang="zh-CN" altLang="en-US" dirty="0" smtClean="0"/>
              <a:t>启动设备； </a:t>
            </a:r>
            <a:r>
              <a:rPr lang="en-US" altLang="zh-CN" dirty="0" smtClean="0"/>
              <a:t>(</a:t>
            </a:r>
            <a:r>
              <a:rPr lang="en-US" altLang="zh-CN" dirty="0" err="1" smtClean="0"/>
              <a:t>scanf</a:t>
            </a:r>
            <a:r>
              <a:rPr lang="en-US" altLang="zh-CN" dirty="0" smtClean="0"/>
              <a:t>)</a:t>
            </a:r>
          </a:p>
          <a:p>
            <a:pPr marL="457200" indent="-457200" eaLnBrk="1" hangingPunct="1">
              <a:lnSpc>
                <a:spcPct val="110000"/>
              </a:lnSpc>
              <a:buFont typeface="+mj-lt"/>
              <a:buAutoNum type="arabicPeriod"/>
            </a:pPr>
            <a:r>
              <a:rPr lang="en-US" altLang="zh-CN" dirty="0" smtClean="0"/>
              <a:t>CPU</a:t>
            </a:r>
            <a:r>
              <a:rPr lang="zh-CN" altLang="en-US" dirty="0" smtClean="0"/>
              <a:t>继续运行</a:t>
            </a:r>
            <a:r>
              <a:rPr lang="zh-CN" altLang="en-US" dirty="0" smtClean="0">
                <a:solidFill>
                  <a:srgbClr val="FF0000"/>
                </a:solidFill>
              </a:rPr>
              <a:t>主程序</a:t>
            </a:r>
            <a:r>
              <a:rPr lang="zh-CN" altLang="en-US" dirty="0" smtClean="0"/>
              <a:t>，同时外设进行</a:t>
            </a:r>
            <a:r>
              <a:rPr lang="zh-CN" altLang="en-US" dirty="0" smtClean="0">
                <a:solidFill>
                  <a:srgbClr val="FF0000"/>
                </a:solidFill>
              </a:rPr>
              <a:t>数据准备</a:t>
            </a:r>
            <a:r>
              <a:rPr lang="zh-CN" altLang="en-US" dirty="0" smtClean="0"/>
              <a:t>；</a:t>
            </a:r>
            <a:endParaRPr lang="en-US" altLang="zh-CN" dirty="0" smtClean="0"/>
          </a:p>
          <a:p>
            <a:pPr marL="457200" indent="-457200" eaLnBrk="1" hangingPunct="1">
              <a:lnSpc>
                <a:spcPct val="110000"/>
              </a:lnSpc>
              <a:buFont typeface="+mj-lt"/>
              <a:buAutoNum type="arabicPeriod"/>
            </a:pPr>
            <a:r>
              <a:rPr lang="zh-CN" altLang="en-US" dirty="0" smtClean="0"/>
              <a:t>数据</a:t>
            </a:r>
            <a:r>
              <a:rPr lang="zh-CN" altLang="en-US" dirty="0"/>
              <a:t>就绪</a:t>
            </a:r>
            <a:r>
              <a:rPr lang="zh-CN" altLang="en-US" dirty="0" smtClean="0"/>
              <a:t>后，外设以中断</a:t>
            </a:r>
            <a:r>
              <a:rPr lang="zh-CN" altLang="en-US" dirty="0"/>
              <a:t>方式</a:t>
            </a:r>
            <a:r>
              <a:rPr lang="zh-CN" altLang="en-US" dirty="0">
                <a:solidFill>
                  <a:srgbClr val="FF0000"/>
                </a:solidFill>
              </a:rPr>
              <a:t>主动告知</a:t>
            </a:r>
            <a:r>
              <a:rPr lang="en-US" altLang="zh-CN" dirty="0" smtClean="0"/>
              <a:t>CPU</a:t>
            </a:r>
            <a:r>
              <a:rPr lang="zh-CN" altLang="en-US" dirty="0" smtClean="0"/>
              <a:t>；</a:t>
            </a:r>
            <a:endParaRPr lang="en-US" altLang="zh-CN" dirty="0" smtClean="0"/>
          </a:p>
          <a:p>
            <a:pPr marL="457200" indent="-457200" eaLnBrk="1" hangingPunct="1">
              <a:lnSpc>
                <a:spcPct val="110000"/>
              </a:lnSpc>
              <a:buFont typeface="+mj-lt"/>
              <a:buAutoNum type="arabicPeriod"/>
            </a:pPr>
            <a:r>
              <a:rPr lang="en-US" altLang="zh-CN" dirty="0" smtClean="0"/>
              <a:t>CPU</a:t>
            </a:r>
            <a:r>
              <a:rPr lang="zh-CN" altLang="en-US" dirty="0" smtClean="0"/>
              <a:t>中断主程序，转向</a:t>
            </a:r>
            <a:r>
              <a:rPr lang="zh-CN" altLang="en-US" dirty="0" smtClean="0">
                <a:solidFill>
                  <a:srgbClr val="FF0000"/>
                </a:solidFill>
              </a:rPr>
              <a:t>设备中断服务子程序</a:t>
            </a:r>
            <a:r>
              <a:rPr lang="zh-CN" altLang="en-US" dirty="0" smtClean="0"/>
              <a:t>；</a:t>
            </a:r>
            <a:endParaRPr lang="en-US" altLang="zh-CN" dirty="0" smtClean="0"/>
          </a:p>
          <a:p>
            <a:pPr marL="457200" indent="-457200" eaLnBrk="1" hangingPunct="1">
              <a:lnSpc>
                <a:spcPct val="110000"/>
              </a:lnSpc>
              <a:buFont typeface="+mj-lt"/>
              <a:buAutoNum type="arabicPeriod"/>
            </a:pPr>
            <a:r>
              <a:rPr lang="zh-CN" altLang="en-US" dirty="0" smtClean="0"/>
              <a:t>中断服务</a:t>
            </a:r>
            <a:r>
              <a:rPr lang="zh-CN" altLang="en-US" dirty="0" smtClean="0">
                <a:solidFill>
                  <a:srgbClr val="FF0000"/>
                </a:solidFill>
              </a:rPr>
              <a:t>（一般传输一个字）</a:t>
            </a:r>
            <a:endParaRPr lang="en-US" altLang="zh-CN" dirty="0" smtClean="0">
              <a:solidFill>
                <a:srgbClr val="FF0000"/>
              </a:solidFill>
            </a:endParaRPr>
          </a:p>
          <a:p>
            <a:pPr marL="457200" indent="-457200" eaLnBrk="1" hangingPunct="1">
              <a:lnSpc>
                <a:spcPct val="110000"/>
              </a:lnSpc>
              <a:buFont typeface="+mj-lt"/>
              <a:buAutoNum type="arabicPeriod"/>
            </a:pPr>
            <a:r>
              <a:rPr lang="zh-CN" altLang="en-US" dirty="0" smtClean="0"/>
              <a:t>中断处理完毕后返回主程序。</a:t>
            </a:r>
            <a:endParaRPr lang="en-US" altLang="zh-CN" dirty="0" smtClean="0"/>
          </a:p>
          <a:p>
            <a:pPr marL="0" indent="0" eaLnBrk="1" hangingPunct="1">
              <a:lnSpc>
                <a:spcPct val="110000"/>
              </a:lnSpc>
              <a:buNone/>
            </a:pPr>
            <a:endParaRPr lang="zh-CN" altLang="en-US" dirty="0" smtClean="0"/>
          </a:p>
          <a:p>
            <a:pPr eaLnBrk="1" hangingPunct="1">
              <a:lnSpc>
                <a:spcPct val="110000"/>
              </a:lnSpc>
            </a:pPr>
            <a:r>
              <a:rPr lang="zh-CN" altLang="en-US" dirty="0" smtClean="0"/>
              <a:t>提高了</a:t>
            </a:r>
            <a:r>
              <a:rPr lang="en-US" altLang="zh-CN" dirty="0" smtClean="0"/>
              <a:t>CPU</a:t>
            </a:r>
            <a:r>
              <a:rPr lang="zh-CN" altLang="en-US" dirty="0" smtClean="0"/>
              <a:t>的使用效率   </a:t>
            </a:r>
            <a:endParaRPr lang="en-US" altLang="zh-CN" dirty="0" smtClean="0"/>
          </a:p>
          <a:p>
            <a:pPr lvl="1" eaLnBrk="1" hangingPunct="1">
              <a:lnSpc>
                <a:spcPct val="110000"/>
              </a:lnSpc>
            </a:pPr>
            <a:r>
              <a:rPr lang="zh-CN" altLang="en-US" dirty="0" smtClean="0"/>
              <a:t>主动告知机制避免了反复查询设备状态</a:t>
            </a:r>
            <a:endParaRPr lang="en-US" altLang="zh-CN" dirty="0" smtClean="0"/>
          </a:p>
          <a:p>
            <a:pPr lvl="1" eaLnBrk="1" hangingPunct="1">
              <a:lnSpc>
                <a:spcPct val="110000"/>
              </a:lnSpc>
            </a:pPr>
            <a:r>
              <a:rPr lang="zh-CN" altLang="en-US" dirty="0" smtClean="0"/>
              <a:t>仍需</a:t>
            </a:r>
            <a:r>
              <a:rPr lang="en-US" altLang="zh-CN" dirty="0" smtClean="0"/>
              <a:t>CPU</a:t>
            </a:r>
            <a:r>
              <a:rPr lang="zh-CN" altLang="en-US" dirty="0"/>
              <a:t>占用（中断服务子程序运行时间</a:t>
            </a:r>
            <a:r>
              <a:rPr lang="en-US" altLang="zh-CN" dirty="0"/>
              <a:t>+</a:t>
            </a:r>
            <a:r>
              <a:rPr lang="zh-CN" altLang="en-US" dirty="0"/>
              <a:t>中断开销）</a:t>
            </a:r>
            <a:endParaRPr lang="en-US" altLang="zh-CN" dirty="0"/>
          </a:p>
          <a:p>
            <a:pPr eaLnBrk="1" hangingPunct="1">
              <a:lnSpc>
                <a:spcPct val="110000"/>
              </a:lnSpc>
            </a:pPr>
            <a:r>
              <a:rPr lang="zh-CN" altLang="en-US" dirty="0" smtClean="0"/>
              <a:t>适合随机出现的服务</a:t>
            </a:r>
          </a:p>
          <a:p>
            <a:pPr eaLnBrk="1" hangingPunct="1">
              <a:lnSpc>
                <a:spcPct val="110000"/>
              </a:lnSpc>
            </a:pPr>
            <a:r>
              <a:rPr lang="zh-CN" altLang="en-US" dirty="0" smtClean="0"/>
              <a:t>需要专门的硬件</a:t>
            </a:r>
            <a:endParaRPr lang="en-US" altLang="zh-CN" dirty="0" smtClean="0"/>
          </a:p>
          <a:p>
            <a:pPr eaLnBrk="1" hangingPunct="1">
              <a:lnSpc>
                <a:spcPct val="110000"/>
              </a:lnSpc>
            </a:pPr>
            <a:endParaRPr lang="en-US" altLang="zh-CN" dirty="0"/>
          </a:p>
          <a:p>
            <a:pPr eaLnBrk="1" hangingPunct="1">
              <a:lnSpc>
                <a:spcPct val="110000"/>
              </a:lnSpc>
            </a:pPr>
            <a:endParaRPr lang="en-US" altLang="zh-CN" dirty="0" smtClean="0"/>
          </a:p>
          <a:p>
            <a:pPr eaLnBrk="1" hangingPunct="1">
              <a:lnSpc>
                <a:spcPct val="110000"/>
              </a:lnSpc>
            </a:pPr>
            <a:endParaRPr lang="zh-CN" altLang="en-US" dirty="0" smtClean="0"/>
          </a:p>
        </p:txBody>
      </p:sp>
      <p:sp>
        <p:nvSpPr>
          <p:cNvPr id="5" name="灯片编号占位符 3"/>
          <p:cNvSpPr>
            <a:spLocks noGrp="1"/>
          </p:cNvSpPr>
          <p:nvPr>
            <p:ph type="sldNum" sz="quarter" idx="4294967295"/>
          </p:nvPr>
        </p:nvSpPr>
        <p:spPr>
          <a:xfrm>
            <a:off x="7812360" y="6337126"/>
            <a:ext cx="1015008" cy="476250"/>
          </a:xfrm>
        </p:spPr>
        <p:txBody>
          <a:bodyPr/>
          <a:lstStyle/>
          <a:p>
            <a:pPr>
              <a:defRPr/>
            </a:pPr>
            <a:r>
              <a:rPr lang="en-US" altLang="zh-CN" sz="1400" smtClean="0">
                <a:solidFill>
                  <a:srgbClr val="0D7157"/>
                </a:solidFill>
              </a:rPr>
              <a:t> -</a:t>
            </a:r>
            <a:fld id="{01D71506-0713-46DD-9483-17E15EDE737E}" type="slidenum">
              <a:rPr lang="en-US" altLang="zh-CN" sz="1400" smtClean="0">
                <a:solidFill>
                  <a:srgbClr val="0D7157"/>
                </a:solidFill>
              </a:rPr>
              <a:pPr>
                <a:defRPr/>
              </a:pPr>
              <a:t>9</a:t>
            </a:fld>
            <a:r>
              <a:rPr lang="en-US" altLang="zh-CN" sz="1400" smtClean="0">
                <a:solidFill>
                  <a:srgbClr val="0D7157"/>
                </a:solidFill>
              </a:rPr>
              <a:t>- </a:t>
            </a:r>
            <a:endParaRPr lang="en-US" altLang="zh-CN" sz="1400" dirty="0">
              <a:solidFill>
                <a:srgbClr val="0D7157"/>
              </a:solidFill>
            </a:endParaRPr>
          </a:p>
        </p:txBody>
      </p:sp>
    </p:spTree>
    <p:extLst>
      <p:ext uri="{BB962C8B-B14F-4D97-AF65-F5344CB8AC3E}">
        <p14:creationId xmlns:p14="http://schemas.microsoft.com/office/powerpoint/2010/main" val="325474650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2_nordridesign">
  <a:themeElements>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2_nordridesign">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2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2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2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2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2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ordridesign">
  <a:themeElements>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fontScheme name="1_nordridesign">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nordridesign 1">
        <a:dk1>
          <a:srgbClr val="000000"/>
        </a:dk1>
        <a:lt1>
          <a:srgbClr val="FFFFFF"/>
        </a:lt1>
        <a:dk2>
          <a:srgbClr val="000000"/>
        </a:dk2>
        <a:lt2>
          <a:srgbClr val="B2B2B2"/>
        </a:lt2>
        <a:accent1>
          <a:srgbClr val="333333"/>
        </a:accent1>
        <a:accent2>
          <a:srgbClr val="080808"/>
        </a:accent2>
        <a:accent3>
          <a:srgbClr val="FFFFFF"/>
        </a:accent3>
        <a:accent4>
          <a:srgbClr val="000000"/>
        </a:accent4>
        <a:accent5>
          <a:srgbClr val="ADADAD"/>
        </a:accent5>
        <a:accent6>
          <a:srgbClr val="060606"/>
        </a:accent6>
        <a:hlink>
          <a:srgbClr val="FFCC00"/>
        </a:hlink>
        <a:folHlink>
          <a:srgbClr val="FF6600"/>
        </a:folHlink>
      </a:clrScheme>
      <a:clrMap bg1="lt1" tx1="dk1" bg2="lt2" tx2="dk2" accent1="accent1" accent2="accent2" accent3="accent3" accent4="accent4" accent5="accent5" accent6="accent6" hlink="hlink" folHlink="folHlink"/>
    </a:extraClrScheme>
    <a:extraClrScheme>
      <a:clrScheme name="1_nordridesign 2">
        <a:dk1>
          <a:srgbClr val="000000"/>
        </a:dk1>
        <a:lt1>
          <a:srgbClr val="FFFFFF"/>
        </a:lt1>
        <a:dk2>
          <a:srgbClr val="FFFFFF"/>
        </a:dk2>
        <a:lt2>
          <a:srgbClr val="DBF5F9"/>
        </a:lt2>
        <a:accent1>
          <a:srgbClr val="0F6FC6"/>
        </a:accent1>
        <a:accent2>
          <a:srgbClr val="009DD9"/>
        </a:accent2>
        <a:accent3>
          <a:srgbClr val="FFFFFF"/>
        </a:accent3>
        <a:accent4>
          <a:srgbClr val="000000"/>
        </a:accent4>
        <a:accent5>
          <a:srgbClr val="AABBDF"/>
        </a:accent5>
        <a:accent6>
          <a:srgbClr val="008EC4"/>
        </a:accent6>
        <a:hlink>
          <a:srgbClr val="E2D700"/>
        </a:hlink>
        <a:folHlink>
          <a:srgbClr val="85DFD0"/>
        </a:folHlink>
      </a:clrScheme>
      <a:clrMap bg1="lt1" tx1="dk1" bg2="lt2" tx2="dk2" accent1="accent1" accent2="accent2" accent3="accent3" accent4="accent4" accent5="accent5" accent6="accent6" hlink="hlink" folHlink="folHlink"/>
    </a:extraClrScheme>
    <a:extraClrScheme>
      <a:clrScheme name="1_nordridesign 3">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85DFD0"/>
        </a:folHlink>
      </a:clrScheme>
      <a:clrMap bg1="lt1" tx1="dk1" bg2="lt2" tx2="dk2" accent1="accent1" accent2="accent2" accent3="accent3" accent4="accent4" accent5="accent5" accent6="accent6" hlink="hlink" folHlink="folHlink"/>
    </a:extraClrScheme>
    <a:extraClrScheme>
      <a:clrScheme name="1_nordridesign 4">
        <a:dk1>
          <a:srgbClr val="000000"/>
        </a:dk1>
        <a:lt1>
          <a:srgbClr val="FFFFFF"/>
        </a:lt1>
        <a:dk2>
          <a:srgbClr val="FFFFFF"/>
        </a:dk2>
        <a:lt2>
          <a:srgbClr val="DBF5F9"/>
        </a:lt2>
        <a:accent1>
          <a:srgbClr val="FFCC00"/>
        </a:accent1>
        <a:accent2>
          <a:srgbClr val="FF9933"/>
        </a:accent2>
        <a:accent3>
          <a:srgbClr val="FFFFFF"/>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5">
        <a:dk1>
          <a:srgbClr val="000000"/>
        </a:dk1>
        <a:lt1>
          <a:srgbClr val="080808"/>
        </a:lt1>
        <a:dk2>
          <a:srgbClr val="FFFFFF"/>
        </a:dk2>
        <a:lt2>
          <a:srgbClr val="DBF5F9"/>
        </a:lt2>
        <a:accent1>
          <a:srgbClr val="FFCC00"/>
        </a:accent1>
        <a:accent2>
          <a:srgbClr val="FF9933"/>
        </a:accent2>
        <a:accent3>
          <a:srgbClr val="AAAAAA"/>
        </a:accent3>
        <a:accent4>
          <a:srgbClr val="000000"/>
        </a:accent4>
        <a:accent5>
          <a:srgbClr val="FFE2AA"/>
        </a:accent5>
        <a:accent6>
          <a:srgbClr val="E78A2D"/>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6">
        <a:dk1>
          <a:srgbClr val="DBF5F9"/>
        </a:dk1>
        <a:lt1>
          <a:srgbClr val="FFFFFF"/>
        </a:lt1>
        <a:dk2>
          <a:srgbClr val="080808"/>
        </a:dk2>
        <a:lt2>
          <a:srgbClr val="FFFFFF"/>
        </a:lt2>
        <a:accent1>
          <a:srgbClr val="FFCC00"/>
        </a:accent1>
        <a:accent2>
          <a:srgbClr val="FF9933"/>
        </a:accent2>
        <a:accent3>
          <a:srgbClr val="AAAAAA"/>
        </a:accent3>
        <a:accent4>
          <a:srgbClr val="DADADA"/>
        </a:accent4>
        <a:accent5>
          <a:srgbClr val="FFE2AA"/>
        </a:accent5>
        <a:accent6>
          <a:srgbClr val="E78A2D"/>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7">
        <a:dk1>
          <a:srgbClr val="DBF5F9"/>
        </a:dk1>
        <a:lt1>
          <a:srgbClr val="FFFFFF"/>
        </a:lt1>
        <a:dk2>
          <a:srgbClr val="080808"/>
        </a:dk2>
        <a:lt2>
          <a:srgbClr val="FFFFFF"/>
        </a:lt2>
        <a:accent1>
          <a:srgbClr val="FFFF00"/>
        </a:accent1>
        <a:accent2>
          <a:srgbClr val="FFCC00"/>
        </a:accent2>
        <a:accent3>
          <a:srgbClr val="AAAAAA"/>
        </a:accent3>
        <a:accent4>
          <a:srgbClr val="DADADA"/>
        </a:accent4>
        <a:accent5>
          <a:srgbClr val="FFFFAA"/>
        </a:accent5>
        <a:accent6>
          <a:srgbClr val="E7B900"/>
        </a:accent6>
        <a:hlink>
          <a:srgbClr val="CCFFFF"/>
        </a:hlink>
        <a:folHlink>
          <a:srgbClr val="FFFFFF"/>
        </a:folHlink>
      </a:clrScheme>
      <a:clrMap bg1="dk2" tx1="lt1" bg2="dk1" tx2="lt2" accent1="accent1" accent2="accent2" accent3="accent3" accent4="accent4" accent5="accent5" accent6="accent6" hlink="hlink" folHlink="folHlink"/>
    </a:extraClrScheme>
    <a:extraClrScheme>
      <a:clrScheme name="1_nordridesign 8">
        <a:dk1>
          <a:srgbClr val="FFFFFF"/>
        </a:dk1>
        <a:lt1>
          <a:srgbClr val="FFFFFF"/>
        </a:lt1>
        <a:dk2>
          <a:srgbClr val="FFFFFF"/>
        </a:dk2>
        <a:lt2>
          <a:srgbClr val="DBF5F9"/>
        </a:lt2>
        <a:accent1>
          <a:srgbClr val="FFFF00"/>
        </a:accent1>
        <a:accent2>
          <a:srgbClr val="FFCC00"/>
        </a:accent2>
        <a:accent3>
          <a:srgbClr val="FFFFFF"/>
        </a:accent3>
        <a:accent4>
          <a:srgbClr val="DADADA"/>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
      <a:clrScheme name="1_nordridesign 9">
        <a:dk1>
          <a:srgbClr val="000000"/>
        </a:dk1>
        <a:lt1>
          <a:srgbClr val="FFFFFF"/>
        </a:lt1>
        <a:dk2>
          <a:srgbClr val="FFFFFF"/>
        </a:dk2>
        <a:lt2>
          <a:srgbClr val="DBF5F9"/>
        </a:lt2>
        <a:accent1>
          <a:srgbClr val="FFFF00"/>
        </a:accent1>
        <a:accent2>
          <a:srgbClr val="FFCC00"/>
        </a:accent2>
        <a:accent3>
          <a:srgbClr val="FFFFFF"/>
        </a:accent3>
        <a:accent4>
          <a:srgbClr val="000000"/>
        </a:accent4>
        <a:accent5>
          <a:srgbClr val="FFFFAA"/>
        </a:accent5>
        <a:accent6>
          <a:srgbClr val="E7B900"/>
        </a:accent6>
        <a:hlink>
          <a:srgbClr val="CCFFFF"/>
        </a:hlink>
        <a:folHlink>
          <a:srgbClr val="FFFFF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9369</TotalTime>
  <Words>3796</Words>
  <Application>Microsoft Office PowerPoint</Application>
  <PresentationFormat>全屏显示(4:3)</PresentationFormat>
  <Paragraphs>666</Paragraphs>
  <Slides>69</Slides>
  <Notes>32</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69</vt:i4>
      </vt:variant>
    </vt:vector>
  </HeadingPairs>
  <TitlesOfParts>
    <vt:vector size="85" baseType="lpstr">
      <vt:lpstr>黑体</vt:lpstr>
      <vt:lpstr>华文细黑</vt:lpstr>
      <vt:lpstr>楷体_GB2312</vt:lpstr>
      <vt:lpstr>Arial</vt:lpstr>
      <vt:lpstr>宋体</vt:lpstr>
      <vt:lpstr>Wingdings</vt:lpstr>
      <vt:lpstr>微软雅黑</vt:lpstr>
      <vt:lpstr>Symbol</vt:lpstr>
      <vt:lpstr>Times New Roman</vt:lpstr>
      <vt:lpstr>华文新魏</vt:lpstr>
      <vt:lpstr>华文楷体</vt:lpstr>
      <vt:lpstr>Tahoma</vt:lpstr>
      <vt:lpstr>2_nordridesign</vt:lpstr>
      <vt:lpstr>1_nordridesign</vt:lpstr>
      <vt:lpstr>图片</vt:lpstr>
      <vt:lpstr>Microsoft Word Picture</vt:lpstr>
      <vt:lpstr>PowerPoint 演示文稿</vt:lpstr>
      <vt:lpstr>本章主要内容</vt:lpstr>
      <vt:lpstr>外设定时方式与信息交换方式</vt:lpstr>
      <vt:lpstr>外围设备的定时方式</vt:lpstr>
      <vt:lpstr>输入输出过程</vt:lpstr>
      <vt:lpstr>不同设备的定时</vt:lpstr>
      <vt:lpstr>信息交换方式</vt:lpstr>
      <vt:lpstr>程序查询方式</vt:lpstr>
      <vt:lpstr>程序中断方式</vt:lpstr>
      <vt:lpstr>直接内存访问DMA方式</vt:lpstr>
      <vt:lpstr>通道方式</vt:lpstr>
      <vt:lpstr>信息交换方式</vt:lpstr>
      <vt:lpstr>程序中断方式</vt:lpstr>
      <vt:lpstr>中断基本概念</vt:lpstr>
      <vt:lpstr>中断的作用</vt:lpstr>
      <vt:lpstr>中断分类</vt:lpstr>
      <vt:lpstr>程序中断处理示意图</vt:lpstr>
      <vt:lpstr>中断优先级</vt:lpstr>
      <vt:lpstr>划分优先级的一般规律</vt:lpstr>
      <vt:lpstr>中断仲裁方式</vt:lpstr>
      <vt:lpstr>链式查询方式</vt:lpstr>
      <vt:lpstr>独立请求方式</vt:lpstr>
      <vt:lpstr>分组链式</vt:lpstr>
      <vt:lpstr>二维优先级示意图 (中断共享) </vt:lpstr>
      <vt:lpstr>中断屏蔽</vt:lpstr>
      <vt:lpstr>中断屏蔽方式</vt:lpstr>
      <vt:lpstr>中断屏蔽位</vt:lpstr>
      <vt:lpstr>屏蔽码</vt:lpstr>
      <vt:lpstr>例子</vt:lpstr>
      <vt:lpstr>单级中断与多级中断</vt:lpstr>
      <vt:lpstr>同时中断请求的处理方法</vt:lpstr>
      <vt:lpstr>中断识别</vt:lpstr>
      <vt:lpstr>中断向量法 </vt:lpstr>
      <vt:lpstr>程序识别</vt:lpstr>
      <vt:lpstr>PowerPoint 演示文稿</vt:lpstr>
      <vt:lpstr>中断处理中的问题</vt:lpstr>
      <vt:lpstr> 中断方式接口 </vt:lpstr>
      <vt:lpstr>工作过程</vt:lpstr>
      <vt:lpstr>PowerPoint 演示文稿</vt:lpstr>
      <vt:lpstr>PowerPoint 演示文稿</vt:lpstr>
      <vt:lpstr>DMA方式</vt:lpstr>
      <vt:lpstr>DMA基本概念</vt:lpstr>
      <vt:lpstr>内存争用</vt:lpstr>
      <vt:lpstr>停止CPU使用主存</vt:lpstr>
      <vt:lpstr>停止CPU访内</vt:lpstr>
      <vt:lpstr>DMA与CPU交替使用主存</vt:lpstr>
      <vt:lpstr>周期挪用法</vt:lpstr>
      <vt:lpstr>DMA主要操作过程</vt:lpstr>
      <vt:lpstr>DMA主要操作过程（准备阶段）</vt:lpstr>
      <vt:lpstr>DMA主要操作过程（传送阶段）</vt:lpstr>
      <vt:lpstr>DMA主要操作过程（结束阶段）</vt:lpstr>
      <vt:lpstr>一个数据块的传送过程</vt:lpstr>
      <vt:lpstr>DMA控制器</vt:lpstr>
      <vt:lpstr>工作过程</vt:lpstr>
      <vt:lpstr>DMA与程序中断的区别</vt:lpstr>
      <vt:lpstr>PowerPoint 演示文稿</vt:lpstr>
      <vt:lpstr>PowerPoint 演示文稿</vt:lpstr>
      <vt:lpstr>通道方式</vt:lpstr>
      <vt:lpstr>通道方式</vt:lpstr>
      <vt:lpstr>通道方式</vt:lpstr>
      <vt:lpstr>通道功能</vt:lpstr>
      <vt:lpstr>通道分类</vt:lpstr>
      <vt:lpstr>字节多路通道</vt:lpstr>
      <vt:lpstr>选择通道</vt:lpstr>
      <vt:lpstr>选择通道</vt:lpstr>
      <vt:lpstr>数组多路通道</vt:lpstr>
      <vt:lpstr>数组多路通道</vt:lpstr>
      <vt:lpstr>第9章重点内容</vt:lpstr>
      <vt:lpstr>作业</vt:lpstr>
    </vt:vector>
  </TitlesOfParts>
  <Company>NordriDesign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NordriDesign</dc:creator>
  <cp:keywords>ppt幻灯设计/ppt模板设计</cp:keywords>
  <dc:description>nordridesign.com</dc:description>
  <cp:lastModifiedBy>Tiger</cp:lastModifiedBy>
  <cp:revision>625</cp:revision>
  <cp:lastPrinted>2010-12-19T06:40:38Z</cp:lastPrinted>
  <dcterms:created xsi:type="dcterms:W3CDTF">2009-09-14T03:13:49Z</dcterms:created>
  <dcterms:modified xsi:type="dcterms:W3CDTF">2018-01-09T01:22:39Z</dcterms:modified>
</cp:coreProperties>
</file>