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1" r:id="rId2"/>
    <p:sldMasterId id="2147483715" r:id="rId3"/>
  </p:sldMasterIdLst>
  <p:notesMasterIdLst>
    <p:notesMasterId r:id="rId46"/>
  </p:notesMasterIdLst>
  <p:handoutMasterIdLst>
    <p:handoutMasterId r:id="rId47"/>
  </p:handoutMasterIdLst>
  <p:sldIdLst>
    <p:sldId id="551" r:id="rId4"/>
    <p:sldId id="1449" r:id="rId5"/>
    <p:sldId id="1942" r:id="rId6"/>
    <p:sldId id="1944" r:id="rId7"/>
    <p:sldId id="1946" r:id="rId8"/>
    <p:sldId id="1947" r:id="rId9"/>
    <p:sldId id="1948" r:id="rId10"/>
    <p:sldId id="1949" r:id="rId11"/>
    <p:sldId id="1951" r:id="rId12"/>
    <p:sldId id="1952" r:id="rId13"/>
    <p:sldId id="1953" r:id="rId14"/>
    <p:sldId id="1954" r:id="rId15"/>
    <p:sldId id="1955" r:id="rId16"/>
    <p:sldId id="2096" r:id="rId17"/>
    <p:sldId id="1970" r:id="rId18"/>
    <p:sldId id="1971" r:id="rId19"/>
    <p:sldId id="1993" r:id="rId20"/>
    <p:sldId id="2162" r:id="rId21"/>
    <p:sldId id="2163" r:id="rId22"/>
    <p:sldId id="2109" r:id="rId23"/>
    <p:sldId id="2157" r:id="rId24"/>
    <p:sldId id="2158" r:id="rId25"/>
    <p:sldId id="2178" r:id="rId26"/>
    <p:sldId id="2176" r:id="rId27"/>
    <p:sldId id="2169" r:id="rId28"/>
    <p:sldId id="2128" r:id="rId29"/>
    <p:sldId id="2087" r:id="rId30"/>
    <p:sldId id="2088" r:id="rId31"/>
    <p:sldId id="2089" r:id="rId32"/>
    <p:sldId id="2145" r:id="rId33"/>
    <p:sldId id="2146" r:id="rId34"/>
    <p:sldId id="2148" r:id="rId35"/>
    <p:sldId id="2090" r:id="rId36"/>
    <p:sldId id="2186" r:id="rId37"/>
    <p:sldId id="2185" r:id="rId38"/>
    <p:sldId id="2191" r:id="rId39"/>
    <p:sldId id="2192" r:id="rId40"/>
    <p:sldId id="2183" r:id="rId41"/>
    <p:sldId id="2093" r:id="rId42"/>
    <p:sldId id="2193" r:id="rId43"/>
    <p:sldId id="2187" r:id="rId44"/>
    <p:sldId id="2188" r:id="rId45"/>
  </p:sldIdLst>
  <p:sldSz cx="9144000" cy="6858000" type="screen4x3"/>
  <p:notesSz cx="6815138" cy="9931400"/>
  <p:custDataLst>
    <p:tags r:id="rId48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00FF"/>
    <a:srgbClr val="FF99FF"/>
    <a:srgbClr val="FFFFCC"/>
    <a:srgbClr val="99CC00"/>
    <a:srgbClr val="86BC64"/>
    <a:srgbClr val="FF9999"/>
    <a:srgbClr val="0E706E"/>
    <a:srgbClr val="0D715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87772" autoAdjust="0"/>
  </p:normalViewPr>
  <p:slideViewPr>
    <p:cSldViewPr>
      <p:cViewPr varScale="1">
        <p:scale>
          <a:sx n="115" d="100"/>
          <a:sy n="115" d="100"/>
        </p:scale>
        <p:origin x="978" y="114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32772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FB2898A2-A1B0-49AD-90F7-1EF709F82A79}" type="slidenum">
              <a:rPr lang="zh-CN" altLang="en-US" sz="1200" i="0">
                <a:ea typeface="宋体" pitchFamily="2" charset="-122"/>
              </a:rPr>
              <a:pPr/>
              <a:t>1</a:t>
            </a:fld>
            <a:endParaRPr lang="en-US" altLang="zh-CN" sz="1200" i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87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2018/9/12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95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8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313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2018/9/12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91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74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014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15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95853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9358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6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2018/9/12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2018/9/12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2018/9/12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2018/9/12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2018/9/12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2018/9/12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2018/9/12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 descr="hus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536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pic>
        <p:nvPicPr>
          <p:cNvPr id="15365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58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17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89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1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3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5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unicodeconference.org/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zhihu.com/question/20650946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&#34917;&#20805;&#36164;&#26009;/&#27721;&#23383;&#21306;&#20301;&#30721;&#34920;.xls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ChangeArrowheads="1"/>
          </p:cNvSpPr>
          <p:nvPr/>
        </p:nvSpPr>
        <p:spPr bwMode="black">
          <a:xfrm>
            <a:off x="8260" y="2781300"/>
            <a:ext cx="6786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533400" algn="l"/>
            <a:r>
              <a:rPr lang="en-US" altLang="zh-CN" sz="4000" b="1" i="0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4000" b="1" i="0" dirty="0">
                <a:solidFill>
                  <a:schemeClr val="bg1"/>
                </a:solidFill>
                <a:ea typeface="微软雅黑" pitchFamily="34" charset="-122"/>
              </a:rPr>
              <a:t>计算机数据表示方法</a:t>
            </a:r>
            <a:endParaRPr lang="zh-CN" altLang="en-US" sz="4000" i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87" y="3717850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black">
          <a:xfrm>
            <a:off x="6260370" y="3645024"/>
            <a:ext cx="2128054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2000" i="0" dirty="0">
                <a:solidFill>
                  <a:schemeClr val="bg1"/>
                </a:solidFill>
                <a:ea typeface="微软雅黑" pitchFamily="34" charset="-122"/>
              </a:rPr>
              <a:t>谭志虎  </a:t>
            </a:r>
            <a:r>
              <a:rPr lang="en-US" altLang="zh-CN" sz="2000" i="0" smtClean="0">
                <a:solidFill>
                  <a:schemeClr val="bg1"/>
                </a:solidFill>
                <a:ea typeface="微软雅黑" pitchFamily="34" charset="-122"/>
              </a:rPr>
              <a:t>2018-9</a:t>
            </a:r>
            <a:r>
              <a:rPr lang="zh-CN" altLang="en-US" sz="2000" i="0" smtClean="0">
                <a:solidFill>
                  <a:schemeClr val="bg1"/>
                </a:solidFill>
                <a:ea typeface="微软雅黑" pitchFamily="34" charset="-122"/>
              </a:rPr>
              <a:t>     </a:t>
            </a:r>
            <a:endParaRPr lang="zh-CN" altLang="en-US" sz="2000" i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7" name="Picture 14" descr="j03359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836712"/>
            <a:ext cx="1352550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汉字标准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GB2312-1980(GB0)(</a:t>
            </a:r>
            <a:r>
              <a:rPr lang="zh-CN" altLang="en-US" sz="2600" dirty="0"/>
              <a:t>简体</a:t>
            </a:r>
            <a:r>
              <a:rPr lang="en-US" altLang="zh-CN" sz="2600" dirty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/>
              <a:t>6763</a:t>
            </a:r>
            <a:r>
              <a:rPr lang="zh-CN" altLang="en-US" sz="2200" dirty="0"/>
              <a:t>个汉字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GB13000-1993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/>
              <a:t>20902</a:t>
            </a:r>
            <a:r>
              <a:rPr lang="zh-CN" altLang="en-US" sz="2200" dirty="0"/>
              <a:t>个汉字 </a:t>
            </a:r>
            <a:r>
              <a:rPr lang="en-US" altLang="zh-CN" sz="2200" dirty="0"/>
              <a:t>(Unicode 1.1</a:t>
            </a:r>
            <a:r>
              <a:rPr lang="zh-CN" altLang="en-US" sz="2200" dirty="0"/>
              <a:t>版本</a:t>
            </a:r>
            <a:r>
              <a:rPr lang="en-US" altLang="zh-CN" sz="2200" dirty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dirty="0"/>
              <a:t>汉字扩展规范</a:t>
            </a:r>
            <a:r>
              <a:rPr lang="en-US" altLang="zh-CN" sz="2200" dirty="0"/>
              <a:t>GBK1.0 </a:t>
            </a:r>
            <a:r>
              <a:rPr lang="zh-CN" altLang="en-US" sz="2600" dirty="0"/>
              <a:t>标准</a:t>
            </a:r>
            <a:r>
              <a:rPr lang="en-US" altLang="zh-CN" sz="2200" dirty="0"/>
              <a:t>1995</a:t>
            </a:r>
            <a:r>
              <a:rPr lang="zh-CN" altLang="en-US" sz="2600" dirty="0"/>
              <a:t>（非国家标准）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/>
              <a:t>21003</a:t>
            </a:r>
            <a:r>
              <a:rPr lang="zh-CN" altLang="en-US" sz="2200" dirty="0"/>
              <a:t>个字符（兼容</a:t>
            </a:r>
            <a:r>
              <a:rPr lang="en-US" altLang="zh-CN" sz="2200" dirty="0"/>
              <a:t>GB2312</a:t>
            </a:r>
            <a:r>
              <a:rPr lang="zh-CN" altLang="en-US" sz="2200" dirty="0"/>
              <a:t>）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GB18030-2000(1/2/4</a:t>
            </a:r>
            <a:r>
              <a:rPr lang="zh-CN" altLang="en-US" sz="2600" dirty="0"/>
              <a:t>字节编码</a:t>
            </a:r>
            <a:r>
              <a:rPr lang="en-US" altLang="zh-CN" sz="2600" dirty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/>
              <a:t>27484</a:t>
            </a:r>
            <a:r>
              <a:rPr lang="zh-CN" altLang="en-US" sz="2200" dirty="0"/>
              <a:t>汉字   （向下兼容</a:t>
            </a:r>
            <a:r>
              <a:rPr lang="en-US" altLang="zh-CN" sz="2200" dirty="0"/>
              <a:t>GB2312 GBK</a:t>
            </a:r>
            <a:r>
              <a:rPr lang="zh-CN" altLang="en-US" sz="2200" dirty="0"/>
              <a:t>，</a:t>
            </a:r>
            <a:r>
              <a:rPr lang="en-US" altLang="zh-CN" sz="2200" dirty="0"/>
              <a:t>GB13000</a:t>
            </a:r>
            <a:r>
              <a:rPr lang="zh-CN" altLang="en-US" sz="2200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&lt;META content="text/html; </a:t>
            </a:r>
            <a:r>
              <a:rPr lang="en-US" altLang="zh-CN" dirty="0">
                <a:solidFill>
                  <a:schemeClr val="accent2"/>
                </a:solidFill>
              </a:rPr>
              <a:t>charset=gb2312</a:t>
            </a:r>
            <a:r>
              <a:rPr lang="en-US" altLang="zh-CN" dirty="0"/>
              <a:t>"</a:t>
            </a:r>
          </a:p>
          <a:p>
            <a:pPr eaLnBrk="1" hangingPunct="1">
              <a:buNone/>
            </a:pPr>
            <a:r>
              <a:rPr lang="en-US" altLang="zh-CN" dirty="0"/>
              <a:t>                     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 http-</a:t>
            </a:r>
            <a:r>
              <a:rPr lang="en-US" altLang="zh-CN" dirty="0" err="1"/>
              <a:t>equiv</a:t>
            </a:r>
            <a:r>
              <a:rPr lang="en-US" altLang="zh-CN" dirty="0"/>
              <a:t>=Content-Type&gt;</a:t>
            </a:r>
          </a:p>
          <a:p>
            <a:pPr eaLnBrk="1" hangingPunct="1"/>
            <a:r>
              <a:rPr lang="en-US" altLang="zh-CN" dirty="0"/>
              <a:t>charset=gb2312 </a:t>
            </a:r>
            <a:r>
              <a:rPr lang="zh-CN" altLang="en-US" dirty="0"/>
              <a:t>简体中文 </a:t>
            </a:r>
            <a:br>
              <a:rPr lang="zh-CN" altLang="en-US" dirty="0"/>
            </a:br>
            <a:r>
              <a:rPr lang="en-US" altLang="zh-CN" dirty="0"/>
              <a:t>charset=big5 </a:t>
            </a:r>
            <a:r>
              <a:rPr lang="zh-CN" altLang="en-US" dirty="0"/>
              <a:t>繁体中文 </a:t>
            </a:r>
            <a:br>
              <a:rPr lang="zh-CN" altLang="en-US" dirty="0"/>
            </a:br>
            <a:r>
              <a:rPr lang="en-US" altLang="zh-CN" dirty="0"/>
              <a:t>charset=EUC_KR </a:t>
            </a:r>
            <a:r>
              <a:rPr lang="zh-CN" altLang="en-US" dirty="0"/>
              <a:t>韩语 </a:t>
            </a:r>
            <a:br>
              <a:rPr lang="zh-CN" altLang="en-US" dirty="0"/>
            </a:br>
            <a:r>
              <a:rPr lang="en-US" altLang="zh-CN" dirty="0"/>
              <a:t>charset=</a:t>
            </a:r>
            <a:r>
              <a:rPr lang="en-US" altLang="zh-CN" dirty="0" err="1"/>
              <a:t>Shift_JIS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EUC_JP </a:t>
            </a:r>
            <a:r>
              <a:rPr lang="zh-CN" altLang="en-US" dirty="0"/>
              <a:t>日语 </a:t>
            </a:r>
            <a:br>
              <a:rPr lang="zh-CN" altLang="en-US" dirty="0"/>
            </a:br>
            <a:r>
              <a:rPr lang="en-US" altLang="zh-CN" dirty="0"/>
              <a:t>charset=KOI8-R/Windows-1251</a:t>
            </a:r>
            <a:r>
              <a:rPr lang="zh-CN" altLang="en-US" dirty="0"/>
              <a:t>俄语 </a:t>
            </a:r>
            <a:br>
              <a:rPr lang="zh-CN" altLang="en-US" dirty="0"/>
            </a:br>
            <a:r>
              <a:rPr lang="en-US" altLang="zh-CN" dirty="0"/>
              <a:t>charset=iso-8859-2 </a:t>
            </a:r>
            <a:r>
              <a:rPr lang="zh-CN" altLang="en-US" dirty="0"/>
              <a:t>中欧语系</a:t>
            </a:r>
            <a:br>
              <a:rPr lang="zh-CN" altLang="en-US" dirty="0"/>
            </a:br>
            <a:r>
              <a:rPr lang="en-US" altLang="zh-CN" dirty="0"/>
              <a:t>charset=utf-8 </a:t>
            </a:r>
            <a:r>
              <a:rPr lang="en-US" altLang="zh-CN" dirty="0" err="1"/>
              <a:t>unicode</a:t>
            </a:r>
            <a:r>
              <a:rPr lang="zh-CN" altLang="en-US" dirty="0"/>
              <a:t>多语言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0"/>
            <a:ext cx="239077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4572000"/>
            <a:ext cx="2714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92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           </a:t>
            </a:r>
            <a:r>
              <a:rPr lang="en-US" altLang="zh-CN" sz="3000" dirty="0">
                <a:solidFill>
                  <a:srgbClr val="FFFF00"/>
                </a:solidFill>
              </a:rPr>
              <a:t>www.unicode.org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用于克服字符数字的限制</a:t>
            </a:r>
          </a:p>
          <a:p>
            <a:pPr eaLnBrk="1" hangingPunct="1"/>
            <a:r>
              <a:rPr lang="zh-CN" altLang="en-US" dirty="0"/>
              <a:t>为所有语言中的字符分配唯一的代码</a:t>
            </a:r>
          </a:p>
          <a:p>
            <a:pPr eaLnBrk="1" hangingPunct="1"/>
            <a:r>
              <a:rPr lang="en-US" altLang="zh-CN" dirty="0"/>
              <a:t>16 bit </a:t>
            </a:r>
            <a:r>
              <a:rPr lang="zh-CN" altLang="en-US" dirty="0"/>
              <a:t>字符集，</a:t>
            </a:r>
            <a:r>
              <a:rPr lang="en-US" altLang="zh-CN" dirty="0"/>
              <a:t>65536 Unicode </a:t>
            </a:r>
            <a:r>
              <a:rPr lang="zh-CN" altLang="en-US" dirty="0"/>
              <a:t>字符</a:t>
            </a:r>
          </a:p>
          <a:p>
            <a:pPr eaLnBrk="1" hangingPunct="1"/>
            <a:r>
              <a:rPr lang="zh-CN" altLang="en-US" dirty="0"/>
              <a:t>提供唯一的代码</a:t>
            </a:r>
          </a:p>
          <a:p>
            <a:pPr lvl="1" eaLnBrk="1" hangingPunct="1"/>
            <a:r>
              <a:rPr lang="zh-CN" altLang="en-US" dirty="0"/>
              <a:t>不论任何平台</a:t>
            </a:r>
          </a:p>
          <a:p>
            <a:pPr lvl="1" eaLnBrk="1" hangingPunct="1"/>
            <a:r>
              <a:rPr lang="zh-CN" altLang="en-US" dirty="0"/>
              <a:t>不论任何程序</a:t>
            </a:r>
          </a:p>
          <a:p>
            <a:pPr lvl="1" eaLnBrk="1" hangingPunct="1"/>
            <a:r>
              <a:rPr lang="zh-CN" altLang="en-US" dirty="0"/>
              <a:t>不论任何语言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Picture 5" descr="Unicode Globe + IUC 29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343400"/>
            <a:ext cx="25622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9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Character Set  </a:t>
            </a:r>
            <a:r>
              <a:rPr lang="en-US" altLang="zh-CN" dirty="0">
                <a:solidFill>
                  <a:srgbClr val="FFFF00"/>
                </a:solidFill>
              </a:rPr>
              <a:t>ISO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UCS </a:t>
            </a:r>
          </a:p>
          <a:p>
            <a:pPr lvl="1" eaLnBrk="1" hangingPunct="1"/>
            <a:r>
              <a:rPr lang="en-US" altLang="zh-CN" dirty="0"/>
              <a:t>ISO 10646 </a:t>
            </a:r>
          </a:p>
          <a:p>
            <a:pPr lvl="1" eaLnBrk="1" hangingPunct="1"/>
            <a:r>
              <a:rPr lang="en-US" altLang="zh-CN" dirty="0"/>
              <a:t>UCS-2 UCS-4</a:t>
            </a:r>
          </a:p>
          <a:p>
            <a:pPr eaLnBrk="1" hangingPunct="1"/>
            <a:r>
              <a:rPr lang="en-US" altLang="zh-CN" dirty="0"/>
              <a:t>UTF (Unicode Transform format)</a:t>
            </a:r>
          </a:p>
          <a:p>
            <a:pPr lvl="1" eaLnBrk="1" hangingPunct="1"/>
            <a:r>
              <a:rPr lang="en-US" altLang="zh-CN" dirty="0"/>
              <a:t>UTF-7</a:t>
            </a:r>
          </a:p>
          <a:p>
            <a:pPr lvl="1" eaLnBrk="1" hangingPunct="1"/>
            <a:r>
              <a:rPr lang="en-US" altLang="zh-CN" dirty="0"/>
              <a:t>UTF-8</a:t>
            </a:r>
          </a:p>
          <a:p>
            <a:pPr lvl="1" eaLnBrk="1" hangingPunct="1"/>
            <a:r>
              <a:rPr lang="en-US" altLang="zh-CN" dirty="0"/>
              <a:t>UTF-16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记事本编码区别？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8515" y="976624"/>
            <a:ext cx="7353031" cy="504031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5011" y="5914146"/>
            <a:ext cx="7571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字符编码笔记：</a:t>
            </a:r>
            <a:r>
              <a:rPr lang="en-US" altLang="zh-CN" dirty="0"/>
              <a:t>ASCII</a:t>
            </a:r>
            <a:r>
              <a:rPr lang="zh-CN" altLang="en-US" dirty="0"/>
              <a:t>，</a:t>
            </a:r>
            <a:r>
              <a:rPr lang="en-US" altLang="zh-CN" dirty="0"/>
              <a:t>Unicode</a:t>
            </a:r>
            <a:r>
              <a:rPr lang="zh-CN" altLang="en-US" dirty="0"/>
              <a:t>和</a:t>
            </a:r>
            <a:r>
              <a:rPr lang="en-US" altLang="zh-CN" dirty="0"/>
              <a:t>UTF-8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en-US" altLang="zh-CN" dirty="0"/>
              <a:t>://www.ruanyifeng.com/blog/2007/10/ascii_unicode_and_utf-8.html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4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sz="2400" dirty="0"/>
              <a:t>Kilo, Mega, Giga, Tera, Peta, Exa, Zetta, Yotta </a:t>
            </a:r>
            <a:r>
              <a:rPr lang="en-US" altLang="zh-CN" sz="1200" dirty="0">
                <a:solidFill>
                  <a:srgbClr val="FF6600"/>
                </a:solidFill>
              </a:rPr>
              <a:t>physics.nist.gov/</a:t>
            </a:r>
            <a:r>
              <a:rPr lang="en-US" altLang="zh-CN" sz="1200" dirty="0" err="1">
                <a:solidFill>
                  <a:srgbClr val="FF6600"/>
                </a:solidFill>
              </a:rPr>
              <a:t>cuu</a:t>
            </a:r>
            <a:r>
              <a:rPr lang="en-US" altLang="zh-CN" sz="1200" dirty="0">
                <a:solidFill>
                  <a:srgbClr val="FF6600"/>
                </a:solidFill>
              </a:rPr>
              <a:t>/Units/binary.html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新魏" panose="02010800040101010101" pitchFamily="2" charset="-122"/>
              </a:rPr>
              <a:t>1TB=???Byte  </a:t>
            </a:r>
            <a:endParaRPr lang="en-US" altLang="zh-CN" dirty="0" smtClean="0">
              <a:latin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</a:rPr>
              <a:t>1TB drive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1 x 10</a:t>
            </a:r>
            <a:r>
              <a:rPr lang="en-US" altLang="zh-CN" baseline="50000" dirty="0">
                <a:latin typeface="华文新魏" panose="02010800040101010101" pitchFamily="2" charset="-122"/>
              </a:rPr>
              <a:t>12</a:t>
            </a:r>
            <a:r>
              <a:rPr lang="en-US" altLang="zh-CN" dirty="0">
                <a:latin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</a:rPr>
              <a:t>＝</a:t>
            </a:r>
            <a:r>
              <a:rPr lang="en-US" altLang="zh-CN" dirty="0">
                <a:latin typeface="华文新魏" panose="02010800040101010101" pitchFamily="2" charset="-122"/>
              </a:rPr>
              <a:t>931 x 2</a:t>
            </a:r>
            <a:r>
              <a:rPr lang="en-US" altLang="zh-CN" baseline="50000" dirty="0">
                <a:latin typeface="华文新魏" panose="02010800040101010101" pitchFamily="2" charset="-122"/>
              </a:rPr>
              <a:t>30</a:t>
            </a:r>
            <a:r>
              <a:rPr lang="en-US" altLang="zh-CN" dirty="0">
                <a:latin typeface="华文新魏" panose="02010800040101010101" pitchFamily="2" charset="-122"/>
              </a:rPr>
              <a:t>  bytes</a:t>
            </a:r>
            <a:endParaRPr lang="en-US" altLang="zh-CN" dirty="0" smtClean="0">
              <a:latin typeface="华文新魏" panose="02010800040101010101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</a:rPr>
              <a:t>1Mbits/s</a:t>
            </a:r>
            <a:r>
              <a:rPr lang="en-US" altLang="zh-CN" dirty="0">
                <a:latin typeface="华文新魏" panose="02010800040101010101" pitchFamily="2" charset="-122"/>
              </a:rPr>
              <a:t>=???</a:t>
            </a:r>
          </a:p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</a:rPr>
              <a:t>1 </a:t>
            </a:r>
            <a:r>
              <a:rPr lang="en-US" altLang="zh-CN" dirty="0">
                <a:latin typeface="华文新魏" panose="02010800040101010101" pitchFamily="2" charset="-122"/>
              </a:rPr>
              <a:t>Mbit/s = 10</a:t>
            </a:r>
            <a:r>
              <a:rPr lang="en-US" altLang="zh-CN" baseline="50000" dirty="0">
                <a:latin typeface="华文新魏" panose="02010800040101010101" pitchFamily="2" charset="-122"/>
              </a:rPr>
              <a:t>6</a:t>
            </a:r>
            <a:r>
              <a:rPr lang="en-US" altLang="zh-CN" dirty="0">
                <a:latin typeface="华文新魏" panose="02010800040101010101" pitchFamily="2" charset="-122"/>
              </a:rPr>
              <a:t> bps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硬盘厂商及通讯行业是计算机行业唯一使用</a:t>
            </a:r>
            <a:r>
              <a:rPr lang="en-US" altLang="zh-CN" dirty="0">
                <a:latin typeface="华文新魏" panose="02010800040101010101" pitchFamily="2" charset="-122"/>
              </a:rPr>
              <a:t>SI</a:t>
            </a:r>
            <a:r>
              <a:rPr lang="zh-CN" altLang="en-US" dirty="0">
                <a:latin typeface="华文新魏" panose="02010800040101010101" pitchFamily="2" charset="-122"/>
              </a:rPr>
              <a:t>因子的</a:t>
            </a:r>
          </a:p>
          <a:p>
            <a:pPr marL="0" indent="0" eaLnBrk="1" hangingPunct="1">
              <a:buNone/>
              <a:defRPr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Picture 118"/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0" y="3665688"/>
            <a:ext cx="7848600" cy="252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465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1999 New IEC Standard </a:t>
            </a:r>
            <a:r>
              <a:rPr lang="en-US" altLang="zh-CN" dirty="0" smtClean="0"/>
              <a:t>Prefixes</a:t>
            </a:r>
            <a:endParaRPr lang="zh-CN" altLang="en-US" sz="1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 (International System of Units )</a:t>
            </a:r>
            <a:r>
              <a:rPr lang="zh-CN" altLang="en-US" dirty="0"/>
              <a:t>仅指</a:t>
            </a:r>
            <a:r>
              <a:rPr lang="en-US" altLang="zh-CN" dirty="0"/>
              <a:t>10</a:t>
            </a:r>
            <a:r>
              <a:rPr lang="zh-CN" altLang="en-US" dirty="0"/>
              <a:t>进制</a:t>
            </a:r>
          </a:p>
          <a:p>
            <a:r>
              <a:rPr lang="en-US" altLang="zh-CN" dirty="0"/>
              <a:t>2</a:t>
            </a:r>
            <a:r>
              <a:rPr lang="en-US" altLang="zh-CN" baseline="30000" dirty="0"/>
              <a:t>34</a:t>
            </a:r>
            <a:r>
              <a:rPr lang="zh-CN" altLang="en-US" dirty="0"/>
              <a:t>可以访问多少存储单元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2.5 </a:t>
            </a:r>
            <a:r>
              <a:rPr lang="en-US" altLang="zh-CN" dirty="0" err="1"/>
              <a:t>TiB</a:t>
            </a:r>
            <a:r>
              <a:rPr lang="zh-CN" altLang="en-US" dirty="0"/>
              <a:t>存储空间需要多少地址线进行译码？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4724400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6254552" y="2912368"/>
            <a:ext cx="2133600" cy="2971800"/>
            <a:chOff x="0" y="0"/>
            <a:chExt cx="1344" cy="1872"/>
          </a:xfrm>
        </p:grpSpPr>
        <p:sp>
          <p:nvSpPr>
            <p:cNvPr id="7" name="Freeform 69"/>
            <p:cNvSpPr>
              <a:spLocks/>
            </p:cNvSpPr>
            <p:nvPr/>
          </p:nvSpPr>
          <p:spPr bwMode="auto">
            <a:xfrm>
              <a:off x="192" y="0"/>
              <a:ext cx="480" cy="624"/>
            </a:xfrm>
            <a:custGeom>
              <a:avLst/>
              <a:gdLst>
                <a:gd name="T0" fmla="*/ 2 w 1882"/>
                <a:gd name="T1" fmla="*/ 3 h 1992"/>
                <a:gd name="T2" fmla="*/ 3 w 1882"/>
                <a:gd name="T3" fmla="*/ 3 h 1992"/>
                <a:gd name="T4" fmla="*/ 4 w 1882"/>
                <a:gd name="T5" fmla="*/ 3 h 1992"/>
                <a:gd name="T6" fmla="*/ 4 w 1882"/>
                <a:gd name="T7" fmla="*/ 3 h 1992"/>
                <a:gd name="T8" fmla="*/ 5 w 1882"/>
                <a:gd name="T9" fmla="*/ 3 h 1992"/>
                <a:gd name="T10" fmla="*/ 5 w 1882"/>
                <a:gd name="T11" fmla="*/ 3 h 1992"/>
                <a:gd name="T12" fmla="*/ 5 w 1882"/>
                <a:gd name="T13" fmla="*/ 3 h 1992"/>
                <a:gd name="T14" fmla="*/ 5 w 1882"/>
                <a:gd name="T15" fmla="*/ 3 h 1992"/>
                <a:gd name="T16" fmla="*/ 6 w 1882"/>
                <a:gd name="T17" fmla="*/ 4 h 1992"/>
                <a:gd name="T18" fmla="*/ 6 w 1882"/>
                <a:gd name="T19" fmla="*/ 4 h 1992"/>
                <a:gd name="T20" fmla="*/ 6 w 1882"/>
                <a:gd name="T21" fmla="*/ 4 h 1992"/>
                <a:gd name="T22" fmla="*/ 7 w 1882"/>
                <a:gd name="T23" fmla="*/ 5 h 1992"/>
                <a:gd name="T24" fmla="*/ 7 w 1882"/>
                <a:gd name="T25" fmla="*/ 6 h 1992"/>
                <a:gd name="T26" fmla="*/ 7 w 1882"/>
                <a:gd name="T27" fmla="*/ 6 h 1992"/>
                <a:gd name="T28" fmla="*/ 7 w 1882"/>
                <a:gd name="T29" fmla="*/ 7 h 1992"/>
                <a:gd name="T30" fmla="*/ 7 w 1882"/>
                <a:gd name="T31" fmla="*/ 7 h 1992"/>
                <a:gd name="T32" fmla="*/ 8 w 1882"/>
                <a:gd name="T33" fmla="*/ 8 h 1992"/>
                <a:gd name="T34" fmla="*/ 8 w 1882"/>
                <a:gd name="T35" fmla="*/ 8 h 1992"/>
                <a:gd name="T36" fmla="*/ 8 w 1882"/>
                <a:gd name="T37" fmla="*/ 9 h 1992"/>
                <a:gd name="T38" fmla="*/ 8 w 1882"/>
                <a:gd name="T39" fmla="*/ 9 h 1992"/>
                <a:gd name="T40" fmla="*/ 8 w 1882"/>
                <a:gd name="T41" fmla="*/ 10 h 1992"/>
                <a:gd name="T42" fmla="*/ 8 w 1882"/>
                <a:gd name="T43" fmla="*/ 11 h 1992"/>
                <a:gd name="T44" fmla="*/ 8 w 1882"/>
                <a:gd name="T45" fmla="*/ 19 h 1992"/>
                <a:gd name="T46" fmla="*/ 6 w 1882"/>
                <a:gd name="T47" fmla="*/ 19 h 1992"/>
                <a:gd name="T48" fmla="*/ 6 w 1882"/>
                <a:gd name="T49" fmla="*/ 11 h 1992"/>
                <a:gd name="T50" fmla="*/ 6 w 1882"/>
                <a:gd name="T51" fmla="*/ 11 h 1992"/>
                <a:gd name="T52" fmla="*/ 5 w 1882"/>
                <a:gd name="T53" fmla="*/ 10 h 1992"/>
                <a:gd name="T54" fmla="*/ 5 w 1882"/>
                <a:gd name="T55" fmla="*/ 9 h 1992"/>
                <a:gd name="T56" fmla="*/ 5 w 1882"/>
                <a:gd name="T57" fmla="*/ 9 h 1992"/>
                <a:gd name="T58" fmla="*/ 5 w 1882"/>
                <a:gd name="T59" fmla="*/ 9 h 1992"/>
                <a:gd name="T60" fmla="*/ 4 w 1882"/>
                <a:gd name="T61" fmla="*/ 8 h 1992"/>
                <a:gd name="T62" fmla="*/ 4 w 1882"/>
                <a:gd name="T63" fmla="*/ 8 h 1992"/>
                <a:gd name="T64" fmla="*/ 4 w 1882"/>
                <a:gd name="T65" fmla="*/ 8 h 1992"/>
                <a:gd name="T66" fmla="*/ 3 w 1882"/>
                <a:gd name="T67" fmla="*/ 8 h 1992"/>
                <a:gd name="T68" fmla="*/ 2 w 1882"/>
                <a:gd name="T69" fmla="*/ 8 h 1992"/>
                <a:gd name="T70" fmla="*/ 2 w 1882"/>
                <a:gd name="T71" fmla="*/ 11 h 1992"/>
                <a:gd name="T72" fmla="*/ 0 w 1882"/>
                <a:gd name="T73" fmla="*/ 5 h 1992"/>
                <a:gd name="T74" fmla="*/ 2 w 1882"/>
                <a:gd name="T75" fmla="*/ 0 h 1992"/>
                <a:gd name="T76" fmla="*/ 2 w 1882"/>
                <a:gd name="T77" fmla="*/ 3 h 199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882"/>
                <a:gd name="T118" fmla="*/ 0 h 1992"/>
                <a:gd name="T119" fmla="*/ 1882 w 1882"/>
                <a:gd name="T120" fmla="*/ 1992 h 199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882" h="1992">
                  <a:moveTo>
                    <a:pt x="562" y="268"/>
                  </a:moveTo>
                  <a:lnTo>
                    <a:pt x="797" y="268"/>
                  </a:lnTo>
                  <a:lnTo>
                    <a:pt x="886" y="271"/>
                  </a:lnTo>
                  <a:lnTo>
                    <a:pt x="973" y="279"/>
                  </a:lnTo>
                  <a:lnTo>
                    <a:pt x="1058" y="293"/>
                  </a:lnTo>
                  <a:lnTo>
                    <a:pt x="1140" y="312"/>
                  </a:lnTo>
                  <a:lnTo>
                    <a:pt x="1220" y="336"/>
                  </a:lnTo>
                  <a:lnTo>
                    <a:pt x="1296" y="364"/>
                  </a:lnTo>
                  <a:lnTo>
                    <a:pt x="1369" y="397"/>
                  </a:lnTo>
                  <a:lnTo>
                    <a:pt x="1438" y="433"/>
                  </a:lnTo>
                  <a:lnTo>
                    <a:pt x="1503" y="474"/>
                  </a:lnTo>
                  <a:lnTo>
                    <a:pt x="1564" y="519"/>
                  </a:lnTo>
                  <a:lnTo>
                    <a:pt x="1621" y="567"/>
                  </a:lnTo>
                  <a:lnTo>
                    <a:pt x="1673" y="619"/>
                  </a:lnTo>
                  <a:lnTo>
                    <a:pt x="1720" y="673"/>
                  </a:lnTo>
                  <a:lnTo>
                    <a:pt x="1761" y="731"/>
                  </a:lnTo>
                  <a:lnTo>
                    <a:pt x="1797" y="791"/>
                  </a:lnTo>
                  <a:lnTo>
                    <a:pt x="1827" y="853"/>
                  </a:lnTo>
                  <a:lnTo>
                    <a:pt x="1850" y="918"/>
                  </a:lnTo>
                  <a:lnTo>
                    <a:pt x="1868" y="984"/>
                  </a:lnTo>
                  <a:lnTo>
                    <a:pt x="1878" y="1053"/>
                  </a:lnTo>
                  <a:lnTo>
                    <a:pt x="1882" y="1123"/>
                  </a:lnTo>
                  <a:lnTo>
                    <a:pt x="1882" y="1991"/>
                  </a:lnTo>
                  <a:lnTo>
                    <a:pt x="1315" y="1991"/>
                  </a:lnTo>
                  <a:lnTo>
                    <a:pt x="1315" y="1123"/>
                  </a:lnTo>
                  <a:lnTo>
                    <a:pt x="1314" y="1101"/>
                  </a:lnTo>
                  <a:lnTo>
                    <a:pt x="1289" y="1038"/>
                  </a:lnTo>
                  <a:lnTo>
                    <a:pt x="1238" y="981"/>
                  </a:lnTo>
                  <a:lnTo>
                    <a:pt x="1164" y="932"/>
                  </a:lnTo>
                  <a:lnTo>
                    <a:pt x="1104" y="906"/>
                  </a:lnTo>
                  <a:lnTo>
                    <a:pt x="1036" y="884"/>
                  </a:lnTo>
                  <a:lnTo>
                    <a:pt x="962" y="867"/>
                  </a:lnTo>
                  <a:lnTo>
                    <a:pt x="882" y="857"/>
                  </a:lnTo>
                  <a:lnTo>
                    <a:pt x="797" y="854"/>
                  </a:lnTo>
                  <a:lnTo>
                    <a:pt x="562" y="854"/>
                  </a:lnTo>
                  <a:lnTo>
                    <a:pt x="562" y="1123"/>
                  </a:lnTo>
                  <a:lnTo>
                    <a:pt x="0" y="561"/>
                  </a:lnTo>
                  <a:lnTo>
                    <a:pt x="562" y="0"/>
                  </a:lnTo>
                  <a:lnTo>
                    <a:pt x="562" y="268"/>
                  </a:lnTo>
                  <a:close/>
                </a:path>
              </a:pathLst>
            </a:custGeom>
            <a:solidFill>
              <a:srgbClr val="66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68"/>
            <p:cNvGrpSpPr>
              <a:grpSpLocks/>
            </p:cNvGrpSpPr>
            <p:nvPr/>
          </p:nvGrpSpPr>
          <p:grpSpPr bwMode="auto">
            <a:xfrm>
              <a:off x="0" y="594"/>
              <a:ext cx="1344" cy="1278"/>
              <a:chOff x="0" y="0"/>
              <a:chExt cx="1488" cy="1564"/>
            </a:xfrm>
          </p:grpSpPr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0"/>
                <a:ext cx="1374" cy="1248"/>
                <a:chOff x="0" y="0"/>
                <a:chExt cx="1566" cy="1460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auto">
                <a:xfrm>
                  <a:off x="0" y="0"/>
                  <a:ext cx="1566" cy="1460"/>
                </a:xfrm>
                <a:custGeom>
                  <a:avLst/>
                  <a:gdLst>
                    <a:gd name="T0" fmla="*/ 61 w 3915"/>
                    <a:gd name="T1" fmla="*/ 3 h 3648"/>
                    <a:gd name="T2" fmla="*/ 67 w 3915"/>
                    <a:gd name="T3" fmla="*/ 4 h 3648"/>
                    <a:gd name="T4" fmla="*/ 74 w 3915"/>
                    <a:gd name="T5" fmla="*/ 10 h 3648"/>
                    <a:gd name="T6" fmla="*/ 76 w 3915"/>
                    <a:gd name="T7" fmla="*/ 15 h 3648"/>
                    <a:gd name="T8" fmla="*/ 80 w 3915"/>
                    <a:gd name="T9" fmla="*/ 28 h 3648"/>
                    <a:gd name="T10" fmla="*/ 79 w 3915"/>
                    <a:gd name="T11" fmla="*/ 36 h 3648"/>
                    <a:gd name="T12" fmla="*/ 79 w 3915"/>
                    <a:gd name="T13" fmla="*/ 39 h 3648"/>
                    <a:gd name="T14" fmla="*/ 80 w 3915"/>
                    <a:gd name="T15" fmla="*/ 40 h 3648"/>
                    <a:gd name="T16" fmla="*/ 80 w 3915"/>
                    <a:gd name="T17" fmla="*/ 47 h 3648"/>
                    <a:gd name="T18" fmla="*/ 79 w 3915"/>
                    <a:gd name="T19" fmla="*/ 52 h 3648"/>
                    <a:gd name="T20" fmla="*/ 75 w 3915"/>
                    <a:gd name="T21" fmla="*/ 56 h 3648"/>
                    <a:gd name="T22" fmla="*/ 70 w 3915"/>
                    <a:gd name="T23" fmla="*/ 62 h 3648"/>
                    <a:gd name="T24" fmla="*/ 69 w 3915"/>
                    <a:gd name="T25" fmla="*/ 62 h 3648"/>
                    <a:gd name="T26" fmla="*/ 70 w 3915"/>
                    <a:gd name="T27" fmla="*/ 66 h 3648"/>
                    <a:gd name="T28" fmla="*/ 70 w 3915"/>
                    <a:gd name="T29" fmla="*/ 68 h 3648"/>
                    <a:gd name="T30" fmla="*/ 74 w 3915"/>
                    <a:gd name="T31" fmla="*/ 74 h 3648"/>
                    <a:gd name="T32" fmla="*/ 76 w 3915"/>
                    <a:gd name="T33" fmla="*/ 80 h 3648"/>
                    <a:gd name="T34" fmla="*/ 79 w 3915"/>
                    <a:gd name="T35" fmla="*/ 82 h 3648"/>
                    <a:gd name="T36" fmla="*/ 89 w 3915"/>
                    <a:gd name="T37" fmla="*/ 86 h 3648"/>
                    <a:gd name="T38" fmla="*/ 97 w 3915"/>
                    <a:gd name="T39" fmla="*/ 89 h 3648"/>
                    <a:gd name="T40" fmla="*/ 100 w 3915"/>
                    <a:gd name="T41" fmla="*/ 92 h 3648"/>
                    <a:gd name="T42" fmla="*/ 100 w 3915"/>
                    <a:gd name="T43" fmla="*/ 94 h 3648"/>
                    <a:gd name="T44" fmla="*/ 0 w 3915"/>
                    <a:gd name="T45" fmla="*/ 94 h 3648"/>
                    <a:gd name="T46" fmla="*/ 0 w 3915"/>
                    <a:gd name="T47" fmla="*/ 91 h 3648"/>
                    <a:gd name="T48" fmla="*/ 11 w 3915"/>
                    <a:gd name="T49" fmla="*/ 84 h 3648"/>
                    <a:gd name="T50" fmla="*/ 20 w 3915"/>
                    <a:gd name="T51" fmla="*/ 80 h 3648"/>
                    <a:gd name="T52" fmla="*/ 26 w 3915"/>
                    <a:gd name="T53" fmla="*/ 73 h 3648"/>
                    <a:gd name="T54" fmla="*/ 28 w 3915"/>
                    <a:gd name="T55" fmla="*/ 70 h 3648"/>
                    <a:gd name="T56" fmla="*/ 29 w 3915"/>
                    <a:gd name="T57" fmla="*/ 65 h 3648"/>
                    <a:gd name="T58" fmla="*/ 31 w 3915"/>
                    <a:gd name="T59" fmla="*/ 64 h 3648"/>
                    <a:gd name="T60" fmla="*/ 31 w 3915"/>
                    <a:gd name="T61" fmla="*/ 62 h 3648"/>
                    <a:gd name="T62" fmla="*/ 28 w 3915"/>
                    <a:gd name="T63" fmla="*/ 60 h 3648"/>
                    <a:gd name="T64" fmla="*/ 24 w 3915"/>
                    <a:gd name="T65" fmla="*/ 54 h 3648"/>
                    <a:gd name="T66" fmla="*/ 21 w 3915"/>
                    <a:gd name="T67" fmla="*/ 52 h 3648"/>
                    <a:gd name="T68" fmla="*/ 20 w 3915"/>
                    <a:gd name="T69" fmla="*/ 46 h 3648"/>
                    <a:gd name="T70" fmla="*/ 21 w 3915"/>
                    <a:gd name="T71" fmla="*/ 41 h 3648"/>
                    <a:gd name="T72" fmla="*/ 22 w 3915"/>
                    <a:gd name="T73" fmla="*/ 39 h 3648"/>
                    <a:gd name="T74" fmla="*/ 20 w 3915"/>
                    <a:gd name="T75" fmla="*/ 30 h 3648"/>
                    <a:gd name="T76" fmla="*/ 20 w 3915"/>
                    <a:gd name="T77" fmla="*/ 23 h 3648"/>
                    <a:gd name="T78" fmla="*/ 22 w 3915"/>
                    <a:gd name="T79" fmla="*/ 18 h 3648"/>
                    <a:gd name="T80" fmla="*/ 23 w 3915"/>
                    <a:gd name="T81" fmla="*/ 16 h 3648"/>
                    <a:gd name="T82" fmla="*/ 23 w 3915"/>
                    <a:gd name="T83" fmla="*/ 15 h 3648"/>
                    <a:gd name="T84" fmla="*/ 25 w 3915"/>
                    <a:gd name="T85" fmla="*/ 9 h 3648"/>
                    <a:gd name="T86" fmla="*/ 29 w 3915"/>
                    <a:gd name="T87" fmla="*/ 6 h 3648"/>
                    <a:gd name="T88" fmla="*/ 35 w 3915"/>
                    <a:gd name="T89" fmla="*/ 4 h 3648"/>
                    <a:gd name="T90" fmla="*/ 39 w 3915"/>
                    <a:gd name="T91" fmla="*/ 0 h 3648"/>
                    <a:gd name="T92" fmla="*/ 48 w 3915"/>
                    <a:gd name="T93" fmla="*/ 0 h 3648"/>
                    <a:gd name="T94" fmla="*/ 55 w 3915"/>
                    <a:gd name="T95" fmla="*/ 1 h 3648"/>
                    <a:gd name="T96" fmla="*/ 56 w 3915"/>
                    <a:gd name="T97" fmla="*/ 0 h 3648"/>
                    <a:gd name="T98" fmla="*/ 61 w 3915"/>
                    <a:gd name="T99" fmla="*/ 3 h 364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915"/>
                    <a:gd name="T151" fmla="*/ 0 h 3648"/>
                    <a:gd name="T152" fmla="*/ 3915 w 3915"/>
                    <a:gd name="T153" fmla="*/ 3648 h 364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915" h="3648">
                      <a:moveTo>
                        <a:pt x="2376" y="116"/>
                      </a:moveTo>
                      <a:lnTo>
                        <a:pt x="2608" y="178"/>
                      </a:lnTo>
                      <a:lnTo>
                        <a:pt x="2914" y="375"/>
                      </a:lnTo>
                      <a:lnTo>
                        <a:pt x="2985" y="599"/>
                      </a:lnTo>
                      <a:lnTo>
                        <a:pt x="3128" y="1082"/>
                      </a:lnTo>
                      <a:lnTo>
                        <a:pt x="3074" y="1403"/>
                      </a:lnTo>
                      <a:lnTo>
                        <a:pt x="3074" y="1529"/>
                      </a:lnTo>
                      <a:lnTo>
                        <a:pt x="3118" y="1565"/>
                      </a:lnTo>
                      <a:lnTo>
                        <a:pt x="3146" y="1832"/>
                      </a:lnTo>
                      <a:lnTo>
                        <a:pt x="3084" y="2019"/>
                      </a:lnTo>
                      <a:lnTo>
                        <a:pt x="2923" y="2172"/>
                      </a:lnTo>
                      <a:lnTo>
                        <a:pt x="2753" y="2404"/>
                      </a:lnTo>
                      <a:lnTo>
                        <a:pt x="2699" y="2404"/>
                      </a:lnTo>
                      <a:lnTo>
                        <a:pt x="2726" y="2564"/>
                      </a:lnTo>
                      <a:lnTo>
                        <a:pt x="2726" y="2645"/>
                      </a:lnTo>
                      <a:lnTo>
                        <a:pt x="2869" y="2877"/>
                      </a:lnTo>
                      <a:lnTo>
                        <a:pt x="2975" y="3101"/>
                      </a:lnTo>
                      <a:lnTo>
                        <a:pt x="3074" y="3217"/>
                      </a:lnTo>
                      <a:lnTo>
                        <a:pt x="3468" y="3343"/>
                      </a:lnTo>
                      <a:lnTo>
                        <a:pt x="3772" y="3469"/>
                      </a:lnTo>
                      <a:lnTo>
                        <a:pt x="3915" y="3602"/>
                      </a:lnTo>
                      <a:lnTo>
                        <a:pt x="3915" y="3648"/>
                      </a:lnTo>
                      <a:lnTo>
                        <a:pt x="0" y="3648"/>
                      </a:lnTo>
                      <a:lnTo>
                        <a:pt x="0" y="3530"/>
                      </a:lnTo>
                      <a:lnTo>
                        <a:pt x="446" y="3289"/>
                      </a:lnTo>
                      <a:lnTo>
                        <a:pt x="796" y="3111"/>
                      </a:lnTo>
                      <a:lnTo>
                        <a:pt x="1028" y="2833"/>
                      </a:lnTo>
                      <a:lnTo>
                        <a:pt x="1090" y="2727"/>
                      </a:lnTo>
                      <a:lnTo>
                        <a:pt x="1126" y="2547"/>
                      </a:lnTo>
                      <a:lnTo>
                        <a:pt x="1198" y="2512"/>
                      </a:lnTo>
                      <a:lnTo>
                        <a:pt x="1198" y="2404"/>
                      </a:lnTo>
                      <a:lnTo>
                        <a:pt x="1082" y="2323"/>
                      </a:lnTo>
                      <a:lnTo>
                        <a:pt x="956" y="2101"/>
                      </a:lnTo>
                      <a:lnTo>
                        <a:pt x="813" y="2019"/>
                      </a:lnTo>
                      <a:lnTo>
                        <a:pt x="769" y="1788"/>
                      </a:lnTo>
                      <a:lnTo>
                        <a:pt x="804" y="1583"/>
                      </a:lnTo>
                      <a:lnTo>
                        <a:pt x="858" y="1521"/>
                      </a:lnTo>
                      <a:lnTo>
                        <a:pt x="796" y="1189"/>
                      </a:lnTo>
                      <a:lnTo>
                        <a:pt x="786" y="903"/>
                      </a:lnTo>
                      <a:lnTo>
                        <a:pt x="867" y="679"/>
                      </a:lnTo>
                      <a:lnTo>
                        <a:pt x="912" y="607"/>
                      </a:lnTo>
                      <a:lnTo>
                        <a:pt x="885" y="582"/>
                      </a:lnTo>
                      <a:lnTo>
                        <a:pt x="991" y="358"/>
                      </a:lnTo>
                      <a:lnTo>
                        <a:pt x="1136" y="232"/>
                      </a:lnTo>
                      <a:lnTo>
                        <a:pt x="1368" y="134"/>
                      </a:lnTo>
                      <a:lnTo>
                        <a:pt x="1528" y="8"/>
                      </a:lnTo>
                      <a:lnTo>
                        <a:pt x="1886" y="18"/>
                      </a:lnTo>
                      <a:lnTo>
                        <a:pt x="2145" y="35"/>
                      </a:lnTo>
                      <a:lnTo>
                        <a:pt x="2179" y="0"/>
                      </a:lnTo>
                      <a:lnTo>
                        <a:pt x="2376" y="116"/>
                      </a:lnTo>
                      <a:close/>
                    </a:path>
                  </a:pathLst>
                </a:custGeom>
                <a:solidFill>
                  <a:srgbClr val="66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auto">
                <a:xfrm>
                  <a:off x="337" y="242"/>
                  <a:ext cx="304" cy="735"/>
                </a:xfrm>
                <a:custGeom>
                  <a:avLst/>
                  <a:gdLst>
                    <a:gd name="T0" fmla="*/ 4 w 758"/>
                    <a:gd name="T1" fmla="*/ 2 h 1838"/>
                    <a:gd name="T2" fmla="*/ 3 w 758"/>
                    <a:gd name="T3" fmla="*/ 5 h 1838"/>
                    <a:gd name="T4" fmla="*/ 3 w 758"/>
                    <a:gd name="T5" fmla="*/ 8 h 1838"/>
                    <a:gd name="T6" fmla="*/ 2 w 758"/>
                    <a:gd name="T7" fmla="*/ 10 h 1838"/>
                    <a:gd name="T8" fmla="*/ 2 w 758"/>
                    <a:gd name="T9" fmla="*/ 12 h 1838"/>
                    <a:gd name="T10" fmla="*/ 2 w 758"/>
                    <a:gd name="T11" fmla="*/ 15 h 1838"/>
                    <a:gd name="T12" fmla="*/ 2 w 758"/>
                    <a:gd name="T13" fmla="*/ 17 h 1838"/>
                    <a:gd name="T14" fmla="*/ 2 w 758"/>
                    <a:gd name="T15" fmla="*/ 19 h 1838"/>
                    <a:gd name="T16" fmla="*/ 2 w 758"/>
                    <a:gd name="T17" fmla="*/ 20 h 1838"/>
                    <a:gd name="T18" fmla="*/ 3 w 758"/>
                    <a:gd name="T19" fmla="*/ 22 h 1838"/>
                    <a:gd name="T20" fmla="*/ 4 w 758"/>
                    <a:gd name="T21" fmla="*/ 23 h 1838"/>
                    <a:gd name="T22" fmla="*/ 4 w 758"/>
                    <a:gd name="T23" fmla="*/ 26 h 1838"/>
                    <a:gd name="T24" fmla="*/ 5 w 758"/>
                    <a:gd name="T25" fmla="*/ 28 h 1838"/>
                    <a:gd name="T26" fmla="*/ 6 w 758"/>
                    <a:gd name="T27" fmla="*/ 30 h 1838"/>
                    <a:gd name="T28" fmla="*/ 6 w 758"/>
                    <a:gd name="T29" fmla="*/ 31 h 1838"/>
                    <a:gd name="T30" fmla="*/ 6 w 758"/>
                    <a:gd name="T31" fmla="*/ 31 h 1838"/>
                    <a:gd name="T32" fmla="*/ 8 w 758"/>
                    <a:gd name="T33" fmla="*/ 38 h 1838"/>
                    <a:gd name="T34" fmla="*/ 13 w 758"/>
                    <a:gd name="T35" fmla="*/ 44 h 1838"/>
                    <a:gd name="T36" fmla="*/ 15 w 758"/>
                    <a:gd name="T37" fmla="*/ 44 h 1838"/>
                    <a:gd name="T38" fmla="*/ 18 w 758"/>
                    <a:gd name="T39" fmla="*/ 44 h 1838"/>
                    <a:gd name="T40" fmla="*/ 20 w 758"/>
                    <a:gd name="T41" fmla="*/ 47 h 1838"/>
                    <a:gd name="T42" fmla="*/ 16 w 758"/>
                    <a:gd name="T43" fmla="*/ 46 h 1838"/>
                    <a:gd name="T44" fmla="*/ 16 w 758"/>
                    <a:gd name="T45" fmla="*/ 47 h 1838"/>
                    <a:gd name="T46" fmla="*/ 13 w 758"/>
                    <a:gd name="T47" fmla="*/ 45 h 1838"/>
                    <a:gd name="T48" fmla="*/ 10 w 758"/>
                    <a:gd name="T49" fmla="*/ 43 h 1838"/>
                    <a:gd name="T50" fmla="*/ 5 w 758"/>
                    <a:gd name="T51" fmla="*/ 34 h 1838"/>
                    <a:gd name="T52" fmla="*/ 3 w 758"/>
                    <a:gd name="T53" fmla="*/ 28 h 1838"/>
                    <a:gd name="T54" fmla="*/ 1 w 758"/>
                    <a:gd name="T55" fmla="*/ 19 h 1838"/>
                    <a:gd name="T56" fmla="*/ 0 w 758"/>
                    <a:gd name="T57" fmla="*/ 12 h 1838"/>
                    <a:gd name="T58" fmla="*/ 1 w 758"/>
                    <a:gd name="T59" fmla="*/ 5 h 1838"/>
                    <a:gd name="T60" fmla="*/ 4 w 758"/>
                    <a:gd name="T61" fmla="*/ 0 h 1838"/>
                    <a:gd name="T62" fmla="*/ 4 w 758"/>
                    <a:gd name="T63" fmla="*/ 2 h 183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758"/>
                    <a:gd name="T97" fmla="*/ 0 h 1838"/>
                    <a:gd name="T98" fmla="*/ 758 w 758"/>
                    <a:gd name="T99" fmla="*/ 1838 h 1838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758" h="1838">
                      <a:moveTo>
                        <a:pt x="135" y="58"/>
                      </a:moveTo>
                      <a:lnTo>
                        <a:pt x="120" y="188"/>
                      </a:lnTo>
                      <a:lnTo>
                        <a:pt x="104" y="329"/>
                      </a:lnTo>
                      <a:lnTo>
                        <a:pt x="95" y="416"/>
                      </a:lnTo>
                      <a:lnTo>
                        <a:pt x="87" y="481"/>
                      </a:lnTo>
                      <a:lnTo>
                        <a:pt x="81" y="576"/>
                      </a:lnTo>
                      <a:lnTo>
                        <a:pt x="79" y="673"/>
                      </a:lnTo>
                      <a:lnTo>
                        <a:pt x="87" y="738"/>
                      </a:lnTo>
                      <a:lnTo>
                        <a:pt x="99" y="775"/>
                      </a:lnTo>
                      <a:lnTo>
                        <a:pt x="118" y="837"/>
                      </a:lnTo>
                      <a:lnTo>
                        <a:pt x="141" y="916"/>
                      </a:lnTo>
                      <a:lnTo>
                        <a:pt x="166" y="1003"/>
                      </a:lnTo>
                      <a:lnTo>
                        <a:pt x="189" y="1086"/>
                      </a:lnTo>
                      <a:lnTo>
                        <a:pt x="209" y="1158"/>
                      </a:lnTo>
                      <a:lnTo>
                        <a:pt x="222" y="1208"/>
                      </a:lnTo>
                      <a:lnTo>
                        <a:pt x="228" y="1227"/>
                      </a:lnTo>
                      <a:lnTo>
                        <a:pt x="323" y="1469"/>
                      </a:lnTo>
                      <a:lnTo>
                        <a:pt x="510" y="1716"/>
                      </a:lnTo>
                      <a:lnTo>
                        <a:pt x="584" y="1722"/>
                      </a:lnTo>
                      <a:lnTo>
                        <a:pt x="705" y="1716"/>
                      </a:lnTo>
                      <a:lnTo>
                        <a:pt x="758" y="1838"/>
                      </a:lnTo>
                      <a:lnTo>
                        <a:pt x="638" y="1776"/>
                      </a:lnTo>
                      <a:lnTo>
                        <a:pt x="630" y="1830"/>
                      </a:lnTo>
                      <a:lnTo>
                        <a:pt x="504" y="1762"/>
                      </a:lnTo>
                      <a:lnTo>
                        <a:pt x="389" y="1670"/>
                      </a:lnTo>
                      <a:lnTo>
                        <a:pt x="182" y="1320"/>
                      </a:lnTo>
                      <a:lnTo>
                        <a:pt x="108" y="1074"/>
                      </a:lnTo>
                      <a:lnTo>
                        <a:pt x="46" y="758"/>
                      </a:lnTo>
                      <a:lnTo>
                        <a:pt x="0" y="483"/>
                      </a:lnTo>
                      <a:lnTo>
                        <a:pt x="46" y="188"/>
                      </a:lnTo>
                      <a:lnTo>
                        <a:pt x="141" y="0"/>
                      </a:lnTo>
                      <a:lnTo>
                        <a:pt x="135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auto">
                <a:xfrm>
                  <a:off x="643" y="941"/>
                  <a:ext cx="306" cy="65"/>
                </a:xfrm>
                <a:custGeom>
                  <a:avLst/>
                  <a:gdLst>
                    <a:gd name="T0" fmla="*/ 17 w 764"/>
                    <a:gd name="T1" fmla="*/ 3 h 162"/>
                    <a:gd name="T2" fmla="*/ 13 w 764"/>
                    <a:gd name="T3" fmla="*/ 3 h 162"/>
                    <a:gd name="T4" fmla="*/ 10 w 764"/>
                    <a:gd name="T5" fmla="*/ 3 h 162"/>
                    <a:gd name="T6" fmla="*/ 8 w 764"/>
                    <a:gd name="T7" fmla="*/ 4 h 162"/>
                    <a:gd name="T8" fmla="*/ 6 w 764"/>
                    <a:gd name="T9" fmla="*/ 4 h 162"/>
                    <a:gd name="T10" fmla="*/ 4 w 764"/>
                    <a:gd name="T11" fmla="*/ 4 h 162"/>
                    <a:gd name="T12" fmla="*/ 2 w 764"/>
                    <a:gd name="T13" fmla="*/ 2 h 162"/>
                    <a:gd name="T14" fmla="*/ 0 w 764"/>
                    <a:gd name="T15" fmla="*/ 0 h 162"/>
                    <a:gd name="T16" fmla="*/ 3 w 764"/>
                    <a:gd name="T17" fmla="*/ 2 h 162"/>
                    <a:gd name="T18" fmla="*/ 2 w 764"/>
                    <a:gd name="T19" fmla="*/ 0 h 162"/>
                    <a:gd name="T20" fmla="*/ 6 w 764"/>
                    <a:gd name="T21" fmla="*/ 2 h 162"/>
                    <a:gd name="T22" fmla="*/ 9 w 764"/>
                    <a:gd name="T23" fmla="*/ 2 h 162"/>
                    <a:gd name="T24" fmla="*/ 9 w 764"/>
                    <a:gd name="T25" fmla="*/ 2 h 162"/>
                    <a:gd name="T26" fmla="*/ 10 w 764"/>
                    <a:gd name="T27" fmla="*/ 2 h 162"/>
                    <a:gd name="T28" fmla="*/ 10 w 764"/>
                    <a:gd name="T29" fmla="*/ 2 h 162"/>
                    <a:gd name="T30" fmla="*/ 11 w 764"/>
                    <a:gd name="T31" fmla="*/ 2 h 162"/>
                    <a:gd name="T32" fmla="*/ 12 w 764"/>
                    <a:gd name="T33" fmla="*/ 2 h 162"/>
                    <a:gd name="T34" fmla="*/ 13 w 764"/>
                    <a:gd name="T35" fmla="*/ 2 h 162"/>
                    <a:gd name="T36" fmla="*/ 14 w 764"/>
                    <a:gd name="T37" fmla="*/ 2 h 162"/>
                    <a:gd name="T38" fmla="*/ 14 w 764"/>
                    <a:gd name="T39" fmla="*/ 2 h 162"/>
                    <a:gd name="T40" fmla="*/ 14 w 764"/>
                    <a:gd name="T41" fmla="*/ 2 h 162"/>
                    <a:gd name="T42" fmla="*/ 15 w 764"/>
                    <a:gd name="T43" fmla="*/ 2 h 162"/>
                    <a:gd name="T44" fmla="*/ 15 w 764"/>
                    <a:gd name="T45" fmla="*/ 2 h 162"/>
                    <a:gd name="T46" fmla="*/ 16 w 764"/>
                    <a:gd name="T47" fmla="*/ 2 h 162"/>
                    <a:gd name="T48" fmla="*/ 16 w 764"/>
                    <a:gd name="T49" fmla="*/ 2 h 162"/>
                    <a:gd name="T50" fmla="*/ 17 w 764"/>
                    <a:gd name="T51" fmla="*/ 2 h 162"/>
                    <a:gd name="T52" fmla="*/ 17 w 764"/>
                    <a:gd name="T53" fmla="*/ 2 h 162"/>
                    <a:gd name="T54" fmla="*/ 20 w 764"/>
                    <a:gd name="T55" fmla="*/ 0 h 162"/>
                    <a:gd name="T56" fmla="*/ 17 w 764"/>
                    <a:gd name="T57" fmla="*/ 3 h 16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764"/>
                    <a:gd name="T88" fmla="*/ 0 h 162"/>
                    <a:gd name="T89" fmla="*/ 764 w 764"/>
                    <a:gd name="T90" fmla="*/ 162 h 16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764" h="162">
                      <a:moveTo>
                        <a:pt x="669" y="108"/>
                      </a:moveTo>
                      <a:lnTo>
                        <a:pt x="514" y="127"/>
                      </a:lnTo>
                      <a:lnTo>
                        <a:pt x="408" y="127"/>
                      </a:lnTo>
                      <a:lnTo>
                        <a:pt x="323" y="162"/>
                      </a:lnTo>
                      <a:lnTo>
                        <a:pt x="234" y="149"/>
                      </a:lnTo>
                      <a:lnTo>
                        <a:pt x="168" y="154"/>
                      </a:lnTo>
                      <a:lnTo>
                        <a:pt x="60" y="94"/>
                      </a:lnTo>
                      <a:lnTo>
                        <a:pt x="0" y="8"/>
                      </a:lnTo>
                      <a:lnTo>
                        <a:pt x="114" y="75"/>
                      </a:lnTo>
                      <a:lnTo>
                        <a:pt x="87" y="21"/>
                      </a:lnTo>
                      <a:lnTo>
                        <a:pt x="255" y="100"/>
                      </a:lnTo>
                      <a:lnTo>
                        <a:pt x="342" y="81"/>
                      </a:lnTo>
                      <a:lnTo>
                        <a:pt x="350" y="81"/>
                      </a:lnTo>
                      <a:lnTo>
                        <a:pt x="369" y="83"/>
                      </a:lnTo>
                      <a:lnTo>
                        <a:pt x="398" y="83"/>
                      </a:lnTo>
                      <a:lnTo>
                        <a:pt x="431" y="85"/>
                      </a:lnTo>
                      <a:lnTo>
                        <a:pt x="466" y="87"/>
                      </a:lnTo>
                      <a:lnTo>
                        <a:pt x="497" y="87"/>
                      </a:lnTo>
                      <a:lnTo>
                        <a:pt x="522" y="89"/>
                      </a:lnTo>
                      <a:lnTo>
                        <a:pt x="545" y="89"/>
                      </a:lnTo>
                      <a:lnTo>
                        <a:pt x="561" y="87"/>
                      </a:lnTo>
                      <a:lnTo>
                        <a:pt x="580" y="87"/>
                      </a:lnTo>
                      <a:lnTo>
                        <a:pt x="599" y="85"/>
                      </a:lnTo>
                      <a:lnTo>
                        <a:pt x="619" y="83"/>
                      </a:lnTo>
                      <a:lnTo>
                        <a:pt x="634" y="83"/>
                      </a:lnTo>
                      <a:lnTo>
                        <a:pt x="646" y="81"/>
                      </a:lnTo>
                      <a:lnTo>
                        <a:pt x="650" y="81"/>
                      </a:lnTo>
                      <a:lnTo>
                        <a:pt x="764" y="0"/>
                      </a:lnTo>
                      <a:lnTo>
                        <a:pt x="669" y="1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auto">
                <a:xfrm>
                  <a:off x="946" y="172"/>
                  <a:ext cx="258" cy="785"/>
                </a:xfrm>
                <a:custGeom>
                  <a:avLst/>
                  <a:gdLst>
                    <a:gd name="T0" fmla="*/ 12 w 645"/>
                    <a:gd name="T1" fmla="*/ 2 h 1963"/>
                    <a:gd name="T2" fmla="*/ 16 w 645"/>
                    <a:gd name="T3" fmla="*/ 8 h 1963"/>
                    <a:gd name="T4" fmla="*/ 16 w 645"/>
                    <a:gd name="T5" fmla="*/ 15 h 1963"/>
                    <a:gd name="T6" fmla="*/ 16 w 645"/>
                    <a:gd name="T7" fmla="*/ 17 h 1963"/>
                    <a:gd name="T8" fmla="*/ 16 w 645"/>
                    <a:gd name="T9" fmla="*/ 20 h 1963"/>
                    <a:gd name="T10" fmla="*/ 16 w 645"/>
                    <a:gd name="T11" fmla="*/ 24 h 1963"/>
                    <a:gd name="T12" fmla="*/ 16 w 645"/>
                    <a:gd name="T13" fmla="*/ 26 h 1963"/>
                    <a:gd name="T14" fmla="*/ 16 w 645"/>
                    <a:gd name="T15" fmla="*/ 27 h 1963"/>
                    <a:gd name="T16" fmla="*/ 16 w 645"/>
                    <a:gd name="T17" fmla="*/ 28 h 1963"/>
                    <a:gd name="T18" fmla="*/ 16 w 645"/>
                    <a:gd name="T19" fmla="*/ 29 h 1963"/>
                    <a:gd name="T20" fmla="*/ 15 w 645"/>
                    <a:gd name="T21" fmla="*/ 30 h 1963"/>
                    <a:gd name="T22" fmla="*/ 15 w 645"/>
                    <a:gd name="T23" fmla="*/ 32 h 1963"/>
                    <a:gd name="T24" fmla="*/ 15 w 645"/>
                    <a:gd name="T25" fmla="*/ 33 h 1963"/>
                    <a:gd name="T26" fmla="*/ 15 w 645"/>
                    <a:gd name="T27" fmla="*/ 33 h 1963"/>
                    <a:gd name="T28" fmla="*/ 14 w 645"/>
                    <a:gd name="T29" fmla="*/ 34 h 1963"/>
                    <a:gd name="T30" fmla="*/ 14 w 645"/>
                    <a:gd name="T31" fmla="*/ 33 h 1963"/>
                    <a:gd name="T32" fmla="*/ 13 w 645"/>
                    <a:gd name="T33" fmla="*/ 39 h 1963"/>
                    <a:gd name="T34" fmla="*/ 9 w 645"/>
                    <a:gd name="T35" fmla="*/ 45 h 1963"/>
                    <a:gd name="T36" fmla="*/ 6 w 645"/>
                    <a:gd name="T37" fmla="*/ 46 h 1963"/>
                    <a:gd name="T38" fmla="*/ 2 w 645"/>
                    <a:gd name="T39" fmla="*/ 50 h 1963"/>
                    <a:gd name="T40" fmla="*/ 0 w 645"/>
                    <a:gd name="T41" fmla="*/ 50 h 1963"/>
                    <a:gd name="T42" fmla="*/ 3 w 645"/>
                    <a:gd name="T43" fmla="*/ 47 h 1963"/>
                    <a:gd name="T44" fmla="*/ 3 w 645"/>
                    <a:gd name="T45" fmla="*/ 48 h 1963"/>
                    <a:gd name="T46" fmla="*/ 6 w 645"/>
                    <a:gd name="T47" fmla="*/ 44 h 1963"/>
                    <a:gd name="T48" fmla="*/ 9 w 645"/>
                    <a:gd name="T49" fmla="*/ 44 h 1963"/>
                    <a:gd name="T50" fmla="*/ 11 w 645"/>
                    <a:gd name="T51" fmla="*/ 39 h 1963"/>
                    <a:gd name="T52" fmla="*/ 12 w 645"/>
                    <a:gd name="T53" fmla="*/ 35 h 1963"/>
                    <a:gd name="T54" fmla="*/ 14 w 645"/>
                    <a:gd name="T55" fmla="*/ 30 h 1963"/>
                    <a:gd name="T56" fmla="*/ 14 w 645"/>
                    <a:gd name="T57" fmla="*/ 30 h 1963"/>
                    <a:gd name="T58" fmla="*/ 14 w 645"/>
                    <a:gd name="T59" fmla="*/ 26 h 1963"/>
                    <a:gd name="T60" fmla="*/ 14 w 645"/>
                    <a:gd name="T61" fmla="*/ 16 h 1963"/>
                    <a:gd name="T62" fmla="*/ 14 w 645"/>
                    <a:gd name="T63" fmla="*/ 9 h 1963"/>
                    <a:gd name="T64" fmla="*/ 12 w 645"/>
                    <a:gd name="T65" fmla="*/ 5 h 1963"/>
                    <a:gd name="T66" fmla="*/ 9 w 645"/>
                    <a:gd name="T67" fmla="*/ 0 h 1963"/>
                    <a:gd name="T68" fmla="*/ 12 w 645"/>
                    <a:gd name="T69" fmla="*/ 2 h 196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45"/>
                    <a:gd name="T106" fmla="*/ 0 h 1963"/>
                    <a:gd name="T107" fmla="*/ 645 w 645"/>
                    <a:gd name="T108" fmla="*/ 1963 h 196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45" h="1963">
                      <a:moveTo>
                        <a:pt x="464" y="79"/>
                      </a:moveTo>
                      <a:lnTo>
                        <a:pt x="610" y="329"/>
                      </a:lnTo>
                      <a:lnTo>
                        <a:pt x="645" y="590"/>
                      </a:lnTo>
                      <a:lnTo>
                        <a:pt x="643" y="651"/>
                      </a:lnTo>
                      <a:lnTo>
                        <a:pt x="641" y="792"/>
                      </a:lnTo>
                      <a:lnTo>
                        <a:pt x="636" y="941"/>
                      </a:lnTo>
                      <a:lnTo>
                        <a:pt x="632" y="1026"/>
                      </a:lnTo>
                      <a:lnTo>
                        <a:pt x="626" y="1049"/>
                      </a:lnTo>
                      <a:lnTo>
                        <a:pt x="618" y="1088"/>
                      </a:lnTo>
                      <a:lnTo>
                        <a:pt x="609" y="1134"/>
                      </a:lnTo>
                      <a:lnTo>
                        <a:pt x="599" y="1185"/>
                      </a:lnTo>
                      <a:lnTo>
                        <a:pt x="587" y="1233"/>
                      </a:lnTo>
                      <a:lnTo>
                        <a:pt x="578" y="1274"/>
                      </a:lnTo>
                      <a:lnTo>
                        <a:pt x="572" y="1303"/>
                      </a:lnTo>
                      <a:lnTo>
                        <a:pt x="570" y="1312"/>
                      </a:lnTo>
                      <a:lnTo>
                        <a:pt x="558" y="1293"/>
                      </a:lnTo>
                      <a:lnTo>
                        <a:pt x="518" y="1515"/>
                      </a:lnTo>
                      <a:lnTo>
                        <a:pt x="350" y="1743"/>
                      </a:lnTo>
                      <a:lnTo>
                        <a:pt x="249" y="1795"/>
                      </a:lnTo>
                      <a:lnTo>
                        <a:pt x="100" y="1950"/>
                      </a:lnTo>
                      <a:lnTo>
                        <a:pt x="0" y="1963"/>
                      </a:lnTo>
                      <a:lnTo>
                        <a:pt x="108" y="1822"/>
                      </a:lnTo>
                      <a:lnTo>
                        <a:pt x="122" y="1857"/>
                      </a:lnTo>
                      <a:lnTo>
                        <a:pt x="241" y="1708"/>
                      </a:lnTo>
                      <a:lnTo>
                        <a:pt x="342" y="1730"/>
                      </a:lnTo>
                      <a:lnTo>
                        <a:pt x="442" y="1534"/>
                      </a:lnTo>
                      <a:lnTo>
                        <a:pt x="483" y="1380"/>
                      </a:lnTo>
                      <a:lnTo>
                        <a:pt x="524" y="1154"/>
                      </a:lnTo>
                      <a:lnTo>
                        <a:pt x="545" y="1173"/>
                      </a:lnTo>
                      <a:lnTo>
                        <a:pt x="564" y="999"/>
                      </a:lnTo>
                      <a:lnTo>
                        <a:pt x="570" y="624"/>
                      </a:lnTo>
                      <a:lnTo>
                        <a:pt x="551" y="356"/>
                      </a:lnTo>
                      <a:lnTo>
                        <a:pt x="477" y="182"/>
                      </a:lnTo>
                      <a:lnTo>
                        <a:pt x="350" y="0"/>
                      </a:lnTo>
                      <a:lnTo>
                        <a:pt x="464" y="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auto">
                <a:xfrm>
                  <a:off x="1024" y="863"/>
                  <a:ext cx="38" cy="161"/>
                </a:xfrm>
                <a:custGeom>
                  <a:avLst/>
                  <a:gdLst>
                    <a:gd name="T0" fmla="*/ 1 w 95"/>
                    <a:gd name="T1" fmla="*/ 4 h 403"/>
                    <a:gd name="T2" fmla="*/ 1 w 95"/>
                    <a:gd name="T3" fmla="*/ 10 h 403"/>
                    <a:gd name="T4" fmla="*/ 0 w 95"/>
                    <a:gd name="T5" fmla="*/ 10 h 403"/>
                    <a:gd name="T6" fmla="*/ 0 w 95"/>
                    <a:gd name="T7" fmla="*/ 3 h 403"/>
                    <a:gd name="T8" fmla="*/ 2 w 95"/>
                    <a:gd name="T9" fmla="*/ 0 h 403"/>
                    <a:gd name="T10" fmla="*/ 1 w 95"/>
                    <a:gd name="T11" fmla="*/ 4 h 40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5"/>
                    <a:gd name="T19" fmla="*/ 0 h 403"/>
                    <a:gd name="T20" fmla="*/ 95 w 95"/>
                    <a:gd name="T21" fmla="*/ 403 h 40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5" h="403">
                      <a:moveTo>
                        <a:pt x="46" y="146"/>
                      </a:moveTo>
                      <a:lnTo>
                        <a:pt x="27" y="403"/>
                      </a:lnTo>
                      <a:lnTo>
                        <a:pt x="0" y="376"/>
                      </a:lnTo>
                      <a:lnTo>
                        <a:pt x="6" y="123"/>
                      </a:lnTo>
                      <a:lnTo>
                        <a:pt x="95" y="0"/>
                      </a:lnTo>
                      <a:lnTo>
                        <a:pt x="46" y="1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auto">
                <a:xfrm>
                  <a:off x="477" y="860"/>
                  <a:ext cx="51" cy="172"/>
                </a:xfrm>
                <a:custGeom>
                  <a:avLst/>
                  <a:gdLst>
                    <a:gd name="T0" fmla="*/ 2 w 127"/>
                    <a:gd name="T1" fmla="*/ 2 h 431"/>
                    <a:gd name="T2" fmla="*/ 3 w 127"/>
                    <a:gd name="T3" fmla="*/ 5 h 431"/>
                    <a:gd name="T4" fmla="*/ 2 w 127"/>
                    <a:gd name="T5" fmla="*/ 11 h 431"/>
                    <a:gd name="T6" fmla="*/ 2 w 127"/>
                    <a:gd name="T7" fmla="*/ 5 h 431"/>
                    <a:gd name="T8" fmla="*/ 0 w 127"/>
                    <a:gd name="T9" fmla="*/ 0 h 431"/>
                    <a:gd name="T10" fmla="*/ 2 w 127"/>
                    <a:gd name="T11" fmla="*/ 2 h 4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431"/>
                    <a:gd name="T20" fmla="*/ 127 w 127"/>
                    <a:gd name="T21" fmla="*/ 431 h 43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431">
                      <a:moveTo>
                        <a:pt x="66" y="58"/>
                      </a:moveTo>
                      <a:lnTo>
                        <a:pt x="127" y="201"/>
                      </a:lnTo>
                      <a:lnTo>
                        <a:pt x="87" y="431"/>
                      </a:lnTo>
                      <a:lnTo>
                        <a:pt x="79" y="187"/>
                      </a:lnTo>
                      <a:lnTo>
                        <a:pt x="0" y="0"/>
                      </a:lnTo>
                      <a:lnTo>
                        <a:pt x="66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auto">
                <a:xfrm>
                  <a:off x="343" y="647"/>
                  <a:ext cx="153" cy="281"/>
                </a:xfrm>
                <a:custGeom>
                  <a:avLst/>
                  <a:gdLst>
                    <a:gd name="T0" fmla="*/ 3 w 382"/>
                    <a:gd name="T1" fmla="*/ 0 h 703"/>
                    <a:gd name="T2" fmla="*/ 3 w 382"/>
                    <a:gd name="T3" fmla="*/ 2 h 703"/>
                    <a:gd name="T4" fmla="*/ 2 w 382"/>
                    <a:gd name="T5" fmla="*/ 2 h 703"/>
                    <a:gd name="T6" fmla="*/ 1 w 382"/>
                    <a:gd name="T7" fmla="*/ 4 h 703"/>
                    <a:gd name="T8" fmla="*/ 3 w 382"/>
                    <a:gd name="T9" fmla="*/ 8 h 703"/>
                    <a:gd name="T10" fmla="*/ 6 w 382"/>
                    <a:gd name="T11" fmla="*/ 11 h 703"/>
                    <a:gd name="T12" fmla="*/ 7 w 382"/>
                    <a:gd name="T13" fmla="*/ 14 h 703"/>
                    <a:gd name="T14" fmla="*/ 8 w 382"/>
                    <a:gd name="T15" fmla="*/ 16 h 703"/>
                    <a:gd name="T16" fmla="*/ 10 w 382"/>
                    <a:gd name="T17" fmla="*/ 16 h 703"/>
                    <a:gd name="T18" fmla="*/ 9 w 382"/>
                    <a:gd name="T19" fmla="*/ 18 h 703"/>
                    <a:gd name="T20" fmla="*/ 7 w 382"/>
                    <a:gd name="T21" fmla="*/ 17 h 703"/>
                    <a:gd name="T22" fmla="*/ 7 w 382"/>
                    <a:gd name="T23" fmla="*/ 17 h 703"/>
                    <a:gd name="T24" fmla="*/ 7 w 382"/>
                    <a:gd name="T25" fmla="*/ 17 h 703"/>
                    <a:gd name="T26" fmla="*/ 7 w 382"/>
                    <a:gd name="T27" fmla="*/ 16 h 703"/>
                    <a:gd name="T28" fmla="*/ 6 w 382"/>
                    <a:gd name="T29" fmla="*/ 16 h 703"/>
                    <a:gd name="T30" fmla="*/ 6 w 382"/>
                    <a:gd name="T31" fmla="*/ 15 h 703"/>
                    <a:gd name="T32" fmla="*/ 6 w 382"/>
                    <a:gd name="T33" fmla="*/ 15 h 703"/>
                    <a:gd name="T34" fmla="*/ 6 w 382"/>
                    <a:gd name="T35" fmla="*/ 14 h 703"/>
                    <a:gd name="T36" fmla="*/ 6 w 382"/>
                    <a:gd name="T37" fmla="*/ 14 h 703"/>
                    <a:gd name="T38" fmla="*/ 6 w 382"/>
                    <a:gd name="T39" fmla="*/ 13 h 703"/>
                    <a:gd name="T40" fmla="*/ 5 w 382"/>
                    <a:gd name="T41" fmla="*/ 12 h 703"/>
                    <a:gd name="T42" fmla="*/ 5 w 382"/>
                    <a:gd name="T43" fmla="*/ 12 h 703"/>
                    <a:gd name="T44" fmla="*/ 4 w 382"/>
                    <a:gd name="T45" fmla="*/ 12 h 703"/>
                    <a:gd name="T46" fmla="*/ 4 w 382"/>
                    <a:gd name="T47" fmla="*/ 11 h 703"/>
                    <a:gd name="T48" fmla="*/ 3 w 382"/>
                    <a:gd name="T49" fmla="*/ 11 h 703"/>
                    <a:gd name="T50" fmla="*/ 3 w 382"/>
                    <a:gd name="T51" fmla="*/ 10 h 703"/>
                    <a:gd name="T52" fmla="*/ 2 w 382"/>
                    <a:gd name="T53" fmla="*/ 10 h 703"/>
                    <a:gd name="T54" fmla="*/ 2 w 382"/>
                    <a:gd name="T55" fmla="*/ 10 h 703"/>
                    <a:gd name="T56" fmla="*/ 2 w 382"/>
                    <a:gd name="T57" fmla="*/ 9 h 703"/>
                    <a:gd name="T58" fmla="*/ 2 w 382"/>
                    <a:gd name="T59" fmla="*/ 9 h 703"/>
                    <a:gd name="T60" fmla="*/ 1 w 382"/>
                    <a:gd name="T61" fmla="*/ 8 h 703"/>
                    <a:gd name="T62" fmla="*/ 1 w 382"/>
                    <a:gd name="T63" fmla="*/ 7 h 703"/>
                    <a:gd name="T64" fmla="*/ 0 w 382"/>
                    <a:gd name="T65" fmla="*/ 7 h 703"/>
                    <a:gd name="T66" fmla="*/ 0 w 382"/>
                    <a:gd name="T67" fmla="*/ 6 h 703"/>
                    <a:gd name="T68" fmla="*/ 0 w 382"/>
                    <a:gd name="T69" fmla="*/ 6 h 703"/>
                    <a:gd name="T70" fmla="*/ 0 w 382"/>
                    <a:gd name="T71" fmla="*/ 0 h 703"/>
                    <a:gd name="T72" fmla="*/ 3 w 382"/>
                    <a:gd name="T73" fmla="*/ 0 h 703"/>
                    <a:gd name="T74" fmla="*/ 3 w 382"/>
                    <a:gd name="T75" fmla="*/ 0 h 703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82"/>
                    <a:gd name="T115" fmla="*/ 0 h 703"/>
                    <a:gd name="T116" fmla="*/ 382 w 382"/>
                    <a:gd name="T117" fmla="*/ 703 h 703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82" h="703">
                      <a:moveTo>
                        <a:pt x="121" y="21"/>
                      </a:moveTo>
                      <a:lnTo>
                        <a:pt x="133" y="54"/>
                      </a:lnTo>
                      <a:lnTo>
                        <a:pt x="67" y="81"/>
                      </a:lnTo>
                      <a:lnTo>
                        <a:pt x="46" y="160"/>
                      </a:lnTo>
                      <a:lnTo>
                        <a:pt x="114" y="293"/>
                      </a:lnTo>
                      <a:lnTo>
                        <a:pt x="249" y="442"/>
                      </a:lnTo>
                      <a:lnTo>
                        <a:pt x="288" y="562"/>
                      </a:lnTo>
                      <a:lnTo>
                        <a:pt x="328" y="643"/>
                      </a:lnTo>
                      <a:lnTo>
                        <a:pt x="382" y="630"/>
                      </a:lnTo>
                      <a:lnTo>
                        <a:pt x="355" y="703"/>
                      </a:lnTo>
                      <a:lnTo>
                        <a:pt x="282" y="662"/>
                      </a:lnTo>
                      <a:lnTo>
                        <a:pt x="280" y="659"/>
                      </a:lnTo>
                      <a:lnTo>
                        <a:pt x="274" y="651"/>
                      </a:lnTo>
                      <a:lnTo>
                        <a:pt x="266" y="635"/>
                      </a:lnTo>
                      <a:lnTo>
                        <a:pt x="257" y="618"/>
                      </a:lnTo>
                      <a:lnTo>
                        <a:pt x="247" y="597"/>
                      </a:lnTo>
                      <a:lnTo>
                        <a:pt x="237" y="575"/>
                      </a:lnTo>
                      <a:lnTo>
                        <a:pt x="228" y="552"/>
                      </a:lnTo>
                      <a:lnTo>
                        <a:pt x="222" y="529"/>
                      </a:lnTo>
                      <a:lnTo>
                        <a:pt x="214" y="508"/>
                      </a:lnTo>
                      <a:lnTo>
                        <a:pt x="201" y="487"/>
                      </a:lnTo>
                      <a:lnTo>
                        <a:pt x="183" y="469"/>
                      </a:lnTo>
                      <a:lnTo>
                        <a:pt x="164" y="452"/>
                      </a:lnTo>
                      <a:lnTo>
                        <a:pt x="145" y="436"/>
                      </a:lnTo>
                      <a:lnTo>
                        <a:pt x="127" y="421"/>
                      </a:lnTo>
                      <a:lnTo>
                        <a:pt x="112" y="407"/>
                      </a:lnTo>
                      <a:lnTo>
                        <a:pt x="100" y="394"/>
                      </a:lnTo>
                      <a:lnTo>
                        <a:pt x="90" y="378"/>
                      </a:lnTo>
                      <a:lnTo>
                        <a:pt x="77" y="357"/>
                      </a:lnTo>
                      <a:lnTo>
                        <a:pt x="60" y="334"/>
                      </a:lnTo>
                      <a:lnTo>
                        <a:pt x="42" y="311"/>
                      </a:lnTo>
                      <a:lnTo>
                        <a:pt x="27" y="289"/>
                      </a:lnTo>
                      <a:lnTo>
                        <a:pt x="13" y="270"/>
                      </a:lnTo>
                      <a:lnTo>
                        <a:pt x="4" y="257"/>
                      </a:lnTo>
                      <a:lnTo>
                        <a:pt x="0" y="253"/>
                      </a:lnTo>
                      <a:lnTo>
                        <a:pt x="19" y="0"/>
                      </a:lnTo>
                      <a:lnTo>
                        <a:pt x="114" y="0"/>
                      </a:lnTo>
                      <a:lnTo>
                        <a:pt x="12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auto">
                <a:xfrm>
                  <a:off x="1053" y="647"/>
                  <a:ext cx="166" cy="270"/>
                </a:xfrm>
                <a:custGeom>
                  <a:avLst/>
                  <a:gdLst>
                    <a:gd name="T0" fmla="*/ 10 w 416"/>
                    <a:gd name="T1" fmla="*/ 6 h 676"/>
                    <a:gd name="T2" fmla="*/ 10 w 416"/>
                    <a:gd name="T3" fmla="*/ 6 h 676"/>
                    <a:gd name="T4" fmla="*/ 10 w 416"/>
                    <a:gd name="T5" fmla="*/ 7 h 676"/>
                    <a:gd name="T6" fmla="*/ 10 w 416"/>
                    <a:gd name="T7" fmla="*/ 7 h 676"/>
                    <a:gd name="T8" fmla="*/ 10 w 416"/>
                    <a:gd name="T9" fmla="*/ 8 h 676"/>
                    <a:gd name="T10" fmla="*/ 9 w 416"/>
                    <a:gd name="T11" fmla="*/ 8 h 676"/>
                    <a:gd name="T12" fmla="*/ 9 w 416"/>
                    <a:gd name="T13" fmla="*/ 9 h 676"/>
                    <a:gd name="T14" fmla="*/ 8 w 416"/>
                    <a:gd name="T15" fmla="*/ 10 h 676"/>
                    <a:gd name="T16" fmla="*/ 8 w 416"/>
                    <a:gd name="T17" fmla="*/ 10 h 676"/>
                    <a:gd name="T18" fmla="*/ 8 w 416"/>
                    <a:gd name="T19" fmla="*/ 10 h 676"/>
                    <a:gd name="T20" fmla="*/ 7 w 416"/>
                    <a:gd name="T21" fmla="*/ 11 h 676"/>
                    <a:gd name="T22" fmla="*/ 7 w 416"/>
                    <a:gd name="T23" fmla="*/ 11 h 676"/>
                    <a:gd name="T24" fmla="*/ 6 w 416"/>
                    <a:gd name="T25" fmla="*/ 12 h 676"/>
                    <a:gd name="T26" fmla="*/ 5 w 416"/>
                    <a:gd name="T27" fmla="*/ 14 h 676"/>
                    <a:gd name="T28" fmla="*/ 5 w 416"/>
                    <a:gd name="T29" fmla="*/ 15 h 676"/>
                    <a:gd name="T30" fmla="*/ 4 w 416"/>
                    <a:gd name="T31" fmla="*/ 15 h 676"/>
                    <a:gd name="T32" fmla="*/ 4 w 416"/>
                    <a:gd name="T33" fmla="*/ 16 h 676"/>
                    <a:gd name="T34" fmla="*/ 4 w 416"/>
                    <a:gd name="T35" fmla="*/ 16 h 676"/>
                    <a:gd name="T36" fmla="*/ 4 w 416"/>
                    <a:gd name="T37" fmla="*/ 17 h 676"/>
                    <a:gd name="T38" fmla="*/ 4 w 416"/>
                    <a:gd name="T39" fmla="*/ 17 h 676"/>
                    <a:gd name="T40" fmla="*/ 4 w 416"/>
                    <a:gd name="T41" fmla="*/ 17 h 676"/>
                    <a:gd name="T42" fmla="*/ 1 w 416"/>
                    <a:gd name="T43" fmla="*/ 17 h 676"/>
                    <a:gd name="T44" fmla="*/ 0 w 416"/>
                    <a:gd name="T45" fmla="*/ 16 h 676"/>
                    <a:gd name="T46" fmla="*/ 2 w 416"/>
                    <a:gd name="T47" fmla="*/ 16 h 676"/>
                    <a:gd name="T48" fmla="*/ 3 w 416"/>
                    <a:gd name="T49" fmla="*/ 14 h 676"/>
                    <a:gd name="T50" fmla="*/ 4 w 416"/>
                    <a:gd name="T51" fmla="*/ 11 h 676"/>
                    <a:gd name="T52" fmla="*/ 8 w 416"/>
                    <a:gd name="T53" fmla="*/ 8 h 676"/>
                    <a:gd name="T54" fmla="*/ 10 w 416"/>
                    <a:gd name="T55" fmla="*/ 4 h 676"/>
                    <a:gd name="T56" fmla="*/ 9 w 416"/>
                    <a:gd name="T57" fmla="*/ 2 h 676"/>
                    <a:gd name="T58" fmla="*/ 7 w 416"/>
                    <a:gd name="T59" fmla="*/ 2 h 676"/>
                    <a:gd name="T60" fmla="*/ 8 w 416"/>
                    <a:gd name="T61" fmla="*/ 0 h 676"/>
                    <a:gd name="T62" fmla="*/ 8 w 416"/>
                    <a:gd name="T63" fmla="*/ 0 h 676"/>
                    <a:gd name="T64" fmla="*/ 10 w 416"/>
                    <a:gd name="T65" fmla="*/ 0 h 676"/>
                    <a:gd name="T66" fmla="*/ 10 w 416"/>
                    <a:gd name="T67" fmla="*/ 6 h 67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416"/>
                    <a:gd name="T103" fmla="*/ 0 h 676"/>
                    <a:gd name="T104" fmla="*/ 416 w 416"/>
                    <a:gd name="T105" fmla="*/ 676 h 67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416" h="676">
                      <a:moveTo>
                        <a:pt x="416" y="253"/>
                      </a:moveTo>
                      <a:lnTo>
                        <a:pt x="412" y="257"/>
                      </a:lnTo>
                      <a:lnTo>
                        <a:pt x="402" y="270"/>
                      </a:lnTo>
                      <a:lnTo>
                        <a:pt x="389" y="289"/>
                      </a:lnTo>
                      <a:lnTo>
                        <a:pt x="373" y="311"/>
                      </a:lnTo>
                      <a:lnTo>
                        <a:pt x="356" y="334"/>
                      </a:lnTo>
                      <a:lnTo>
                        <a:pt x="341" y="357"/>
                      </a:lnTo>
                      <a:lnTo>
                        <a:pt x="325" y="378"/>
                      </a:lnTo>
                      <a:lnTo>
                        <a:pt x="315" y="394"/>
                      </a:lnTo>
                      <a:lnTo>
                        <a:pt x="306" y="407"/>
                      </a:lnTo>
                      <a:lnTo>
                        <a:pt x="290" y="421"/>
                      </a:lnTo>
                      <a:lnTo>
                        <a:pt x="273" y="436"/>
                      </a:lnTo>
                      <a:lnTo>
                        <a:pt x="217" y="487"/>
                      </a:lnTo>
                      <a:lnTo>
                        <a:pt x="190" y="552"/>
                      </a:lnTo>
                      <a:lnTo>
                        <a:pt x="180" y="575"/>
                      </a:lnTo>
                      <a:lnTo>
                        <a:pt x="170" y="597"/>
                      </a:lnTo>
                      <a:lnTo>
                        <a:pt x="161" y="618"/>
                      </a:lnTo>
                      <a:lnTo>
                        <a:pt x="151" y="635"/>
                      </a:lnTo>
                      <a:lnTo>
                        <a:pt x="143" y="651"/>
                      </a:lnTo>
                      <a:lnTo>
                        <a:pt x="138" y="659"/>
                      </a:lnTo>
                      <a:lnTo>
                        <a:pt x="136" y="662"/>
                      </a:lnTo>
                      <a:lnTo>
                        <a:pt x="27" y="676"/>
                      </a:lnTo>
                      <a:lnTo>
                        <a:pt x="0" y="608"/>
                      </a:lnTo>
                      <a:lnTo>
                        <a:pt x="87" y="643"/>
                      </a:lnTo>
                      <a:lnTo>
                        <a:pt x="128" y="562"/>
                      </a:lnTo>
                      <a:lnTo>
                        <a:pt x="169" y="442"/>
                      </a:lnTo>
                      <a:lnTo>
                        <a:pt x="302" y="293"/>
                      </a:lnTo>
                      <a:lnTo>
                        <a:pt x="370" y="160"/>
                      </a:lnTo>
                      <a:lnTo>
                        <a:pt x="350" y="81"/>
                      </a:lnTo>
                      <a:lnTo>
                        <a:pt x="283" y="54"/>
                      </a:lnTo>
                      <a:lnTo>
                        <a:pt x="296" y="21"/>
                      </a:lnTo>
                      <a:lnTo>
                        <a:pt x="302" y="0"/>
                      </a:lnTo>
                      <a:lnTo>
                        <a:pt x="397" y="0"/>
                      </a:lnTo>
                      <a:lnTo>
                        <a:pt x="416" y="2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auto">
                <a:xfrm>
                  <a:off x="445" y="702"/>
                  <a:ext cx="59" cy="137"/>
                </a:xfrm>
                <a:custGeom>
                  <a:avLst/>
                  <a:gdLst>
                    <a:gd name="T0" fmla="*/ 0 w 147"/>
                    <a:gd name="T1" fmla="*/ 0 h 342"/>
                    <a:gd name="T2" fmla="*/ 0 w 147"/>
                    <a:gd name="T3" fmla="*/ 1 h 342"/>
                    <a:gd name="T4" fmla="*/ 0 w 147"/>
                    <a:gd name="T5" fmla="*/ 1 h 342"/>
                    <a:gd name="T6" fmla="*/ 1 w 147"/>
                    <a:gd name="T7" fmla="*/ 2 h 342"/>
                    <a:gd name="T8" fmla="*/ 1 w 147"/>
                    <a:gd name="T9" fmla="*/ 3 h 342"/>
                    <a:gd name="T10" fmla="*/ 1 w 147"/>
                    <a:gd name="T11" fmla="*/ 5 h 342"/>
                    <a:gd name="T12" fmla="*/ 2 w 147"/>
                    <a:gd name="T13" fmla="*/ 6 h 342"/>
                    <a:gd name="T14" fmla="*/ 2 w 147"/>
                    <a:gd name="T15" fmla="*/ 7 h 342"/>
                    <a:gd name="T16" fmla="*/ 3 w 147"/>
                    <a:gd name="T17" fmla="*/ 7 h 342"/>
                    <a:gd name="T18" fmla="*/ 3 w 147"/>
                    <a:gd name="T19" fmla="*/ 8 h 342"/>
                    <a:gd name="T20" fmla="*/ 4 w 147"/>
                    <a:gd name="T21" fmla="*/ 8 h 342"/>
                    <a:gd name="T22" fmla="*/ 4 w 147"/>
                    <a:gd name="T23" fmla="*/ 9 h 342"/>
                    <a:gd name="T24" fmla="*/ 4 w 147"/>
                    <a:gd name="T25" fmla="*/ 9 h 342"/>
                    <a:gd name="T26" fmla="*/ 2 w 147"/>
                    <a:gd name="T27" fmla="*/ 7 h 342"/>
                    <a:gd name="T28" fmla="*/ 0 w 147"/>
                    <a:gd name="T29" fmla="*/ 4 h 342"/>
                    <a:gd name="T30" fmla="*/ 0 w 147"/>
                    <a:gd name="T31" fmla="*/ 0 h 342"/>
                    <a:gd name="T32" fmla="*/ 0 w 147"/>
                    <a:gd name="T33" fmla="*/ 0 h 34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47"/>
                    <a:gd name="T52" fmla="*/ 0 h 342"/>
                    <a:gd name="T53" fmla="*/ 147 w 147"/>
                    <a:gd name="T54" fmla="*/ 342 h 34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47" h="342">
                      <a:moveTo>
                        <a:pt x="2" y="6"/>
                      </a:moveTo>
                      <a:lnTo>
                        <a:pt x="6" y="25"/>
                      </a:lnTo>
                      <a:lnTo>
                        <a:pt x="13" y="52"/>
                      </a:lnTo>
                      <a:lnTo>
                        <a:pt x="23" y="83"/>
                      </a:lnTo>
                      <a:lnTo>
                        <a:pt x="33" y="118"/>
                      </a:lnTo>
                      <a:lnTo>
                        <a:pt x="52" y="179"/>
                      </a:lnTo>
                      <a:lnTo>
                        <a:pt x="83" y="243"/>
                      </a:lnTo>
                      <a:lnTo>
                        <a:pt x="96" y="266"/>
                      </a:lnTo>
                      <a:lnTo>
                        <a:pt x="112" y="290"/>
                      </a:lnTo>
                      <a:lnTo>
                        <a:pt x="125" y="311"/>
                      </a:lnTo>
                      <a:lnTo>
                        <a:pt x="137" y="326"/>
                      </a:lnTo>
                      <a:lnTo>
                        <a:pt x="145" y="338"/>
                      </a:lnTo>
                      <a:lnTo>
                        <a:pt x="147" y="342"/>
                      </a:lnTo>
                      <a:lnTo>
                        <a:pt x="73" y="276"/>
                      </a:lnTo>
                      <a:lnTo>
                        <a:pt x="13" y="168"/>
                      </a:lnTo>
                      <a:lnTo>
                        <a:pt x="0" y="0"/>
                      </a:lnTo>
                      <a:lnTo>
                        <a:pt x="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501" y="804"/>
                  <a:ext cx="46" cy="89"/>
                </a:xfrm>
                <a:custGeom>
                  <a:avLst/>
                  <a:gdLst>
                    <a:gd name="T0" fmla="*/ 2 w 114"/>
                    <a:gd name="T1" fmla="*/ 4 h 222"/>
                    <a:gd name="T2" fmla="*/ 3 w 114"/>
                    <a:gd name="T3" fmla="*/ 6 h 222"/>
                    <a:gd name="T4" fmla="*/ 3 w 114"/>
                    <a:gd name="T5" fmla="*/ 6 h 222"/>
                    <a:gd name="T6" fmla="*/ 3 w 114"/>
                    <a:gd name="T7" fmla="*/ 6 h 222"/>
                    <a:gd name="T8" fmla="*/ 2 w 114"/>
                    <a:gd name="T9" fmla="*/ 5 h 222"/>
                    <a:gd name="T10" fmla="*/ 2 w 114"/>
                    <a:gd name="T11" fmla="*/ 5 h 222"/>
                    <a:gd name="T12" fmla="*/ 2 w 114"/>
                    <a:gd name="T13" fmla="*/ 5 h 222"/>
                    <a:gd name="T14" fmla="*/ 2 w 114"/>
                    <a:gd name="T15" fmla="*/ 5 h 222"/>
                    <a:gd name="T16" fmla="*/ 2 w 114"/>
                    <a:gd name="T17" fmla="*/ 4 h 222"/>
                    <a:gd name="T18" fmla="*/ 1 w 114"/>
                    <a:gd name="T19" fmla="*/ 4 h 222"/>
                    <a:gd name="T20" fmla="*/ 1 w 114"/>
                    <a:gd name="T21" fmla="*/ 3 h 222"/>
                    <a:gd name="T22" fmla="*/ 0 w 114"/>
                    <a:gd name="T23" fmla="*/ 2 h 222"/>
                    <a:gd name="T24" fmla="*/ 0 w 114"/>
                    <a:gd name="T25" fmla="*/ 1 h 222"/>
                    <a:gd name="T26" fmla="*/ 0 w 114"/>
                    <a:gd name="T27" fmla="*/ 0 h 222"/>
                    <a:gd name="T28" fmla="*/ 2 w 114"/>
                    <a:gd name="T29" fmla="*/ 4 h 22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14"/>
                    <a:gd name="T46" fmla="*/ 0 h 222"/>
                    <a:gd name="T47" fmla="*/ 114 w 114"/>
                    <a:gd name="T48" fmla="*/ 222 h 22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14" h="222">
                      <a:moveTo>
                        <a:pt x="81" y="141"/>
                      </a:moveTo>
                      <a:lnTo>
                        <a:pt x="114" y="222"/>
                      </a:lnTo>
                      <a:lnTo>
                        <a:pt x="112" y="220"/>
                      </a:lnTo>
                      <a:lnTo>
                        <a:pt x="106" y="216"/>
                      </a:lnTo>
                      <a:lnTo>
                        <a:pt x="96" y="208"/>
                      </a:lnTo>
                      <a:lnTo>
                        <a:pt x="85" y="199"/>
                      </a:lnTo>
                      <a:lnTo>
                        <a:pt x="73" y="189"/>
                      </a:lnTo>
                      <a:lnTo>
                        <a:pt x="62" y="179"/>
                      </a:lnTo>
                      <a:lnTo>
                        <a:pt x="54" y="170"/>
                      </a:lnTo>
                      <a:lnTo>
                        <a:pt x="46" y="162"/>
                      </a:lnTo>
                      <a:lnTo>
                        <a:pt x="33" y="127"/>
                      </a:lnTo>
                      <a:lnTo>
                        <a:pt x="17" y="73"/>
                      </a:lnTo>
                      <a:lnTo>
                        <a:pt x="6" y="23"/>
                      </a:lnTo>
                      <a:lnTo>
                        <a:pt x="0" y="0"/>
                      </a:lnTo>
                      <a:lnTo>
                        <a:pt x="81" y="1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Freeform 27"/>
                <p:cNvSpPr>
                  <a:spLocks/>
                </p:cNvSpPr>
                <p:nvPr/>
              </p:nvSpPr>
              <p:spPr bwMode="auto">
                <a:xfrm>
                  <a:off x="895" y="41"/>
                  <a:ext cx="34" cy="51"/>
                </a:xfrm>
                <a:custGeom>
                  <a:avLst/>
                  <a:gdLst>
                    <a:gd name="T0" fmla="*/ 2 w 87"/>
                    <a:gd name="T1" fmla="*/ 3 h 127"/>
                    <a:gd name="T2" fmla="*/ 0 w 87"/>
                    <a:gd name="T3" fmla="*/ 2 h 127"/>
                    <a:gd name="T4" fmla="*/ 0 w 87"/>
                    <a:gd name="T5" fmla="*/ 0 h 127"/>
                    <a:gd name="T6" fmla="*/ 2 w 87"/>
                    <a:gd name="T7" fmla="*/ 3 h 12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7"/>
                    <a:gd name="T13" fmla="*/ 0 h 127"/>
                    <a:gd name="T14" fmla="*/ 87 w 87"/>
                    <a:gd name="T15" fmla="*/ 127 h 12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7" h="127">
                      <a:moveTo>
                        <a:pt x="87" y="127"/>
                      </a:moveTo>
                      <a:lnTo>
                        <a:pt x="8" y="87"/>
                      </a:lnTo>
                      <a:lnTo>
                        <a:pt x="0" y="0"/>
                      </a:lnTo>
                      <a:lnTo>
                        <a:pt x="87" y="1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Freeform 28"/>
                <p:cNvSpPr>
                  <a:spLocks/>
                </p:cNvSpPr>
                <p:nvPr/>
              </p:nvSpPr>
              <p:spPr bwMode="auto">
                <a:xfrm>
                  <a:off x="481" y="998"/>
                  <a:ext cx="580" cy="118"/>
                </a:xfrm>
                <a:custGeom>
                  <a:avLst/>
                  <a:gdLst>
                    <a:gd name="T0" fmla="*/ 22 w 1449"/>
                    <a:gd name="T1" fmla="*/ 0 h 295"/>
                    <a:gd name="T2" fmla="*/ 24 w 1449"/>
                    <a:gd name="T3" fmla="*/ 0 h 295"/>
                    <a:gd name="T4" fmla="*/ 26 w 1449"/>
                    <a:gd name="T5" fmla="*/ 1 h 295"/>
                    <a:gd name="T6" fmla="*/ 28 w 1449"/>
                    <a:gd name="T7" fmla="*/ 1 h 295"/>
                    <a:gd name="T8" fmla="*/ 30 w 1449"/>
                    <a:gd name="T9" fmla="*/ 1 h 295"/>
                    <a:gd name="T10" fmla="*/ 31 w 1449"/>
                    <a:gd name="T11" fmla="*/ 1 h 295"/>
                    <a:gd name="T12" fmla="*/ 32 w 1449"/>
                    <a:gd name="T13" fmla="*/ 2 h 295"/>
                    <a:gd name="T14" fmla="*/ 32 w 1449"/>
                    <a:gd name="T15" fmla="*/ 2 h 295"/>
                    <a:gd name="T16" fmla="*/ 32 w 1449"/>
                    <a:gd name="T17" fmla="*/ 2 h 295"/>
                    <a:gd name="T18" fmla="*/ 37 w 1449"/>
                    <a:gd name="T19" fmla="*/ 7 h 295"/>
                    <a:gd name="T20" fmla="*/ 35 w 1449"/>
                    <a:gd name="T21" fmla="*/ 3 h 295"/>
                    <a:gd name="T22" fmla="*/ 34 w 1449"/>
                    <a:gd name="T23" fmla="*/ 3 h 295"/>
                    <a:gd name="T24" fmla="*/ 31 w 1449"/>
                    <a:gd name="T25" fmla="*/ 2 h 295"/>
                    <a:gd name="T26" fmla="*/ 27 w 1449"/>
                    <a:gd name="T27" fmla="*/ 2 h 295"/>
                    <a:gd name="T28" fmla="*/ 26 w 1449"/>
                    <a:gd name="T29" fmla="*/ 2 h 295"/>
                    <a:gd name="T30" fmla="*/ 23 w 1449"/>
                    <a:gd name="T31" fmla="*/ 2 h 295"/>
                    <a:gd name="T32" fmla="*/ 21 w 1449"/>
                    <a:gd name="T33" fmla="*/ 2 h 295"/>
                    <a:gd name="T34" fmla="*/ 18 w 1449"/>
                    <a:gd name="T35" fmla="*/ 1 h 295"/>
                    <a:gd name="T36" fmla="*/ 15 w 1449"/>
                    <a:gd name="T37" fmla="*/ 1 h 295"/>
                    <a:gd name="T38" fmla="*/ 6 w 1449"/>
                    <a:gd name="T39" fmla="*/ 2 h 295"/>
                    <a:gd name="T40" fmla="*/ 0 w 1449"/>
                    <a:gd name="T41" fmla="*/ 4 h 295"/>
                    <a:gd name="T42" fmla="*/ 0 w 1449"/>
                    <a:gd name="T43" fmla="*/ 8 h 295"/>
                    <a:gd name="T44" fmla="*/ 0 w 1449"/>
                    <a:gd name="T45" fmla="*/ 5 h 295"/>
                    <a:gd name="T46" fmla="*/ 0 w 1449"/>
                    <a:gd name="T47" fmla="*/ 3 h 295"/>
                    <a:gd name="T48" fmla="*/ 1 w 1449"/>
                    <a:gd name="T49" fmla="*/ 2 h 295"/>
                    <a:gd name="T50" fmla="*/ 2 w 1449"/>
                    <a:gd name="T51" fmla="*/ 2 h 295"/>
                    <a:gd name="T52" fmla="*/ 2 w 1449"/>
                    <a:gd name="T53" fmla="*/ 2 h 295"/>
                    <a:gd name="T54" fmla="*/ 2 w 1449"/>
                    <a:gd name="T55" fmla="*/ 2 h 295"/>
                    <a:gd name="T56" fmla="*/ 2 w 1449"/>
                    <a:gd name="T57" fmla="*/ 2 h 295"/>
                    <a:gd name="T58" fmla="*/ 4 w 1449"/>
                    <a:gd name="T59" fmla="*/ 2 h 295"/>
                    <a:gd name="T60" fmla="*/ 6 w 1449"/>
                    <a:gd name="T61" fmla="*/ 1 h 295"/>
                    <a:gd name="T62" fmla="*/ 10 w 1449"/>
                    <a:gd name="T63" fmla="*/ 1 h 295"/>
                    <a:gd name="T64" fmla="*/ 13 w 1449"/>
                    <a:gd name="T65" fmla="*/ 0 h 295"/>
                    <a:gd name="T66" fmla="*/ 16 w 1449"/>
                    <a:gd name="T67" fmla="*/ 0 h 295"/>
                    <a:gd name="T68" fmla="*/ 19 w 1449"/>
                    <a:gd name="T69" fmla="*/ 0 h 29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449"/>
                    <a:gd name="T106" fmla="*/ 0 h 295"/>
                    <a:gd name="T107" fmla="*/ 1449 w 1449"/>
                    <a:gd name="T108" fmla="*/ 295 h 29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449" h="295">
                      <a:moveTo>
                        <a:pt x="813" y="2"/>
                      </a:moveTo>
                      <a:lnTo>
                        <a:pt x="865" y="4"/>
                      </a:lnTo>
                      <a:lnTo>
                        <a:pt x="914" y="8"/>
                      </a:lnTo>
                      <a:lnTo>
                        <a:pt x="958" y="13"/>
                      </a:lnTo>
                      <a:lnTo>
                        <a:pt x="999" y="17"/>
                      </a:lnTo>
                      <a:lnTo>
                        <a:pt x="1037" y="23"/>
                      </a:lnTo>
                      <a:lnTo>
                        <a:pt x="1074" y="27"/>
                      </a:lnTo>
                      <a:lnTo>
                        <a:pt x="1105" y="33"/>
                      </a:lnTo>
                      <a:lnTo>
                        <a:pt x="1134" y="38"/>
                      </a:lnTo>
                      <a:lnTo>
                        <a:pt x="1161" y="42"/>
                      </a:lnTo>
                      <a:lnTo>
                        <a:pt x="1184" y="48"/>
                      </a:lnTo>
                      <a:lnTo>
                        <a:pt x="1203" y="52"/>
                      </a:lnTo>
                      <a:lnTo>
                        <a:pt x="1221" y="56"/>
                      </a:lnTo>
                      <a:lnTo>
                        <a:pt x="1234" y="60"/>
                      </a:lnTo>
                      <a:lnTo>
                        <a:pt x="1246" y="62"/>
                      </a:lnTo>
                      <a:lnTo>
                        <a:pt x="1254" y="64"/>
                      </a:lnTo>
                      <a:lnTo>
                        <a:pt x="1257" y="65"/>
                      </a:lnTo>
                      <a:lnTo>
                        <a:pt x="1259" y="65"/>
                      </a:lnTo>
                      <a:lnTo>
                        <a:pt x="1435" y="87"/>
                      </a:lnTo>
                      <a:lnTo>
                        <a:pt x="1449" y="290"/>
                      </a:lnTo>
                      <a:lnTo>
                        <a:pt x="1383" y="135"/>
                      </a:lnTo>
                      <a:lnTo>
                        <a:pt x="1375" y="133"/>
                      </a:lnTo>
                      <a:lnTo>
                        <a:pt x="1358" y="127"/>
                      </a:lnTo>
                      <a:lnTo>
                        <a:pt x="1327" y="120"/>
                      </a:lnTo>
                      <a:lnTo>
                        <a:pt x="1290" y="110"/>
                      </a:lnTo>
                      <a:lnTo>
                        <a:pt x="1196" y="89"/>
                      </a:lnTo>
                      <a:lnTo>
                        <a:pt x="1091" y="73"/>
                      </a:lnTo>
                      <a:lnTo>
                        <a:pt x="1062" y="71"/>
                      </a:lnTo>
                      <a:lnTo>
                        <a:pt x="1029" y="67"/>
                      </a:lnTo>
                      <a:lnTo>
                        <a:pt x="993" y="65"/>
                      </a:lnTo>
                      <a:lnTo>
                        <a:pt x="952" y="62"/>
                      </a:lnTo>
                      <a:lnTo>
                        <a:pt x="912" y="60"/>
                      </a:lnTo>
                      <a:lnTo>
                        <a:pt x="867" y="56"/>
                      </a:lnTo>
                      <a:lnTo>
                        <a:pt x="825" y="54"/>
                      </a:lnTo>
                      <a:lnTo>
                        <a:pt x="782" y="50"/>
                      </a:lnTo>
                      <a:lnTo>
                        <a:pt x="703" y="46"/>
                      </a:lnTo>
                      <a:lnTo>
                        <a:pt x="637" y="42"/>
                      </a:lnTo>
                      <a:lnTo>
                        <a:pt x="593" y="38"/>
                      </a:lnTo>
                      <a:lnTo>
                        <a:pt x="575" y="38"/>
                      </a:lnTo>
                      <a:lnTo>
                        <a:pt x="239" y="87"/>
                      </a:lnTo>
                      <a:lnTo>
                        <a:pt x="71" y="122"/>
                      </a:lnTo>
                      <a:lnTo>
                        <a:pt x="21" y="170"/>
                      </a:lnTo>
                      <a:lnTo>
                        <a:pt x="71" y="295"/>
                      </a:lnTo>
                      <a:lnTo>
                        <a:pt x="0" y="295"/>
                      </a:lnTo>
                      <a:lnTo>
                        <a:pt x="0" y="266"/>
                      </a:lnTo>
                      <a:lnTo>
                        <a:pt x="1" y="205"/>
                      </a:lnTo>
                      <a:lnTo>
                        <a:pt x="9" y="141"/>
                      </a:lnTo>
                      <a:lnTo>
                        <a:pt x="21" y="108"/>
                      </a:lnTo>
                      <a:lnTo>
                        <a:pt x="29" y="104"/>
                      </a:lnTo>
                      <a:lnTo>
                        <a:pt x="38" y="98"/>
                      </a:lnTo>
                      <a:lnTo>
                        <a:pt x="48" y="94"/>
                      </a:lnTo>
                      <a:lnTo>
                        <a:pt x="58" y="87"/>
                      </a:lnTo>
                      <a:lnTo>
                        <a:pt x="65" y="83"/>
                      </a:lnTo>
                      <a:lnTo>
                        <a:pt x="73" y="77"/>
                      </a:lnTo>
                      <a:lnTo>
                        <a:pt x="77" y="75"/>
                      </a:lnTo>
                      <a:lnTo>
                        <a:pt x="79" y="73"/>
                      </a:lnTo>
                      <a:lnTo>
                        <a:pt x="85" y="71"/>
                      </a:lnTo>
                      <a:lnTo>
                        <a:pt x="102" y="69"/>
                      </a:lnTo>
                      <a:lnTo>
                        <a:pt x="129" y="65"/>
                      </a:lnTo>
                      <a:lnTo>
                        <a:pt x="166" y="60"/>
                      </a:lnTo>
                      <a:lnTo>
                        <a:pt x="208" y="52"/>
                      </a:lnTo>
                      <a:lnTo>
                        <a:pt x="258" y="46"/>
                      </a:lnTo>
                      <a:lnTo>
                        <a:pt x="314" y="38"/>
                      </a:lnTo>
                      <a:lnTo>
                        <a:pt x="374" y="31"/>
                      </a:lnTo>
                      <a:lnTo>
                        <a:pt x="436" y="23"/>
                      </a:lnTo>
                      <a:lnTo>
                        <a:pt x="502" y="17"/>
                      </a:lnTo>
                      <a:lnTo>
                        <a:pt x="568" y="9"/>
                      </a:lnTo>
                      <a:lnTo>
                        <a:pt x="631" y="6"/>
                      </a:lnTo>
                      <a:lnTo>
                        <a:pt x="695" y="2"/>
                      </a:lnTo>
                      <a:lnTo>
                        <a:pt x="757" y="0"/>
                      </a:lnTo>
                      <a:lnTo>
                        <a:pt x="813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Freeform 29"/>
                <p:cNvSpPr>
                  <a:spLocks/>
                </p:cNvSpPr>
                <p:nvPr/>
              </p:nvSpPr>
              <p:spPr bwMode="auto">
                <a:xfrm>
                  <a:off x="443" y="136"/>
                  <a:ext cx="660" cy="724"/>
                </a:xfrm>
                <a:custGeom>
                  <a:avLst/>
                  <a:gdLst>
                    <a:gd name="T0" fmla="*/ 25 w 1650"/>
                    <a:gd name="T1" fmla="*/ 0 h 1811"/>
                    <a:gd name="T2" fmla="*/ 29 w 1650"/>
                    <a:gd name="T3" fmla="*/ 2 h 1811"/>
                    <a:gd name="T4" fmla="*/ 33 w 1650"/>
                    <a:gd name="T5" fmla="*/ 4 h 1811"/>
                    <a:gd name="T6" fmla="*/ 36 w 1650"/>
                    <a:gd name="T7" fmla="*/ 7 h 1811"/>
                    <a:gd name="T8" fmla="*/ 39 w 1650"/>
                    <a:gd name="T9" fmla="*/ 10 h 1811"/>
                    <a:gd name="T10" fmla="*/ 41 w 1650"/>
                    <a:gd name="T11" fmla="*/ 14 h 1811"/>
                    <a:gd name="T12" fmla="*/ 42 w 1650"/>
                    <a:gd name="T13" fmla="*/ 18 h 1811"/>
                    <a:gd name="T14" fmla="*/ 42 w 1650"/>
                    <a:gd name="T15" fmla="*/ 23 h 1811"/>
                    <a:gd name="T16" fmla="*/ 42 w 1650"/>
                    <a:gd name="T17" fmla="*/ 28 h 1811"/>
                    <a:gd name="T18" fmla="*/ 41 w 1650"/>
                    <a:gd name="T19" fmla="*/ 32 h 1811"/>
                    <a:gd name="T20" fmla="*/ 39 w 1650"/>
                    <a:gd name="T21" fmla="*/ 36 h 1811"/>
                    <a:gd name="T22" fmla="*/ 36 w 1650"/>
                    <a:gd name="T23" fmla="*/ 40 h 1811"/>
                    <a:gd name="T24" fmla="*/ 33 w 1650"/>
                    <a:gd name="T25" fmla="*/ 42 h 1811"/>
                    <a:gd name="T26" fmla="*/ 29 w 1650"/>
                    <a:gd name="T27" fmla="*/ 44 h 1811"/>
                    <a:gd name="T28" fmla="*/ 25 w 1650"/>
                    <a:gd name="T29" fmla="*/ 46 h 1811"/>
                    <a:gd name="T30" fmla="*/ 21 w 1650"/>
                    <a:gd name="T31" fmla="*/ 46 h 1811"/>
                    <a:gd name="T32" fmla="*/ 17 w 1650"/>
                    <a:gd name="T33" fmla="*/ 46 h 1811"/>
                    <a:gd name="T34" fmla="*/ 13 w 1650"/>
                    <a:gd name="T35" fmla="*/ 44 h 1811"/>
                    <a:gd name="T36" fmla="*/ 9 w 1650"/>
                    <a:gd name="T37" fmla="*/ 42 h 1811"/>
                    <a:gd name="T38" fmla="*/ 6 w 1650"/>
                    <a:gd name="T39" fmla="*/ 40 h 1811"/>
                    <a:gd name="T40" fmla="*/ 4 w 1650"/>
                    <a:gd name="T41" fmla="*/ 36 h 1811"/>
                    <a:gd name="T42" fmla="*/ 2 w 1650"/>
                    <a:gd name="T43" fmla="*/ 32 h 1811"/>
                    <a:gd name="T44" fmla="*/ 0 w 1650"/>
                    <a:gd name="T45" fmla="*/ 28 h 1811"/>
                    <a:gd name="T46" fmla="*/ 0 w 1650"/>
                    <a:gd name="T47" fmla="*/ 23 h 1811"/>
                    <a:gd name="T48" fmla="*/ 0 w 1650"/>
                    <a:gd name="T49" fmla="*/ 18 h 1811"/>
                    <a:gd name="T50" fmla="*/ 2 w 1650"/>
                    <a:gd name="T51" fmla="*/ 14 h 1811"/>
                    <a:gd name="T52" fmla="*/ 4 w 1650"/>
                    <a:gd name="T53" fmla="*/ 10 h 1811"/>
                    <a:gd name="T54" fmla="*/ 6 w 1650"/>
                    <a:gd name="T55" fmla="*/ 7 h 1811"/>
                    <a:gd name="T56" fmla="*/ 9 w 1650"/>
                    <a:gd name="T57" fmla="*/ 4 h 1811"/>
                    <a:gd name="T58" fmla="*/ 13 w 1650"/>
                    <a:gd name="T59" fmla="*/ 2 h 1811"/>
                    <a:gd name="T60" fmla="*/ 17 w 1650"/>
                    <a:gd name="T61" fmla="*/ 0 h 1811"/>
                    <a:gd name="T62" fmla="*/ 21 w 1650"/>
                    <a:gd name="T63" fmla="*/ 0 h 181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650"/>
                    <a:gd name="T97" fmla="*/ 0 h 1811"/>
                    <a:gd name="T98" fmla="*/ 1650 w 1650"/>
                    <a:gd name="T99" fmla="*/ 1811 h 181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650" h="1811">
                      <a:moveTo>
                        <a:pt x="910" y="4"/>
                      </a:moveTo>
                      <a:lnTo>
                        <a:pt x="991" y="20"/>
                      </a:lnTo>
                      <a:lnTo>
                        <a:pt x="1070" y="41"/>
                      </a:lnTo>
                      <a:lnTo>
                        <a:pt x="1146" y="72"/>
                      </a:lnTo>
                      <a:lnTo>
                        <a:pt x="1217" y="111"/>
                      </a:lnTo>
                      <a:lnTo>
                        <a:pt x="1285" y="155"/>
                      </a:lnTo>
                      <a:lnTo>
                        <a:pt x="1349" y="207"/>
                      </a:lnTo>
                      <a:lnTo>
                        <a:pt x="1409" y="265"/>
                      </a:lnTo>
                      <a:lnTo>
                        <a:pt x="1461" y="331"/>
                      </a:lnTo>
                      <a:lnTo>
                        <a:pt x="1509" y="400"/>
                      </a:lnTo>
                      <a:lnTo>
                        <a:pt x="1550" y="474"/>
                      </a:lnTo>
                      <a:lnTo>
                        <a:pt x="1584" y="553"/>
                      </a:lnTo>
                      <a:lnTo>
                        <a:pt x="1613" y="638"/>
                      </a:lnTo>
                      <a:lnTo>
                        <a:pt x="1633" y="723"/>
                      </a:lnTo>
                      <a:lnTo>
                        <a:pt x="1646" y="814"/>
                      </a:lnTo>
                      <a:lnTo>
                        <a:pt x="1650" y="907"/>
                      </a:lnTo>
                      <a:lnTo>
                        <a:pt x="1646" y="999"/>
                      </a:lnTo>
                      <a:lnTo>
                        <a:pt x="1633" y="1088"/>
                      </a:lnTo>
                      <a:lnTo>
                        <a:pt x="1613" y="1175"/>
                      </a:lnTo>
                      <a:lnTo>
                        <a:pt x="1584" y="1258"/>
                      </a:lnTo>
                      <a:lnTo>
                        <a:pt x="1550" y="1338"/>
                      </a:lnTo>
                      <a:lnTo>
                        <a:pt x="1509" y="1411"/>
                      </a:lnTo>
                      <a:lnTo>
                        <a:pt x="1461" y="1481"/>
                      </a:lnTo>
                      <a:lnTo>
                        <a:pt x="1409" y="1546"/>
                      </a:lnTo>
                      <a:lnTo>
                        <a:pt x="1349" y="1604"/>
                      </a:lnTo>
                      <a:lnTo>
                        <a:pt x="1285" y="1656"/>
                      </a:lnTo>
                      <a:lnTo>
                        <a:pt x="1217" y="1701"/>
                      </a:lnTo>
                      <a:lnTo>
                        <a:pt x="1146" y="1739"/>
                      </a:lnTo>
                      <a:lnTo>
                        <a:pt x="1070" y="1770"/>
                      </a:lnTo>
                      <a:lnTo>
                        <a:pt x="991" y="1792"/>
                      </a:lnTo>
                      <a:lnTo>
                        <a:pt x="910" y="1807"/>
                      </a:lnTo>
                      <a:lnTo>
                        <a:pt x="825" y="1811"/>
                      </a:lnTo>
                      <a:lnTo>
                        <a:pt x="740" y="1807"/>
                      </a:lnTo>
                      <a:lnTo>
                        <a:pt x="659" y="1792"/>
                      </a:lnTo>
                      <a:lnTo>
                        <a:pt x="580" y="1770"/>
                      </a:lnTo>
                      <a:lnTo>
                        <a:pt x="504" y="1739"/>
                      </a:lnTo>
                      <a:lnTo>
                        <a:pt x="431" y="1701"/>
                      </a:lnTo>
                      <a:lnTo>
                        <a:pt x="363" y="1656"/>
                      </a:lnTo>
                      <a:lnTo>
                        <a:pt x="299" y="1604"/>
                      </a:lnTo>
                      <a:lnTo>
                        <a:pt x="241" y="1546"/>
                      </a:lnTo>
                      <a:lnTo>
                        <a:pt x="187" y="1481"/>
                      </a:lnTo>
                      <a:lnTo>
                        <a:pt x="141" y="1411"/>
                      </a:lnTo>
                      <a:lnTo>
                        <a:pt x="100" y="1338"/>
                      </a:lnTo>
                      <a:lnTo>
                        <a:pt x="66" y="1258"/>
                      </a:lnTo>
                      <a:lnTo>
                        <a:pt x="37" y="1175"/>
                      </a:lnTo>
                      <a:lnTo>
                        <a:pt x="17" y="1088"/>
                      </a:lnTo>
                      <a:lnTo>
                        <a:pt x="4" y="999"/>
                      </a:lnTo>
                      <a:lnTo>
                        <a:pt x="0" y="907"/>
                      </a:lnTo>
                      <a:lnTo>
                        <a:pt x="4" y="814"/>
                      </a:lnTo>
                      <a:lnTo>
                        <a:pt x="17" y="723"/>
                      </a:lnTo>
                      <a:lnTo>
                        <a:pt x="37" y="638"/>
                      </a:lnTo>
                      <a:lnTo>
                        <a:pt x="66" y="553"/>
                      </a:lnTo>
                      <a:lnTo>
                        <a:pt x="100" y="474"/>
                      </a:lnTo>
                      <a:lnTo>
                        <a:pt x="141" y="400"/>
                      </a:lnTo>
                      <a:lnTo>
                        <a:pt x="187" y="331"/>
                      </a:lnTo>
                      <a:lnTo>
                        <a:pt x="241" y="265"/>
                      </a:lnTo>
                      <a:lnTo>
                        <a:pt x="299" y="207"/>
                      </a:lnTo>
                      <a:lnTo>
                        <a:pt x="363" y="155"/>
                      </a:lnTo>
                      <a:lnTo>
                        <a:pt x="431" y="111"/>
                      </a:lnTo>
                      <a:lnTo>
                        <a:pt x="504" y="72"/>
                      </a:lnTo>
                      <a:lnTo>
                        <a:pt x="580" y="41"/>
                      </a:lnTo>
                      <a:lnTo>
                        <a:pt x="659" y="20"/>
                      </a:lnTo>
                      <a:lnTo>
                        <a:pt x="740" y="4"/>
                      </a:lnTo>
                      <a:lnTo>
                        <a:pt x="825" y="0"/>
                      </a:lnTo>
                      <a:lnTo>
                        <a:pt x="910" y="4"/>
                      </a:lnTo>
                      <a:close/>
                    </a:path>
                  </a:pathLst>
                </a:custGeom>
                <a:solidFill>
                  <a:srgbClr val="66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9"/>
                <p:cNvSpPr>
                  <a:spLocks/>
                </p:cNvSpPr>
                <p:nvPr/>
              </p:nvSpPr>
              <p:spPr bwMode="auto">
                <a:xfrm>
                  <a:off x="642" y="435"/>
                  <a:ext cx="13" cy="11"/>
                </a:xfrm>
                <a:custGeom>
                  <a:avLst/>
                  <a:gdLst>
                    <a:gd name="T0" fmla="*/ 0 w 33"/>
                    <a:gd name="T1" fmla="*/ 1 h 29"/>
                    <a:gd name="T2" fmla="*/ 0 w 33"/>
                    <a:gd name="T3" fmla="*/ 1 h 29"/>
                    <a:gd name="T4" fmla="*/ 0 w 33"/>
                    <a:gd name="T5" fmla="*/ 0 h 29"/>
                    <a:gd name="T6" fmla="*/ 0 w 33"/>
                    <a:gd name="T7" fmla="*/ 0 h 29"/>
                    <a:gd name="T8" fmla="*/ 1 w 33"/>
                    <a:gd name="T9" fmla="*/ 0 h 29"/>
                    <a:gd name="T10" fmla="*/ 0 w 33"/>
                    <a:gd name="T11" fmla="*/ 1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"/>
                    <a:gd name="T19" fmla="*/ 0 h 29"/>
                    <a:gd name="T20" fmla="*/ 33 w 33"/>
                    <a:gd name="T21" fmla="*/ 29 h 2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" h="29">
                      <a:moveTo>
                        <a:pt x="2" y="29"/>
                      </a:moveTo>
                      <a:lnTo>
                        <a:pt x="0" y="27"/>
                      </a:lnTo>
                      <a:lnTo>
                        <a:pt x="6" y="20"/>
                      </a:lnTo>
                      <a:lnTo>
                        <a:pt x="8" y="2"/>
                      </a:lnTo>
                      <a:lnTo>
                        <a:pt x="33" y="0"/>
                      </a:lnTo>
                      <a:lnTo>
                        <a:pt x="2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Freeform 60"/>
                <p:cNvSpPr>
                  <a:spLocks/>
                </p:cNvSpPr>
                <p:nvPr/>
              </p:nvSpPr>
              <p:spPr bwMode="auto">
                <a:xfrm>
                  <a:off x="623" y="452"/>
                  <a:ext cx="13" cy="12"/>
                </a:xfrm>
                <a:custGeom>
                  <a:avLst/>
                  <a:gdLst>
                    <a:gd name="T0" fmla="*/ 0 w 31"/>
                    <a:gd name="T1" fmla="*/ 1 h 29"/>
                    <a:gd name="T2" fmla="*/ 0 w 31"/>
                    <a:gd name="T3" fmla="*/ 0 h 29"/>
                    <a:gd name="T4" fmla="*/ 0 w 31"/>
                    <a:gd name="T5" fmla="*/ 0 h 29"/>
                    <a:gd name="T6" fmla="*/ 1 w 31"/>
                    <a:gd name="T7" fmla="*/ 0 h 29"/>
                    <a:gd name="T8" fmla="*/ 0 w 31"/>
                    <a:gd name="T9" fmla="*/ 1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9"/>
                    <a:gd name="T17" fmla="*/ 31 w 31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9">
                      <a:moveTo>
                        <a:pt x="0" y="29"/>
                      </a:moveTo>
                      <a:lnTo>
                        <a:pt x="4" y="19"/>
                      </a:lnTo>
                      <a:lnTo>
                        <a:pt x="8" y="4"/>
                      </a:lnTo>
                      <a:lnTo>
                        <a:pt x="31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Freeform 61"/>
                <p:cNvSpPr>
                  <a:spLocks/>
                </p:cNvSpPr>
                <p:nvPr/>
              </p:nvSpPr>
              <p:spPr bwMode="auto">
                <a:xfrm>
                  <a:off x="605" y="470"/>
                  <a:ext cx="12" cy="10"/>
                </a:xfrm>
                <a:custGeom>
                  <a:avLst/>
                  <a:gdLst>
                    <a:gd name="T0" fmla="*/ 0 w 29"/>
                    <a:gd name="T1" fmla="*/ 0 h 27"/>
                    <a:gd name="T2" fmla="*/ 0 w 29"/>
                    <a:gd name="T3" fmla="*/ 0 h 27"/>
                    <a:gd name="T4" fmla="*/ 0 w 29"/>
                    <a:gd name="T5" fmla="*/ 0 h 27"/>
                    <a:gd name="T6" fmla="*/ 1 w 29"/>
                    <a:gd name="T7" fmla="*/ 0 h 27"/>
                    <a:gd name="T8" fmla="*/ 0 w 29"/>
                    <a:gd name="T9" fmla="*/ 0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"/>
                    <a:gd name="T16" fmla="*/ 0 h 27"/>
                    <a:gd name="T17" fmla="*/ 29 w 29"/>
                    <a:gd name="T18" fmla="*/ 27 h 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" h="27">
                      <a:moveTo>
                        <a:pt x="0" y="27"/>
                      </a:moveTo>
                      <a:lnTo>
                        <a:pt x="4" y="18"/>
                      </a:lnTo>
                      <a:lnTo>
                        <a:pt x="5" y="2"/>
                      </a:lnTo>
                      <a:lnTo>
                        <a:pt x="29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Freeform 62"/>
                <p:cNvSpPr>
                  <a:spLocks/>
                </p:cNvSpPr>
                <p:nvPr/>
              </p:nvSpPr>
              <p:spPr bwMode="auto">
                <a:xfrm>
                  <a:off x="586" y="487"/>
                  <a:ext cx="11" cy="10"/>
                </a:xfrm>
                <a:custGeom>
                  <a:avLst/>
                  <a:gdLst>
                    <a:gd name="T0" fmla="*/ 0 w 27"/>
                    <a:gd name="T1" fmla="*/ 1 h 25"/>
                    <a:gd name="T2" fmla="*/ 0 w 27"/>
                    <a:gd name="T3" fmla="*/ 0 h 25"/>
                    <a:gd name="T4" fmla="*/ 0 w 27"/>
                    <a:gd name="T5" fmla="*/ 0 h 25"/>
                    <a:gd name="T6" fmla="*/ 1 w 27"/>
                    <a:gd name="T7" fmla="*/ 0 h 25"/>
                    <a:gd name="T8" fmla="*/ 0 w 27"/>
                    <a:gd name="T9" fmla="*/ 1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"/>
                    <a:gd name="T16" fmla="*/ 0 h 25"/>
                    <a:gd name="T17" fmla="*/ 27 w 27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" h="25">
                      <a:moveTo>
                        <a:pt x="0" y="25"/>
                      </a:moveTo>
                      <a:lnTo>
                        <a:pt x="4" y="19"/>
                      </a:lnTo>
                      <a:lnTo>
                        <a:pt x="6" y="2"/>
                      </a:lnTo>
                      <a:lnTo>
                        <a:pt x="27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Freeform 63"/>
                <p:cNvSpPr>
                  <a:spLocks/>
                </p:cNvSpPr>
                <p:nvPr/>
              </p:nvSpPr>
              <p:spPr bwMode="auto">
                <a:xfrm>
                  <a:off x="568" y="504"/>
                  <a:ext cx="10" cy="9"/>
                </a:xfrm>
                <a:custGeom>
                  <a:avLst/>
                  <a:gdLst>
                    <a:gd name="T0" fmla="*/ 0 w 25"/>
                    <a:gd name="T1" fmla="*/ 1 h 23"/>
                    <a:gd name="T2" fmla="*/ 0 w 25"/>
                    <a:gd name="T3" fmla="*/ 0 h 23"/>
                    <a:gd name="T4" fmla="*/ 0 w 25"/>
                    <a:gd name="T5" fmla="*/ 0 h 23"/>
                    <a:gd name="T6" fmla="*/ 1 w 25"/>
                    <a:gd name="T7" fmla="*/ 0 h 23"/>
                    <a:gd name="T8" fmla="*/ 0 w 25"/>
                    <a:gd name="T9" fmla="*/ 1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3"/>
                    <a:gd name="T17" fmla="*/ 25 w 25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3">
                      <a:moveTo>
                        <a:pt x="0" y="23"/>
                      </a:moveTo>
                      <a:lnTo>
                        <a:pt x="2" y="19"/>
                      </a:lnTo>
                      <a:lnTo>
                        <a:pt x="6" y="2"/>
                      </a:lnTo>
                      <a:lnTo>
                        <a:pt x="25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Freeform 64"/>
                <p:cNvSpPr>
                  <a:spLocks/>
                </p:cNvSpPr>
                <p:nvPr/>
              </p:nvSpPr>
              <p:spPr bwMode="auto">
                <a:xfrm>
                  <a:off x="539" y="554"/>
                  <a:ext cx="108" cy="38"/>
                </a:xfrm>
                <a:custGeom>
                  <a:avLst/>
                  <a:gdLst>
                    <a:gd name="T0" fmla="*/ 7 w 270"/>
                    <a:gd name="T1" fmla="*/ 2 h 96"/>
                    <a:gd name="T2" fmla="*/ 7 w 270"/>
                    <a:gd name="T3" fmla="*/ 2 h 96"/>
                    <a:gd name="T4" fmla="*/ 0 w 270"/>
                    <a:gd name="T5" fmla="*/ 1 h 96"/>
                    <a:gd name="T6" fmla="*/ 0 w 270"/>
                    <a:gd name="T7" fmla="*/ 0 h 96"/>
                    <a:gd name="T8" fmla="*/ 7 w 270"/>
                    <a:gd name="T9" fmla="*/ 2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0"/>
                    <a:gd name="T16" fmla="*/ 0 h 96"/>
                    <a:gd name="T17" fmla="*/ 270 w 270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0" h="96">
                      <a:moveTo>
                        <a:pt x="266" y="62"/>
                      </a:moveTo>
                      <a:lnTo>
                        <a:pt x="270" y="96"/>
                      </a:lnTo>
                      <a:lnTo>
                        <a:pt x="0" y="29"/>
                      </a:lnTo>
                      <a:lnTo>
                        <a:pt x="1" y="0"/>
                      </a:lnTo>
                      <a:lnTo>
                        <a:pt x="266" y="62"/>
                      </a:lnTo>
                      <a:close/>
                    </a:path>
                  </a:pathLst>
                </a:custGeom>
                <a:solidFill>
                  <a:srgbClr val="70D1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" name="Rectangle 67"/>
              <p:cNvSpPr>
                <a:spLocks noChangeArrowheads="1"/>
              </p:cNvSpPr>
              <p:nvPr/>
            </p:nvSpPr>
            <p:spPr bwMode="auto">
              <a:xfrm>
                <a:off x="0" y="1164"/>
                <a:ext cx="1488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sz="2800" b="1">
                    <a:solidFill>
                      <a:srgbClr val="6699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MEMORIZE!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89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计算机中数据如何存储？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717" y="1487231"/>
            <a:ext cx="6801445" cy="3044423"/>
          </a:xfrm>
          <a:prstGeom prst="rect">
            <a:avLst/>
          </a:prstGeom>
          <a:solidFill>
            <a:srgbClr val="CCFF66">
              <a:alpha val="74117"/>
            </a:srgbClr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altLang="zh-CN" sz="24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 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    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127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129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400" b="1" kern="0" dirty="0">
                <a:solidFill>
                  <a:srgbClr val="BEBEE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//8bits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  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"\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n%d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  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"\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n%d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  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"\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n%d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    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  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80075" y="1927225"/>
            <a:ext cx="3082925" cy="54133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05474" y="3438795"/>
            <a:ext cx="3070225" cy="54133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-127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692775" y="2686050"/>
            <a:ext cx="3095625" cy="54133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-128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734050" y="4244975"/>
            <a:ext cx="3070225" cy="541338"/>
          </a:xfrm>
          <a:prstGeom prst="rect">
            <a:avLst/>
          </a:prstGeom>
          <a:solidFill>
            <a:srgbClr val="FF6600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800" b="1" i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？？？？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15000" y="5083175"/>
            <a:ext cx="3070225" cy="4591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i="0">
                <a:solidFill>
                  <a:schemeClr val="accent2"/>
                </a:solidFill>
                <a:latin typeface="Courier New" panose="02070309020205020404" pitchFamily="49" charset="0"/>
              </a:rPr>
              <a:t>机器数表示问题</a:t>
            </a:r>
          </a:p>
        </p:txBody>
      </p:sp>
    </p:spTree>
    <p:extLst>
      <p:ext uri="{BB962C8B-B14F-4D97-AF65-F5344CB8AC3E}">
        <p14:creationId xmlns:p14="http://schemas.microsoft.com/office/powerpoint/2010/main" val="213991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 autoUpdateAnimBg="0"/>
      <p:bldP spid="7" grpId="0" build="allAtOnce" animBg="1" autoUpdateAnimBg="0"/>
      <p:bldP spid="8" grpId="0" build="allAtOnce" animBg="1" autoUpdateAnimBg="0"/>
      <p:bldP spid="9" grpId="0" build="allAtOnce" animBg="1" autoUpdateAnimBg="0"/>
      <p:bldP spid="10" grpId="0" build="allAtOnce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不同机器码公式对比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539552" y="1412776"/>
          <a:ext cx="8001000" cy="3886201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kumimoji="0" lang="en-US" sz="2400" b="0" i="1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&lt; x ≤0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&lt; x ≤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x ≥ 0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原码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olBoran" panose="020B0100010101010101" pitchFamily="34" charset="0"/>
                        <a:ea typeface="华文新魏" panose="02010800040101010101" pitchFamily="2" charset="-122"/>
                      </a:endParaRP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3200" b="0" i="1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反码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olBoran" panose="020B0100010101010101" pitchFamily="34" charset="0"/>
                        <a:ea typeface="华文新魏" panose="02010800040101010101" pitchFamily="2" charset="-122"/>
                      </a:endParaRP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3200" b="0" i="1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n+</a:t>
                      </a:r>
                      <a:r>
                        <a:rPr kumimoji="0" lang="en-US" sz="2800" b="0" i="1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+ 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3200" b="0" i="1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-n</a:t>
                      </a: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+x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补码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MoolBoran" panose="020B0100010101010101" pitchFamily="34" charset="0"/>
                        <a:ea typeface="华文新魏" panose="02010800040101010101" pitchFamily="2" charset="-122"/>
                      </a:endParaRP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3200" b="0" i="1" u="none" strike="noStrike" cap="none" normalizeH="0" baseline="5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+ 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+ 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7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移码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MoolBoran" panose="020B0100010101010101" pitchFamily="34" charset="0"/>
                        <a:ea typeface="华文新魏" panose="02010800040101010101" pitchFamily="2" charset="-122"/>
                      </a:endParaRP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3200" b="0" i="1" u="none" strike="noStrike" cap="none" normalizeH="0" baseline="5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+ 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无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3200" b="0" i="1" u="none" strike="noStrike" cap="none" normalizeH="0" baseline="5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+ x</a:t>
                      </a:r>
                    </a:p>
                  </a:txBody>
                  <a:tcPr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直接连接符 10"/>
          <p:cNvCxnSpPr>
            <a:cxnSpLocks noChangeShapeType="1"/>
          </p:cNvCxnSpPr>
          <p:nvPr/>
        </p:nvCxnSpPr>
        <p:spPr bwMode="auto">
          <a:xfrm>
            <a:off x="3360117" y="1916832"/>
            <a:ext cx="131763" cy="1588"/>
          </a:xfrm>
          <a:prstGeom prst="line">
            <a:avLst/>
          </a:prstGeom>
          <a:noFill/>
          <a:ln w="19050" cap="sq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16"/>
          <p:cNvCxnSpPr>
            <a:cxnSpLocks noChangeShapeType="1"/>
          </p:cNvCxnSpPr>
          <p:nvPr/>
        </p:nvCxnSpPr>
        <p:spPr bwMode="auto">
          <a:xfrm>
            <a:off x="5220072" y="1903762"/>
            <a:ext cx="131762" cy="1587"/>
          </a:xfrm>
          <a:prstGeom prst="line">
            <a:avLst/>
          </a:prstGeom>
          <a:noFill/>
          <a:ln w="19050" cap="sq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326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定点数机器码表示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762358"/>
          </a:xfrm>
        </p:spPr>
        <p:txBody>
          <a:bodyPr/>
          <a:lstStyle/>
          <a:p>
            <a:r>
              <a:rPr lang="en-US" altLang="zh-CN" dirty="0"/>
              <a:t>n+1</a:t>
            </a:r>
            <a:r>
              <a:rPr lang="zh-CN" altLang="en-US" dirty="0"/>
              <a:t>位定点数，数据位</a:t>
            </a:r>
            <a:r>
              <a:rPr lang="en-US" altLang="zh-CN" dirty="0"/>
              <a:t>n</a:t>
            </a:r>
            <a:r>
              <a:rPr lang="zh-CN" altLang="en-US" dirty="0"/>
              <a:t>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111699" y="2117965"/>
            <a:ext cx="3013223" cy="406265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i="0">
                <a:solidFill>
                  <a:srgbClr val="FFFFFF"/>
                </a:solidFill>
                <a:latin typeface="+mj-ea"/>
                <a:ea typeface="+mj-ea"/>
              </a:rPr>
              <a:t>定点整数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20321" y="2103349"/>
            <a:ext cx="2952079" cy="4064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i="0" dirty="0">
                <a:solidFill>
                  <a:srgbClr val="FFFFFF"/>
                </a:solidFill>
                <a:latin typeface="+mj-ea"/>
                <a:ea typeface="+mj-ea"/>
              </a:rPr>
              <a:t>定点小数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35609" y="2827579"/>
            <a:ext cx="1181869" cy="406265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i="0" dirty="0">
                <a:solidFill>
                  <a:srgbClr val="FFFFFF"/>
                </a:solidFill>
                <a:latin typeface="+mj-ea"/>
                <a:ea typeface="+mj-ea"/>
              </a:rPr>
              <a:t>原</a:t>
            </a:r>
            <a:r>
              <a:rPr lang="zh-CN" altLang="en-US" i="0" dirty="0" smtClean="0">
                <a:solidFill>
                  <a:srgbClr val="FFFFFF"/>
                </a:solidFill>
                <a:latin typeface="+mj-ea"/>
                <a:ea typeface="+mj-ea"/>
              </a:rPr>
              <a:t>码反码</a:t>
            </a:r>
            <a:endParaRPr lang="zh-CN" altLang="en-US" i="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735609" y="3518073"/>
            <a:ext cx="1181869" cy="4064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i="0">
                <a:solidFill>
                  <a:srgbClr val="FFFFFF"/>
                </a:solidFill>
                <a:latin typeface="+mj-ea"/>
                <a:ea typeface="+mj-ea"/>
              </a:rPr>
              <a:t>补码</a:t>
            </a:r>
          </a:p>
        </p:txBody>
      </p:sp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2111699" y="2798936"/>
            <a:ext cx="1676400" cy="42545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[1-2</a:t>
            </a:r>
            <a:r>
              <a:rPr lang="en-US" altLang="zh-CN" sz="1800" i="0" baseline="50000" dirty="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, 2</a:t>
            </a:r>
            <a:r>
              <a:rPr lang="en-US" altLang="zh-CN" sz="1800" i="0" baseline="50000" dirty="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-1] </a:t>
            </a:r>
          </a:p>
        </p:txBody>
      </p:sp>
      <p:sp>
        <p:nvSpPr>
          <p:cNvPr id="10" name="文本框 13"/>
          <p:cNvSpPr txBox="1">
            <a:spLocks noChangeArrowheads="1"/>
          </p:cNvSpPr>
          <p:nvPr/>
        </p:nvSpPr>
        <p:spPr bwMode="auto">
          <a:xfrm>
            <a:off x="5220320" y="2822451"/>
            <a:ext cx="1681163" cy="390525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600" i="0" dirty="0">
                <a:solidFill>
                  <a:srgbClr val="FFFFFF"/>
                </a:solidFill>
                <a:latin typeface="+mj-ea"/>
                <a:ea typeface="+mj-ea"/>
              </a:rPr>
              <a:t>[2</a:t>
            </a:r>
            <a:r>
              <a:rPr lang="en-US" altLang="zh-CN" sz="1600" i="0" baseline="50000" dirty="0">
                <a:solidFill>
                  <a:srgbClr val="FFFFFF"/>
                </a:solidFill>
                <a:latin typeface="+mj-ea"/>
                <a:ea typeface="+mj-ea"/>
              </a:rPr>
              <a:t>-n</a:t>
            </a:r>
            <a:r>
              <a:rPr lang="en-US" altLang="zh-CN" sz="1600" i="0" dirty="0">
                <a:solidFill>
                  <a:srgbClr val="FFFFFF"/>
                </a:solidFill>
                <a:latin typeface="+mj-ea"/>
                <a:ea typeface="+mj-ea"/>
              </a:rPr>
              <a:t>-1, 1-2</a:t>
            </a:r>
            <a:r>
              <a:rPr lang="en-US" altLang="zh-CN" sz="1600" i="0" baseline="50000" dirty="0">
                <a:solidFill>
                  <a:srgbClr val="FFFFFF"/>
                </a:solidFill>
                <a:latin typeface="+mj-ea"/>
                <a:ea typeface="+mj-ea"/>
              </a:rPr>
              <a:t>-n</a:t>
            </a:r>
            <a:r>
              <a:rPr lang="en-US" altLang="zh-CN" sz="1600" i="0" dirty="0">
                <a:solidFill>
                  <a:srgbClr val="FFFFFF"/>
                </a:solidFill>
                <a:latin typeface="+mj-ea"/>
                <a:ea typeface="+mj-ea"/>
              </a:rPr>
              <a:t>] </a:t>
            </a:r>
          </a:p>
        </p:txBody>
      </p:sp>
      <p:sp>
        <p:nvSpPr>
          <p:cNvPr id="11" name="文本框 17"/>
          <p:cNvSpPr txBox="1">
            <a:spLocks noChangeArrowheads="1"/>
          </p:cNvSpPr>
          <p:nvPr/>
        </p:nvSpPr>
        <p:spPr bwMode="auto">
          <a:xfrm>
            <a:off x="2106936" y="3499023"/>
            <a:ext cx="1676400" cy="4254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[-2</a:t>
            </a:r>
            <a:r>
              <a:rPr lang="en-US" altLang="zh-CN" sz="1800" i="0" baseline="50000" dirty="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, 2</a:t>
            </a:r>
            <a:r>
              <a:rPr lang="en-US" altLang="zh-CN" sz="1800" i="0" baseline="50000" dirty="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-1] </a:t>
            </a:r>
          </a:p>
        </p:txBody>
      </p:sp>
      <p:sp>
        <p:nvSpPr>
          <p:cNvPr id="12" name="文本框 18"/>
          <p:cNvSpPr txBox="1">
            <a:spLocks noChangeArrowheads="1"/>
          </p:cNvSpPr>
          <p:nvPr/>
        </p:nvSpPr>
        <p:spPr bwMode="auto">
          <a:xfrm>
            <a:off x="5225083" y="3484474"/>
            <a:ext cx="1676400" cy="4254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[-1, 1-2</a:t>
            </a:r>
            <a:r>
              <a:rPr lang="en-US" altLang="zh-CN" sz="1800" i="0" baseline="50000">
                <a:solidFill>
                  <a:srgbClr val="FFFFFF"/>
                </a:solidFill>
                <a:latin typeface="+mj-ea"/>
                <a:ea typeface="+mj-ea"/>
              </a:rPr>
              <a:t>-n</a:t>
            </a: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] </a:t>
            </a:r>
          </a:p>
        </p:txBody>
      </p:sp>
      <p:sp>
        <p:nvSpPr>
          <p:cNvPr id="13" name="文本框 19"/>
          <p:cNvSpPr txBox="1">
            <a:spLocks noChangeArrowheads="1"/>
          </p:cNvSpPr>
          <p:nvPr/>
        </p:nvSpPr>
        <p:spPr bwMode="auto">
          <a:xfrm>
            <a:off x="735609" y="4246736"/>
            <a:ext cx="1181869" cy="40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i="0">
                <a:solidFill>
                  <a:srgbClr val="FFFFFF"/>
                </a:solidFill>
                <a:latin typeface="+mj-ea"/>
                <a:ea typeface="+mj-ea"/>
              </a:rPr>
              <a:t>移码</a:t>
            </a:r>
          </a:p>
        </p:txBody>
      </p:sp>
      <p:sp>
        <p:nvSpPr>
          <p:cNvPr id="14" name="文本框 20"/>
          <p:cNvSpPr txBox="1">
            <a:spLocks noChangeArrowheads="1"/>
          </p:cNvSpPr>
          <p:nvPr/>
        </p:nvSpPr>
        <p:spPr bwMode="auto">
          <a:xfrm>
            <a:off x="2103761" y="4227686"/>
            <a:ext cx="1676400" cy="42545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[-2</a:t>
            </a:r>
            <a:r>
              <a:rPr lang="en-US" altLang="zh-CN" sz="1800" i="0" baseline="50000" dirty="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, 2</a:t>
            </a:r>
            <a:r>
              <a:rPr lang="en-US" altLang="zh-CN" sz="1800" i="0" baseline="50000" dirty="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-1]</a:t>
            </a:r>
          </a:p>
        </p:txBody>
      </p:sp>
      <p:sp>
        <p:nvSpPr>
          <p:cNvPr id="15" name="文本框 21"/>
          <p:cNvSpPr txBox="1">
            <a:spLocks noChangeArrowheads="1"/>
          </p:cNvSpPr>
          <p:nvPr/>
        </p:nvSpPr>
        <p:spPr bwMode="auto">
          <a:xfrm>
            <a:off x="5220321" y="4213137"/>
            <a:ext cx="2952079" cy="42545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i="0">
                <a:solidFill>
                  <a:srgbClr val="FFFFFF"/>
                </a:solidFill>
                <a:latin typeface="+mj-ea"/>
                <a:ea typeface="+mj-ea"/>
              </a:rPr>
              <a:t>小数无移码</a:t>
            </a:r>
            <a:endParaRPr lang="en-US" sz="1800" i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8" name="文本框 12"/>
          <p:cNvSpPr txBox="1">
            <a:spLocks noChangeArrowheads="1"/>
          </p:cNvSpPr>
          <p:nvPr/>
        </p:nvSpPr>
        <p:spPr bwMode="auto">
          <a:xfrm>
            <a:off x="3903961" y="2798936"/>
            <a:ext cx="1228899" cy="42545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(-2</a:t>
            </a:r>
            <a:r>
              <a:rPr lang="en-US" altLang="zh-CN" sz="1800" i="0" baseline="5000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, 2</a:t>
            </a:r>
            <a:r>
              <a:rPr lang="en-US" altLang="zh-CN" sz="1800" i="0" baseline="5000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) </a:t>
            </a:r>
          </a:p>
        </p:txBody>
      </p:sp>
      <p:sp>
        <p:nvSpPr>
          <p:cNvPr id="19" name="文本框 13"/>
          <p:cNvSpPr txBox="1">
            <a:spLocks noChangeArrowheads="1"/>
          </p:cNvSpPr>
          <p:nvPr/>
        </p:nvSpPr>
        <p:spPr bwMode="auto">
          <a:xfrm>
            <a:off x="7035056" y="2784387"/>
            <a:ext cx="1137344" cy="42545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(-1, 1) </a:t>
            </a:r>
          </a:p>
        </p:txBody>
      </p:sp>
      <p:sp>
        <p:nvSpPr>
          <p:cNvPr id="20" name="文本框 17"/>
          <p:cNvSpPr txBox="1">
            <a:spLocks noChangeArrowheads="1"/>
          </p:cNvSpPr>
          <p:nvPr/>
        </p:nvSpPr>
        <p:spPr bwMode="auto">
          <a:xfrm>
            <a:off x="3899198" y="3499023"/>
            <a:ext cx="1228899" cy="4254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[-2</a:t>
            </a:r>
            <a:r>
              <a:rPr lang="en-US" altLang="zh-CN" sz="1800" i="0" baseline="5000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, 2</a:t>
            </a:r>
            <a:r>
              <a:rPr lang="en-US" altLang="zh-CN" sz="1800" i="0" baseline="5000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) </a:t>
            </a:r>
          </a:p>
        </p:txBody>
      </p:sp>
      <p:sp>
        <p:nvSpPr>
          <p:cNvPr id="21" name="文本框 18"/>
          <p:cNvSpPr txBox="1">
            <a:spLocks noChangeArrowheads="1"/>
          </p:cNvSpPr>
          <p:nvPr/>
        </p:nvSpPr>
        <p:spPr bwMode="auto">
          <a:xfrm>
            <a:off x="7039818" y="3484474"/>
            <a:ext cx="1132582" cy="4254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FFFFFF"/>
                </a:solidFill>
                <a:latin typeface="+mj-ea"/>
                <a:ea typeface="+mj-ea"/>
              </a:rPr>
              <a:t>[-1, 1) </a:t>
            </a:r>
          </a:p>
        </p:txBody>
      </p:sp>
      <p:sp>
        <p:nvSpPr>
          <p:cNvPr id="22" name="文本框 20"/>
          <p:cNvSpPr txBox="1">
            <a:spLocks noChangeArrowheads="1"/>
          </p:cNvSpPr>
          <p:nvPr/>
        </p:nvSpPr>
        <p:spPr bwMode="auto">
          <a:xfrm>
            <a:off x="3896023" y="4227686"/>
            <a:ext cx="1228899" cy="42545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square" anchor="ctr" anchorCtr="1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marL="0" lvl="1"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[-2</a:t>
            </a:r>
            <a:r>
              <a:rPr lang="en-US" altLang="zh-CN" sz="1800" i="0" baseline="50000" dirty="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, 2</a:t>
            </a:r>
            <a:r>
              <a:rPr lang="en-US" altLang="zh-CN" sz="1800" i="0" baseline="50000" dirty="0">
                <a:solidFill>
                  <a:srgbClr val="FFFFFF"/>
                </a:solidFill>
                <a:latin typeface="+mj-ea"/>
                <a:ea typeface="+mj-ea"/>
              </a:rPr>
              <a:t>n</a:t>
            </a:r>
            <a:r>
              <a:rPr lang="en-US" altLang="zh-CN" sz="1800" i="0" dirty="0">
                <a:solidFill>
                  <a:srgbClr val="FFFFFF"/>
                </a:solidFill>
                <a:latin typeface="+mj-ea"/>
                <a:ea typeface="+mj-ea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744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2.1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非数值数据表示法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数值数据表示法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2.3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数据信息的校验</a:t>
            </a:r>
          </a:p>
          <a:p>
            <a:pPr marL="0" indent="0" eaLnBrk="1" hangingPunct="1">
              <a:buNone/>
              <a:defRPr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Picture 4" descr="j02333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189413"/>
            <a:ext cx="19446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6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机器码小结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</a:pPr>
            <a:r>
              <a:rPr lang="en-US" altLang="zh-CN" dirty="0" smtClean="0"/>
              <a:t>MSB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FF0000"/>
                </a:solidFill>
              </a:rPr>
              <a:t>数符</a:t>
            </a:r>
          </a:p>
          <a:p>
            <a:pPr algn="just">
              <a:spcBef>
                <a:spcPct val="30000"/>
              </a:spcBef>
            </a:pPr>
            <a:r>
              <a:rPr lang="en-US" altLang="zh-CN" dirty="0" smtClean="0"/>
              <a:t>4</a:t>
            </a:r>
            <a:r>
              <a:rPr lang="zh-CN" altLang="en-US" dirty="0" smtClean="0"/>
              <a:t>种</a:t>
            </a:r>
            <a:r>
              <a:rPr lang="zh-CN" altLang="en-US" dirty="0"/>
              <a:t>定点编码方式</a:t>
            </a:r>
          </a:p>
          <a:p>
            <a:pPr lvl="1" algn="just">
              <a:spcBef>
                <a:spcPct val="30000"/>
              </a:spcBef>
            </a:pPr>
            <a:r>
              <a:rPr lang="zh-CN" altLang="en-US" dirty="0"/>
              <a:t>原码   用来表示浮点（实）数的尾数</a:t>
            </a:r>
          </a:p>
          <a:p>
            <a:pPr lvl="1" algn="just">
              <a:spcBef>
                <a:spcPct val="30000"/>
              </a:spcBef>
            </a:pPr>
            <a:r>
              <a:rPr lang="zh-CN" altLang="en-US" dirty="0"/>
              <a:t>反码   已不用于表示数值数据</a:t>
            </a:r>
          </a:p>
          <a:p>
            <a:pPr lvl="1" algn="just">
              <a:spcBef>
                <a:spcPct val="30000"/>
              </a:spcBef>
            </a:pPr>
            <a:r>
              <a:rPr lang="zh-CN" altLang="en-US" dirty="0"/>
              <a:t>补码   </a:t>
            </a:r>
            <a:r>
              <a:rPr lang="en-US" altLang="zh-CN" dirty="0"/>
              <a:t>50</a:t>
            </a:r>
            <a:r>
              <a:rPr lang="zh-CN" altLang="en-US" dirty="0"/>
              <a:t>年代开始成为整数标准</a:t>
            </a:r>
            <a:endParaRPr lang="en-US" altLang="zh-CN" dirty="0"/>
          </a:p>
          <a:p>
            <a:pPr lvl="1" algn="just">
              <a:spcBef>
                <a:spcPct val="30000"/>
              </a:spcBef>
            </a:pPr>
            <a:r>
              <a:rPr lang="zh-CN" altLang="en-US" dirty="0"/>
              <a:t>移码   用于浮点数阶码</a:t>
            </a:r>
          </a:p>
          <a:p>
            <a:pPr algn="just">
              <a:spcBef>
                <a:spcPct val="30000"/>
              </a:spcBef>
            </a:pPr>
            <a:r>
              <a:rPr lang="zh-CN" altLang="en-US" dirty="0" smtClean="0"/>
              <a:t>补码优势</a:t>
            </a:r>
            <a:endParaRPr lang="zh-CN" altLang="en-US" dirty="0"/>
          </a:p>
          <a:p>
            <a:pPr lvl="1" algn="just">
              <a:spcBef>
                <a:spcPct val="30000"/>
              </a:spcBef>
            </a:pPr>
            <a:r>
              <a:rPr lang="zh-CN" altLang="en-US" dirty="0" smtClean="0"/>
              <a:t>模运算，</a:t>
            </a:r>
            <a:r>
              <a:rPr lang="zh-CN" altLang="en-US" dirty="0"/>
              <a:t>加、减运算统一</a:t>
            </a:r>
          </a:p>
          <a:p>
            <a:pPr lvl="1" algn="just">
              <a:spcBef>
                <a:spcPct val="30000"/>
              </a:spcBef>
            </a:pPr>
            <a:r>
              <a:rPr lang="zh-CN" altLang="en-US" dirty="0" smtClean="0"/>
              <a:t>唯一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zh-CN" altLang="en-US" dirty="0"/>
              <a:t>方便使用</a:t>
            </a:r>
          </a:p>
          <a:p>
            <a:pPr lvl="1" algn="just">
              <a:spcBef>
                <a:spcPct val="30000"/>
              </a:spcBef>
            </a:pPr>
            <a:endParaRPr lang="zh-CN" altLang="en-US" dirty="0">
              <a:latin typeface="+mn-lt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语言中的机器码</a:t>
            </a:r>
            <a:r>
              <a:rPr lang="zh-CN" altLang="zh-CN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560" y="1577584"/>
            <a:ext cx="6832104" cy="3413755"/>
          </a:xfrm>
          <a:prstGeom prst="rect">
            <a:avLst/>
          </a:prstGeom>
          <a:solidFill>
            <a:srgbClr val="CCFF66">
              <a:alpha val="74117"/>
            </a:srgbClr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71842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127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129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257 </a:t>
            </a:r>
            <a:endParaRPr lang="en-US" altLang="zh-CN" sz="2400" b="1" kern="0" dirty="0" smtClean="0">
              <a:solidFill>
                <a:srgbClr val="F000F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smtClean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"\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n%d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"\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n%d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"\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n%d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"\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n%d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00192" y="1881504"/>
            <a:ext cx="2357933" cy="54133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00192" y="3393074"/>
            <a:ext cx="2370632" cy="54133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-127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300192" y="2640329"/>
            <a:ext cx="2383333" cy="54133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-128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300192" y="4848710"/>
            <a:ext cx="2381591" cy="541338"/>
          </a:xfrm>
          <a:prstGeom prst="rect">
            <a:avLst/>
          </a:prstGeom>
          <a:solidFill>
            <a:srgbClr val="FF6600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800" b="1" i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？？？？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2597125" y="1804302"/>
            <a:ext cx="1584176" cy="349647"/>
          </a:xfrm>
          <a:prstGeom prst="wedgeRectCallout">
            <a:avLst>
              <a:gd name="adj1" fmla="val -21286"/>
              <a:gd name="adj2" fmla="val 12836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机器码赋值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779912" y="4390945"/>
            <a:ext cx="1584176" cy="349647"/>
          </a:xfrm>
          <a:prstGeom prst="wedgeRectCallout">
            <a:avLst>
              <a:gd name="adj1" fmla="val -59027"/>
              <a:gd name="adj2" fmla="val -1155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真值输出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11560" y="5383097"/>
            <a:ext cx="655272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i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变量</a:t>
            </a:r>
            <a:r>
              <a:rPr lang="en-US" altLang="zh-CN" sz="2400" i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  <a:r>
              <a:rPr lang="zh-CN" altLang="en-US" sz="2400" i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，</a:t>
            </a:r>
            <a:r>
              <a:rPr lang="en-US" altLang="zh-CN" sz="2400" i="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b,c</a:t>
            </a:r>
            <a:r>
              <a:rPr lang="zh-CN" altLang="en-US" sz="2400" i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机器码实际存储值是多少？</a:t>
            </a:r>
            <a:endParaRPr lang="zh-CN" altLang="en-US" sz="2400" i="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300192" y="4095965"/>
            <a:ext cx="2371874" cy="54133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 smtClean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en-US" altLang="zh-CN" sz="2800" b="1" i="0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 autoUpdateAnimBg="0"/>
      <p:bldP spid="7" grpId="0" build="allAtOnce" animBg="1" autoUpdateAnimBg="0"/>
      <p:bldP spid="8" grpId="0" build="allAtOnce" animBg="1" autoUpdateAnimBg="0"/>
      <p:bldP spid="9" grpId="0" build="allAtOnce" animBg="1" autoUpdateAnimBg="0"/>
      <p:bldP spid="3" grpId="0" animBg="1"/>
      <p:bldP spid="14" grpId="0" animBg="1"/>
      <p:bldP spid="15" grpId="0" build="allAtOnce"/>
      <p:bldP spid="13" grpId="0" build="allAtOnce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92" y="912083"/>
            <a:ext cx="7162800" cy="3562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变量内存值？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555776" y="3717032"/>
            <a:ext cx="6035253" cy="52065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 smtClean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127 = 127 = 7F</a:t>
            </a:r>
            <a:endParaRPr lang="en-US" altLang="zh-CN" sz="2800" b="1" i="0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555776" y="4396187"/>
            <a:ext cx="6035253" cy="52065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 smtClean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128 = -128 = FFFFFF80</a:t>
            </a:r>
            <a:endParaRPr lang="en-US" altLang="zh-CN" sz="2800" b="1" i="0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581490" y="5098096"/>
            <a:ext cx="6035253" cy="52065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 smtClean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129 = -127 = FFFFFF81</a:t>
            </a:r>
            <a:endParaRPr lang="en-US" altLang="zh-CN" sz="2800" b="1" i="0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553551" y="5800005"/>
            <a:ext cx="6035253" cy="52065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800" b="1" i="0" dirty="0" smtClean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8081-FF7F</a:t>
            </a:r>
            <a:endParaRPr lang="en-US" altLang="zh-CN" sz="2800" b="1" i="0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3563888" y="923218"/>
            <a:ext cx="1584176" cy="349647"/>
          </a:xfrm>
          <a:prstGeom prst="wedgeRectCallout">
            <a:avLst>
              <a:gd name="adj1" fmla="val -21286"/>
              <a:gd name="adj2" fmla="val 12836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机器码赋值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4987048" y="3234335"/>
            <a:ext cx="1224136" cy="349647"/>
          </a:xfrm>
          <a:prstGeom prst="wedgeRectCallout">
            <a:avLst>
              <a:gd name="adj1" fmla="val -27391"/>
              <a:gd name="adj2" fmla="val -1029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真值输出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标注 33"/>
          <p:cNvSpPr/>
          <p:nvPr/>
        </p:nvSpPr>
        <p:spPr>
          <a:xfrm>
            <a:off x="6797829" y="3232928"/>
            <a:ext cx="1391932" cy="349647"/>
          </a:xfrm>
          <a:prstGeom prst="wedgeRectCallout">
            <a:avLst>
              <a:gd name="adj1" fmla="val -88131"/>
              <a:gd name="adj2" fmla="val -11304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机器码输出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1147604" y="3407751"/>
            <a:ext cx="1391932" cy="349647"/>
          </a:xfrm>
          <a:prstGeom prst="wedgeRectCallout">
            <a:avLst>
              <a:gd name="adj1" fmla="val 151901"/>
              <a:gd name="adj2" fmla="val -8035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内存输出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3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allAtOnce" animBg="1" autoUpdateAnimBg="0"/>
      <p:bldP spid="29" grpId="0" build="allAtOnce" animBg="1" autoUpdateAnimBg="0"/>
      <p:bldP spid="30" grpId="0" build="allAtOnce" animBg="1" autoUpdateAnimBg="0"/>
      <p:bldP spid="31" grpId="0" build="allAtOnce" animBg="1" autoUpdateAnimBg="0"/>
      <p:bldP spid="32" grpId="0" animBg="1"/>
      <p:bldP spid="33" grpId="0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0" y="363931"/>
            <a:ext cx="7211144" cy="6306376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3874054" y="620688"/>
            <a:ext cx="781744" cy="1224136"/>
          </a:xfrm>
          <a:prstGeom prst="roundRect">
            <a:avLst/>
          </a:prstGeom>
          <a:solidFill>
            <a:srgbClr val="86BC64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788024" y="620688"/>
            <a:ext cx="1512168" cy="1224136"/>
          </a:xfrm>
          <a:prstGeom prst="roundRect">
            <a:avLst/>
          </a:prstGeom>
          <a:solidFill>
            <a:srgbClr val="86BC64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699792" y="2136571"/>
            <a:ext cx="3456384" cy="576064"/>
          </a:xfrm>
          <a:prstGeom prst="roundRect">
            <a:avLst/>
          </a:prstGeom>
          <a:solidFill>
            <a:srgbClr val="86BC64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699792" y="3361059"/>
            <a:ext cx="3456384" cy="576064"/>
          </a:xfrm>
          <a:prstGeom prst="roundRect">
            <a:avLst/>
          </a:prstGeom>
          <a:solidFill>
            <a:srgbClr val="86BC64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88224" y="612259"/>
            <a:ext cx="936104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00FF"/>
                </a:solidFill>
              </a:rPr>
              <a:t>a=127;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88224" y="912083"/>
            <a:ext cx="936104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00FF"/>
                </a:solidFill>
              </a:rPr>
              <a:t>b=128;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88224" y="1196518"/>
            <a:ext cx="936104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00FF"/>
                </a:solidFill>
              </a:rPr>
              <a:t>c=129;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88224" y="1525281"/>
            <a:ext cx="936104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00FF"/>
                </a:solidFill>
              </a:rPr>
              <a:t>d=-1;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88224" y="2318899"/>
            <a:ext cx="2095128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aedx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88224" y="2924944"/>
            <a:ext cx="2095128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aeax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88224" y="3263498"/>
            <a:ext cx="2095128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err="1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edx</a:t>
            </a:r>
            <a:r>
              <a:rPr lang="en-US" altLang="zh-CN" sz="16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形参</a:t>
            </a:r>
            <a:endParaRPr lang="zh-CN" altLang="en-US" sz="1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88224" y="3563322"/>
            <a:ext cx="2095128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dirty="0" err="1">
                <a:solidFill>
                  <a:srgbClr val="0000FF"/>
                </a:solidFill>
                <a:sym typeface="Wingdings" panose="05000000000000000000" pitchFamily="2" charset="2"/>
              </a:rPr>
              <a:t>eax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形参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88224" y="3855191"/>
            <a:ext cx="2095128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打印格式地址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形参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88224" y="4193745"/>
            <a:ext cx="2095128" cy="338554"/>
          </a:xfrm>
          <a:prstGeom prst="rect">
            <a:avLst/>
          </a:prstGeom>
          <a:solidFill>
            <a:srgbClr val="86BC6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rgbClr val="0000FF"/>
                </a:solidFill>
              </a:rPr>
              <a:t>调用</a:t>
            </a:r>
            <a:r>
              <a:rPr lang="en-US" altLang="zh-CN" dirty="0" err="1" smtClean="0">
                <a:solidFill>
                  <a:srgbClr val="0000FF"/>
                </a:solidFill>
              </a:rPr>
              <a:t>printf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424040" y="5778212"/>
            <a:ext cx="5296604" cy="459100"/>
          </a:xfrm>
          <a:prstGeom prst="rect">
            <a:avLst/>
          </a:prstGeom>
          <a:solidFill>
            <a:srgbClr val="FFC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i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变量</a:t>
            </a:r>
            <a:r>
              <a:rPr lang="en-US" altLang="zh-CN" sz="2400" i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  <a:r>
              <a:rPr lang="zh-CN" altLang="en-US" sz="2400" i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，</a:t>
            </a:r>
            <a:r>
              <a:rPr lang="en-US" altLang="zh-CN" sz="2400" i="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b,c,d</a:t>
            </a:r>
            <a:r>
              <a:rPr lang="zh-CN" altLang="en-US" sz="2400" i="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内存地址为啥不连续？</a:t>
            </a:r>
            <a:endParaRPr lang="zh-CN" altLang="en-US" sz="2400" i="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语言中的定点数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无符号整数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unsigned char </a:t>
            </a:r>
          </a:p>
          <a:p>
            <a:pPr lvl="1"/>
            <a:r>
              <a:rPr lang="en-US" altLang="zh-CN" dirty="0" smtClean="0"/>
              <a:t>unsigned short</a:t>
            </a:r>
          </a:p>
          <a:p>
            <a:pPr lvl="1"/>
            <a:r>
              <a:rPr lang="en-US" altLang="zh-CN" dirty="0" smtClean="0"/>
              <a:t>unsigned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>
                <a:ea typeface="黑体" panose="02010609060101010101" pitchFamily="49" charset="-122"/>
              </a:rPr>
              <a:t>一般用于地址</a:t>
            </a:r>
            <a:r>
              <a:rPr lang="zh-CN" altLang="en-US" dirty="0">
                <a:ea typeface="黑体" panose="02010609060101010101" pitchFamily="49" charset="-122"/>
              </a:rPr>
              <a:t>运算，编号表示</a:t>
            </a:r>
          </a:p>
          <a:p>
            <a:r>
              <a:rPr lang="zh-CN" altLang="en-US" dirty="0" smtClean="0"/>
              <a:t>有符号整数</a:t>
            </a:r>
            <a:endParaRPr lang="en-US" altLang="zh-CN" dirty="0"/>
          </a:p>
          <a:p>
            <a:pPr lvl="1"/>
            <a:r>
              <a:rPr lang="en-US" altLang="zh-CN" dirty="0" smtClean="0"/>
              <a:t>char    short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long</a:t>
            </a:r>
          </a:p>
          <a:p>
            <a:pPr lvl="1"/>
            <a:r>
              <a:rPr lang="zh-CN" altLang="en-US" dirty="0" smtClean="0"/>
              <a:t>采用补码表示</a:t>
            </a:r>
            <a:endParaRPr lang="en-US" altLang="zh-CN" dirty="0" smtClean="0"/>
          </a:p>
          <a:p>
            <a:pPr algn="just">
              <a:spcBef>
                <a:spcPct val="30000"/>
              </a:spcBef>
            </a:pPr>
            <a:r>
              <a:rPr lang="zh-CN" altLang="en-US" sz="2200" dirty="0" smtClean="0">
                <a:ea typeface="黑体" panose="02010609060101010101" pitchFamily="49" charset="-122"/>
              </a:rPr>
              <a:t>无符号整数的</a:t>
            </a:r>
            <a:r>
              <a:rPr lang="zh-CN" altLang="en-US" sz="2200" dirty="0">
                <a:ea typeface="黑体" panose="02010609060101010101" pitchFamily="49" charset="-122"/>
              </a:rPr>
              <a:t>最大值大于位数相同的带符号整数的最大值</a:t>
            </a:r>
            <a:endParaRPr lang="en-US" altLang="zh-CN" sz="2200" dirty="0">
              <a:ea typeface="黑体" panose="02010609060101010101" pitchFamily="49" charset="-122"/>
            </a:endParaRPr>
          </a:p>
          <a:p>
            <a:pPr lvl="1" algn="just">
              <a:spcBef>
                <a:spcPct val="3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8位无符号整数最大是255（1111 1111）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algn="just">
              <a:spcBef>
                <a:spcPct val="30000"/>
              </a:spcBef>
            </a:pPr>
            <a:r>
              <a:rPr lang="en-US" altLang="zh-CN" dirty="0">
                <a:ea typeface="黑体" panose="02010609060101010101" pitchFamily="49" charset="-122"/>
              </a:rPr>
              <a:t>8</a:t>
            </a:r>
            <a:r>
              <a:rPr lang="zh-CN" altLang="en-US" dirty="0">
                <a:ea typeface="黑体" panose="02010609060101010101" pitchFamily="49" charset="-122"/>
              </a:rPr>
              <a:t>位带符号整数最大为</a:t>
            </a:r>
            <a:r>
              <a:rPr lang="en-US" altLang="zh-CN" dirty="0">
                <a:ea typeface="黑体" panose="02010609060101010101" pitchFamily="49" charset="-122"/>
              </a:rPr>
              <a:t>127</a:t>
            </a: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0111 1111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32 </a:t>
            </a:r>
            <a:r>
              <a:rPr lang="zh-CN" altLang="en-US" dirty="0" smtClean="0"/>
              <a:t>位补码表示</a:t>
            </a:r>
            <a:r>
              <a:rPr lang="zh-CN" altLang="en-US" dirty="0"/>
              <a:t>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r>
              <a:rPr lang="en-US" altLang="zh-CN" baseline="60000" dirty="0" smtClean="0">
                <a:solidFill>
                  <a:srgbClr val="FF0000"/>
                </a:solidFill>
              </a:rPr>
              <a:t>31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baseline="60000" dirty="0" smtClean="0">
                <a:solidFill>
                  <a:srgbClr val="FF0000"/>
                </a:solidFill>
              </a:rPr>
              <a:t>31</a:t>
            </a:r>
            <a:r>
              <a:rPr lang="en-US" altLang="zh-CN" dirty="0" smtClean="0">
                <a:solidFill>
                  <a:srgbClr val="FF0000"/>
                </a:solidFill>
              </a:rPr>
              <a:t>-1]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916832"/>
            <a:ext cx="8077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lang="zh-CN" altLang="en-US" sz="2000" dirty="0" smtClean="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200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i="0" kern="0" dirty="0" smtClean="0">
                <a:ea typeface="宋体" panose="02010600030101010101" pitchFamily="2" charset="-122"/>
              </a:rPr>
              <a:t>     0000 0000 0000 0000 0000 0000 0000 0000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ea typeface="宋体" panose="02010600030101010101" pitchFamily="2" charset="-122"/>
              </a:rPr>
              <a:t> = 0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ten</a:t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0000 0000 0000 0000 0000 0000 0000 0001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ea typeface="宋体" panose="02010600030101010101" pitchFamily="2" charset="-122"/>
              </a:rPr>
              <a:t> = + 1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ten</a:t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0000 0000 0000 0000 0000 0000 0000 0010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ea typeface="宋体" panose="02010600030101010101" pitchFamily="2" charset="-122"/>
              </a:rPr>
              <a:t> = + 2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ten</a:t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...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/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0111 1111 1111 1111 1111 1111 1111 1110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ea typeface="宋体" panose="02010600030101010101" pitchFamily="2" charset="-122"/>
              </a:rPr>
              <a:t> = + 2,147,483,646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ten</a:t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solidFill>
                  <a:srgbClr val="FF0000"/>
                </a:solidFill>
                <a:ea typeface="宋体" panose="02010600030101010101" pitchFamily="2" charset="-122"/>
              </a:rPr>
              <a:t>0111 1111 1111 1111 1111 1111 1111 1111</a:t>
            </a:r>
            <a:r>
              <a:rPr lang="en-US" altLang="zh-CN" sz="1800" i="0" kern="0" baseline="-25000" dirty="0" smtClean="0">
                <a:solidFill>
                  <a:srgbClr val="FF0000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solidFill>
                  <a:srgbClr val="FF0000"/>
                </a:solidFill>
                <a:ea typeface="宋体" panose="02010600030101010101" pitchFamily="2" charset="-122"/>
              </a:rPr>
              <a:t> = + 2,147,483,647</a:t>
            </a:r>
            <a:r>
              <a:rPr lang="en-US" altLang="zh-CN" sz="1800" i="0" kern="0" baseline="-25000" dirty="0" smtClean="0">
                <a:solidFill>
                  <a:srgbClr val="FF0000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/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solidFill>
                  <a:srgbClr val="00B050"/>
                </a:solidFill>
                <a:ea typeface="宋体" panose="02010600030101010101" pitchFamily="2" charset="-122"/>
              </a:rPr>
              <a:t>1000 0000 0000 0000 0000 0000 0000 0000</a:t>
            </a:r>
            <a:r>
              <a:rPr lang="en-US" altLang="zh-CN" sz="1800" i="0" kern="0" baseline="-25000" dirty="0" smtClean="0">
                <a:solidFill>
                  <a:srgbClr val="00B050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solidFill>
                  <a:srgbClr val="00B050"/>
                </a:solidFill>
                <a:ea typeface="宋体" panose="02010600030101010101" pitchFamily="2" charset="-122"/>
              </a:rPr>
              <a:t> = – 2,147,483,648</a:t>
            </a:r>
            <a:r>
              <a:rPr lang="en-US" altLang="zh-CN" sz="1800" i="0" kern="0" baseline="-25000" dirty="0" smtClean="0">
                <a:solidFill>
                  <a:srgbClr val="00B050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/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1000 0000 0000 0000 0000 0000 0000 0001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ea typeface="宋体" panose="02010600030101010101" pitchFamily="2" charset="-122"/>
              </a:rPr>
              <a:t> = – 2,147,483,647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ten</a:t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1000 0000 0000 0000 0000 0000 0000 0010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ea typeface="宋体" panose="02010600030101010101" pitchFamily="2" charset="-122"/>
              </a:rPr>
              <a:t> = – 2,147,483,646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ten</a:t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...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/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1111 1111 1111 1111 1111 1111 1111 1101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ea typeface="宋体" panose="02010600030101010101" pitchFamily="2" charset="-122"/>
              </a:rPr>
              <a:t> = – 3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ten</a:t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ea typeface="宋体" panose="02010600030101010101" pitchFamily="2" charset="-122"/>
              </a:rPr>
              <a:t>1111 1111 1111 1111 1111 1111 1111 1110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ea typeface="宋体" panose="02010600030101010101" pitchFamily="2" charset="-122"/>
              </a:rPr>
              <a:t> = – 2</a:t>
            </a:r>
            <a:r>
              <a:rPr lang="en-US" altLang="zh-CN" sz="1800" i="0" kern="0" baseline="-25000" dirty="0" smtClean="0">
                <a:ea typeface="宋体" panose="02010600030101010101" pitchFamily="2" charset="-122"/>
              </a:rPr>
              <a:t>ten</a:t>
            </a:r>
            <a:br>
              <a:rPr lang="en-US" altLang="zh-CN" sz="1800" i="0" kern="0" baseline="-25000" dirty="0" smtClean="0">
                <a:ea typeface="宋体" panose="02010600030101010101" pitchFamily="2" charset="-122"/>
              </a:rPr>
            </a:br>
            <a:r>
              <a:rPr lang="en-US" altLang="zh-CN" sz="1800" i="0" kern="0" dirty="0" smtClean="0">
                <a:solidFill>
                  <a:srgbClr val="0000FF"/>
                </a:solidFill>
                <a:ea typeface="宋体" panose="02010600030101010101" pitchFamily="2" charset="-122"/>
              </a:rPr>
              <a:t>1111 1111 1111 1111 1111 1111 1111 1111</a:t>
            </a:r>
            <a:r>
              <a:rPr lang="en-US" altLang="zh-CN" sz="1800" i="0" kern="0" baseline="-25000" dirty="0" smtClean="0">
                <a:solidFill>
                  <a:srgbClr val="0000FF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800" i="0" kern="0" dirty="0" smtClean="0">
                <a:solidFill>
                  <a:srgbClr val="0000FF"/>
                </a:solidFill>
                <a:ea typeface="宋体" panose="02010600030101010101" pitchFamily="2" charset="-122"/>
              </a:rPr>
              <a:t> = – 1</a:t>
            </a:r>
            <a:r>
              <a:rPr lang="en-US" altLang="zh-CN" sz="1800" i="0" kern="0" baseline="-25000" dirty="0" smtClean="0">
                <a:solidFill>
                  <a:srgbClr val="0000FF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3200" i="0" kern="0" dirty="0" smtClean="0">
                <a:ea typeface="宋体" panose="02010600030101010101" pitchFamily="2" charset="-122"/>
              </a:rPr>
              <a:t/>
            </a:r>
            <a:br>
              <a:rPr lang="en-US" altLang="zh-CN" sz="3200" i="0" kern="0" dirty="0" smtClean="0">
                <a:ea typeface="宋体" panose="02010600030101010101" pitchFamily="2" charset="-122"/>
              </a:rPr>
            </a:br>
            <a:r>
              <a:rPr lang="en-US" altLang="zh-CN" sz="1600" i="0" kern="0" dirty="0" smtClean="0">
                <a:ea typeface="宋体" panose="02010600030101010101" pitchFamily="2" charset="-122"/>
              </a:rPr>
              <a:t>	</a:t>
            </a:r>
            <a:endParaRPr lang="en-US" altLang="zh-CN" sz="1600" i="0" kern="0" dirty="0">
              <a:ea typeface="宋体" panose="02010600030101010101" pitchFamily="2" charset="-122"/>
            </a:endParaRP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7905904" y="3140968"/>
            <a:ext cx="1157287" cy="941388"/>
            <a:chOff x="0" y="0"/>
            <a:chExt cx="729" cy="593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0" y="0"/>
              <a:ext cx="729" cy="245"/>
              <a:chOff x="0" y="0"/>
              <a:chExt cx="729" cy="245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185" y="0"/>
                <a:ext cx="544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l">
                  <a:lnSpc>
                    <a:spcPts val="2100"/>
                  </a:lnSpc>
                  <a:buFont typeface="Arial" panose="020B0604020202020204" pitchFamily="34" charset="0"/>
                  <a:buNone/>
                </a:pPr>
                <a:r>
                  <a:rPr lang="en-US" altLang="zh-CN" sz="18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maxint</a:t>
                </a:r>
                <a:endParaRPr lang="en-US" altLang="zh-CN" sz="18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 flipV="1">
                <a:off x="0" y="147"/>
                <a:ext cx="132" cy="7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" y="348"/>
              <a:ext cx="657" cy="245"/>
              <a:chOff x="0" y="0"/>
              <a:chExt cx="657" cy="245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44" y="0"/>
                <a:ext cx="513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l">
                  <a:lnSpc>
                    <a:spcPts val="2100"/>
                  </a:lnSpc>
                  <a:buFont typeface="Arial" panose="020B0604020202020204" pitchFamily="34" charset="0"/>
                  <a:buNone/>
                </a:pPr>
                <a:r>
                  <a:rPr lang="en-US" altLang="zh-CN" sz="1800" b="1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minint</a:t>
                </a:r>
                <a:endParaRPr lang="en-US" altLang="zh-CN" sz="1800" b="1" i="1" dirty="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0" y="45"/>
                <a:ext cx="132" cy="61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srgbClr val="00B05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28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Father</a:t>
            </a:r>
            <a:r>
              <a:rPr lang="en-US" altLang="zh-CN" dirty="0">
                <a:latin typeface="黑体" panose="02010609060101010101" pitchFamily="49" charset="-122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of the IEEE 754 standard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80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年代初，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各机器内部浮点数表示还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没有统一</a:t>
            </a:r>
          </a:p>
          <a:p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相互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不兼容，机器之间传送数据时，带来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麻烦</a:t>
            </a:r>
            <a:endParaRPr lang="en-US" altLang="zh-CN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  <a:cs typeface="Arial" panose="020B0604020202020204" pitchFamily="34" charset="0"/>
              </a:rPr>
              <a:t>1970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年代后期</a:t>
            </a:r>
            <a:r>
              <a:rPr lang="en-US" altLang="zh-CN" sz="2000" dirty="0">
                <a:latin typeface="+mj-ea"/>
                <a:ea typeface="+mj-ea"/>
                <a:cs typeface="Arial" panose="020B0604020202020204" pitchFamily="34" charset="0"/>
              </a:rPr>
              <a:t>, IEEE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成立委员会着手制定浮点数标准</a:t>
            </a:r>
          </a:p>
          <a:p>
            <a:r>
              <a:rPr lang="en-US" altLang="zh-CN" sz="2000" dirty="0" smtClean="0">
                <a:latin typeface="+mj-ea"/>
                <a:ea typeface="+mj-ea"/>
                <a:cs typeface="Arial" panose="020B0604020202020204" pitchFamily="34" charset="0"/>
              </a:rPr>
              <a:t>1985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年完成浮点数标准</a:t>
            </a:r>
            <a:r>
              <a:rPr lang="en-US" altLang="zh-CN" sz="2000" dirty="0">
                <a:latin typeface="+mj-ea"/>
                <a:ea typeface="+mj-ea"/>
                <a:cs typeface="Arial" panose="020B0604020202020204" pitchFamily="34" charset="0"/>
              </a:rPr>
              <a:t>IEEE 754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的制定</a:t>
            </a:r>
          </a:p>
          <a:p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0063" y="4164013"/>
            <a:ext cx="5268912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lang="zh-CN" altLang="en-US" sz="2000" dirty="0" smtClean="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200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2200" i="0" kern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现在所有计算机都采用</a:t>
            </a:r>
            <a:r>
              <a:rPr lang="en-US" altLang="zh-CN" sz="2200" i="0" kern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IEEE 754</a:t>
            </a:r>
            <a:r>
              <a:rPr lang="zh-CN" altLang="en-US" sz="2200" i="0" kern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来表示浮点数</a:t>
            </a:r>
            <a:endParaRPr lang="zh-CN" altLang="en-US" i="0" ker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5100" y="2681288"/>
            <a:ext cx="8907463" cy="3781425"/>
            <a:chOff x="104" y="1689"/>
            <a:chExt cx="5611" cy="2382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" y="1689"/>
              <a:ext cx="1788" cy="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" y="2300"/>
              <a:ext cx="3139" cy="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264" y="3696"/>
              <a:ext cx="2352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0" dirty="0">
                  <a:latin typeface="Tahoma" panose="020B0604030504040204" pitchFamily="34" charset="0"/>
                </a:rPr>
                <a:t>Prof. William </a:t>
              </a:r>
              <a:r>
                <a:rPr kumimoji="1" lang="en-US" altLang="zh-CN" sz="2800" b="1" i="0" dirty="0" err="1">
                  <a:latin typeface="Tahoma" panose="020B0604030504040204" pitchFamily="34" charset="0"/>
                </a:rPr>
                <a:t>Kahan</a:t>
              </a:r>
              <a:r>
                <a:rPr kumimoji="1" lang="en-US" altLang="zh-CN" sz="2800" i="0" dirty="0"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84" y="3401"/>
              <a:ext cx="292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solidFill>
                    <a:schemeClr val="tx2"/>
                  </a:solidFill>
                  <a:cs typeface="Arial" panose="020B0604020202020204" pitchFamily="34" charset="0"/>
                </a:rPr>
                <a:t>www.cs.berkeley.edu/~wkahan/</a:t>
              </a:r>
            </a:p>
            <a:p>
              <a:pPr eaLnBrk="1" hangingPunct="1"/>
              <a:r>
                <a:rPr kumimoji="1" lang="en-US" altLang="zh-CN" sz="2400" dirty="0">
                  <a:solidFill>
                    <a:schemeClr val="tx2"/>
                  </a:solidFill>
                  <a:cs typeface="Arial" panose="020B0604020202020204" pitchFamily="34" charset="0"/>
                </a:rPr>
                <a:t>ieee754status/754story.html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04" y="1850"/>
              <a:ext cx="3857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cs typeface="Arial" panose="020B0604020202020204" pitchFamily="34" charset="0"/>
                </a:rPr>
                <a:t>This standard was primarily the work of one person, UC Berkeley math professor William </a:t>
              </a:r>
              <a:r>
                <a:rPr lang="en-US" altLang="zh-CN" sz="2000" b="1" dirty="0" err="1">
                  <a:cs typeface="Arial" panose="020B0604020202020204" pitchFamily="34" charset="0"/>
                </a:rPr>
                <a:t>Kahan</a:t>
              </a:r>
              <a:r>
                <a:rPr lang="en-US" altLang="zh-CN" sz="2000" b="1" dirty="0">
                  <a:cs typeface="Arial" panose="020B0604020202020204" pitchFamily="34" charset="0"/>
                </a:rPr>
                <a:t>.</a:t>
              </a:r>
              <a:endParaRPr lang="zh-CN" altLang="en-US" sz="2000" b="1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9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浮点数标准 </a:t>
            </a:r>
            <a:r>
              <a:rPr lang="en-US" altLang="zh-CN" dirty="0"/>
              <a:t>IEEE754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3933056"/>
            <a:ext cx="8218488" cy="2376264"/>
          </a:xfrm>
        </p:spPr>
        <p:txBody>
          <a:bodyPr/>
          <a:lstStyle/>
          <a:p>
            <a:r>
              <a:rPr lang="en-US" altLang="zh-CN" dirty="0"/>
              <a:t>32/64</a:t>
            </a:r>
            <a:r>
              <a:rPr lang="zh-CN" altLang="en-US" dirty="0"/>
              <a:t>位浮点数（</a:t>
            </a:r>
            <a:r>
              <a:rPr lang="en-US" altLang="zh-CN" dirty="0"/>
              <a:t>Float/Double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构成：阶码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，尾数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M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，符号位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S</a:t>
            </a:r>
            <a:endParaRPr lang="en-US" altLang="zh-CN" dirty="0" smtClean="0"/>
          </a:p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N = (-1)</a:t>
            </a:r>
            <a:r>
              <a:rPr lang="en-US" altLang="zh-CN" baseline="50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S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X M</a:t>
            </a:r>
            <a:r>
              <a:rPr lang="en-US" altLang="zh-CN" b="1" dirty="0">
                <a:latin typeface="华文新魏" panose="02010800040101010101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X</a:t>
            </a:r>
            <a:r>
              <a:rPr lang="en-US" altLang="zh-CN" b="1" dirty="0">
                <a:latin typeface="华文新魏" panose="02010800040101010101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2</a:t>
            </a:r>
            <a:r>
              <a:rPr lang="en-US" altLang="zh-CN" baseline="50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</a:rPr>
              <a:t>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1906588" y="1918270"/>
          <a:ext cx="4621212" cy="566744"/>
        </p:xfrm>
        <a:graphic>
          <a:graphicData uri="http://schemas.openxmlformats.org/drawingml/2006/table">
            <a:tbl>
              <a:tblPr/>
              <a:tblGrid>
                <a:gridCol w="76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(1bit)</a:t>
                      </a:r>
                    </a:p>
                  </a:txBody>
                  <a:tcPr marT="45628" marB="456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(23~30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共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8bit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)</a:t>
                      </a:r>
                    </a:p>
                  </a:txBody>
                  <a:tcPr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(0~22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共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23bit)</a:t>
                      </a:r>
                    </a:p>
                  </a:txBody>
                  <a:tcPr marT="45628" marB="456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4"/>
          <p:cNvGraphicFramePr>
            <a:graphicFrameLocks/>
          </p:cNvGraphicFramePr>
          <p:nvPr>
            <p:extLst/>
          </p:nvPr>
        </p:nvGraphicFramePr>
        <p:xfrm>
          <a:off x="1906588" y="2751708"/>
          <a:ext cx="5881687" cy="568388"/>
        </p:xfrm>
        <a:graphic>
          <a:graphicData uri="http://schemas.openxmlformats.org/drawingml/2006/table">
            <a:tbl>
              <a:tblPr/>
              <a:tblGrid>
                <a:gridCol w="78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27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(1bit)</a:t>
                      </a:r>
                    </a:p>
                  </a:txBody>
                  <a:tcPr marL="90000" marR="90000" marT="46450" marB="46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E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(52~62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共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11bit)</a:t>
                      </a:r>
                    </a:p>
                  </a:txBody>
                  <a:tcPr marT="45375" marB="453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714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33363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93688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184150">
                        <a:lnSpc>
                          <a:spcPct val="120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184150" eaLnBrk="0" fontAlgn="base" hangingPunct="0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(0~51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共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</a:rPr>
                        <a:t>52bit)</a:t>
                      </a:r>
                    </a:p>
                  </a:txBody>
                  <a:tcPr marT="45375" marB="453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浮点数标准 </a:t>
            </a:r>
            <a:r>
              <a:rPr lang="en-US" altLang="zh-CN" dirty="0"/>
              <a:t>IEEE754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规格化</a:t>
            </a:r>
            <a:r>
              <a:rPr lang="zh-CN" altLang="en-US" dirty="0"/>
              <a:t>数</a:t>
            </a:r>
            <a:r>
              <a:rPr lang="en-US" altLang="zh-CN" dirty="0"/>
              <a:t>(Normal</a:t>
            </a:r>
            <a:r>
              <a:rPr lang="en-US" altLang="zh-CN" dirty="0" smtClean="0"/>
              <a:t>)                   </a:t>
            </a:r>
            <a:r>
              <a:rPr lang="zh-CN" altLang="en-US" dirty="0" smtClean="0">
                <a:solidFill>
                  <a:srgbClr val="C00000"/>
                </a:solidFill>
              </a:rPr>
              <a:t>双精度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  (-1)</a:t>
            </a:r>
            <a:r>
              <a:rPr lang="en-US" altLang="zh-CN" baseline="70000" dirty="0" smtClean="0"/>
              <a:t>s</a:t>
            </a:r>
            <a:r>
              <a:rPr lang="en-US" altLang="zh-CN" dirty="0" smtClean="0"/>
              <a:t>×1.m×2</a:t>
            </a:r>
            <a:r>
              <a:rPr lang="en-US" altLang="zh-CN" baseline="70000" dirty="0" smtClean="0"/>
              <a:t>e-127</a:t>
            </a:r>
            <a:r>
              <a:rPr lang="en-US" altLang="zh-CN" dirty="0" smtClean="0"/>
              <a:t>           </a:t>
            </a:r>
            <a:r>
              <a:rPr lang="en-US" altLang="zh-CN" dirty="0">
                <a:solidFill>
                  <a:srgbClr val="C00000"/>
                </a:solidFill>
              </a:rPr>
              <a:t>(-</a:t>
            </a:r>
            <a:r>
              <a:rPr lang="en-US" altLang="zh-CN" dirty="0" smtClean="0">
                <a:solidFill>
                  <a:srgbClr val="C00000"/>
                </a:solidFill>
              </a:rPr>
              <a:t>1)</a:t>
            </a:r>
            <a:r>
              <a:rPr lang="en-US" altLang="zh-CN" baseline="70000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>
                <a:solidFill>
                  <a:srgbClr val="C00000"/>
                </a:solidFill>
              </a:rPr>
              <a:t>×1.m×2</a:t>
            </a:r>
            <a:r>
              <a:rPr lang="en-US" altLang="zh-CN" baseline="70000" dirty="0" smtClean="0">
                <a:solidFill>
                  <a:srgbClr val="C00000"/>
                </a:solidFill>
              </a:rPr>
              <a:t>e-1023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非</a:t>
            </a:r>
            <a:r>
              <a:rPr lang="zh-CN" altLang="en-US" dirty="0"/>
              <a:t>规格化数</a:t>
            </a:r>
            <a:r>
              <a:rPr lang="en-US" altLang="zh-CN" dirty="0"/>
              <a:t>(Subnormal)(e=0</a:t>
            </a:r>
            <a:r>
              <a:rPr lang="en-US" altLang="zh-CN" dirty="0" smtClean="0"/>
              <a:t>)     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 (-1)</a:t>
            </a:r>
            <a:r>
              <a:rPr lang="en-US" altLang="zh-CN" baseline="70000" dirty="0" smtClean="0"/>
              <a:t>s</a:t>
            </a:r>
            <a:r>
              <a:rPr lang="en-US" altLang="zh-CN" dirty="0" smtClean="0"/>
              <a:t>×0.m×2</a:t>
            </a:r>
            <a:r>
              <a:rPr lang="en-US" altLang="zh-CN" baseline="70000" dirty="0" smtClean="0"/>
              <a:t>-126</a:t>
            </a:r>
            <a:r>
              <a:rPr lang="en-US" altLang="zh-CN" dirty="0" smtClean="0"/>
              <a:t>             </a:t>
            </a:r>
            <a:r>
              <a:rPr lang="en-US" altLang="zh-CN" dirty="0">
                <a:solidFill>
                  <a:srgbClr val="C00000"/>
                </a:solidFill>
              </a:rPr>
              <a:t>(-</a:t>
            </a:r>
            <a:r>
              <a:rPr lang="en-US" altLang="zh-CN" dirty="0" smtClean="0">
                <a:solidFill>
                  <a:srgbClr val="C00000"/>
                </a:solidFill>
              </a:rPr>
              <a:t>1)</a:t>
            </a:r>
            <a:r>
              <a:rPr lang="en-US" altLang="zh-CN" baseline="70000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>
                <a:solidFill>
                  <a:srgbClr val="C00000"/>
                </a:solidFill>
              </a:rPr>
              <a:t>×0.m×2</a:t>
            </a:r>
            <a:r>
              <a:rPr lang="en-US" altLang="zh-CN" baseline="70000" dirty="0" smtClean="0">
                <a:solidFill>
                  <a:srgbClr val="C00000"/>
                </a:solidFill>
              </a:rPr>
              <a:t>-1022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尾数部分采用原码表示，故表示范围对称</a:t>
            </a:r>
          </a:p>
          <a:p>
            <a:r>
              <a:rPr lang="en-US" altLang="zh-CN" dirty="0" err="1"/>
              <a:t>emin</a:t>
            </a:r>
            <a:r>
              <a:rPr lang="en-US" altLang="zh-CN" dirty="0"/>
              <a:t>=1, </a:t>
            </a:r>
            <a:r>
              <a:rPr lang="en-US" altLang="zh-CN" dirty="0" err="1"/>
              <a:t>emax</a:t>
            </a:r>
            <a:r>
              <a:rPr lang="en-US" altLang="zh-CN" dirty="0"/>
              <a:t>=254/</a:t>
            </a:r>
            <a:r>
              <a:rPr lang="en-US" altLang="zh-CN" dirty="0">
                <a:solidFill>
                  <a:srgbClr val="C00000"/>
                </a:solidFill>
              </a:rPr>
              <a:t>2046</a:t>
            </a:r>
          </a:p>
          <a:p>
            <a:r>
              <a:rPr lang="zh-CN" altLang="en-US" dirty="0"/>
              <a:t>规格化数最高数字位恒为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1</a:t>
            </a:r>
            <a:r>
              <a:rPr lang="zh-CN" altLang="en-US" dirty="0"/>
              <a:t>缺省存储</a:t>
            </a:r>
            <a:r>
              <a:rPr lang="en-US" altLang="zh-CN" dirty="0"/>
              <a:t>(</a:t>
            </a:r>
            <a:r>
              <a:rPr lang="zh-CN" altLang="en-US" dirty="0"/>
              <a:t>隐藏位，</a:t>
            </a:r>
            <a:r>
              <a:rPr lang="en-US" altLang="zh-CN" dirty="0"/>
              <a:t>implicit)</a:t>
            </a:r>
            <a:r>
              <a:rPr lang="zh-CN" altLang="en-US" dirty="0"/>
              <a:t>，可节约尾数数据位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位单精度</a:t>
            </a:r>
            <a:r>
              <a:rPr lang="zh-CN" altLang="en-US" dirty="0"/>
              <a:t>浮点数编码格式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99"/>
          <p:cNvSpPr>
            <a:spLocks noChangeArrowheads="1"/>
          </p:cNvSpPr>
          <p:nvPr/>
        </p:nvSpPr>
        <p:spPr bwMode="auto">
          <a:xfrm>
            <a:off x="762000" y="2158008"/>
            <a:ext cx="7620000" cy="3200400"/>
          </a:xfrm>
          <a:prstGeom prst="rect">
            <a:avLst/>
          </a:prstGeom>
          <a:gradFill rotWithShape="1">
            <a:gsLst>
              <a:gs pos="0">
                <a:srgbClr val="00CCFF"/>
              </a:gs>
              <a:gs pos="100000">
                <a:srgbClr val="AEE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i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5127625" y="49012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+0/-0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3351213" y="49012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2019300" y="49012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</a:t>
            </a: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762000" y="49012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0/1</a:t>
            </a: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5127625" y="44440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>
                <a:solidFill>
                  <a:srgbClr val="FF6600"/>
                </a:solidFill>
              </a:rPr>
              <a:t>(-1)</a:t>
            </a:r>
            <a:r>
              <a:rPr lang="en-US" altLang="zh-CN" sz="2000" i="0" baseline="50000" dirty="0">
                <a:solidFill>
                  <a:srgbClr val="FF6600"/>
                </a:solidFill>
              </a:rPr>
              <a:t>S</a:t>
            </a:r>
            <a:r>
              <a:rPr lang="en-US" altLang="zh-CN" sz="1800" i="0" dirty="0">
                <a:solidFill>
                  <a:srgbClr val="FF6600"/>
                </a:solidFill>
              </a:rPr>
              <a:t>× </a:t>
            </a:r>
            <a:r>
              <a:rPr lang="en-US" altLang="zh-CN" sz="2000" i="0" dirty="0">
                <a:solidFill>
                  <a:srgbClr val="FF6600"/>
                </a:solidFill>
              </a:rPr>
              <a:t>(0.f)</a:t>
            </a:r>
            <a:r>
              <a:rPr lang="en-US" altLang="zh-CN" sz="2000" i="0" baseline="50000" dirty="0">
                <a:solidFill>
                  <a:srgbClr val="FF6600"/>
                </a:solidFill>
              </a:rPr>
              <a:t> </a:t>
            </a:r>
            <a:r>
              <a:rPr lang="en-US" altLang="zh-CN" sz="1800" i="0" dirty="0">
                <a:solidFill>
                  <a:srgbClr val="FF6600"/>
                </a:solidFill>
              </a:rPr>
              <a:t>×</a:t>
            </a:r>
            <a:r>
              <a:rPr lang="en-US" altLang="zh-CN" sz="2000" i="0" dirty="0">
                <a:solidFill>
                  <a:srgbClr val="FF6600"/>
                </a:solidFill>
              </a:rPr>
              <a:t>2</a:t>
            </a:r>
            <a:r>
              <a:rPr lang="en-US" altLang="zh-CN" sz="1800" i="0" baseline="50000" dirty="0">
                <a:solidFill>
                  <a:srgbClr val="FF6600"/>
                </a:solidFill>
              </a:rPr>
              <a:t>(-126)</a:t>
            </a:r>
            <a:endParaRPr lang="en-US" altLang="zh-CN" sz="2000" i="0" dirty="0">
              <a:solidFill>
                <a:srgbClr val="FF6600"/>
              </a:solidFill>
            </a:endParaRP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3351213" y="44440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f(</a:t>
            </a:r>
            <a:r>
              <a:rPr lang="zh-CN" altLang="en-US" sz="2000" i="0">
                <a:solidFill>
                  <a:srgbClr val="FF6600"/>
                </a:solidFill>
              </a:rPr>
              <a:t>非零</a:t>
            </a:r>
            <a:r>
              <a:rPr lang="en-US" altLang="zh-CN" sz="2000" i="0">
                <a:solidFill>
                  <a:srgbClr val="FF6600"/>
                </a:solidFill>
              </a:rPr>
              <a:t>)</a:t>
            </a: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2019300" y="44440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762000" y="44440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0/1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5127625" y="39868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>
                <a:solidFill>
                  <a:srgbClr val="FF6600"/>
                </a:solidFill>
              </a:rPr>
              <a:t>(-1)</a:t>
            </a:r>
            <a:r>
              <a:rPr lang="en-US" altLang="zh-CN" sz="2000" i="0" baseline="50000" dirty="0">
                <a:solidFill>
                  <a:srgbClr val="FF6600"/>
                </a:solidFill>
              </a:rPr>
              <a:t>S</a:t>
            </a:r>
            <a:r>
              <a:rPr lang="en-US" altLang="zh-CN" sz="1800" i="0" dirty="0">
                <a:solidFill>
                  <a:srgbClr val="FF6600"/>
                </a:solidFill>
              </a:rPr>
              <a:t>× </a:t>
            </a:r>
            <a:r>
              <a:rPr lang="en-US" altLang="zh-CN" sz="2000" i="0" dirty="0">
                <a:solidFill>
                  <a:srgbClr val="FF6600"/>
                </a:solidFill>
              </a:rPr>
              <a:t>(1.f)</a:t>
            </a:r>
            <a:r>
              <a:rPr lang="en-US" altLang="zh-CN" sz="2000" i="0" baseline="50000" dirty="0">
                <a:solidFill>
                  <a:srgbClr val="FF6600"/>
                </a:solidFill>
              </a:rPr>
              <a:t> </a:t>
            </a:r>
            <a:r>
              <a:rPr lang="en-US" altLang="zh-CN" sz="1800" i="0" dirty="0">
                <a:solidFill>
                  <a:srgbClr val="FF6600"/>
                </a:solidFill>
              </a:rPr>
              <a:t>×</a:t>
            </a:r>
            <a:r>
              <a:rPr lang="en-US" altLang="zh-CN" sz="2000" i="0" dirty="0">
                <a:solidFill>
                  <a:srgbClr val="FF6600"/>
                </a:solidFill>
              </a:rPr>
              <a:t>2</a:t>
            </a:r>
            <a:r>
              <a:rPr lang="en-US" altLang="zh-CN" sz="1800" i="0" baseline="50000" dirty="0">
                <a:solidFill>
                  <a:srgbClr val="FF6600"/>
                </a:solidFill>
              </a:rPr>
              <a:t>(e-127)</a:t>
            </a: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3351213" y="39868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2019300" y="39868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1~254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762000" y="39868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>
                <a:solidFill>
                  <a:srgbClr val="FF6600"/>
                </a:solidFill>
              </a:rPr>
              <a:t>0/1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5127625" y="35296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/>
              <a:t>- ∞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351213" y="35296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2019300" y="35296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/>
              <a:t>255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0" y="35296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1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127625" y="30724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+∞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351213" y="30724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/>
              <a:t>0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2019300" y="30724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255</a:t>
            </a: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762000" y="30724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5127625" y="26152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 err="1"/>
              <a:t>sNaN</a:t>
            </a:r>
            <a:r>
              <a:rPr lang="en-US" altLang="zh-CN" sz="2000" i="0" dirty="0"/>
              <a:t>  </a:t>
            </a:r>
            <a:r>
              <a:rPr lang="en-US" altLang="zh-CN" sz="2000" i="0" dirty="0">
                <a:solidFill>
                  <a:schemeClr val="accent2"/>
                </a:solidFill>
              </a:rPr>
              <a:t>Signaling </a:t>
            </a:r>
            <a:r>
              <a:rPr lang="en-US" altLang="zh-CN" sz="2000" i="0" dirty="0" err="1">
                <a:solidFill>
                  <a:schemeClr val="accent2"/>
                </a:solidFill>
              </a:rPr>
              <a:t>NaN</a:t>
            </a:r>
            <a:endParaRPr lang="en-US" altLang="zh-CN" sz="2000" i="0" dirty="0">
              <a:solidFill>
                <a:schemeClr val="accent2"/>
              </a:solidFill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3351213" y="26152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 dirty="0"/>
              <a:t>非零</a:t>
            </a:r>
            <a:r>
              <a:rPr lang="en-US" altLang="zh-CN" sz="2000" i="0" dirty="0"/>
              <a:t>0xxxx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019300" y="26152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/>
              <a:t>255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762000" y="26152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0/1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127625" y="2158008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 dirty="0" err="1"/>
              <a:t>NaN</a:t>
            </a:r>
            <a:r>
              <a:rPr lang="en-US" altLang="zh-CN" sz="2000" i="0" dirty="0"/>
              <a:t>   </a:t>
            </a:r>
            <a:r>
              <a:rPr lang="en-US" altLang="zh-CN" sz="2000" i="0" dirty="0">
                <a:solidFill>
                  <a:schemeClr val="accent2"/>
                </a:solidFill>
              </a:rPr>
              <a:t>Not a Number</a:t>
            </a:r>
            <a:endParaRPr lang="en-US" altLang="zh-CN" sz="2000" i="0" dirty="0"/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3351213" y="2158008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 dirty="0"/>
              <a:t> </a:t>
            </a:r>
            <a:r>
              <a:rPr lang="zh-CN" altLang="en-US" sz="2000" i="0" dirty="0" smtClean="0"/>
              <a:t>    </a:t>
            </a:r>
            <a:r>
              <a:rPr lang="en-US" altLang="zh-CN" sz="2000" i="0" dirty="0" smtClean="0"/>
              <a:t>1xxxx</a:t>
            </a:r>
            <a:endParaRPr lang="en-US" altLang="zh-CN" sz="2000" i="0" dirty="0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2019300" y="2158008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255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762000" y="215800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i="0"/>
              <a:t>0/1</a:t>
            </a: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5127625" y="1700808"/>
            <a:ext cx="3254375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>
                <a:solidFill>
                  <a:schemeClr val="bg1"/>
                </a:solidFill>
              </a:rPr>
              <a:t>表示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3351213" y="1700808"/>
            <a:ext cx="1776412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>
                <a:solidFill>
                  <a:schemeClr val="bg1"/>
                </a:solidFill>
              </a:rPr>
              <a:t>尾数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2019300" y="1700808"/>
            <a:ext cx="1331913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 dirty="0">
                <a:solidFill>
                  <a:schemeClr val="bg1"/>
                </a:solidFill>
              </a:rPr>
              <a:t>阶码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62000" y="1700808"/>
            <a:ext cx="1257300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i="0">
                <a:solidFill>
                  <a:schemeClr val="bg1"/>
                </a:solidFill>
              </a:rPr>
              <a:t>符号位</a:t>
            </a: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762000" y="26152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762000" y="30724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762000" y="35296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762000" y="39868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762000" y="44440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762000" y="490120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762000" y="5358408"/>
            <a:ext cx="7620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l"/>
            <a:endParaRPr lang="zh-CN" altLang="en-US" i="0"/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2019300" y="1700808"/>
            <a:ext cx="0" cy="36576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3351213" y="1700808"/>
            <a:ext cx="0" cy="36576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5127625" y="1700808"/>
            <a:ext cx="0" cy="36576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 anchorCtr="1"/>
          <a:lstStyle/>
          <a:p>
            <a:pPr algn="ctr"/>
            <a:endParaRPr lang="zh-CN" altLang="en-US" i="0"/>
          </a:p>
        </p:txBody>
      </p:sp>
    </p:spTree>
    <p:extLst>
      <p:ext uri="{BB962C8B-B14F-4D97-AF65-F5344CB8AC3E}">
        <p14:creationId xmlns:p14="http://schemas.microsoft.com/office/powerpoint/2010/main" val="248222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数据表示  </a:t>
            </a:r>
            <a:r>
              <a:rPr lang="en-US" altLang="zh-CN" dirty="0" smtClean="0"/>
              <a:t>Data </a:t>
            </a:r>
            <a:r>
              <a:rPr lang="en-US" altLang="zh-CN" dirty="0"/>
              <a:t>Representation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非数值数据 </a:t>
            </a:r>
            <a:r>
              <a:rPr lang="en-US" altLang="zh-CN" dirty="0" smtClean="0"/>
              <a:t>Qualitative               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C</a:t>
            </a:r>
            <a:r>
              <a:rPr lang="zh-CN" altLang="en-US" dirty="0" smtClean="0">
                <a:solidFill>
                  <a:srgbClr val="0000FF"/>
                </a:solidFill>
              </a:rPr>
              <a:t>语言 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zh-CN" altLang="en-US" dirty="0" smtClean="0">
                <a:solidFill>
                  <a:srgbClr val="0000FF"/>
                </a:solidFill>
              </a:rPr>
              <a:t>型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 smtClean="0"/>
              <a:t>数值数据    </a:t>
            </a:r>
            <a:r>
              <a:rPr lang="en-US" altLang="zh-CN" dirty="0" smtClean="0"/>
              <a:t>Quantitative</a:t>
            </a:r>
            <a:endParaRPr lang="en-US" altLang="zh-CN" dirty="0"/>
          </a:p>
          <a:p>
            <a:pPr lvl="1"/>
            <a:r>
              <a:rPr lang="zh-CN" altLang="en-US" dirty="0" smtClean="0"/>
              <a:t>整数   </a:t>
            </a:r>
            <a:r>
              <a:rPr lang="en-US" altLang="zh-CN" dirty="0" smtClean="0"/>
              <a:t>Integers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2"/>
            <a:r>
              <a:rPr lang="en-US" altLang="zh-CN" dirty="0" smtClean="0"/>
              <a:t>Signed / Unsigned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</a:t>
            </a:r>
            <a:r>
              <a:rPr lang="zh-CN" altLang="en-US" dirty="0">
                <a:solidFill>
                  <a:srgbClr val="0000FF"/>
                </a:solidFill>
              </a:rPr>
              <a:t>语言  </a:t>
            </a:r>
            <a:r>
              <a:rPr lang="en-US" altLang="zh-CN" dirty="0">
                <a:solidFill>
                  <a:srgbClr val="0000FF"/>
                </a:solidFill>
              </a:rPr>
              <a:t>short  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 long </a:t>
            </a:r>
            <a:r>
              <a:rPr lang="zh-CN" altLang="en-US" dirty="0" smtClean="0">
                <a:solidFill>
                  <a:srgbClr val="0000FF"/>
                </a:solidFill>
              </a:rPr>
              <a:t>型</a:t>
            </a:r>
            <a:endParaRPr lang="en-US" altLang="zh-CN" dirty="0"/>
          </a:p>
          <a:p>
            <a:pPr lvl="1"/>
            <a:r>
              <a:rPr lang="zh-CN" altLang="en-US" dirty="0" smtClean="0"/>
              <a:t>非整数  </a:t>
            </a:r>
            <a:r>
              <a:rPr lang="en-US" altLang="zh-CN" dirty="0" smtClean="0"/>
              <a:t>Non-integers </a:t>
            </a:r>
            <a:r>
              <a:rPr lang="en-US" altLang="zh-CN" dirty="0"/>
              <a:t>(Real)</a:t>
            </a:r>
          </a:p>
          <a:p>
            <a:pPr lvl="2"/>
            <a:r>
              <a:rPr lang="en-US" altLang="zh-CN" dirty="0" smtClean="0"/>
              <a:t>Signed / Unsigned</a:t>
            </a: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C</a:t>
            </a:r>
            <a:r>
              <a:rPr lang="zh-CN" altLang="en-US" dirty="0" smtClean="0">
                <a:solidFill>
                  <a:srgbClr val="0000FF"/>
                </a:solidFill>
              </a:rPr>
              <a:t>语言  </a:t>
            </a:r>
            <a:r>
              <a:rPr lang="en-US" altLang="zh-CN" dirty="0" smtClean="0">
                <a:solidFill>
                  <a:srgbClr val="0000FF"/>
                </a:solidFill>
              </a:rPr>
              <a:t>float double </a:t>
            </a:r>
            <a:r>
              <a:rPr lang="zh-CN" altLang="en-US" dirty="0" smtClean="0">
                <a:solidFill>
                  <a:srgbClr val="0000FF"/>
                </a:solidFill>
              </a:rPr>
              <a:t>型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int8_t     uint8_t     int16_t   uint16_t  </a:t>
            </a: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int32_t   uint32_t  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int64_t   uint64_t</a:t>
            </a: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汇编语言有无数据类型？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1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1052984"/>
            <a:ext cx="4320480" cy="5040312"/>
          </a:xfrm>
          <a:solidFill>
            <a:srgbClr val="FFFFCC"/>
          </a:solidFill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i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b="1" i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1" i="1" dirty="0" smtClean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i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"a=%</a:t>
            </a:r>
            <a:r>
              <a:rPr lang="en-US" altLang="zh-CN" b="1" i="1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d"</a:t>
            </a:r>
            <a:r>
              <a:rPr lang="en-US" altLang="zh-CN" b="1" i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程序出错 </a:t>
            </a:r>
            <a:r>
              <a:rPr lang="en-US" altLang="zh-CN" b="1" dirty="0" smtClean="0">
                <a:solidFill>
                  <a:srgbClr val="FF0000"/>
                </a:solidFill>
              </a:rPr>
              <a:t>Why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b="1" dirty="0"/>
          </a:p>
        </p:txBody>
      </p:sp>
      <p:sp>
        <p:nvSpPr>
          <p:cNvPr id="7" name="内容占位符 6"/>
          <p:cNvSpPr>
            <a:spLocks noGrp="1"/>
          </p:cNvSpPr>
          <p:nvPr>
            <p:ph idx="11"/>
          </p:nvPr>
        </p:nvSpPr>
        <p:spPr>
          <a:xfrm>
            <a:off x="3995936" y="1046289"/>
            <a:ext cx="4968552" cy="5040312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float 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1.0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=-</a:t>
            </a:r>
            <a:r>
              <a:rPr lang="en-US" altLang="zh-CN" b="1" i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1.0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1" i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1" i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i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"a=%</a:t>
            </a:r>
            <a:r>
              <a:rPr lang="en-US" altLang="zh-CN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b="1" i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b=%</a:t>
            </a:r>
            <a:r>
              <a:rPr lang="en-US" altLang="zh-CN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f"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u="sng" dirty="0" smtClean="0"/>
              <a:t> </a:t>
            </a:r>
            <a:r>
              <a:rPr lang="en-US" altLang="zh-CN" u="sng" dirty="0" smtClean="0">
                <a:solidFill>
                  <a:srgbClr val="0070C0"/>
                </a:solidFill>
              </a:rPr>
              <a:t>a=1</a:t>
            </a:r>
            <a:r>
              <a:rPr lang="en-US" altLang="zh-CN" u="sng" dirty="0">
                <a:solidFill>
                  <a:srgbClr val="0070C0"/>
                </a:solidFill>
              </a:rPr>
              <a:t>.#INF00 </a:t>
            </a:r>
            <a:r>
              <a:rPr lang="en-US" altLang="zh-CN" u="sng" dirty="0" smtClean="0">
                <a:solidFill>
                  <a:srgbClr val="0070C0"/>
                </a:solidFill>
              </a:rPr>
              <a:t>b=-</a:t>
            </a:r>
            <a:r>
              <a:rPr lang="en-US" altLang="zh-CN" u="sng" dirty="0">
                <a:solidFill>
                  <a:srgbClr val="0070C0"/>
                </a:solidFill>
              </a:rPr>
              <a:t>1.#INF00</a:t>
            </a:r>
          </a:p>
          <a:p>
            <a:r>
              <a:rPr lang="en-US" altLang="zh-CN" dirty="0" smtClean="0"/>
              <a:t>a =  </a:t>
            </a:r>
            <a:r>
              <a:rPr lang="zh-CN" altLang="en-US" dirty="0" smtClean="0"/>
              <a:t>正无穷    </a:t>
            </a:r>
            <a:r>
              <a:rPr lang="en-US" altLang="zh-CN" dirty="0" smtClean="0"/>
              <a:t>b=</a:t>
            </a:r>
            <a:r>
              <a:rPr lang="zh-CN" altLang="en-US" dirty="0" smtClean="0"/>
              <a:t>负无穷</a:t>
            </a:r>
            <a:endParaRPr lang="en-US" altLang="zh-CN" dirty="0" smtClean="0"/>
          </a:p>
          <a:p>
            <a:r>
              <a:rPr lang="en-US" altLang="zh-CN" dirty="0" smtClean="0"/>
              <a:t>7F80-0000    FF80-0000</a:t>
            </a:r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36061"/>
              </p:ext>
            </p:extLst>
          </p:nvPr>
        </p:nvGraphicFramePr>
        <p:xfrm>
          <a:off x="2021840" y="6237312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97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1"/>
          </p:nvPr>
        </p:nvSpPr>
        <p:spPr>
          <a:xfrm>
            <a:off x="179512" y="980728"/>
            <a:ext cx="7560840" cy="5040312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float 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0.0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1" i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=-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sqrt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(-</a:t>
            </a:r>
            <a:r>
              <a:rPr lang="en-US" altLang="zh-CN" b="1" i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"a=%</a:t>
            </a:r>
            <a:r>
              <a:rPr lang="en-US" altLang="zh-CN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b="1" i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b=%</a:t>
            </a:r>
            <a:r>
              <a:rPr lang="en-US" altLang="zh-CN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f"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600" b="1" i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da-DK" altLang="zh-CN" dirty="0" smtClean="0">
                <a:solidFill>
                  <a:srgbClr val="0070C0"/>
                </a:solidFill>
              </a:rPr>
              <a:t>a=-</a:t>
            </a:r>
            <a:r>
              <a:rPr lang="da-DK" altLang="zh-CN" dirty="0">
                <a:solidFill>
                  <a:srgbClr val="0070C0"/>
                </a:solidFill>
              </a:rPr>
              <a:t>1.#IND00 </a:t>
            </a:r>
            <a:r>
              <a:rPr lang="da-DK" altLang="zh-CN" dirty="0" smtClean="0">
                <a:solidFill>
                  <a:srgbClr val="0070C0"/>
                </a:solidFill>
              </a:rPr>
              <a:t>  b=1</a:t>
            </a:r>
            <a:r>
              <a:rPr lang="da-DK" altLang="zh-CN" dirty="0">
                <a:solidFill>
                  <a:srgbClr val="0070C0"/>
                </a:solidFill>
              </a:rPr>
              <a:t>.#QNAN0</a:t>
            </a:r>
          </a:p>
          <a:p>
            <a:r>
              <a:rPr lang="da-DK" altLang="zh-CN" dirty="0" smtClean="0">
                <a:solidFill>
                  <a:srgbClr val="0070C0"/>
                </a:solidFill>
              </a:rPr>
              <a:t>FFC0-0000        </a:t>
            </a:r>
          </a:p>
          <a:p>
            <a:r>
              <a:rPr lang="da-DK" altLang="zh-CN" dirty="0" smtClean="0">
                <a:solidFill>
                  <a:srgbClr val="0070C0"/>
                </a:solidFill>
              </a:rPr>
              <a:t>7FC0-0000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099379"/>
              </p:ext>
            </p:extLst>
          </p:nvPr>
        </p:nvGraphicFramePr>
        <p:xfrm>
          <a:off x="2267744" y="5157192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95606"/>
              </p:ext>
            </p:extLst>
          </p:nvPr>
        </p:nvGraphicFramePr>
        <p:xfrm>
          <a:off x="2267744" y="5670757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18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93" y="908720"/>
            <a:ext cx="1656184" cy="1772182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827584" y="2852936"/>
            <a:ext cx="6601110" cy="384631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546370" y="1196752"/>
            <a:ext cx="4104456" cy="181588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</a:rPr>
              <a:t>float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data is </a:t>
            </a:r>
            <a:r>
              <a:rPr lang="zh-CN" altLang="en-US" sz="2800" dirty="0" smtClean="0">
                <a:solidFill>
                  <a:schemeClr val="bg1"/>
                </a:solidFill>
              </a:rPr>
              <a:t>equal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sz="2800" dirty="0" smtClean="0">
                <a:solidFill>
                  <a:schemeClr val="bg1"/>
                </a:solidFill>
              </a:rPr>
              <a:t>int </a:t>
            </a:r>
            <a:r>
              <a:rPr lang="zh-CN" altLang="en-US" sz="2800" dirty="0">
                <a:solidFill>
                  <a:schemeClr val="bg1"/>
                </a:solidFill>
              </a:rPr>
              <a:t>data is not equal</a:t>
            </a:r>
          </a:p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8000-0000</a:t>
            </a:r>
          </a:p>
          <a:p>
            <a:pPr algn="l"/>
            <a:r>
              <a:rPr lang="zh-CN" altLang="en-US" sz="2800" dirty="0" smtClean="0">
                <a:solidFill>
                  <a:schemeClr val="bg1"/>
                </a:solidFill>
              </a:rPr>
              <a:t>0000</a:t>
            </a:r>
            <a:r>
              <a:rPr lang="zh-CN" altLang="en-US" sz="2800" dirty="0">
                <a:solidFill>
                  <a:schemeClr val="bg1"/>
                </a:solidFill>
              </a:rPr>
              <a:t>-0000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82203"/>
              </p:ext>
            </p:extLst>
          </p:nvPr>
        </p:nvGraphicFramePr>
        <p:xfrm>
          <a:off x="2174240" y="6018872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40522"/>
              </p:ext>
            </p:extLst>
          </p:nvPr>
        </p:nvGraphicFramePr>
        <p:xfrm>
          <a:off x="2174240" y="6389712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31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IEEE754 </a:t>
            </a:r>
            <a:r>
              <a:rPr lang="zh-CN" altLang="en-US" dirty="0"/>
              <a:t>规格化浮点数表示范围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539552" y="1412776"/>
          <a:ext cx="7992887" cy="4522216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236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格式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最小值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最大值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单精度规格化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(-1)</a:t>
                      </a:r>
                      <a:r>
                        <a:rPr lang="en-US" altLang="zh-CN" baseline="70000" dirty="0" smtClean="0"/>
                        <a:t>s</a:t>
                      </a:r>
                      <a:r>
                        <a:rPr lang="en-US" altLang="zh-CN" dirty="0" smtClean="0"/>
                        <a:t>×1.m×2</a:t>
                      </a:r>
                      <a:r>
                        <a:rPr lang="en-US" altLang="zh-CN" baseline="70000" dirty="0" smtClean="0"/>
                        <a:t>e-127</a:t>
                      </a:r>
                      <a:endParaRPr lang="en-US" altLang="zh-CN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 smtClean="0"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 smtClean="0">
                          <a:solidFill>
                            <a:schemeClr val="accent2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 smtClean="0"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 smtClean="0">
                          <a:latin typeface="+mn-lt"/>
                        </a:rPr>
                        <a:t>1-127</a:t>
                      </a:r>
                      <a:r>
                        <a:rPr lang="en-US" altLang="zh-CN" sz="1800" i="0" dirty="0" smtClean="0">
                          <a:latin typeface="+mn-lt"/>
                        </a:rPr>
                        <a:t> = 2</a:t>
                      </a:r>
                      <a:r>
                        <a:rPr lang="en-US" altLang="zh-CN" sz="1800" i="0" baseline="50000" dirty="0" smtClean="0">
                          <a:latin typeface="+mn-lt"/>
                        </a:rPr>
                        <a:t>-126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 err="1" smtClean="0"/>
                        <a:t>E</a:t>
                      </a:r>
                      <a:r>
                        <a:rPr lang="en-US" altLang="zh-CN" sz="2400" i="0" baseline="-25000" dirty="0" err="1" smtClean="0">
                          <a:solidFill>
                            <a:schemeClr val="accent2"/>
                          </a:solidFill>
                        </a:rPr>
                        <a:t>max</a:t>
                      </a:r>
                      <a:r>
                        <a:rPr lang="en-US" altLang="zh-CN" sz="1800" i="0" dirty="0" smtClean="0"/>
                        <a:t>=254, f=1.1111</a:t>
                      </a:r>
                      <a:r>
                        <a:rPr lang="en-US" altLang="zh-CN" sz="1800" i="0" dirty="0" smtClean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 smtClean="0"/>
                        <a:t>1×2</a:t>
                      </a:r>
                      <a:r>
                        <a:rPr lang="en-US" altLang="zh-CN" sz="1800" i="0" baseline="50000" dirty="0" smtClean="0"/>
                        <a:t>254-127</a:t>
                      </a:r>
                      <a:r>
                        <a:rPr lang="en-US" altLang="zh-CN" sz="1800" i="0" dirty="0" smtClean="0"/>
                        <a:t> </a:t>
                      </a:r>
                    </a:p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 smtClean="0"/>
                        <a:t>= 2</a:t>
                      </a:r>
                      <a:r>
                        <a:rPr lang="en-US" altLang="zh-CN" sz="1800" i="0" baseline="50000" dirty="0" smtClean="0"/>
                        <a:t>127</a:t>
                      </a:r>
                      <a:r>
                        <a:rPr lang="en-US" altLang="zh-CN" sz="1800" i="0" dirty="0" smtClean="0"/>
                        <a:t>×(2-2</a:t>
                      </a:r>
                      <a:r>
                        <a:rPr lang="en-US" altLang="zh-CN" sz="1800" i="0" baseline="50000" dirty="0" smtClean="0"/>
                        <a:t>-23</a:t>
                      </a:r>
                      <a:r>
                        <a:rPr lang="en-US" altLang="zh-CN" sz="1800" i="0" dirty="0" smtClean="0"/>
                        <a:t>) </a:t>
                      </a:r>
                      <a:endParaRPr lang="en-US" altLang="zh-CN" sz="1800" i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单精度非规格化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(-1)</a:t>
                      </a:r>
                      <a:r>
                        <a:rPr lang="en-US" altLang="zh-CN" baseline="70000" dirty="0" smtClean="0"/>
                        <a:t>s</a:t>
                      </a:r>
                      <a:r>
                        <a:rPr lang="en-US" altLang="zh-CN" dirty="0" smtClean="0"/>
                        <a:t>×0.m×2</a:t>
                      </a:r>
                      <a:r>
                        <a:rPr lang="en-US" altLang="zh-CN" baseline="70000" dirty="0" smtClean="0"/>
                        <a:t>-126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/>
                        <a:t>E=0, M=2</a:t>
                      </a:r>
                      <a:r>
                        <a:rPr lang="en-US" altLang="zh-CN" sz="1800" i="0" baseline="50000" dirty="0" smtClean="0"/>
                        <a:t>-23</a:t>
                      </a:r>
                      <a:r>
                        <a:rPr lang="en-US" altLang="zh-CN" sz="1800" i="0" dirty="0" smtClean="0"/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/>
                        <a:t>2</a:t>
                      </a:r>
                      <a:r>
                        <a:rPr lang="en-US" altLang="zh-CN" sz="1800" i="0" baseline="50000" dirty="0" smtClean="0"/>
                        <a:t>-23</a:t>
                      </a:r>
                      <a:r>
                        <a:rPr lang="en-US" altLang="zh-CN" sz="1800" i="0" dirty="0" smtClean="0"/>
                        <a:t>×2</a:t>
                      </a:r>
                      <a:r>
                        <a:rPr lang="en-US" altLang="zh-CN" sz="1800" i="0" baseline="50000" dirty="0" smtClean="0"/>
                        <a:t>-126</a:t>
                      </a:r>
                      <a:r>
                        <a:rPr lang="en-US" altLang="zh-CN" sz="1800" i="0" dirty="0" smtClean="0"/>
                        <a:t> = 2</a:t>
                      </a:r>
                      <a:r>
                        <a:rPr lang="en-US" altLang="zh-CN" sz="1800" i="0" baseline="50000" dirty="0" smtClean="0"/>
                        <a:t>-149 </a:t>
                      </a:r>
                      <a:endParaRPr lang="en-US" altLang="zh-CN" sz="1800" i="0" baseline="50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/>
                        <a:t>E=0, f=0.1111</a:t>
                      </a:r>
                      <a:r>
                        <a:rPr lang="en-US" altLang="zh-CN" sz="1800" i="0" dirty="0" smtClean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 smtClean="0"/>
                        <a:t>1×2</a:t>
                      </a:r>
                      <a:r>
                        <a:rPr lang="en-US" altLang="zh-CN" sz="1800" i="0" baseline="50000" dirty="0" smtClean="0"/>
                        <a:t>-126</a:t>
                      </a:r>
                      <a:r>
                        <a:rPr lang="en-US" altLang="zh-CN" sz="1800" i="0" dirty="0" smtClean="0"/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/>
                        <a:t>= 2</a:t>
                      </a:r>
                      <a:r>
                        <a:rPr lang="en-US" altLang="zh-CN" sz="1800" i="0" baseline="50000" dirty="0" smtClean="0"/>
                        <a:t>-126</a:t>
                      </a:r>
                      <a:r>
                        <a:rPr lang="en-US" altLang="zh-CN" sz="1800" i="0" dirty="0" smtClean="0"/>
                        <a:t>×(1-2</a:t>
                      </a:r>
                      <a:r>
                        <a:rPr lang="en-US" altLang="zh-CN" sz="1800" i="0" baseline="50000" dirty="0" smtClean="0"/>
                        <a:t>-23</a:t>
                      </a:r>
                      <a:r>
                        <a:rPr lang="en-US" altLang="zh-CN" sz="1800" i="0" dirty="0" smtClean="0"/>
                        <a:t>) </a:t>
                      </a:r>
                      <a:endParaRPr lang="en-US" altLang="zh-CN" sz="1800" i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双精度规格化</a:t>
                      </a:r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 (-1)</a:t>
                      </a:r>
                      <a:r>
                        <a:rPr lang="en-US" altLang="zh-CN" baseline="700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×1.m×2</a:t>
                      </a:r>
                      <a:r>
                        <a:rPr lang="en-US" altLang="zh-CN" baseline="70000" dirty="0" smtClean="0">
                          <a:solidFill>
                            <a:srgbClr val="C00000"/>
                          </a:solidFill>
                        </a:rPr>
                        <a:t>e-1023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1-1023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 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-1022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max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=2046,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smtClean="0">
                          <a:solidFill>
                            <a:srgbClr val="C00000"/>
                          </a:solidFill>
                          <a:latin typeface="+mn-lt"/>
                        </a:rPr>
                        <a:t>f=1.1111</a:t>
                      </a:r>
                      <a:r>
                        <a:rPr lang="en-US" altLang="zh-CN" sz="1800" i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smtClean="0">
                          <a:solidFill>
                            <a:srgbClr val="C00000"/>
                          </a:solidFill>
                          <a:latin typeface="+mn-lt"/>
                        </a:rPr>
                        <a:t>1×2</a:t>
                      </a:r>
                      <a:r>
                        <a:rPr lang="en-US" altLang="zh-CN" sz="1800" i="0" baseline="50000" smtClean="0">
                          <a:solidFill>
                            <a:srgbClr val="C00000"/>
                          </a:solidFill>
                          <a:latin typeface="+mn-lt"/>
                        </a:rPr>
                        <a:t>2046-1023</a:t>
                      </a:r>
                      <a:r>
                        <a:rPr lang="en-US" altLang="zh-CN" sz="1800" i="0" smtClean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endParaRPr lang="en-US" altLang="zh-CN" sz="1800" i="0" dirty="0" smtClean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1023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×(2-2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-52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双精度非规格化</a:t>
                      </a:r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(-1)</a:t>
                      </a:r>
                      <a:r>
                        <a:rPr lang="en-US" altLang="zh-CN" baseline="700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×0.m×2</a:t>
                      </a:r>
                      <a:r>
                        <a:rPr lang="en-US" altLang="zh-CN" baseline="70000" dirty="0" smtClean="0">
                          <a:solidFill>
                            <a:srgbClr val="C00000"/>
                          </a:solidFill>
                        </a:rPr>
                        <a:t>-1022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E=0, M=2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×2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 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-1079</a:t>
                      </a:r>
                      <a:endParaRPr lang="en-US" altLang="zh-CN" sz="1800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E=0,f=0.11111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1×2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×(1-2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) </a:t>
                      </a:r>
                      <a:endParaRPr lang="en-US" altLang="zh-CN" sz="1800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浮点数</a:t>
            </a:r>
            <a:r>
              <a:rPr lang="zh-CN" altLang="zh-CN" dirty="0" smtClean="0"/>
              <a:t>转换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316835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3.3  </a:t>
            </a:r>
            <a:r>
              <a:rPr lang="en-US" altLang="zh-CN" dirty="0">
                <a:sym typeface="Wingdings" panose="05000000000000000000" pitchFamily="2" charset="2"/>
              </a:rPr>
              <a:t> IEEE 754 float</a:t>
            </a:r>
          </a:p>
          <a:p>
            <a:pPr eaLnBrk="1" hangingPunct="1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    十进制</a:t>
            </a:r>
            <a:r>
              <a:rPr lang="zh-CN" altLang="en-US" dirty="0">
                <a:sym typeface="Wingdings" panose="05000000000000000000" pitchFamily="2" charset="2"/>
              </a:rPr>
              <a:t>转换</a:t>
            </a:r>
            <a:r>
              <a:rPr lang="zh-CN" altLang="en-US" dirty="0" smtClean="0">
                <a:sym typeface="Wingdings" panose="05000000000000000000" pitchFamily="2" charset="2"/>
              </a:rPr>
              <a:t>二进制 </a:t>
            </a:r>
            <a:r>
              <a:rPr lang="en-US" altLang="zh-CN" dirty="0" smtClean="0">
                <a:sym typeface="Wingdings" panose="05000000000000000000" pitchFamily="2" charset="2"/>
              </a:rPr>
              <a:t>3.3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10</a:t>
            </a:r>
            <a:r>
              <a:rPr lang="en-US" altLang="zh-CN" dirty="0" smtClean="0">
                <a:sym typeface="Wingdings" panose="05000000000000000000" pitchFamily="2" charset="2"/>
              </a:rPr>
              <a:t>=11.01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001100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...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</a:p>
          <a:p>
            <a:pPr eaLnBrk="1" hangingPunct="1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     规格化</a:t>
            </a:r>
            <a:r>
              <a:rPr lang="en-US" altLang="zh-CN" dirty="0" smtClean="0">
                <a:sym typeface="Wingdings" panose="05000000000000000000" pitchFamily="2" charset="2"/>
              </a:rPr>
              <a:t>=1.101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(0011)</a:t>
            </a:r>
            <a:r>
              <a:rPr lang="en-US" altLang="zh-CN" dirty="0" smtClean="0">
                <a:sym typeface="Wingdings" panose="05000000000000000000" pitchFamily="2" charset="2"/>
              </a:rPr>
              <a:t>×2</a:t>
            </a:r>
            <a:r>
              <a:rPr lang="en-US" altLang="zh-CN" baseline="50000" dirty="0" smtClean="0">
                <a:sym typeface="Wingdings" panose="05000000000000000000" pitchFamily="2" charset="2"/>
              </a:rPr>
              <a:t>1</a:t>
            </a:r>
            <a:r>
              <a:rPr lang="en-US" altLang="zh-CN" baseline="30000" dirty="0" smtClean="0">
                <a:sym typeface="Wingdings" panose="05000000000000000000" pitchFamily="2" charset="2"/>
              </a:rPr>
              <a:t> 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anose="05000000000000000000" pitchFamily="2" charset="2"/>
              </a:rPr>
              <a:t>8</a:t>
            </a:r>
            <a:r>
              <a:rPr lang="zh-CN" altLang="en-US" dirty="0" smtClean="0">
                <a:sym typeface="Wingdings" panose="05000000000000000000" pitchFamily="2" charset="2"/>
              </a:rPr>
              <a:t>位阶</a:t>
            </a:r>
            <a:r>
              <a:rPr lang="zh-CN" altLang="en-US" dirty="0">
                <a:sym typeface="Wingdings" panose="05000000000000000000" pitchFamily="2" charset="2"/>
              </a:rPr>
              <a:t>码</a:t>
            </a:r>
            <a:r>
              <a:rPr lang="en-US" altLang="zh-CN" dirty="0" smtClean="0">
                <a:sym typeface="Wingdings" panose="05000000000000000000" pitchFamily="2" charset="2"/>
              </a:rPr>
              <a:t>=1+127=127=10000000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dirty="0">
                <a:sym typeface="Wingdings" panose="05000000000000000000" pitchFamily="2" charset="2"/>
              </a:rPr>
              <a:t>23</a:t>
            </a:r>
            <a:r>
              <a:rPr lang="zh-CN" altLang="en-US" dirty="0">
                <a:sym typeface="Wingdings" panose="05000000000000000000" pitchFamily="2" charset="2"/>
              </a:rPr>
              <a:t>位尾数</a:t>
            </a:r>
            <a:r>
              <a:rPr lang="en-US" altLang="zh-CN" dirty="0" smtClean="0">
                <a:sym typeface="Wingdings" panose="05000000000000000000" pitchFamily="2" charset="2"/>
              </a:rPr>
              <a:t>=101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 (</a:t>
            </a:r>
            <a:r>
              <a:rPr lang="zh-CN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舍入后变小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Wingdings" panose="05000000000000000000" pitchFamily="2" charset="2"/>
              </a:rPr>
              <a:t>  </a:t>
            </a:r>
            <a:r>
              <a:rPr lang="en-US" altLang="zh-CN" dirty="0" smtClean="0"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sym typeface="Wingdings" panose="05000000000000000000" pitchFamily="2" charset="2"/>
              </a:rPr>
              <a:t>最终</a:t>
            </a:r>
            <a:r>
              <a:rPr lang="zh-CN" altLang="en-US" dirty="0">
                <a:sym typeface="Wingdings" panose="05000000000000000000" pitchFamily="2" charset="2"/>
              </a:rPr>
              <a:t>表示为</a:t>
            </a:r>
          </a:p>
          <a:p>
            <a:pPr eaLnBrk="1" hangingPunct="1">
              <a:buNone/>
            </a:pPr>
            <a:r>
              <a:rPr lang="zh-CN" altLang="en-US" dirty="0" smtClean="0">
                <a:solidFill>
                  <a:srgbClr val="FF6600"/>
                </a:solidFill>
                <a:sym typeface="Wingdings" panose="05000000000000000000" pitchFamily="2" charset="2"/>
              </a:rPr>
              <a:t>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732240" y="5064244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56457"/>
              </p:ext>
            </p:extLst>
          </p:nvPr>
        </p:nvGraphicFramePr>
        <p:xfrm>
          <a:off x="1206133" y="4901235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422157" y="4326531"/>
            <a:ext cx="6428634" cy="563025"/>
            <a:chOff x="1259632" y="5107965"/>
            <a:chExt cx="6428634" cy="563025"/>
          </a:xfrm>
        </p:grpSpPr>
        <p:sp>
          <p:nvSpPr>
            <p:cNvPr id="7" name="右大括号 6"/>
            <p:cNvSpPr/>
            <p:nvPr/>
          </p:nvSpPr>
          <p:spPr>
            <a:xfrm rot="16200000">
              <a:off x="1984576" y="4738367"/>
              <a:ext cx="206296" cy="1656184"/>
            </a:xfrm>
            <a:prstGeom prst="righ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大括号 7"/>
            <p:cNvSpPr/>
            <p:nvPr/>
          </p:nvSpPr>
          <p:spPr>
            <a:xfrm rot="16200000">
              <a:off x="5203478" y="3186203"/>
              <a:ext cx="212827" cy="4756748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07211" y="5122140"/>
              <a:ext cx="645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0" dirty="0" smtClean="0"/>
                <a:t>尾码</a:t>
              </a:r>
              <a:endParaRPr lang="zh-CN" altLang="en-US" i="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64742" y="5107965"/>
              <a:ext cx="645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0" dirty="0" smtClean="0">
                  <a:solidFill>
                    <a:srgbClr val="00B050"/>
                  </a:solidFill>
                </a:rPr>
                <a:t>阶码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53408"/>
              </p:ext>
            </p:extLst>
          </p:nvPr>
        </p:nvGraphicFramePr>
        <p:xfrm>
          <a:off x="1206133" y="5321921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4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5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浮点数</a:t>
            </a:r>
            <a:r>
              <a:rPr lang="zh-CN" altLang="zh-CN" dirty="0" smtClean="0"/>
              <a:t>转换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367240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1.1  </a:t>
            </a:r>
            <a:r>
              <a:rPr lang="en-US" altLang="zh-CN" dirty="0">
                <a:sym typeface="Wingdings" panose="05000000000000000000" pitchFamily="2" charset="2"/>
              </a:rPr>
              <a:t> IEEE 754 float</a:t>
            </a:r>
          </a:p>
          <a:p>
            <a:pPr eaLnBrk="1" hangingPunct="1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    十进制</a:t>
            </a:r>
            <a:r>
              <a:rPr lang="zh-CN" altLang="en-US" dirty="0">
                <a:sym typeface="Wingdings" panose="05000000000000000000" pitchFamily="2" charset="2"/>
              </a:rPr>
              <a:t>转换</a:t>
            </a:r>
            <a:r>
              <a:rPr lang="zh-CN" altLang="en-US" dirty="0" smtClean="0">
                <a:sym typeface="Wingdings" panose="05000000000000000000" pitchFamily="2" charset="2"/>
              </a:rPr>
              <a:t>二进制 </a:t>
            </a:r>
            <a:r>
              <a:rPr lang="en-US" altLang="zh-CN" dirty="0" smtClean="0">
                <a:sym typeface="Wingdings" panose="05000000000000000000" pitchFamily="2" charset="2"/>
              </a:rPr>
              <a:t>1.1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10</a:t>
            </a:r>
            <a:r>
              <a:rPr lang="en-US" altLang="zh-CN" dirty="0" smtClean="0">
                <a:sym typeface="Wingdings" panose="05000000000000000000" pitchFamily="2" charset="2"/>
              </a:rPr>
              <a:t>=1.0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001100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...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</a:p>
          <a:p>
            <a:pPr eaLnBrk="1" hangingPunct="1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     规格化</a:t>
            </a:r>
            <a:r>
              <a:rPr lang="zh-CN" altLang="en-US" dirty="0">
                <a:sym typeface="Wingdings" panose="05000000000000000000" pitchFamily="2" charset="2"/>
              </a:rPr>
              <a:t>，将最高位变成一</a:t>
            </a:r>
          </a:p>
          <a:p>
            <a:pPr eaLnBrk="1" hangingPunct="1">
              <a:buNone/>
            </a:pPr>
            <a:r>
              <a:rPr lang="zh-CN" altLang="en-US" dirty="0">
                <a:sym typeface="Wingdings" panose="05000000000000000000" pitchFamily="2" charset="2"/>
              </a:rPr>
              <a:t>    </a:t>
            </a:r>
            <a:r>
              <a:rPr lang="en-US" altLang="zh-CN" dirty="0">
                <a:sym typeface="Wingdings" panose="05000000000000000000" pitchFamily="2" charset="2"/>
              </a:rPr>
              <a:t>=</a:t>
            </a:r>
            <a:r>
              <a:rPr lang="en-US" altLang="zh-CN" dirty="0" smtClean="0">
                <a:sym typeface="Wingdings" panose="05000000000000000000" pitchFamily="2" charset="2"/>
              </a:rPr>
              <a:t>1.0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(1100…)</a:t>
            </a:r>
            <a:r>
              <a:rPr lang="en-US" altLang="zh-CN" dirty="0" smtClean="0">
                <a:sym typeface="Wingdings" panose="05000000000000000000" pitchFamily="2" charset="2"/>
              </a:rPr>
              <a:t>×2</a:t>
            </a:r>
            <a:r>
              <a:rPr lang="en-US" altLang="zh-CN" baseline="50000" dirty="0" smtClean="0">
                <a:sym typeface="Wingdings" panose="05000000000000000000" pitchFamily="2" charset="2"/>
              </a:rPr>
              <a:t>0</a:t>
            </a:r>
            <a:r>
              <a:rPr lang="en-US" altLang="zh-CN" baseline="30000" dirty="0" smtClean="0">
                <a:sym typeface="Wingdings" panose="05000000000000000000" pitchFamily="2" charset="2"/>
              </a:rPr>
              <a:t> 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dirty="0">
                <a:sym typeface="Wingdings" panose="05000000000000000000" pitchFamily="2" charset="2"/>
              </a:rPr>
              <a:t>8</a:t>
            </a:r>
            <a:r>
              <a:rPr lang="zh-CN" altLang="en-US" dirty="0">
                <a:sym typeface="Wingdings" panose="05000000000000000000" pitchFamily="2" charset="2"/>
              </a:rPr>
              <a:t>位阶码</a:t>
            </a:r>
            <a:r>
              <a:rPr lang="en-US" altLang="zh-CN" dirty="0" smtClean="0">
                <a:sym typeface="Wingdings" panose="05000000000000000000" pitchFamily="2" charset="2"/>
              </a:rPr>
              <a:t>=0+127=127=01111111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dirty="0">
                <a:sym typeface="Wingdings" panose="05000000000000000000" pitchFamily="2" charset="2"/>
              </a:rPr>
              <a:t>23</a:t>
            </a:r>
            <a:r>
              <a:rPr lang="zh-CN" altLang="en-US" dirty="0">
                <a:sym typeface="Wingdings" panose="05000000000000000000" pitchFamily="2" charset="2"/>
              </a:rPr>
              <a:t>位尾数</a:t>
            </a:r>
            <a:r>
              <a:rPr lang="en-US" altLang="zh-CN" dirty="0">
                <a:sym typeface="Wingdings" panose="05000000000000000000" pitchFamily="2" charset="2"/>
              </a:rPr>
              <a:t>=</a:t>
            </a:r>
            <a:r>
              <a:rPr lang="en-US" altLang="zh-CN" dirty="0" smtClean="0">
                <a:sym typeface="Wingdings" panose="05000000000000000000" pitchFamily="2" charset="2"/>
              </a:rPr>
              <a:t>0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0011</a:t>
            </a:r>
            <a:r>
              <a:rPr lang="en-US" altLang="zh-CN" dirty="0" smtClean="0">
                <a:sym typeface="Wingdings" panose="05000000000000000000" pitchFamily="2" charset="2"/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1(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变大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Wingdings" panose="05000000000000000000" pitchFamily="2" charset="2"/>
              </a:rPr>
              <a:t>  </a:t>
            </a:r>
            <a:r>
              <a:rPr lang="en-US" altLang="zh-CN" dirty="0" smtClean="0"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sym typeface="Wingdings" panose="05000000000000000000" pitchFamily="2" charset="2"/>
              </a:rPr>
              <a:t>最终</a:t>
            </a:r>
            <a:r>
              <a:rPr lang="zh-CN" altLang="en-US" dirty="0">
                <a:sym typeface="Wingdings" panose="05000000000000000000" pitchFamily="2" charset="2"/>
              </a:rPr>
              <a:t>表示为</a:t>
            </a:r>
          </a:p>
          <a:p>
            <a:pPr eaLnBrk="1" hangingPunct="1">
              <a:buNone/>
            </a:pPr>
            <a:r>
              <a:rPr lang="zh-CN" altLang="en-US" dirty="0" smtClean="0">
                <a:solidFill>
                  <a:srgbClr val="FF6600"/>
                </a:solidFill>
                <a:sym typeface="Wingdings" panose="05000000000000000000" pitchFamily="2" charset="2"/>
              </a:rPr>
              <a:t>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90605"/>
              </p:ext>
            </p:extLst>
          </p:nvPr>
        </p:nvGraphicFramePr>
        <p:xfrm>
          <a:off x="1115616" y="5336813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331640" y="4762109"/>
            <a:ext cx="6428634" cy="563025"/>
            <a:chOff x="1259632" y="5107965"/>
            <a:chExt cx="6428634" cy="563025"/>
          </a:xfrm>
        </p:grpSpPr>
        <p:sp>
          <p:nvSpPr>
            <p:cNvPr id="7" name="右大括号 6"/>
            <p:cNvSpPr/>
            <p:nvPr/>
          </p:nvSpPr>
          <p:spPr>
            <a:xfrm rot="16200000">
              <a:off x="1984576" y="4738367"/>
              <a:ext cx="206296" cy="1656184"/>
            </a:xfrm>
            <a:prstGeom prst="righ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大括号 7"/>
            <p:cNvSpPr/>
            <p:nvPr/>
          </p:nvSpPr>
          <p:spPr>
            <a:xfrm rot="16200000">
              <a:off x="5203478" y="3186203"/>
              <a:ext cx="212827" cy="4756748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07211" y="5122140"/>
              <a:ext cx="645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0" dirty="0" smtClean="0"/>
                <a:t>尾码</a:t>
              </a:r>
              <a:endParaRPr lang="zh-CN" altLang="en-US" i="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64742" y="5107965"/>
              <a:ext cx="645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0" dirty="0" smtClean="0">
                  <a:solidFill>
                    <a:srgbClr val="00B050"/>
                  </a:solidFill>
                </a:rPr>
                <a:t>阶码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09859"/>
              </p:ext>
            </p:extLst>
          </p:nvPr>
        </p:nvGraphicFramePr>
        <p:xfrm>
          <a:off x="1115616" y="5757499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4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68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Double 3.3/1.1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void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double_currency_test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()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{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double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b="1" dirty="0">
                <a:solidFill>
                  <a:srgbClr val="F000F0"/>
                </a:solidFill>
                <a:latin typeface="Courier New"/>
                <a:ea typeface="宋体"/>
                <a:cs typeface="Times New Roman"/>
              </a:rPr>
              <a:t>3.3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b="1" dirty="0">
                <a:solidFill>
                  <a:srgbClr val="F000F0"/>
                </a:solidFill>
                <a:latin typeface="Courier New"/>
                <a:ea typeface="宋体"/>
                <a:cs typeface="Times New Roman"/>
              </a:rPr>
              <a:t>1.1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/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Output64BitHex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(&amp;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Output64BitHex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(&amp;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Output64BitHex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(&amp;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"%.60f \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n"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"%.60f \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n"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"%.60f \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n"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3200" b="1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 3.3/1.1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void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float_currency_test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()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{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float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b="1" dirty="0">
                <a:solidFill>
                  <a:srgbClr val="F000F0"/>
                </a:solidFill>
                <a:latin typeface="Courier New"/>
                <a:ea typeface="宋体"/>
                <a:cs typeface="Times New Roman"/>
              </a:rPr>
              <a:t>3.3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b="1" dirty="0">
                <a:solidFill>
                  <a:srgbClr val="F000F0"/>
                </a:solidFill>
                <a:latin typeface="Courier New"/>
                <a:ea typeface="宋体"/>
                <a:cs typeface="Times New Roman"/>
              </a:rPr>
              <a:t>1.1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/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Output32BitHex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(&amp;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Output32BitHex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(&amp;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Output32BitHex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(&amp;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"%.60f \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n"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"%.60f \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n"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"%.60f \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n"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);</a:t>
            </a:r>
            <a:endParaRPr lang="zh-CN" altLang="zh-CN" sz="32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3200" b="1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Double 3.3/1.1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68851"/>
            <a:ext cx="4464496" cy="467204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CN" dirty="0"/>
              <a:t>Double 3.3/1.1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400A-6666-6666-6666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B050"/>
                </a:solidFill>
              </a:rPr>
              <a:t>3FF1-9999-9999-999A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4007-FFFF-FFFF-FFFF</a:t>
            </a:r>
          </a:p>
          <a:p>
            <a:endParaRPr lang="en-US" altLang="zh-CN" dirty="0"/>
          </a:p>
          <a:p>
            <a:r>
              <a:rPr lang="en-US" altLang="zh-CN" dirty="0" smtClean="0"/>
              <a:t>3.29999999999999980000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1.10000000000000010000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2.99999999999999960000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80402" y="968851"/>
            <a:ext cx="4572000" cy="4672048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dirty="0">
                <a:latin typeface="+mn-ea"/>
              </a:rPr>
              <a:t>Float 3.3/1.1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400" i="0" dirty="0" smtClean="0">
              <a:latin typeface="+mn-ea"/>
              <a:ea typeface="+mn-ea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dirty="0" smtClean="0">
                <a:latin typeface="+mn-ea"/>
                <a:ea typeface="+mn-ea"/>
              </a:rPr>
              <a:t>4053-3333</a:t>
            </a:r>
            <a:endParaRPr lang="en-US" altLang="zh-CN" sz="2400" i="0" dirty="0">
              <a:latin typeface="+mn-ea"/>
              <a:ea typeface="+mn-ea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dirty="0">
                <a:latin typeface="+mn-ea"/>
                <a:ea typeface="+mn-ea"/>
              </a:rPr>
              <a:t>3F8C-CCCD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dirty="0" smtClean="0">
                <a:latin typeface="+mn-ea"/>
                <a:ea typeface="+mn-ea"/>
              </a:rPr>
              <a:t>4040-0000</a:t>
            </a:r>
            <a:endParaRPr lang="en-US" altLang="zh-CN" sz="2400" i="0" dirty="0">
              <a:latin typeface="+mn-ea"/>
              <a:ea typeface="+mn-ea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400" i="0" dirty="0" smtClean="0">
              <a:latin typeface="+mn-ea"/>
              <a:ea typeface="+mn-ea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dirty="0" smtClean="0">
                <a:latin typeface="+mn-ea"/>
                <a:ea typeface="+mn-ea"/>
              </a:rPr>
              <a:t>3.29999995231628420000</a:t>
            </a:r>
            <a:endParaRPr lang="en-US" altLang="zh-CN" sz="2400" i="0" dirty="0">
              <a:latin typeface="+mn-ea"/>
              <a:ea typeface="+mn-ea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dirty="0" smtClean="0">
                <a:solidFill>
                  <a:srgbClr val="00B050"/>
                </a:solidFill>
                <a:latin typeface="+mn-ea"/>
                <a:ea typeface="+mn-ea"/>
              </a:rPr>
              <a:t>1.10000002384185790000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dirty="0" smtClean="0">
                <a:solidFill>
                  <a:srgbClr val="FF0000"/>
                </a:solidFill>
                <a:latin typeface="+mn-ea"/>
                <a:ea typeface="+mn-ea"/>
              </a:rPr>
              <a:t>3.00000000000000000000</a:t>
            </a:r>
            <a:endParaRPr lang="zh-CN" altLang="en-US" sz="24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05855"/>
              </p:ext>
            </p:extLst>
          </p:nvPr>
        </p:nvGraphicFramePr>
        <p:xfrm>
          <a:off x="1165211" y="6059925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381235" y="5485221"/>
            <a:ext cx="6428634" cy="563025"/>
            <a:chOff x="1259632" y="5107965"/>
            <a:chExt cx="6428634" cy="563025"/>
          </a:xfrm>
        </p:grpSpPr>
        <p:sp>
          <p:nvSpPr>
            <p:cNvPr id="8" name="右大括号 7"/>
            <p:cNvSpPr/>
            <p:nvPr/>
          </p:nvSpPr>
          <p:spPr>
            <a:xfrm rot="16200000">
              <a:off x="1984576" y="4738367"/>
              <a:ext cx="206296" cy="1656184"/>
            </a:xfrm>
            <a:prstGeom prst="righ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大括号 8"/>
            <p:cNvSpPr/>
            <p:nvPr/>
          </p:nvSpPr>
          <p:spPr>
            <a:xfrm rot="16200000">
              <a:off x="5203478" y="3186203"/>
              <a:ext cx="212827" cy="4756748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07211" y="5122140"/>
              <a:ext cx="645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0" dirty="0" smtClean="0"/>
                <a:t>尾码</a:t>
              </a:r>
              <a:endParaRPr lang="zh-CN" altLang="en-US" i="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64742" y="5107965"/>
              <a:ext cx="645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i="0" dirty="0" smtClean="0">
                  <a:solidFill>
                    <a:srgbClr val="00B050"/>
                  </a:solidFill>
                </a:rPr>
                <a:t>阶码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300300"/>
              </p:ext>
            </p:extLst>
          </p:nvPr>
        </p:nvGraphicFramePr>
        <p:xfrm>
          <a:off x="1165211" y="6480611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4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4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宋体" panose="02010600030101010101" pitchFamily="2" charset="-122"/>
              </a:rPr>
              <a:t>浮点数的表示范围</a:t>
            </a:r>
            <a:r>
              <a:rPr lang="zh-CN" altLang="zh-CN" dirty="0" smtClean="0">
                <a:latin typeface="宋体" panose="02010600030101010101" pitchFamily="2" charset="-122"/>
              </a:rPr>
              <a:t>与精度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阶码越</a:t>
            </a:r>
            <a:r>
              <a:rPr lang="zh-CN" altLang="en-US" dirty="0"/>
              <a:t>长</a:t>
            </a:r>
            <a:r>
              <a:rPr lang="zh-CN" altLang="zh-CN" dirty="0"/>
              <a:t>，表示范围越大</a:t>
            </a:r>
            <a:r>
              <a:rPr lang="zh-CN" altLang="en-US" dirty="0"/>
              <a:t>，精度越高</a:t>
            </a:r>
            <a:r>
              <a:rPr lang="en-US" altLang="zh-CN" dirty="0"/>
              <a:t>(</a:t>
            </a:r>
            <a:r>
              <a:rPr lang="zh-CN" altLang="en-US" dirty="0"/>
              <a:t>规格化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en-US" dirty="0"/>
              <a:t>阶码相同，</a:t>
            </a:r>
            <a:r>
              <a:rPr lang="zh-CN" altLang="zh-CN" dirty="0"/>
              <a:t>尾数</a:t>
            </a:r>
            <a:r>
              <a:rPr lang="zh-CN" altLang="en-US" dirty="0"/>
              <a:t>越长</a:t>
            </a:r>
            <a:r>
              <a:rPr lang="zh-CN" altLang="zh-CN" dirty="0"/>
              <a:t>，数据精度越高</a:t>
            </a:r>
          </a:p>
          <a:p>
            <a:r>
              <a:rPr lang="zh-CN" altLang="en-US" dirty="0" smtClean="0"/>
              <a:t>浮点数</a:t>
            </a:r>
            <a:r>
              <a:rPr lang="zh-CN" altLang="zh-CN" dirty="0" smtClean="0"/>
              <a:t>扩大</a:t>
            </a:r>
            <a:r>
              <a:rPr lang="zh-CN" altLang="en-US" dirty="0"/>
              <a:t>了</a:t>
            </a:r>
            <a:r>
              <a:rPr lang="zh-CN" altLang="zh-CN" dirty="0"/>
              <a:t>数值表示的</a:t>
            </a:r>
            <a:r>
              <a:rPr lang="zh-CN" altLang="zh-CN" dirty="0" smtClean="0"/>
              <a:t>范围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zh-CN" dirty="0" smtClean="0"/>
              <a:t>未</a:t>
            </a:r>
            <a:r>
              <a:rPr lang="zh-CN" altLang="zh-CN" dirty="0"/>
              <a:t>增加表示数值的个数</a:t>
            </a:r>
          </a:p>
          <a:p>
            <a:r>
              <a:rPr lang="zh-CN" altLang="zh-CN" dirty="0"/>
              <a:t>绝对值越大，浮点数分布越</a:t>
            </a:r>
            <a:r>
              <a:rPr lang="zh-CN" altLang="zh-CN" dirty="0" smtClean="0"/>
              <a:t>稀疏</a:t>
            </a:r>
            <a:r>
              <a:rPr lang="zh-CN" altLang="en-US" dirty="0" smtClean="0"/>
              <a:t>，浮点数是离散空间</a:t>
            </a:r>
            <a:endParaRPr lang="en-US" altLang="zh-CN" dirty="0" smtClean="0"/>
          </a:p>
          <a:p>
            <a:r>
              <a:rPr lang="zh-CN" altLang="en-US" dirty="0" smtClean="0"/>
              <a:t>浮点运算不满足结合律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-126</a:t>
            </a:r>
            <a:r>
              <a:rPr lang="en-US" altLang="zh-CN" dirty="0" smtClean="0"/>
              <a:t>+10</a:t>
            </a:r>
            <a:r>
              <a:rPr lang="en-US" altLang="zh-CN" baseline="30000" dirty="0" smtClean="0"/>
              <a:t>20</a:t>
            </a:r>
            <a:r>
              <a:rPr lang="zh-CN" altLang="en-US" dirty="0" smtClean="0"/>
              <a:t>）</a:t>
            </a:r>
            <a:r>
              <a:rPr lang="en-US" altLang="zh-CN" dirty="0"/>
              <a:t>-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20</a:t>
            </a:r>
            <a:r>
              <a:rPr lang="en-US" altLang="zh-CN" dirty="0" smtClean="0"/>
              <a:t>=?       2</a:t>
            </a:r>
            <a:r>
              <a:rPr lang="en-US" altLang="zh-CN" baseline="30000" dirty="0" smtClean="0"/>
              <a:t>-126</a:t>
            </a:r>
            <a:r>
              <a:rPr lang="en-US" altLang="zh-CN" dirty="0"/>
              <a:t>+(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20</a:t>
            </a:r>
            <a:r>
              <a:rPr lang="en-US" altLang="zh-CN" dirty="0" smtClean="0"/>
              <a:t>-10</a:t>
            </a:r>
            <a:r>
              <a:rPr lang="en-US" altLang="zh-CN" baseline="30000" dirty="0" smtClean="0"/>
              <a:t>20</a:t>
            </a:r>
            <a:r>
              <a:rPr lang="en-US" altLang="zh-CN" dirty="0" smtClean="0"/>
              <a:t>)=?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130548" y="4653136"/>
            <a:ext cx="6748463" cy="1293812"/>
            <a:chOff x="0" y="0"/>
            <a:chExt cx="4251" cy="815"/>
          </a:xfrm>
        </p:grpSpPr>
        <p:cxnSp>
          <p:nvCxnSpPr>
            <p:cNvPr id="6" name="直接箭头连接符 5"/>
            <p:cNvCxnSpPr>
              <a:cxnSpLocks noChangeShapeType="1"/>
            </p:cNvCxnSpPr>
            <p:nvPr/>
          </p:nvCxnSpPr>
          <p:spPr bwMode="auto">
            <a:xfrm>
              <a:off x="48" y="279"/>
              <a:ext cx="420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dist="20000" dir="5400000" algn="ctr" rotWithShape="0">
                <a:srgbClr val="000000">
                  <a:alpha val="31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138" y="0"/>
              <a:ext cx="907" cy="557"/>
              <a:chOff x="0" y="0"/>
              <a:chExt cx="1165250" cy="576064"/>
            </a:xfrm>
          </p:grpSpPr>
          <p:cxnSp>
            <p:nvCxnSpPr>
              <p:cNvPr id="54" name="直接连接符 54"/>
              <p:cNvCxnSpPr>
                <a:cxnSpLocks noChangeShapeType="1"/>
              </p:cNvCxnSpPr>
              <p:nvPr/>
            </p:nvCxnSpPr>
            <p:spPr bwMode="auto">
              <a:xfrm>
                <a:off x="-18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直接连接符 55"/>
              <p:cNvCxnSpPr>
                <a:cxnSpLocks noChangeShapeType="1"/>
              </p:cNvCxnSpPr>
              <p:nvPr/>
            </p:nvCxnSpPr>
            <p:spPr bwMode="auto">
              <a:xfrm>
                <a:off x="14517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直接连接符 56"/>
              <p:cNvCxnSpPr>
                <a:cxnSpLocks noChangeShapeType="1"/>
              </p:cNvCxnSpPr>
              <p:nvPr/>
            </p:nvCxnSpPr>
            <p:spPr bwMode="auto">
              <a:xfrm>
                <a:off x="291649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直接连接符 57"/>
              <p:cNvCxnSpPr>
                <a:cxnSpLocks noChangeShapeType="1"/>
              </p:cNvCxnSpPr>
              <p:nvPr/>
            </p:nvCxnSpPr>
            <p:spPr bwMode="auto">
              <a:xfrm>
                <a:off x="43684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直接连接符 58"/>
              <p:cNvCxnSpPr>
                <a:cxnSpLocks noChangeShapeType="1"/>
              </p:cNvCxnSpPr>
              <p:nvPr/>
            </p:nvCxnSpPr>
            <p:spPr bwMode="auto">
              <a:xfrm>
                <a:off x="582032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直接连接符 59"/>
              <p:cNvCxnSpPr>
                <a:cxnSpLocks noChangeShapeType="1"/>
              </p:cNvCxnSpPr>
              <p:nvPr/>
            </p:nvCxnSpPr>
            <p:spPr bwMode="auto">
              <a:xfrm>
                <a:off x="72850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直接连接符 60"/>
              <p:cNvCxnSpPr>
                <a:cxnSpLocks noChangeShapeType="1"/>
              </p:cNvCxnSpPr>
              <p:nvPr/>
            </p:nvCxnSpPr>
            <p:spPr bwMode="auto">
              <a:xfrm>
                <a:off x="87370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直接连接符 61"/>
              <p:cNvCxnSpPr>
                <a:cxnSpLocks noChangeShapeType="1"/>
              </p:cNvCxnSpPr>
              <p:nvPr/>
            </p:nvCxnSpPr>
            <p:spPr bwMode="auto">
              <a:xfrm>
                <a:off x="1020176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" name="直接连接符 62"/>
              <p:cNvCxnSpPr>
                <a:cxnSpLocks noChangeShapeType="1"/>
              </p:cNvCxnSpPr>
              <p:nvPr/>
            </p:nvCxnSpPr>
            <p:spPr bwMode="auto">
              <a:xfrm>
                <a:off x="1165367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045" y="0"/>
              <a:ext cx="1814" cy="557"/>
              <a:chOff x="0" y="0"/>
              <a:chExt cx="1165250" cy="576064"/>
            </a:xfrm>
          </p:grpSpPr>
          <p:cxnSp>
            <p:nvCxnSpPr>
              <p:cNvPr id="45" name="直接连接符 45"/>
              <p:cNvCxnSpPr>
                <a:cxnSpLocks noChangeShapeType="1"/>
              </p:cNvCxnSpPr>
              <p:nvPr/>
            </p:nvCxnSpPr>
            <p:spPr bwMode="auto">
              <a:xfrm>
                <a:off x="57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直接连接符 46"/>
              <p:cNvCxnSpPr>
                <a:cxnSpLocks noChangeShapeType="1"/>
              </p:cNvCxnSpPr>
              <p:nvPr/>
            </p:nvCxnSpPr>
            <p:spPr bwMode="auto">
              <a:xfrm>
                <a:off x="14589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直接连接符 47"/>
              <p:cNvCxnSpPr>
                <a:cxnSpLocks noChangeShapeType="1"/>
              </p:cNvCxnSpPr>
              <p:nvPr/>
            </p:nvCxnSpPr>
            <p:spPr bwMode="auto">
              <a:xfrm>
                <a:off x="291082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直接连接符 48"/>
              <p:cNvCxnSpPr>
                <a:cxnSpLocks noChangeShapeType="1"/>
              </p:cNvCxnSpPr>
              <p:nvPr/>
            </p:nvCxnSpPr>
            <p:spPr bwMode="auto">
              <a:xfrm>
                <a:off x="436916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直接连接符 49"/>
              <p:cNvCxnSpPr>
                <a:cxnSpLocks noChangeShapeType="1"/>
              </p:cNvCxnSpPr>
              <p:nvPr/>
            </p:nvCxnSpPr>
            <p:spPr bwMode="auto">
              <a:xfrm>
                <a:off x="58275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直接连接符 50"/>
              <p:cNvCxnSpPr>
                <a:cxnSpLocks noChangeShapeType="1"/>
              </p:cNvCxnSpPr>
              <p:nvPr/>
            </p:nvCxnSpPr>
            <p:spPr bwMode="auto">
              <a:xfrm>
                <a:off x="72858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直接连接符 51"/>
              <p:cNvCxnSpPr>
                <a:cxnSpLocks noChangeShapeType="1"/>
              </p:cNvCxnSpPr>
              <p:nvPr/>
            </p:nvCxnSpPr>
            <p:spPr bwMode="auto">
              <a:xfrm>
                <a:off x="873774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直接连接符 52"/>
              <p:cNvCxnSpPr>
                <a:cxnSpLocks noChangeShapeType="1"/>
              </p:cNvCxnSpPr>
              <p:nvPr/>
            </p:nvCxnSpPr>
            <p:spPr bwMode="auto">
              <a:xfrm>
                <a:off x="101960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直接连接符 53"/>
              <p:cNvCxnSpPr>
                <a:cxnSpLocks noChangeShapeType="1"/>
              </p:cNvCxnSpPr>
              <p:nvPr/>
            </p:nvCxnSpPr>
            <p:spPr bwMode="auto">
              <a:xfrm>
                <a:off x="1165441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678" y="0"/>
              <a:ext cx="460" cy="557"/>
              <a:chOff x="0" y="0"/>
              <a:chExt cx="1165250" cy="576064"/>
            </a:xfrm>
          </p:grpSpPr>
          <p:cxnSp>
            <p:nvCxnSpPr>
              <p:cNvPr id="36" name="直接连接符 36"/>
              <p:cNvCxnSpPr>
                <a:cxnSpLocks noChangeShapeType="1"/>
              </p:cNvCxnSpPr>
              <p:nvPr/>
            </p:nvCxnSpPr>
            <p:spPr bwMode="auto">
              <a:xfrm>
                <a:off x="-41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连接符 37"/>
              <p:cNvCxnSpPr>
                <a:cxnSpLocks noChangeShapeType="1"/>
              </p:cNvCxnSpPr>
              <p:nvPr/>
            </p:nvCxnSpPr>
            <p:spPr bwMode="auto">
              <a:xfrm>
                <a:off x="14434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连接符 38"/>
              <p:cNvCxnSpPr>
                <a:cxnSpLocks noChangeShapeType="1"/>
              </p:cNvCxnSpPr>
              <p:nvPr/>
            </p:nvCxnSpPr>
            <p:spPr bwMode="auto">
              <a:xfrm>
                <a:off x="29127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直接连接符 39"/>
              <p:cNvCxnSpPr>
                <a:cxnSpLocks noChangeShapeType="1"/>
              </p:cNvCxnSpPr>
              <p:nvPr/>
            </p:nvCxnSpPr>
            <p:spPr bwMode="auto">
              <a:xfrm>
                <a:off x="435662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直接连接符 40"/>
              <p:cNvCxnSpPr>
                <a:cxnSpLocks noChangeShapeType="1"/>
              </p:cNvCxnSpPr>
              <p:nvPr/>
            </p:nvCxnSpPr>
            <p:spPr bwMode="auto">
              <a:xfrm>
                <a:off x="582586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直接连接符 41"/>
              <p:cNvCxnSpPr>
                <a:cxnSpLocks noChangeShapeType="1"/>
              </p:cNvCxnSpPr>
              <p:nvPr/>
            </p:nvCxnSpPr>
            <p:spPr bwMode="auto">
              <a:xfrm>
                <a:off x="726975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直接连接符 42"/>
              <p:cNvCxnSpPr>
                <a:cxnSpLocks noChangeShapeType="1"/>
              </p:cNvCxnSpPr>
              <p:nvPr/>
            </p:nvCxnSpPr>
            <p:spPr bwMode="auto">
              <a:xfrm>
                <a:off x="873899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直接连接符 43"/>
              <p:cNvCxnSpPr>
                <a:cxnSpLocks noChangeShapeType="1"/>
              </p:cNvCxnSpPr>
              <p:nvPr/>
            </p:nvCxnSpPr>
            <p:spPr bwMode="auto">
              <a:xfrm>
                <a:off x="101829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直接连接符 44"/>
              <p:cNvCxnSpPr>
                <a:cxnSpLocks noChangeShapeType="1"/>
              </p:cNvCxnSpPr>
              <p:nvPr/>
            </p:nvCxnSpPr>
            <p:spPr bwMode="auto">
              <a:xfrm>
                <a:off x="1165213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216" y="0"/>
              <a:ext cx="235" cy="557"/>
              <a:chOff x="0" y="0"/>
              <a:chExt cx="1165250" cy="576064"/>
            </a:xfrm>
          </p:grpSpPr>
          <p:cxnSp>
            <p:nvCxnSpPr>
              <p:cNvPr id="27" name="直接连接符 27"/>
              <p:cNvCxnSpPr>
                <a:cxnSpLocks noChangeShapeType="1"/>
              </p:cNvCxnSpPr>
              <p:nvPr/>
            </p:nvCxnSpPr>
            <p:spPr bwMode="auto">
              <a:xfrm>
                <a:off x="368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连接符 28"/>
              <p:cNvCxnSpPr>
                <a:cxnSpLocks noChangeShapeType="1"/>
              </p:cNvCxnSpPr>
              <p:nvPr/>
            </p:nvCxnSpPr>
            <p:spPr bwMode="auto">
              <a:xfrm>
                <a:off x="14413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连接符 29"/>
              <p:cNvCxnSpPr>
                <a:cxnSpLocks noChangeShapeType="1"/>
              </p:cNvCxnSpPr>
              <p:nvPr/>
            </p:nvCxnSpPr>
            <p:spPr bwMode="auto">
              <a:xfrm>
                <a:off x="29285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连接符 30"/>
              <p:cNvCxnSpPr>
                <a:cxnSpLocks noChangeShapeType="1"/>
              </p:cNvCxnSpPr>
              <p:nvPr/>
            </p:nvCxnSpPr>
            <p:spPr bwMode="auto">
              <a:xfrm>
                <a:off x="436619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直接连接符 31"/>
              <p:cNvCxnSpPr>
                <a:cxnSpLocks noChangeShapeType="1"/>
              </p:cNvCxnSpPr>
              <p:nvPr/>
            </p:nvCxnSpPr>
            <p:spPr bwMode="auto">
              <a:xfrm>
                <a:off x="58038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直接连接符 32"/>
              <p:cNvCxnSpPr>
                <a:cxnSpLocks noChangeShapeType="1"/>
              </p:cNvCxnSpPr>
              <p:nvPr/>
            </p:nvCxnSpPr>
            <p:spPr bwMode="auto">
              <a:xfrm>
                <a:off x="72910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72869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02159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直接连接符 35"/>
              <p:cNvCxnSpPr>
                <a:cxnSpLocks noChangeShapeType="1"/>
              </p:cNvCxnSpPr>
              <p:nvPr/>
            </p:nvCxnSpPr>
            <p:spPr bwMode="auto">
              <a:xfrm>
                <a:off x="1165353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451" y="0"/>
              <a:ext cx="227" cy="557"/>
              <a:chOff x="0" y="0"/>
              <a:chExt cx="1165250" cy="576064"/>
            </a:xfrm>
          </p:grpSpPr>
          <p:cxnSp>
            <p:nvCxnSpPr>
              <p:cNvPr id="18" name="直接连接符 18"/>
              <p:cNvCxnSpPr>
                <a:cxnSpLocks noChangeShapeType="1"/>
              </p:cNvCxnSpPr>
              <p:nvPr/>
            </p:nvCxnSpPr>
            <p:spPr bwMode="auto">
              <a:xfrm>
                <a:off x="100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直接连接符 19"/>
              <p:cNvCxnSpPr>
                <a:cxnSpLocks noChangeShapeType="1"/>
              </p:cNvCxnSpPr>
              <p:nvPr/>
            </p:nvCxnSpPr>
            <p:spPr bwMode="auto">
              <a:xfrm>
                <a:off x="14380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直接连接符 20"/>
              <p:cNvCxnSpPr>
                <a:cxnSpLocks noChangeShapeType="1"/>
              </p:cNvCxnSpPr>
              <p:nvPr/>
            </p:nvCxnSpPr>
            <p:spPr bwMode="auto">
              <a:xfrm>
                <a:off x="29265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直接连接符 21"/>
              <p:cNvCxnSpPr>
                <a:cxnSpLocks noChangeShapeType="1"/>
              </p:cNvCxnSpPr>
              <p:nvPr/>
            </p:nvCxnSpPr>
            <p:spPr bwMode="auto">
              <a:xfrm>
                <a:off x="43635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连接符 22"/>
              <p:cNvCxnSpPr>
                <a:cxnSpLocks noChangeShapeType="1"/>
              </p:cNvCxnSpPr>
              <p:nvPr/>
            </p:nvCxnSpPr>
            <p:spPr bwMode="auto">
              <a:xfrm>
                <a:off x="580066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直接连接符 23"/>
              <p:cNvCxnSpPr>
                <a:cxnSpLocks noChangeShapeType="1"/>
              </p:cNvCxnSpPr>
              <p:nvPr/>
            </p:nvCxnSpPr>
            <p:spPr bwMode="auto">
              <a:xfrm>
                <a:off x="728905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直接连接符 24"/>
              <p:cNvCxnSpPr>
                <a:cxnSpLocks noChangeShapeType="1"/>
              </p:cNvCxnSpPr>
              <p:nvPr/>
            </p:nvCxnSpPr>
            <p:spPr bwMode="auto">
              <a:xfrm>
                <a:off x="87261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直接连接符 25"/>
              <p:cNvCxnSpPr>
                <a:cxnSpLocks noChangeShapeType="1"/>
              </p:cNvCxnSpPr>
              <p:nvPr/>
            </p:nvCxnSpPr>
            <p:spPr bwMode="auto">
              <a:xfrm>
                <a:off x="1021455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直接连接符 26"/>
              <p:cNvCxnSpPr>
                <a:cxnSpLocks noChangeShapeType="1"/>
              </p:cNvCxnSpPr>
              <p:nvPr/>
            </p:nvCxnSpPr>
            <p:spPr bwMode="auto">
              <a:xfrm>
                <a:off x="1165163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0" y="557"/>
              <a:ext cx="236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192" y="557"/>
              <a:ext cx="48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dirty="0"/>
                <a:t>2</a:t>
              </a:r>
              <a:r>
                <a:rPr lang="en-US" altLang="zh-CN" baseline="30000" dirty="0"/>
                <a:t>-126</a:t>
              </a:r>
              <a:endParaRPr lang="zh-CN" altLang="en-US" baseline="30000" dirty="0"/>
            </a:p>
          </p:txBody>
        </p:sp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538" y="557"/>
              <a:ext cx="47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2</a:t>
              </a:r>
              <a:r>
                <a:rPr lang="en-US" altLang="zh-CN" baseline="30000"/>
                <a:t>-125</a:t>
              </a:r>
              <a:endParaRPr lang="zh-CN" altLang="en-US" baseline="30000"/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912" y="557"/>
              <a:ext cx="51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2</a:t>
              </a:r>
              <a:r>
                <a:rPr lang="en-US" altLang="zh-CN" baseline="30000"/>
                <a:t>-124</a:t>
              </a:r>
              <a:endParaRPr lang="zh-CN" altLang="en-US" baseline="30000"/>
            </a:p>
          </p:txBody>
        </p:sp>
        <p:sp>
          <p:nvSpPr>
            <p:cNvPr id="16" name="TextBox 16"/>
            <p:cNvSpPr txBox="1">
              <a:spLocks noChangeArrowheads="1"/>
            </p:cNvSpPr>
            <p:nvPr/>
          </p:nvSpPr>
          <p:spPr bwMode="auto">
            <a:xfrm>
              <a:off x="1872" y="561"/>
              <a:ext cx="51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2</a:t>
              </a:r>
              <a:r>
                <a:rPr lang="en-US" altLang="zh-CN" baseline="30000"/>
                <a:t>-123</a:t>
              </a:r>
              <a:endParaRPr lang="zh-CN" altLang="en-US" baseline="30000"/>
            </a:p>
          </p:txBody>
        </p:sp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219" y="117"/>
              <a:ext cx="227" cy="396"/>
            </a:xfrm>
            <a:prstGeom prst="rect">
              <a:avLst/>
            </a:prstGeom>
            <a:solidFill>
              <a:srgbClr val="00FF00">
                <a:alpha val="50195"/>
              </a:srgb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</p:grpSp>
      <p:sp>
        <p:nvSpPr>
          <p:cNvPr id="63" name="圆角矩形标注 62"/>
          <p:cNvSpPr/>
          <p:nvPr/>
        </p:nvSpPr>
        <p:spPr>
          <a:xfrm>
            <a:off x="2162404" y="4029742"/>
            <a:ext cx="1459972" cy="340902"/>
          </a:xfrm>
          <a:prstGeom prst="wedgeRoundRectCallout">
            <a:avLst>
              <a:gd name="adj1" fmla="val -84750"/>
              <a:gd name="adj2" fmla="val 179373"/>
              <a:gd name="adj3" fmla="val 1666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非规格化数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1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Character representation 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如何使用数值表示字符数据</a:t>
            </a:r>
          </a:p>
          <a:p>
            <a:r>
              <a:rPr lang="en-US" altLang="zh-CN" dirty="0"/>
              <a:t>Standards</a:t>
            </a:r>
          </a:p>
          <a:p>
            <a:pPr lvl="1"/>
            <a:r>
              <a:rPr lang="en-US" altLang="zh-CN" dirty="0"/>
              <a:t>ASCII-American Standard Code for Information Interchange (ANSI 7bits)</a:t>
            </a:r>
          </a:p>
          <a:p>
            <a:pPr lvl="1"/>
            <a:r>
              <a:rPr lang="en-US" altLang="zh-CN" dirty="0"/>
              <a:t>EBCDIC-Extended Binary-Coded Decimal Interchange Code (IBM 8bits)</a:t>
            </a:r>
          </a:p>
          <a:p>
            <a:pPr lvl="1"/>
            <a:r>
              <a:rPr lang="en-US" altLang="zh-CN" dirty="0"/>
              <a:t>Unicode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b="1" dirty="0" err="1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 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float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 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double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d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;</a:t>
            </a:r>
            <a:endParaRPr lang="zh-CN" altLang="zh-CN" sz="3600" b="1" kern="100" dirty="0">
              <a:latin typeface="Calibri"/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==(</a:t>
            </a:r>
            <a:r>
              <a:rPr lang="en-US" altLang="zh-CN" b="1" dirty="0" err="1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)(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float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endParaRPr lang="zh-CN" altLang="zh-CN" sz="3600" b="1" kern="100" dirty="0">
              <a:latin typeface="Calibri"/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==(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float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)(</a:t>
            </a:r>
            <a:r>
              <a:rPr lang="en-US" altLang="zh-CN" b="1" dirty="0" err="1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endParaRPr lang="zh-CN" altLang="zh-CN" sz="3600" b="1" kern="100" dirty="0">
              <a:latin typeface="Calibri"/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==(</a:t>
            </a:r>
            <a:r>
              <a:rPr lang="en-US" altLang="zh-CN" b="1" dirty="0" err="1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double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</a:t>
            </a:r>
            <a:endParaRPr lang="zh-CN" altLang="zh-CN" sz="3600" b="1" kern="100" dirty="0">
              <a:latin typeface="Calibri"/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==(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float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)(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double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endParaRPr lang="zh-CN" altLang="zh-CN" sz="3600" b="1" kern="100" dirty="0">
              <a:latin typeface="Calibri"/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d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==(</a:t>
            </a:r>
            <a:r>
              <a:rPr lang="en-US" altLang="zh-CN" b="1" dirty="0">
                <a:solidFill>
                  <a:srgbClr val="0000A0"/>
                </a:solidFill>
                <a:latin typeface="Courier New"/>
                <a:ea typeface="宋体"/>
                <a:cs typeface="Times New Roman"/>
              </a:rPr>
              <a:t>float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d</a:t>
            </a:r>
            <a:endParaRPr lang="zh-CN" altLang="zh-CN" sz="3600" b="1" kern="100" dirty="0">
              <a:latin typeface="Calibri"/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==-(-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</a:t>
            </a:r>
            <a:endParaRPr lang="zh-CN" altLang="zh-CN" sz="3600" b="1" kern="100" dirty="0">
              <a:latin typeface="Calibri"/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d</a:t>
            </a:r>
            <a:r>
              <a:rPr lang="en-US" altLang="zh-CN" b="1" dirty="0" err="1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)-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d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ea typeface="宋体"/>
                <a:cs typeface="Times New Roman"/>
              </a:rPr>
              <a:t>==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</a:t>
            </a:r>
            <a:endParaRPr lang="zh-CN" altLang="zh-CN" sz="3600" b="1" kern="100" dirty="0">
              <a:latin typeface="Calibri"/>
              <a:ea typeface="宋体"/>
              <a:cs typeface="Times New Roman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语言浮点数总结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型对应</a:t>
            </a:r>
            <a:r>
              <a:rPr lang="en-US" altLang="zh-CN" dirty="0" smtClean="0"/>
              <a:t>IEEE754 </a:t>
            </a:r>
            <a:r>
              <a:rPr lang="zh-CN" altLang="en-US" dirty="0" smtClean="0"/>
              <a:t>单精度和双精度</a:t>
            </a:r>
            <a:endParaRPr lang="en-US" altLang="zh-CN" dirty="0" smtClean="0"/>
          </a:p>
          <a:p>
            <a:r>
              <a:rPr lang="zh-CN" altLang="en-US" dirty="0" smtClean="0"/>
              <a:t>浮点数在数轴上分布不均匀，数轴右侧分布更稀疏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浮点数运算不满足结合律</a:t>
            </a:r>
            <a:endParaRPr lang="en-US" altLang="zh-CN" dirty="0" smtClean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d+f</a:t>
            </a:r>
            <a:r>
              <a:rPr lang="en-US" altLang="zh-CN" dirty="0"/>
              <a:t>)-d=f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 32</a:t>
            </a:r>
            <a:r>
              <a:rPr lang="zh-CN" altLang="en-US" dirty="0" smtClean="0"/>
              <a:t>位  </a:t>
            </a:r>
            <a:r>
              <a:rPr lang="en-US" altLang="zh-CN" dirty="0" smtClean="0"/>
              <a:t>float 32</a:t>
            </a:r>
            <a:r>
              <a:rPr lang="zh-CN" altLang="en-US" dirty="0" smtClean="0"/>
              <a:t>位在整数区域仅部分重叠</a:t>
            </a:r>
            <a:endParaRPr lang="en-US" altLang="zh-CN" dirty="0" smtClean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==(</a:t>
            </a:r>
            <a:r>
              <a:rPr lang="en-US" altLang="zh-CN" dirty="0" err="1"/>
              <a:t>int</a:t>
            </a:r>
            <a:r>
              <a:rPr lang="en-US" altLang="zh-CN" dirty="0"/>
              <a:t>)(</a:t>
            </a:r>
            <a:r>
              <a:rPr lang="en-US" altLang="zh-CN" dirty="0" smtClean="0"/>
              <a:t>float)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不成立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 32</a:t>
            </a:r>
            <a:r>
              <a:rPr lang="zh-CN" altLang="en-US" dirty="0" smtClean="0"/>
              <a:t>位  </a:t>
            </a:r>
            <a:r>
              <a:rPr lang="en-US" altLang="zh-CN" dirty="0" smtClean="0"/>
              <a:t>double 64</a:t>
            </a:r>
            <a:r>
              <a:rPr lang="zh-CN" altLang="en-US" dirty="0" smtClean="0"/>
              <a:t>位</a:t>
            </a:r>
            <a:r>
              <a:rPr lang="zh-CN" altLang="en-US" dirty="0"/>
              <a:t>在整数</a:t>
            </a:r>
            <a:r>
              <a:rPr lang="zh-CN" altLang="en-US" dirty="0" smtClean="0"/>
              <a:t>区域完全重叠</a:t>
            </a:r>
            <a:endParaRPr lang="en-US" altLang="zh-CN" dirty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==(</a:t>
            </a:r>
            <a:r>
              <a:rPr lang="en-US" altLang="zh-CN" dirty="0" err="1"/>
              <a:t>int</a:t>
            </a:r>
            <a:r>
              <a:rPr lang="en-US" altLang="zh-CN" dirty="0" smtClean="0"/>
              <a:t>)(</a:t>
            </a:r>
            <a:r>
              <a:rPr lang="en-US" altLang="zh-CN" dirty="0" smtClean="0"/>
              <a:t>double)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成立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043608" y="5085184"/>
            <a:ext cx="6748463" cy="1293812"/>
            <a:chOff x="0" y="0"/>
            <a:chExt cx="4251" cy="815"/>
          </a:xfrm>
        </p:grpSpPr>
        <p:cxnSp>
          <p:nvCxnSpPr>
            <p:cNvPr id="6" name="直接箭头连接符 5"/>
            <p:cNvCxnSpPr>
              <a:cxnSpLocks noChangeShapeType="1"/>
            </p:cNvCxnSpPr>
            <p:nvPr/>
          </p:nvCxnSpPr>
          <p:spPr bwMode="auto">
            <a:xfrm>
              <a:off x="48" y="279"/>
              <a:ext cx="420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dist="20000" dir="5400000" algn="ctr" rotWithShape="0">
                <a:srgbClr val="000000">
                  <a:alpha val="31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138" y="0"/>
              <a:ext cx="907" cy="557"/>
              <a:chOff x="0" y="0"/>
              <a:chExt cx="1165250" cy="576064"/>
            </a:xfrm>
          </p:grpSpPr>
          <p:cxnSp>
            <p:nvCxnSpPr>
              <p:cNvPr id="54" name="直接连接符 54"/>
              <p:cNvCxnSpPr>
                <a:cxnSpLocks noChangeShapeType="1"/>
              </p:cNvCxnSpPr>
              <p:nvPr/>
            </p:nvCxnSpPr>
            <p:spPr bwMode="auto">
              <a:xfrm>
                <a:off x="-18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直接连接符 55"/>
              <p:cNvCxnSpPr>
                <a:cxnSpLocks noChangeShapeType="1"/>
              </p:cNvCxnSpPr>
              <p:nvPr/>
            </p:nvCxnSpPr>
            <p:spPr bwMode="auto">
              <a:xfrm>
                <a:off x="14517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直接连接符 56"/>
              <p:cNvCxnSpPr>
                <a:cxnSpLocks noChangeShapeType="1"/>
              </p:cNvCxnSpPr>
              <p:nvPr/>
            </p:nvCxnSpPr>
            <p:spPr bwMode="auto">
              <a:xfrm>
                <a:off x="291649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直接连接符 57"/>
              <p:cNvCxnSpPr>
                <a:cxnSpLocks noChangeShapeType="1"/>
              </p:cNvCxnSpPr>
              <p:nvPr/>
            </p:nvCxnSpPr>
            <p:spPr bwMode="auto">
              <a:xfrm>
                <a:off x="43684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直接连接符 58"/>
              <p:cNvCxnSpPr>
                <a:cxnSpLocks noChangeShapeType="1"/>
              </p:cNvCxnSpPr>
              <p:nvPr/>
            </p:nvCxnSpPr>
            <p:spPr bwMode="auto">
              <a:xfrm>
                <a:off x="582032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直接连接符 59"/>
              <p:cNvCxnSpPr>
                <a:cxnSpLocks noChangeShapeType="1"/>
              </p:cNvCxnSpPr>
              <p:nvPr/>
            </p:nvCxnSpPr>
            <p:spPr bwMode="auto">
              <a:xfrm>
                <a:off x="72850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直接连接符 60"/>
              <p:cNvCxnSpPr>
                <a:cxnSpLocks noChangeShapeType="1"/>
              </p:cNvCxnSpPr>
              <p:nvPr/>
            </p:nvCxnSpPr>
            <p:spPr bwMode="auto">
              <a:xfrm>
                <a:off x="87370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直接连接符 61"/>
              <p:cNvCxnSpPr>
                <a:cxnSpLocks noChangeShapeType="1"/>
              </p:cNvCxnSpPr>
              <p:nvPr/>
            </p:nvCxnSpPr>
            <p:spPr bwMode="auto">
              <a:xfrm>
                <a:off x="1020176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" name="直接连接符 62"/>
              <p:cNvCxnSpPr>
                <a:cxnSpLocks noChangeShapeType="1"/>
              </p:cNvCxnSpPr>
              <p:nvPr/>
            </p:nvCxnSpPr>
            <p:spPr bwMode="auto">
              <a:xfrm>
                <a:off x="1165367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045" y="0"/>
              <a:ext cx="1814" cy="557"/>
              <a:chOff x="0" y="0"/>
              <a:chExt cx="1165250" cy="576064"/>
            </a:xfrm>
          </p:grpSpPr>
          <p:cxnSp>
            <p:nvCxnSpPr>
              <p:cNvPr id="45" name="直接连接符 45"/>
              <p:cNvCxnSpPr>
                <a:cxnSpLocks noChangeShapeType="1"/>
              </p:cNvCxnSpPr>
              <p:nvPr/>
            </p:nvCxnSpPr>
            <p:spPr bwMode="auto">
              <a:xfrm>
                <a:off x="57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直接连接符 46"/>
              <p:cNvCxnSpPr>
                <a:cxnSpLocks noChangeShapeType="1"/>
              </p:cNvCxnSpPr>
              <p:nvPr/>
            </p:nvCxnSpPr>
            <p:spPr bwMode="auto">
              <a:xfrm>
                <a:off x="14589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直接连接符 47"/>
              <p:cNvCxnSpPr>
                <a:cxnSpLocks noChangeShapeType="1"/>
              </p:cNvCxnSpPr>
              <p:nvPr/>
            </p:nvCxnSpPr>
            <p:spPr bwMode="auto">
              <a:xfrm>
                <a:off x="291082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直接连接符 48"/>
              <p:cNvCxnSpPr>
                <a:cxnSpLocks noChangeShapeType="1"/>
              </p:cNvCxnSpPr>
              <p:nvPr/>
            </p:nvCxnSpPr>
            <p:spPr bwMode="auto">
              <a:xfrm>
                <a:off x="436916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直接连接符 49"/>
              <p:cNvCxnSpPr>
                <a:cxnSpLocks noChangeShapeType="1"/>
              </p:cNvCxnSpPr>
              <p:nvPr/>
            </p:nvCxnSpPr>
            <p:spPr bwMode="auto">
              <a:xfrm>
                <a:off x="58275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直接连接符 50"/>
              <p:cNvCxnSpPr>
                <a:cxnSpLocks noChangeShapeType="1"/>
              </p:cNvCxnSpPr>
              <p:nvPr/>
            </p:nvCxnSpPr>
            <p:spPr bwMode="auto">
              <a:xfrm>
                <a:off x="72858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直接连接符 51"/>
              <p:cNvCxnSpPr>
                <a:cxnSpLocks noChangeShapeType="1"/>
              </p:cNvCxnSpPr>
              <p:nvPr/>
            </p:nvCxnSpPr>
            <p:spPr bwMode="auto">
              <a:xfrm>
                <a:off x="873774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直接连接符 52"/>
              <p:cNvCxnSpPr>
                <a:cxnSpLocks noChangeShapeType="1"/>
              </p:cNvCxnSpPr>
              <p:nvPr/>
            </p:nvCxnSpPr>
            <p:spPr bwMode="auto">
              <a:xfrm>
                <a:off x="101960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直接连接符 53"/>
              <p:cNvCxnSpPr>
                <a:cxnSpLocks noChangeShapeType="1"/>
              </p:cNvCxnSpPr>
              <p:nvPr/>
            </p:nvCxnSpPr>
            <p:spPr bwMode="auto">
              <a:xfrm>
                <a:off x="1165441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678" y="0"/>
              <a:ext cx="460" cy="557"/>
              <a:chOff x="0" y="0"/>
              <a:chExt cx="1165250" cy="576064"/>
            </a:xfrm>
          </p:grpSpPr>
          <p:cxnSp>
            <p:nvCxnSpPr>
              <p:cNvPr id="36" name="直接连接符 36"/>
              <p:cNvCxnSpPr>
                <a:cxnSpLocks noChangeShapeType="1"/>
              </p:cNvCxnSpPr>
              <p:nvPr/>
            </p:nvCxnSpPr>
            <p:spPr bwMode="auto">
              <a:xfrm>
                <a:off x="-41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连接符 37"/>
              <p:cNvCxnSpPr>
                <a:cxnSpLocks noChangeShapeType="1"/>
              </p:cNvCxnSpPr>
              <p:nvPr/>
            </p:nvCxnSpPr>
            <p:spPr bwMode="auto">
              <a:xfrm>
                <a:off x="14434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连接符 38"/>
              <p:cNvCxnSpPr>
                <a:cxnSpLocks noChangeShapeType="1"/>
              </p:cNvCxnSpPr>
              <p:nvPr/>
            </p:nvCxnSpPr>
            <p:spPr bwMode="auto">
              <a:xfrm>
                <a:off x="29127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直接连接符 39"/>
              <p:cNvCxnSpPr>
                <a:cxnSpLocks noChangeShapeType="1"/>
              </p:cNvCxnSpPr>
              <p:nvPr/>
            </p:nvCxnSpPr>
            <p:spPr bwMode="auto">
              <a:xfrm>
                <a:off x="435662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直接连接符 40"/>
              <p:cNvCxnSpPr>
                <a:cxnSpLocks noChangeShapeType="1"/>
              </p:cNvCxnSpPr>
              <p:nvPr/>
            </p:nvCxnSpPr>
            <p:spPr bwMode="auto">
              <a:xfrm>
                <a:off x="582586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直接连接符 41"/>
              <p:cNvCxnSpPr>
                <a:cxnSpLocks noChangeShapeType="1"/>
              </p:cNvCxnSpPr>
              <p:nvPr/>
            </p:nvCxnSpPr>
            <p:spPr bwMode="auto">
              <a:xfrm>
                <a:off x="726975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直接连接符 42"/>
              <p:cNvCxnSpPr>
                <a:cxnSpLocks noChangeShapeType="1"/>
              </p:cNvCxnSpPr>
              <p:nvPr/>
            </p:nvCxnSpPr>
            <p:spPr bwMode="auto">
              <a:xfrm>
                <a:off x="873899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直接连接符 43"/>
              <p:cNvCxnSpPr>
                <a:cxnSpLocks noChangeShapeType="1"/>
              </p:cNvCxnSpPr>
              <p:nvPr/>
            </p:nvCxnSpPr>
            <p:spPr bwMode="auto">
              <a:xfrm>
                <a:off x="101829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直接连接符 44"/>
              <p:cNvCxnSpPr>
                <a:cxnSpLocks noChangeShapeType="1"/>
              </p:cNvCxnSpPr>
              <p:nvPr/>
            </p:nvCxnSpPr>
            <p:spPr bwMode="auto">
              <a:xfrm>
                <a:off x="1165213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216" y="0"/>
              <a:ext cx="235" cy="557"/>
              <a:chOff x="0" y="0"/>
              <a:chExt cx="1165250" cy="576064"/>
            </a:xfrm>
          </p:grpSpPr>
          <p:cxnSp>
            <p:nvCxnSpPr>
              <p:cNvPr id="27" name="直接连接符 27"/>
              <p:cNvCxnSpPr>
                <a:cxnSpLocks noChangeShapeType="1"/>
              </p:cNvCxnSpPr>
              <p:nvPr/>
            </p:nvCxnSpPr>
            <p:spPr bwMode="auto">
              <a:xfrm>
                <a:off x="368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连接符 28"/>
              <p:cNvCxnSpPr>
                <a:cxnSpLocks noChangeShapeType="1"/>
              </p:cNvCxnSpPr>
              <p:nvPr/>
            </p:nvCxnSpPr>
            <p:spPr bwMode="auto">
              <a:xfrm>
                <a:off x="14413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连接符 29"/>
              <p:cNvCxnSpPr>
                <a:cxnSpLocks noChangeShapeType="1"/>
              </p:cNvCxnSpPr>
              <p:nvPr/>
            </p:nvCxnSpPr>
            <p:spPr bwMode="auto">
              <a:xfrm>
                <a:off x="29285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连接符 30"/>
              <p:cNvCxnSpPr>
                <a:cxnSpLocks noChangeShapeType="1"/>
              </p:cNvCxnSpPr>
              <p:nvPr/>
            </p:nvCxnSpPr>
            <p:spPr bwMode="auto">
              <a:xfrm>
                <a:off x="436619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直接连接符 31"/>
              <p:cNvCxnSpPr>
                <a:cxnSpLocks noChangeShapeType="1"/>
              </p:cNvCxnSpPr>
              <p:nvPr/>
            </p:nvCxnSpPr>
            <p:spPr bwMode="auto">
              <a:xfrm>
                <a:off x="580381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直接连接符 32"/>
              <p:cNvCxnSpPr>
                <a:cxnSpLocks noChangeShapeType="1"/>
              </p:cNvCxnSpPr>
              <p:nvPr/>
            </p:nvCxnSpPr>
            <p:spPr bwMode="auto">
              <a:xfrm>
                <a:off x="72910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72869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02159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直接连接符 35"/>
              <p:cNvCxnSpPr>
                <a:cxnSpLocks noChangeShapeType="1"/>
              </p:cNvCxnSpPr>
              <p:nvPr/>
            </p:nvCxnSpPr>
            <p:spPr bwMode="auto">
              <a:xfrm>
                <a:off x="1165353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451" y="0"/>
              <a:ext cx="227" cy="557"/>
              <a:chOff x="0" y="0"/>
              <a:chExt cx="1165250" cy="576064"/>
            </a:xfrm>
          </p:grpSpPr>
          <p:cxnSp>
            <p:nvCxnSpPr>
              <p:cNvPr id="18" name="直接连接符 18"/>
              <p:cNvCxnSpPr>
                <a:cxnSpLocks noChangeShapeType="1"/>
              </p:cNvCxnSpPr>
              <p:nvPr/>
            </p:nvCxnSpPr>
            <p:spPr bwMode="auto">
              <a:xfrm>
                <a:off x="100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直接连接符 19"/>
              <p:cNvCxnSpPr>
                <a:cxnSpLocks noChangeShapeType="1"/>
              </p:cNvCxnSpPr>
              <p:nvPr/>
            </p:nvCxnSpPr>
            <p:spPr bwMode="auto">
              <a:xfrm>
                <a:off x="14380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直接连接符 20"/>
              <p:cNvCxnSpPr>
                <a:cxnSpLocks noChangeShapeType="1"/>
              </p:cNvCxnSpPr>
              <p:nvPr/>
            </p:nvCxnSpPr>
            <p:spPr bwMode="auto">
              <a:xfrm>
                <a:off x="292650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直接连接符 21"/>
              <p:cNvCxnSpPr>
                <a:cxnSpLocks noChangeShapeType="1"/>
              </p:cNvCxnSpPr>
              <p:nvPr/>
            </p:nvCxnSpPr>
            <p:spPr bwMode="auto">
              <a:xfrm>
                <a:off x="436358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连接符 22"/>
              <p:cNvCxnSpPr>
                <a:cxnSpLocks noChangeShapeType="1"/>
              </p:cNvCxnSpPr>
              <p:nvPr/>
            </p:nvCxnSpPr>
            <p:spPr bwMode="auto">
              <a:xfrm>
                <a:off x="580066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直接连接符 23"/>
              <p:cNvCxnSpPr>
                <a:cxnSpLocks noChangeShapeType="1"/>
              </p:cNvCxnSpPr>
              <p:nvPr/>
            </p:nvCxnSpPr>
            <p:spPr bwMode="auto">
              <a:xfrm>
                <a:off x="728905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直接连接符 24"/>
              <p:cNvCxnSpPr>
                <a:cxnSpLocks noChangeShapeType="1"/>
              </p:cNvCxnSpPr>
              <p:nvPr/>
            </p:nvCxnSpPr>
            <p:spPr bwMode="auto">
              <a:xfrm>
                <a:off x="872613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直接连接符 25"/>
              <p:cNvCxnSpPr>
                <a:cxnSpLocks noChangeShapeType="1"/>
              </p:cNvCxnSpPr>
              <p:nvPr/>
            </p:nvCxnSpPr>
            <p:spPr bwMode="auto">
              <a:xfrm>
                <a:off x="1021455" y="107613"/>
                <a:ext cx="0" cy="360647"/>
              </a:xfrm>
              <a:prstGeom prst="line">
                <a:avLst/>
              </a:prstGeom>
              <a:noFill/>
              <a:ln w="9525">
                <a:solidFill>
                  <a:srgbClr val="9FAE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直接连接符 26"/>
              <p:cNvCxnSpPr>
                <a:cxnSpLocks noChangeShapeType="1"/>
              </p:cNvCxnSpPr>
              <p:nvPr/>
            </p:nvCxnSpPr>
            <p:spPr bwMode="auto">
              <a:xfrm>
                <a:off x="1165163" y="0"/>
                <a:ext cx="0" cy="5758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0" y="557"/>
              <a:ext cx="236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192" y="557"/>
              <a:ext cx="48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dirty="0"/>
                <a:t>2</a:t>
              </a:r>
              <a:r>
                <a:rPr lang="en-US" altLang="zh-CN" baseline="30000" dirty="0"/>
                <a:t>-126</a:t>
              </a:r>
              <a:endParaRPr lang="zh-CN" altLang="en-US" baseline="30000" dirty="0"/>
            </a:p>
          </p:txBody>
        </p:sp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538" y="557"/>
              <a:ext cx="47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2</a:t>
              </a:r>
              <a:r>
                <a:rPr lang="en-US" altLang="zh-CN" baseline="30000"/>
                <a:t>-125</a:t>
              </a:r>
              <a:endParaRPr lang="zh-CN" altLang="en-US" baseline="30000"/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912" y="557"/>
              <a:ext cx="51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2</a:t>
              </a:r>
              <a:r>
                <a:rPr lang="en-US" altLang="zh-CN" baseline="30000"/>
                <a:t>-124</a:t>
              </a:r>
              <a:endParaRPr lang="zh-CN" altLang="en-US" baseline="30000"/>
            </a:p>
          </p:txBody>
        </p:sp>
        <p:sp>
          <p:nvSpPr>
            <p:cNvPr id="16" name="TextBox 16"/>
            <p:cNvSpPr txBox="1">
              <a:spLocks noChangeArrowheads="1"/>
            </p:cNvSpPr>
            <p:nvPr/>
          </p:nvSpPr>
          <p:spPr bwMode="auto">
            <a:xfrm>
              <a:off x="1872" y="561"/>
              <a:ext cx="51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/>
                <a:t>2</a:t>
              </a:r>
              <a:r>
                <a:rPr lang="en-US" altLang="zh-CN" baseline="30000"/>
                <a:t>-123</a:t>
              </a:r>
              <a:endParaRPr lang="zh-CN" altLang="en-US" baseline="30000"/>
            </a:p>
          </p:txBody>
        </p:sp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219" y="117"/>
              <a:ext cx="227" cy="396"/>
            </a:xfrm>
            <a:prstGeom prst="rect">
              <a:avLst/>
            </a:prstGeom>
            <a:solidFill>
              <a:srgbClr val="00FF00">
                <a:alpha val="50195"/>
              </a:srgb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3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语言浮点数总结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数据集是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的子集</a:t>
            </a:r>
            <a:endParaRPr lang="en-US" altLang="zh-CN" dirty="0" smtClean="0"/>
          </a:p>
          <a:p>
            <a:pPr lvl="1"/>
            <a:r>
              <a:rPr lang="en-US" altLang="zh-CN" dirty="0"/>
              <a:t>f==(float)(</a:t>
            </a:r>
            <a:r>
              <a:rPr lang="en-US" altLang="zh-CN" dirty="0" smtClean="0"/>
              <a:t>double)f  </a:t>
            </a:r>
            <a:r>
              <a:rPr lang="zh-CN" altLang="en-US" dirty="0" smtClean="0"/>
              <a:t>成立</a:t>
            </a:r>
            <a:endParaRPr lang="en-US" altLang="zh-CN" dirty="0"/>
          </a:p>
          <a:p>
            <a:r>
              <a:rPr lang="zh-CN" altLang="en-US" dirty="0" smtClean="0"/>
              <a:t>浮点数尾数原码表示</a:t>
            </a:r>
            <a:endParaRPr lang="en-US" altLang="zh-CN" dirty="0" smtClean="0"/>
          </a:p>
          <a:p>
            <a:pPr lvl="1"/>
            <a:r>
              <a:rPr lang="en-US" altLang="zh-CN" dirty="0"/>
              <a:t>f==-(-f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成立</a:t>
            </a:r>
            <a:endParaRPr lang="en-US" altLang="zh-CN" dirty="0"/>
          </a:p>
          <a:p>
            <a:r>
              <a:rPr lang="zh-CN" altLang="en-US" dirty="0" smtClean="0"/>
              <a:t>浮点数存在两个零</a:t>
            </a:r>
            <a:endParaRPr lang="en-US" altLang="zh-CN" dirty="0" smtClean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语言不关注</a:t>
            </a:r>
          </a:p>
          <a:p>
            <a:pPr lvl="1"/>
            <a:r>
              <a:rPr lang="zh-CN" altLang="en-US" dirty="0" smtClean="0"/>
              <a:t>浮点运算指令实现必须考虑这个因素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/>
              <a:t>使用</a:t>
            </a:r>
            <a:r>
              <a:rPr lang="en-US" altLang="zh-CN" sz="2600" dirty="0"/>
              <a:t>7bit</a:t>
            </a:r>
            <a:r>
              <a:rPr lang="zh-CN" altLang="en-US" sz="2600" dirty="0"/>
              <a:t>表示</a:t>
            </a:r>
            <a:r>
              <a:rPr lang="en-US" altLang="zh-CN" sz="2600" dirty="0"/>
              <a:t>128</a:t>
            </a:r>
            <a:r>
              <a:rPr lang="zh-CN" altLang="en-US" sz="2600" dirty="0"/>
              <a:t>个字符</a:t>
            </a:r>
          </a:p>
          <a:p>
            <a:pPr lvl="1" eaLnBrk="1" hangingPunct="1"/>
            <a:r>
              <a:rPr lang="en-US" altLang="zh-CN" sz="2200" dirty="0"/>
              <a:t>From 000 0000 to 111 1111  2</a:t>
            </a:r>
            <a:r>
              <a:rPr lang="en-US" altLang="zh-CN" sz="2200" baseline="50000" dirty="0"/>
              <a:t>7</a:t>
            </a:r>
            <a:r>
              <a:rPr lang="en-US" altLang="zh-CN" sz="2200" dirty="0"/>
              <a:t>=128</a:t>
            </a:r>
          </a:p>
          <a:p>
            <a:pPr eaLnBrk="1" hangingPunct="1"/>
            <a:r>
              <a:rPr lang="zh-CN" altLang="en-US" sz="2600" dirty="0"/>
              <a:t>注意：</a:t>
            </a:r>
            <a:r>
              <a:rPr lang="en-US" altLang="zh-CN" sz="2600" dirty="0"/>
              <a:t>ASCII</a:t>
            </a:r>
            <a:r>
              <a:rPr lang="zh-CN" altLang="en-US" sz="2600" dirty="0"/>
              <a:t>中的数字字符和数字本身不相等</a:t>
            </a:r>
          </a:p>
          <a:p>
            <a:pPr eaLnBrk="1" hangingPunct="1"/>
            <a:r>
              <a:rPr lang="zh-CN" altLang="en-US" sz="2600" dirty="0"/>
              <a:t>几乎所有计算机均支持该代码集</a:t>
            </a:r>
          </a:p>
          <a:p>
            <a:pPr eaLnBrk="1" hangingPunct="1"/>
            <a:r>
              <a:rPr lang="zh-CN" altLang="en-US" sz="2600" dirty="0"/>
              <a:t>但不是所有语言都能用</a:t>
            </a:r>
            <a:r>
              <a:rPr lang="en-US" altLang="zh-CN" sz="2600" dirty="0"/>
              <a:t>128</a:t>
            </a:r>
            <a:r>
              <a:rPr lang="zh-CN" altLang="en-US" sz="2600" dirty="0"/>
              <a:t>个字符表示</a:t>
            </a:r>
          </a:p>
          <a:p>
            <a:pPr eaLnBrk="1" hangingPunct="1"/>
            <a:r>
              <a:rPr lang="en-US" altLang="zh-CN" sz="2600" dirty="0"/>
              <a:t>8Bit??? </a:t>
            </a:r>
          </a:p>
          <a:p>
            <a:pPr eaLnBrk="1" hangingPunct="1"/>
            <a:r>
              <a:rPr lang="en-US" altLang="zh-CN" sz="2600" dirty="0"/>
              <a:t>MSB=0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计算机利用寄存器存储数据</a:t>
            </a:r>
          </a:p>
          <a:p>
            <a:pPr eaLnBrk="1" hangingPunct="1"/>
            <a:r>
              <a:rPr lang="zh-CN" altLang="en-US" dirty="0"/>
              <a:t>寄存器中每个位称</a:t>
            </a:r>
            <a:r>
              <a:rPr lang="en-US" altLang="zh-CN" dirty="0"/>
              <a:t>bit (</a:t>
            </a:r>
            <a:r>
              <a:rPr lang="en-US" altLang="zh-CN" dirty="0">
                <a:solidFill>
                  <a:srgbClr val="0066FF"/>
                </a:solidFill>
              </a:rPr>
              <a:t>Bi</a:t>
            </a:r>
            <a:r>
              <a:rPr lang="en-US" altLang="zh-CN" dirty="0"/>
              <a:t>nary </a:t>
            </a:r>
            <a:r>
              <a:rPr lang="en-US" altLang="zh-CN" dirty="0" err="1"/>
              <a:t>Digi</a:t>
            </a:r>
            <a:r>
              <a:rPr lang="en-US" altLang="zh-CN" dirty="0" err="1">
                <a:solidFill>
                  <a:srgbClr val="0066FF"/>
                </a:solidFill>
              </a:rPr>
              <a:t>T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最高有效位 </a:t>
            </a:r>
            <a:r>
              <a:rPr lang="en-US" altLang="zh-CN" sz="2600" dirty="0"/>
              <a:t>(MSB)  </a:t>
            </a:r>
            <a:r>
              <a:rPr lang="zh-CN" altLang="en-US" dirty="0"/>
              <a:t>最低有效位 </a:t>
            </a:r>
            <a:r>
              <a:rPr lang="en-US" altLang="zh-CN" sz="2600" dirty="0"/>
              <a:t>(LSB)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32" name="Group 2"/>
          <p:cNvGrpSpPr>
            <a:grpSpLocks/>
          </p:cNvGrpSpPr>
          <p:nvPr/>
        </p:nvGrpSpPr>
        <p:grpSpPr bwMode="auto">
          <a:xfrm>
            <a:off x="1987624" y="3123282"/>
            <a:ext cx="4752975" cy="1225550"/>
            <a:chOff x="0" y="0"/>
            <a:chExt cx="2994" cy="772"/>
          </a:xfrm>
        </p:grpSpPr>
        <p:grpSp>
          <p:nvGrpSpPr>
            <p:cNvPr id="33" name="Group 3"/>
            <p:cNvGrpSpPr>
              <a:grpSpLocks/>
            </p:cNvGrpSpPr>
            <p:nvPr/>
          </p:nvGrpSpPr>
          <p:grpSpPr bwMode="auto">
            <a:xfrm>
              <a:off x="0" y="410"/>
              <a:ext cx="2994" cy="362"/>
              <a:chOff x="0" y="0"/>
              <a:chExt cx="2994" cy="410"/>
            </a:xfrm>
          </p:grpSpPr>
          <p:sp>
            <p:nvSpPr>
              <p:cNvPr id="43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9" cy="410"/>
              </a:xfrm>
              <a:prstGeom prst="rect">
                <a:avLst/>
              </a:prstGeom>
              <a:solidFill>
                <a:srgbClr val="99CC00"/>
              </a:solidFill>
              <a:ln w="19050" cmpd="sng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800" i="0" smtClean="0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Rectangle 5"/>
              <p:cNvSpPr>
                <a:spLocks noChangeArrowheads="1"/>
              </p:cNvSpPr>
              <p:nvPr/>
            </p:nvSpPr>
            <p:spPr bwMode="auto">
              <a:xfrm>
                <a:off x="379" y="0"/>
                <a:ext cx="379" cy="410"/>
              </a:xfrm>
              <a:prstGeom prst="rect">
                <a:avLst/>
              </a:prstGeom>
              <a:solidFill>
                <a:srgbClr val="99CC00"/>
              </a:solidFill>
              <a:ln w="19050" cmpd="sng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800" i="0" smtClean="0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758" y="0"/>
                <a:ext cx="379" cy="410"/>
              </a:xfrm>
              <a:prstGeom prst="rect">
                <a:avLst/>
              </a:prstGeom>
              <a:solidFill>
                <a:srgbClr val="99CC00"/>
              </a:solidFill>
              <a:ln w="19050" cmpd="sng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800" i="0" smtClean="0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137" y="0"/>
                <a:ext cx="379" cy="410"/>
              </a:xfrm>
              <a:prstGeom prst="rect">
                <a:avLst/>
              </a:prstGeom>
              <a:solidFill>
                <a:srgbClr val="99CC00"/>
              </a:solidFill>
              <a:ln w="19050" cmpd="sng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800" i="0" smtClean="0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Rectangle 8"/>
              <p:cNvSpPr>
                <a:spLocks noChangeArrowheads="1"/>
              </p:cNvSpPr>
              <p:nvPr/>
            </p:nvSpPr>
            <p:spPr bwMode="auto">
              <a:xfrm>
                <a:off x="1478" y="0"/>
                <a:ext cx="379" cy="410"/>
              </a:xfrm>
              <a:prstGeom prst="rect">
                <a:avLst/>
              </a:prstGeom>
              <a:solidFill>
                <a:srgbClr val="99CC00"/>
              </a:solidFill>
              <a:ln w="19050" cmpd="sng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800" i="0" smtClean="0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1857" y="0"/>
                <a:ext cx="379" cy="410"/>
              </a:xfrm>
              <a:prstGeom prst="rect">
                <a:avLst/>
              </a:prstGeom>
              <a:solidFill>
                <a:srgbClr val="99CC00"/>
              </a:solidFill>
              <a:ln w="19050" cmpd="sng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800" i="0" smtClean="0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2236" y="0"/>
                <a:ext cx="379" cy="410"/>
              </a:xfrm>
              <a:prstGeom prst="rect">
                <a:avLst/>
              </a:prstGeom>
              <a:solidFill>
                <a:srgbClr val="99CC00"/>
              </a:solidFill>
              <a:ln w="19050" cmpd="sng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800" i="0" smtClean="0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Rectangle 11"/>
              <p:cNvSpPr>
                <a:spLocks noChangeArrowheads="1"/>
              </p:cNvSpPr>
              <p:nvPr/>
            </p:nvSpPr>
            <p:spPr bwMode="auto">
              <a:xfrm>
                <a:off x="2615" y="0"/>
                <a:ext cx="379" cy="410"/>
              </a:xfrm>
              <a:prstGeom prst="rect">
                <a:avLst/>
              </a:prstGeom>
              <a:solidFill>
                <a:srgbClr val="99CC00"/>
              </a:solidFill>
              <a:ln w="19050" cmpd="sng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800" i="0" smtClean="0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sz="2800" i="0" baseline="-2500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" name="Group 12"/>
            <p:cNvGrpSpPr>
              <a:grpSpLocks/>
            </p:cNvGrpSpPr>
            <p:nvPr/>
          </p:nvGrpSpPr>
          <p:grpSpPr bwMode="auto">
            <a:xfrm>
              <a:off x="0" y="0"/>
              <a:ext cx="2994" cy="410"/>
              <a:chOff x="0" y="0"/>
              <a:chExt cx="2994" cy="410"/>
            </a:xfrm>
          </p:grpSpPr>
          <p:sp>
            <p:nvSpPr>
              <p:cNvPr id="35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9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 anchorCtr="1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0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7</a:t>
                </a:r>
                <a:endParaRPr lang="en-US" sz="2000" i="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Rectangle 14"/>
              <p:cNvSpPr>
                <a:spLocks noChangeArrowheads="1"/>
              </p:cNvSpPr>
              <p:nvPr/>
            </p:nvSpPr>
            <p:spPr bwMode="auto">
              <a:xfrm>
                <a:off x="379" y="0"/>
                <a:ext cx="379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 anchorCtr="1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0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6</a:t>
                </a:r>
                <a:endParaRPr lang="en-US" sz="2000" i="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15"/>
              <p:cNvSpPr>
                <a:spLocks noChangeArrowheads="1"/>
              </p:cNvSpPr>
              <p:nvPr/>
            </p:nvSpPr>
            <p:spPr bwMode="auto">
              <a:xfrm>
                <a:off x="758" y="0"/>
                <a:ext cx="379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 anchorCtr="1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0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5</a:t>
                </a:r>
                <a:endParaRPr lang="en-US" sz="2000" i="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16"/>
              <p:cNvSpPr>
                <a:spLocks noChangeArrowheads="1"/>
              </p:cNvSpPr>
              <p:nvPr/>
            </p:nvSpPr>
            <p:spPr bwMode="auto">
              <a:xfrm>
                <a:off x="1137" y="0"/>
                <a:ext cx="379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 anchorCtr="1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0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4</a:t>
                </a:r>
                <a:endParaRPr lang="en-US" sz="2000" i="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Rectangle 17"/>
              <p:cNvSpPr>
                <a:spLocks noChangeArrowheads="1"/>
              </p:cNvSpPr>
              <p:nvPr/>
            </p:nvSpPr>
            <p:spPr bwMode="auto">
              <a:xfrm>
                <a:off x="1478" y="0"/>
                <a:ext cx="379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 anchorCtr="1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0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3</a:t>
                </a:r>
                <a:endParaRPr lang="en-US" sz="2000" i="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18"/>
              <p:cNvSpPr>
                <a:spLocks noChangeArrowheads="1"/>
              </p:cNvSpPr>
              <p:nvPr/>
            </p:nvSpPr>
            <p:spPr bwMode="auto">
              <a:xfrm>
                <a:off x="1857" y="0"/>
                <a:ext cx="379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 anchorCtr="1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0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2</a:t>
                </a:r>
                <a:endParaRPr lang="en-US" sz="2000" i="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Rectangle 19"/>
              <p:cNvSpPr>
                <a:spLocks noChangeArrowheads="1"/>
              </p:cNvSpPr>
              <p:nvPr/>
            </p:nvSpPr>
            <p:spPr bwMode="auto">
              <a:xfrm>
                <a:off x="2236" y="0"/>
                <a:ext cx="379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 anchorCtr="1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0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sz="2000" i="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2615" y="0"/>
                <a:ext cx="379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 anchorCtr="1"/>
              <a:lstStyle>
                <a:lvl1pPr marL="342900" indent="-3429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en-US" sz="2000" i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sz="2000" i="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1" name="Group 23"/>
          <p:cNvGrpSpPr>
            <a:grpSpLocks/>
          </p:cNvGrpSpPr>
          <p:nvPr/>
        </p:nvGrpSpPr>
        <p:grpSpPr bwMode="auto">
          <a:xfrm>
            <a:off x="649362" y="3656682"/>
            <a:ext cx="2590800" cy="1890713"/>
            <a:chOff x="-219" y="0"/>
            <a:chExt cx="1632" cy="1191"/>
          </a:xfrm>
        </p:grpSpPr>
        <p:sp>
          <p:nvSpPr>
            <p:cNvPr id="52" name="Oval 24"/>
            <p:cNvSpPr>
              <a:spLocks noChangeArrowheads="1"/>
            </p:cNvSpPr>
            <p:nvPr/>
          </p:nvSpPr>
          <p:spPr bwMode="auto">
            <a:xfrm>
              <a:off x="576" y="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-219" y="787"/>
              <a:ext cx="16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 i="0" dirty="0" smtClean="0">
                  <a:solidFill>
                    <a:schemeClr val="accent2"/>
                  </a:solidFill>
                  <a:ea typeface="宋体" panose="02010600030101010101" pitchFamily="2" charset="-122"/>
                </a:rPr>
                <a:t>MSB</a:t>
              </a:r>
              <a:endParaRPr lang="en-US" altLang="zh-CN" sz="1800" i="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0" dirty="0">
                  <a:ea typeface="宋体" panose="02010600030101010101" pitchFamily="2" charset="-122"/>
                </a:rPr>
                <a:t>Most significant bit</a:t>
              </a:r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flipH="1">
              <a:off x="576" y="480"/>
              <a:ext cx="144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</p:grpSp>
      <p:grpSp>
        <p:nvGrpSpPr>
          <p:cNvPr id="55" name="Group 27"/>
          <p:cNvGrpSpPr>
            <a:grpSpLocks/>
          </p:cNvGrpSpPr>
          <p:nvPr/>
        </p:nvGrpSpPr>
        <p:grpSpPr bwMode="auto">
          <a:xfrm>
            <a:off x="5145162" y="3656682"/>
            <a:ext cx="2590800" cy="1890713"/>
            <a:chOff x="-411" y="0"/>
            <a:chExt cx="1632" cy="1191"/>
          </a:xfrm>
        </p:grpSpPr>
        <p:sp>
          <p:nvSpPr>
            <p:cNvPr id="56" name="Oval 28"/>
            <p:cNvSpPr>
              <a:spLocks noChangeArrowheads="1"/>
            </p:cNvSpPr>
            <p:nvPr/>
          </p:nvSpPr>
          <p:spPr bwMode="auto">
            <a:xfrm>
              <a:off x="192" y="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i="0"/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-411" y="787"/>
              <a:ext cx="16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 i="0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 LSB</a:t>
              </a: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 sz="1800" i="0" dirty="0">
                  <a:latin typeface="Arial" panose="020B0604020202020204" pitchFamily="34" charset="0"/>
                  <a:ea typeface="宋体" panose="02010600030101010101" pitchFamily="2" charset="-122"/>
                </a:rPr>
                <a:t>Least significant bit</a:t>
              </a:r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>
              <a:off x="432" y="432"/>
              <a:ext cx="96" cy="38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</p:grpSp>
    </p:spTree>
    <p:extLst>
      <p:ext uri="{BB962C8B-B14F-4D97-AF65-F5344CB8AC3E}">
        <p14:creationId xmlns:p14="http://schemas.microsoft.com/office/powerpoint/2010/main" val="24836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</a:t>
            </a:r>
            <a:r>
              <a:rPr lang="zh-CN" altLang="en-US" dirty="0"/>
              <a:t>汉字表示法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 </a:t>
            </a:r>
            <a:r>
              <a:rPr lang="zh-CN" altLang="en-US" dirty="0"/>
              <a:t>位数据仅能表示</a:t>
            </a:r>
            <a:r>
              <a:rPr lang="en-US" altLang="zh-CN" dirty="0"/>
              <a:t>256</a:t>
            </a:r>
            <a:r>
              <a:rPr lang="zh-CN" altLang="en-US" dirty="0"/>
              <a:t>个字符，常用汉字</a:t>
            </a:r>
            <a:r>
              <a:rPr lang="en-US" altLang="zh-CN" dirty="0"/>
              <a:t>6000</a:t>
            </a:r>
            <a:r>
              <a:rPr lang="zh-CN" altLang="en-US" dirty="0"/>
              <a:t>多个，故其无法表示汉字</a:t>
            </a:r>
          </a:p>
          <a:p>
            <a:pPr eaLnBrk="1" hangingPunct="1"/>
            <a:r>
              <a:rPr lang="en-US" altLang="zh-CN" dirty="0" smtClean="0"/>
              <a:t>GB2312</a:t>
            </a:r>
            <a:r>
              <a:rPr lang="zh-CN" altLang="en-US" dirty="0" smtClean="0"/>
              <a:t>国家标准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1981</a:t>
            </a:r>
            <a:r>
              <a:rPr lang="zh-CN" altLang="en-US" dirty="0"/>
              <a:t>年</a:t>
            </a:r>
            <a:r>
              <a:rPr lang="en-US" altLang="zh-CN" dirty="0" smtClean="0"/>
              <a:t>,</a:t>
            </a:r>
            <a:r>
              <a:rPr lang="en-US" altLang="zh-CN" dirty="0"/>
              <a:t> 16</a:t>
            </a:r>
            <a:r>
              <a:rPr lang="zh-CN" altLang="en-US" dirty="0"/>
              <a:t>位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又</a:t>
            </a:r>
            <a:r>
              <a:rPr lang="zh-CN" altLang="en-US" dirty="0"/>
              <a:t>称为国标码或国际交换码</a:t>
            </a:r>
          </a:p>
          <a:p>
            <a:pPr lvl="2" eaLnBrk="1" hangingPunct="1"/>
            <a:r>
              <a:rPr lang="zh-CN" altLang="en-US" dirty="0"/>
              <a:t>一级常用汉字</a:t>
            </a:r>
            <a:r>
              <a:rPr lang="en-US" altLang="zh-CN" dirty="0"/>
              <a:t>3755</a:t>
            </a:r>
            <a:r>
              <a:rPr lang="zh-CN" altLang="en-US" dirty="0"/>
              <a:t>个，按汉语拼音排列</a:t>
            </a:r>
          </a:p>
          <a:p>
            <a:pPr lvl="2" eaLnBrk="1" hangingPunct="1"/>
            <a:r>
              <a:rPr lang="zh-CN" altLang="en-US" dirty="0"/>
              <a:t>二级常用汉字</a:t>
            </a:r>
            <a:r>
              <a:rPr lang="en-US" altLang="zh-CN" dirty="0"/>
              <a:t>3008</a:t>
            </a:r>
            <a:r>
              <a:rPr lang="zh-CN" altLang="en-US" dirty="0"/>
              <a:t>个，按偏旁部首排列</a:t>
            </a:r>
          </a:p>
          <a:p>
            <a:pPr lvl="2" eaLnBrk="1" hangingPunct="1"/>
            <a:r>
              <a:rPr lang="zh-CN" altLang="en-US" dirty="0"/>
              <a:t>非汉字字符</a:t>
            </a:r>
            <a:r>
              <a:rPr lang="en-US" altLang="zh-CN" dirty="0"/>
              <a:t>682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ym typeface="Wingdings" panose="05000000000000000000" pitchFamily="2" charset="2"/>
              </a:rPr>
              <a:t>94*94</a:t>
            </a:r>
            <a:r>
              <a:rPr lang="zh-CN" altLang="en-US" dirty="0">
                <a:sym typeface="Wingdings" panose="05000000000000000000" pitchFamily="2" charset="2"/>
              </a:rPr>
              <a:t>矩阵  </a:t>
            </a:r>
            <a:r>
              <a:rPr lang="zh-CN" altLang="en-US" dirty="0">
                <a:sym typeface="Wingdings" panose="05000000000000000000" pitchFamily="2" charset="2"/>
                <a:hlinkClick r:id="rId2" action="ppaction://hlinkfile"/>
              </a:rPr>
              <a:t>区位码</a:t>
            </a:r>
            <a:r>
              <a:rPr lang="zh-CN" altLang="en-US" dirty="0">
                <a:sym typeface="Wingdings" panose="05000000000000000000" pitchFamily="2" charset="2"/>
              </a:rPr>
              <a:t>（行</a:t>
            </a:r>
            <a:r>
              <a:rPr lang="en-US" altLang="zh-CN" dirty="0">
                <a:sym typeface="Wingdings" panose="05000000000000000000" pitchFamily="2" charset="2"/>
              </a:rPr>
              <a:t>---</a:t>
            </a:r>
            <a:r>
              <a:rPr lang="zh-CN" altLang="en-US" dirty="0">
                <a:sym typeface="Wingdings" panose="05000000000000000000" pitchFamily="2" charset="2"/>
              </a:rPr>
              <a:t>区，列</a:t>
            </a:r>
            <a:r>
              <a:rPr lang="en-US" altLang="zh-CN" dirty="0">
                <a:sym typeface="Wingdings" panose="05000000000000000000" pitchFamily="2" charset="2"/>
              </a:rPr>
              <a:t>---</a:t>
            </a:r>
            <a:r>
              <a:rPr lang="zh-CN" altLang="en-US" dirty="0">
                <a:sym typeface="Wingdings" panose="05000000000000000000" pitchFamily="2" charset="2"/>
              </a:rPr>
              <a:t>位）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/>
              <a:t>一级汉字 </a:t>
            </a:r>
            <a:r>
              <a:rPr lang="en-US" altLang="zh-CN" dirty="0"/>
              <a:t>16-55</a:t>
            </a:r>
            <a:r>
              <a:rPr lang="zh-CN" altLang="en-US" dirty="0"/>
              <a:t>区 二级汉字 </a:t>
            </a:r>
            <a:r>
              <a:rPr lang="en-US" altLang="zh-CN" dirty="0"/>
              <a:t>56-87</a:t>
            </a:r>
            <a:r>
              <a:rPr lang="zh-CN" altLang="en-US" dirty="0"/>
              <a:t>区</a:t>
            </a:r>
          </a:p>
          <a:p>
            <a:pPr lvl="2"/>
            <a:r>
              <a:rPr lang="zh-CN" altLang="en-US" dirty="0"/>
              <a:t>三级汉字 </a:t>
            </a:r>
            <a:r>
              <a:rPr lang="en-US" altLang="zh-CN" dirty="0"/>
              <a:t>1-9</a:t>
            </a:r>
            <a:r>
              <a:rPr lang="zh-CN" altLang="en-US" dirty="0"/>
              <a:t>区   用户自定义</a:t>
            </a:r>
            <a:r>
              <a:rPr lang="en-US" altLang="zh-CN" dirty="0"/>
              <a:t>10-15</a:t>
            </a:r>
            <a:r>
              <a:rPr lang="zh-CN" altLang="en-US" dirty="0"/>
              <a:t>区</a:t>
            </a:r>
          </a:p>
          <a:p>
            <a:pPr eaLnBrk="1" hangingPunct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68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汉字机内码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计算机内存储和处理汉字时使用的编码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码严格区分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与区位码之间简单对应</a:t>
            </a:r>
          </a:p>
          <a:p>
            <a:r>
              <a:rPr lang="zh-CN" altLang="en-US" dirty="0"/>
              <a:t>汉字内码</a:t>
            </a:r>
            <a:r>
              <a:rPr lang="en-US" altLang="zh-CN" dirty="0"/>
              <a:t>=</a:t>
            </a:r>
            <a:r>
              <a:rPr lang="zh-CN" altLang="en-US" dirty="0"/>
              <a:t>区位码</a:t>
            </a:r>
            <a:r>
              <a:rPr lang="en-US" altLang="zh-CN" dirty="0"/>
              <a:t>+0xA0A0</a:t>
            </a:r>
          </a:p>
          <a:p>
            <a:pPr eaLnBrk="1" hangingPunct="1"/>
            <a:r>
              <a:rPr lang="zh-CN" altLang="en-US" dirty="0"/>
              <a:t>与</a:t>
            </a:r>
            <a:r>
              <a:rPr lang="en-US" altLang="zh-CN" dirty="0"/>
              <a:t>ASCII</a:t>
            </a:r>
            <a:r>
              <a:rPr lang="zh-CN" altLang="en-US" dirty="0"/>
              <a:t>字符的区别，最高有效位</a:t>
            </a:r>
            <a:r>
              <a:rPr lang="en-US" altLang="zh-CN" dirty="0"/>
              <a:t>MSB=1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字模码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字模码是用点阵表示的汉字字型代码，是汉字的输出形式。 </a:t>
            </a:r>
          </a:p>
          <a:p>
            <a:pPr eaLnBrk="1" hangingPunct="1"/>
            <a:r>
              <a:rPr lang="zh-CN" altLang="en-US" dirty="0"/>
              <a:t>字模点阵的信息量是很大的，所占存储空间也很大。以</a:t>
            </a:r>
            <a:r>
              <a:rPr lang="en-US" altLang="zh-CN" dirty="0"/>
              <a:t>16*16</a:t>
            </a:r>
            <a:r>
              <a:rPr lang="zh-CN" altLang="en-US" dirty="0"/>
              <a:t>为例，每个汉字要占用</a:t>
            </a:r>
            <a:r>
              <a:rPr lang="en-US" altLang="zh-CN" dirty="0"/>
              <a:t>32</a:t>
            </a:r>
            <a:r>
              <a:rPr lang="zh-CN" altLang="en-US" dirty="0"/>
              <a:t>个字节，</a:t>
            </a:r>
          </a:p>
          <a:p>
            <a:pPr eaLnBrk="1" hangingPunct="1"/>
            <a:r>
              <a:rPr lang="zh-CN" altLang="en-US" dirty="0"/>
              <a:t>因此字模点阵只能用来构成汉字库，而不能用于机内存储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Picture 7" descr="dianz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00400"/>
            <a:ext cx="32766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37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7200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None/>
          <a:tabLst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7200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None/>
          <a:tabLst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  <a:ea typeface="华文新魏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12001</TotalTime>
  <Words>2462</Words>
  <Application>Microsoft Office PowerPoint</Application>
  <PresentationFormat>全屏显示(4:3)</PresentationFormat>
  <Paragraphs>799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MoolBoran</vt:lpstr>
      <vt:lpstr>黑体</vt:lpstr>
      <vt:lpstr>华文楷体</vt:lpstr>
      <vt:lpstr>华文细黑</vt:lpstr>
      <vt:lpstr>华文新魏</vt:lpstr>
      <vt:lpstr>楷体</vt:lpstr>
      <vt:lpstr>宋体</vt:lpstr>
      <vt:lpstr>微软雅黑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2_nordridesign</vt:lpstr>
      <vt:lpstr>1_nordridesign</vt:lpstr>
      <vt:lpstr>1_Profile</vt:lpstr>
      <vt:lpstr>PowerPoint 演示文稿</vt:lpstr>
      <vt:lpstr>本章主要内容</vt:lpstr>
      <vt:lpstr>数据表示  Data Representation </vt:lpstr>
      <vt:lpstr>2.1.1 Character representation …</vt:lpstr>
      <vt:lpstr>ASCII</vt:lpstr>
      <vt:lpstr>Terminology</vt:lpstr>
      <vt:lpstr>2.1.2 汉字表示法</vt:lpstr>
      <vt:lpstr>汉字机内码</vt:lpstr>
      <vt:lpstr>字模码</vt:lpstr>
      <vt:lpstr>汉字标准</vt:lpstr>
      <vt:lpstr>Charset</vt:lpstr>
      <vt:lpstr>Unicode           www.unicode.org</vt:lpstr>
      <vt:lpstr>Universal Character Set  ISO</vt:lpstr>
      <vt:lpstr>记事本编码区别？  </vt:lpstr>
      <vt:lpstr>Kilo, Mega, Giga, Tera, Peta, Exa, Zetta, Yotta physics.nist.gov/cuu/Units/binary.html</vt:lpstr>
      <vt:lpstr>1999 New IEC Standard Prefixes</vt:lpstr>
      <vt:lpstr>计算机中数据如何存储？</vt:lpstr>
      <vt:lpstr>不同机器码公式对比</vt:lpstr>
      <vt:lpstr>定点数机器码表示范围</vt:lpstr>
      <vt:lpstr>机器码小结</vt:lpstr>
      <vt:lpstr>C语言中的机器码？</vt:lpstr>
      <vt:lpstr>变量内存值？</vt:lpstr>
      <vt:lpstr>PowerPoint 演示文稿</vt:lpstr>
      <vt:lpstr>C语言中的定点数</vt:lpstr>
      <vt:lpstr>32 位补码表示范围</vt:lpstr>
      <vt:lpstr>Father” of the IEEE 754 standard</vt:lpstr>
      <vt:lpstr>浮点数标准 IEEE754</vt:lpstr>
      <vt:lpstr>浮点数标准 IEEE754</vt:lpstr>
      <vt:lpstr>32位单精度浮点数编码格式</vt:lpstr>
      <vt:lpstr>例子</vt:lpstr>
      <vt:lpstr>例子</vt:lpstr>
      <vt:lpstr>例子</vt:lpstr>
      <vt:lpstr>IEEE754 规格化浮点数表示范围</vt:lpstr>
      <vt:lpstr>浮点数转换实例</vt:lpstr>
      <vt:lpstr>浮点数转换实例</vt:lpstr>
      <vt:lpstr>Double 3.3/1.1</vt:lpstr>
      <vt:lpstr>Float 3.3/1.1</vt:lpstr>
      <vt:lpstr>Double 3.3/1.1</vt:lpstr>
      <vt:lpstr>浮点数的表示范围与精度</vt:lpstr>
      <vt:lpstr>判断表达式</vt:lpstr>
      <vt:lpstr>C语言浮点数总结</vt:lpstr>
      <vt:lpstr>C语言浮点数总结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tiger</cp:lastModifiedBy>
  <cp:revision>1006</cp:revision>
  <dcterms:created xsi:type="dcterms:W3CDTF">2009-09-14T03:13:49Z</dcterms:created>
  <dcterms:modified xsi:type="dcterms:W3CDTF">2018-09-12T01:02:59Z</dcterms:modified>
</cp:coreProperties>
</file>