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4" r:id="rId5"/>
    <p:sldId id="276" r:id="rId6"/>
    <p:sldId id="278" r:id="rId7"/>
    <p:sldId id="275" r:id="rId8"/>
    <p:sldId id="279" r:id="rId9"/>
    <p:sldId id="28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0080625" cy="7559675"/>
  <p:notesSz cx="6858000" cy="9144000"/>
  <p:defaultTextStyle>
    <a:defPPr>
      <a:defRPr lang="en-GB"/>
    </a:defPPr>
    <a:lvl1pPr marL="0" lvl="0" indent="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239"/>
        <p:guide pos="2876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Espace réservé de l'image des diapositives 2048"/>
          <p:cNvSpPr>
            <a:spLocks noGrp="1"/>
          </p:cNvSpPr>
          <p:nvPr>
            <p:ph type="sldImg"/>
          </p:nvPr>
        </p:nvSpPr>
        <p:spPr>
          <a:xfrm>
            <a:off x="1484313" y="900113"/>
            <a:ext cx="4587875" cy="344011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291" name="Espace réservé du texte 2049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8225" cy="5038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/>
            <a:endParaRPr lang="en-GB"/>
          </a:p>
        </p:txBody>
      </p:sp>
      <p:sp>
        <p:nvSpPr>
          <p:cNvPr id="2051" name="Espace réservé de l'en-tête 2050"/>
          <p:cNvSpPr>
            <a:spLocks noGrp="1"/>
          </p:cNvSpPr>
          <p:nvPr>
            <p:ph type="hdr"/>
          </p:nvPr>
        </p:nvSpPr>
        <p:spPr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z="1400" strike="noStrike" noProof="1" dirty="0" err="1">
              <a:solidFill>
                <a:srgbClr val="000000"/>
              </a:solidFill>
            </a:endParaRPr>
          </a:p>
        </p:txBody>
      </p:sp>
      <p:sp>
        <p:nvSpPr>
          <p:cNvPr id="2052" name="Espace réservé de la date 2051"/>
          <p:cNvSpPr>
            <a:spLocks noGrp="1"/>
          </p:cNvSpPr>
          <p:nvPr>
            <p:ph type="dt"/>
          </p:nvPr>
        </p:nvSpPr>
        <p:spPr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algn="r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z="1400" strike="noStrike" noProof="1" dirty="0" err="1">
              <a:solidFill>
                <a:srgbClr val="000000"/>
              </a:solidFill>
            </a:endParaRPr>
          </a:p>
        </p:txBody>
      </p:sp>
      <p:sp>
        <p:nvSpPr>
          <p:cNvPr id="2053" name="Espace réservé du pied de page 2052"/>
          <p:cNvSpPr>
            <a:spLocks noGrp="1"/>
          </p:cNvSpPr>
          <p:nvPr>
            <p:ph type="ftr"/>
          </p:nvPr>
        </p:nvSpPr>
        <p:spPr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z="1400" strike="noStrike" noProof="1" dirty="0" err="1">
              <a:solidFill>
                <a:srgbClr val="000000"/>
              </a:solidFill>
            </a:endParaRPr>
          </a:p>
        </p:txBody>
      </p:sp>
      <p:sp>
        <p:nvSpPr>
          <p:cNvPr id="2054" name="Espace réservé du numéro de diapositive 2053"/>
          <p:cNvSpPr>
            <a:spLocks noGrp="1"/>
          </p:cNvSpPr>
          <p:nvPr>
            <p:ph type="sldNum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strike="noStrike" noProof="1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z="1400" strike="noStrike" noProof="1" dirty="0" err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/>
            </a:fld>
            <a:endParaRPr lang="fr-CA" altLang="x-none" sz="1400" dirty="0" err="1"/>
          </a:p>
        </p:txBody>
      </p:sp>
      <p:sp>
        <p:nvSpPr>
          <p:cNvPr id="14339" name="Espace réservé de l'image des diapositives 28672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4340" name="Espace réservé du texte 28673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2771" name="Espace réservé de l'image des diapositives 37888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2772" name="Espace réservé du texte 37889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4819" name="Espace réservé de l'image des diapositives 38912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4820" name="Espace réservé du texte 38913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6867" name="Espace réservé de l'image des diapositives 39936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6868" name="Espace réservé du texte 39937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8915" name="Espace réservé de l'image des diapositives 40960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8916" name="Espace réservé du texte 40961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0963" name="Espace réservé de l'image des diapositives 41984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0964" name="Espace réservé du texte 41985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3011" name="Espace réservé de l'image des diapositives 43008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3012" name="Espace réservé du texte 43009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5059" name="Espace réservé de l'image des diapositives 44032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5060" name="Espace réservé du texte 44033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7107" name="Espace réservé de l'image des diapositives 45056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7108" name="Espace réservé du texte 45057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9155" name="Espace réservé de l'image des diapositives 46080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9156" name="Espace réservé du texte 46081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16387" name="Espace réservé de l'image des diapositives 29696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6388" name="Espace réservé du texte 29697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18435" name="Espace réservé de l'image des diapositives 30720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8436" name="Espace réservé du texte 30721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0483" name="Espace réservé de l'image des diapositives 31744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0484" name="Espace réservé du texte 31745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2531" name="Espace réservé de l'image des diapositives 32768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2532" name="Espace réservé du texte 32769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4579" name="Espace réservé de l'image des diapositives 33792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4580" name="Espace réservé du texte 33793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6627" name="Espace réservé de l'image des diapositives 34816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6628" name="Espace réservé du texte 34817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8675" name="Espace réservé de l'image des diapositives 35840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8676" name="Espace réservé du texte 35841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0723" name="Espace réservé de l'image des diapositives 36864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0724" name="Espace réservé du texte 36865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fr-FR" sz="4960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fr-FR" sz="1985" strike="noStrike" noProof="1" smtClean="0"/>
              <a:t>Modifier le style des sous-titres du masque</a:t>
            </a:r>
            <a:endParaRPr lang="fr-FR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BB962C8B-B14F-4D97-AF65-F5344CB8AC3E}" type="datetime1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6469" y="576263"/>
            <a:ext cx="2267744" cy="5607050"/>
          </a:xfrm>
        </p:spPr>
        <p:txBody>
          <a:bodyPr vert="eaVert"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71768" cy="5607050"/>
          </a:xfrm>
        </p:spPr>
        <p:txBody>
          <a:bodyPr vert="eaVert"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fr-FR" sz="4960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fr-FR" sz="198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44778" cy="4383088"/>
          </a:xfrm>
        </p:spPr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9435" y="1800225"/>
            <a:ext cx="4444778" cy="4383088"/>
          </a:xfrm>
        </p:spPr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fr-FR" sz="198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fr-FR" sz="198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fr-FR" sz="2645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fr-FR" sz="2645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z="2315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z="1985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z="1655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z="1655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fr-FR" sz="132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fr-FR" sz="2645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fr-FR" strike="noStrike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fr-FR" sz="132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Image 10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0079038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re 1025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7725" cy="7191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en-GB" dirty="0"/>
              <a:t>Click to edit the title text format</a:t>
            </a:r>
            <a:endParaRPr lang="en-GB" dirty="0"/>
          </a:p>
        </p:txBody>
      </p:sp>
      <p:sp>
        <p:nvSpPr>
          <p:cNvPr id="1028" name="Espace réservé du texte 1026"/>
          <p:cNvSpPr>
            <a:spLocks noGrp="1"/>
          </p:cNvSpPr>
          <p:nvPr>
            <p:ph type="body"/>
          </p:nvPr>
        </p:nvSpPr>
        <p:spPr>
          <a:xfrm>
            <a:off x="503238" y="1800225"/>
            <a:ext cx="9070975" cy="43830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2932" rIns="0" bIns="0" anchor="t" anchorCtr="0"/>
          <a:p>
            <a:pPr lvl="0"/>
            <a:r>
              <a:rPr lang="en-GB" dirty="0"/>
              <a:t>Click to edit the outline text format</a:t>
            </a:r>
            <a:endParaRPr lang="en-GB" dirty="0"/>
          </a:p>
          <a:p>
            <a:pPr lvl="1"/>
            <a:r>
              <a:rPr lang="en-GB" dirty="0"/>
              <a:t>Second Outline Level</a:t>
            </a:r>
            <a:endParaRPr lang="en-GB" dirty="0"/>
          </a:p>
          <a:p>
            <a:pPr lvl="2"/>
            <a:r>
              <a:rPr lang="en-GB" dirty="0"/>
              <a:t>Third Outline Level</a:t>
            </a:r>
            <a:endParaRPr lang="en-GB" dirty="0"/>
          </a:p>
          <a:p>
            <a:pPr lvl="3"/>
            <a:r>
              <a:rPr lang="en-GB" dirty="0"/>
              <a:t>Fourth Outline Level</a:t>
            </a:r>
            <a:endParaRPr lang="en-GB" dirty="0"/>
          </a:p>
          <a:p>
            <a:pPr lvl="4"/>
            <a:r>
              <a:rPr lang="en-GB" dirty="0"/>
              <a:t>Fifth Outline Level</a:t>
            </a:r>
            <a:endParaRPr lang="en-GB" dirty="0"/>
          </a:p>
          <a:p>
            <a:pPr lvl="4"/>
            <a:r>
              <a:rPr lang="en-GB" dirty="0"/>
              <a:t>Sixth Outline Level</a:t>
            </a:r>
            <a:endParaRPr lang="en-GB" dirty="0"/>
          </a:p>
          <a:p>
            <a:pPr lvl="4"/>
            <a:r>
              <a:rPr lang="en-GB" dirty="0"/>
              <a:t>Seventh Outline Level</a:t>
            </a:r>
            <a:endParaRPr lang="en-GB" dirty="0"/>
          </a:p>
          <a:p>
            <a:pPr lvl="4"/>
            <a:r>
              <a:rPr lang="en-GB" dirty="0"/>
              <a:t>Eighth Outline Level</a:t>
            </a:r>
            <a:endParaRPr lang="en-GB" dirty="0"/>
          </a:p>
          <a:p>
            <a:pPr lvl="4"/>
            <a:r>
              <a:rPr lang="en-GB" dirty="0"/>
              <a:t>Ninth Outline Level</a:t>
            </a:r>
            <a:endParaRPr lang="en-GB" dirty="0"/>
          </a:p>
        </p:txBody>
      </p:sp>
      <p:sp>
        <p:nvSpPr>
          <p:cNvPr id="2" name="Espace réservé de la date 1027"/>
          <p:cNvSpPr>
            <a:spLocks noGrp="1"/>
          </p:cNvSpPr>
          <p:nvPr>
            <p:ph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BB962C8B-B14F-4D97-AF65-F5344CB8AC3E}" type="datetime1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  <p:sp>
        <p:nvSpPr>
          <p:cNvPr id="1029" name="Espace réservé du pied de page 1028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1030" name="Espace réservé du numéro de diapositive 1029"/>
          <p:cNvSpPr>
            <a:spLocks noGrp="1"/>
          </p:cNvSpPr>
          <p:nvPr>
            <p:ph type="sldNum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j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j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j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j-cs"/>
        </a:defRPr>
      </a:lvl5pPr>
    </p:titleStyle>
    <p:bodyStyle>
      <a:lvl1pPr marL="342900" lvl="0" indent="-3429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11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5pPr>
      <a:lvl6pPr marL="2514600" lvl="5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6pPr>
      <a:lvl7pPr marL="2971800" lvl="6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7pPr>
      <a:lvl8pPr marL="3429000" lvl="7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8pPr>
      <a:lvl9pPr marL="3886200" lvl="8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9pPr>
    </p:bodyStyle>
    <p:otherStyle>
      <a:lvl1pPr marL="0" lvl="0" indent="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5pPr>
      <a:lvl6pPr marL="2286000" lvl="5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6pPr>
      <a:lvl7pPr marL="2743200" lvl="6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7pPr>
      <a:lvl8pPr marL="3200400" lvl="7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8pPr>
      <a:lvl9pPr marL="3657600" lvl="8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jpeg"/><Relationship Id="rId3" Type="http://schemas.openxmlformats.org/officeDocument/2006/relationships/image" Target="../media/image18.jpeg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jpeg"/><Relationship Id="rId2" Type="http://schemas.openxmlformats.org/officeDocument/2006/relationships/image" Target="../media/image20.emf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3.jpeg"/><Relationship Id="rId3" Type="http://schemas.openxmlformats.org/officeDocument/2006/relationships/image" Target="../media/image20.emf"/><Relationship Id="rId2" Type="http://schemas.openxmlformats.org/officeDocument/2006/relationships/image" Target="../media/image25.jpeg"/><Relationship Id="rId1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32.jpeg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jpeg"/><Relationship Id="rId8" Type="http://schemas.openxmlformats.org/officeDocument/2006/relationships/image" Target="../media/image40.jpeg"/><Relationship Id="rId7" Type="http://schemas.openxmlformats.org/officeDocument/2006/relationships/image" Target="../media/image39.jpeg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5.jpeg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jpeg"/><Relationship Id="rId8" Type="http://schemas.openxmlformats.org/officeDocument/2006/relationships/image" Target="../media/image53.jpeg"/><Relationship Id="rId7" Type="http://schemas.openxmlformats.org/officeDocument/2006/relationships/image" Target="../media/image52.jpeg"/><Relationship Id="rId6" Type="http://schemas.openxmlformats.org/officeDocument/2006/relationships/image" Target="../media/image51.jpeg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55.jpeg"/><Relationship Id="rId1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GIF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re 3072"/>
          <p:cNvSpPr>
            <a:spLocks noGrp="1"/>
          </p:cNvSpPr>
          <p:nvPr>
            <p:ph type="ctr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algn="l" defTabSz="449580">
              <a:buSzPct val="100000"/>
              <a:buFont typeface="Times New Roman" panose="02020603050405020304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kern="1200" baseline="0" dirty="0" err="1">
                <a:latin typeface="+mj-lt"/>
                <a:ea typeface="+mj-ea"/>
                <a:cs typeface="+mj-cs"/>
              </a:rPr>
              <a:t>Magasin Nouvelle Génération</a:t>
            </a:r>
            <a:endParaRPr lang="fr-CA" altLang="x-none" sz="3600" kern="1200" baseline="0" dirty="0" err="1">
              <a:latin typeface="+mj-lt"/>
              <a:ea typeface="+mj-ea"/>
              <a:cs typeface="+mj-cs"/>
            </a:endParaRPr>
          </a:p>
        </p:txBody>
      </p:sp>
      <p:pic>
        <p:nvPicPr>
          <p:cNvPr id="13314" name="Image 30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840230"/>
            <a:ext cx="7802880" cy="4084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Zone de texte 1"/>
          <p:cNvSpPr txBox="1"/>
          <p:nvPr/>
        </p:nvSpPr>
        <p:spPr>
          <a:xfrm>
            <a:off x="1934845" y="1484630"/>
            <a:ext cx="565277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BTS Système Numérique Informatique et Réseaux</a:t>
            </a:r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3510280" y="6075045"/>
            <a:ext cx="2776855" cy="1119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Nirushan RAJENDRAM</a:t>
            </a:r>
            <a:endParaRPr lang="fr-FR" altLang="en-US"/>
          </a:p>
          <a:p>
            <a:r>
              <a:rPr lang="fr-FR" altLang="en-US"/>
              <a:t>Youssef Somai</a:t>
            </a:r>
            <a:endParaRPr lang="fr-FR" altLang="en-US"/>
          </a:p>
          <a:p>
            <a:r>
              <a:rPr lang="fr-FR" altLang="en-US"/>
              <a:t>Lenny Padey</a:t>
            </a:r>
            <a:endParaRPr lang="fr-FR" altLang="en-US"/>
          </a:p>
          <a:p>
            <a:r>
              <a:rPr lang="fr-FR" altLang="en-US"/>
              <a:t>Joël Yvon OBELA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425690" y="6930390"/>
            <a:ext cx="238379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Année 2021-2022</a:t>
            </a:r>
            <a:endParaRPr lang="fr-F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Zone de texte 6144"/>
          <p:cNvSpPr txBox="1"/>
          <p:nvPr/>
        </p:nvSpPr>
        <p:spPr>
          <a:xfrm>
            <a:off x="503238" y="576263"/>
            <a:ext cx="7199312" cy="720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31752" rIns="0" bIns="0" anchor="ctr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dirty="0" err="1">
                <a:latin typeface="Arial" panose="020B0604020202020204" pitchFamily="34" charset="0"/>
              </a:rPr>
              <a:t>Diagramme de cas d’utilisation</a:t>
            </a:r>
            <a:endParaRPr lang="fr-CA" altLang="x-none" sz="3600" dirty="0" err="1">
              <a:latin typeface="Arial" panose="020B0604020202020204" pitchFamily="34" charset="0"/>
            </a:endParaRPr>
          </a:p>
        </p:txBody>
      </p:sp>
      <p:pic>
        <p:nvPicPr>
          <p:cNvPr id="19458" name="Image 6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763" y="1568450"/>
            <a:ext cx="6357937" cy="563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Zone de texte 7168"/>
          <p:cNvSpPr txBox="1"/>
          <p:nvPr/>
        </p:nvSpPr>
        <p:spPr>
          <a:xfrm>
            <a:off x="503238" y="576263"/>
            <a:ext cx="7199312" cy="720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31752" rIns="0" bIns="0" anchor="ctr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dirty="0" err="1">
                <a:latin typeface="Arial" panose="020B0604020202020204" pitchFamily="34" charset="0"/>
              </a:rPr>
              <a:t>Diagramme de déploiement</a:t>
            </a:r>
            <a:endParaRPr lang="fr-CA" altLang="x-none" sz="3600" dirty="0" err="1">
              <a:latin typeface="Arial" panose="020B0604020202020204" pitchFamily="34" charset="0"/>
            </a:endParaRPr>
          </a:p>
        </p:txBody>
      </p:sp>
      <p:pic>
        <p:nvPicPr>
          <p:cNvPr id="21506" name="Image 7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863" y="1397000"/>
            <a:ext cx="6119812" cy="580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Zone de texte 8192"/>
          <p:cNvSpPr txBox="1"/>
          <p:nvPr/>
        </p:nvSpPr>
        <p:spPr>
          <a:xfrm>
            <a:off x="503238" y="576263"/>
            <a:ext cx="7199312" cy="720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31752" rIns="0" bIns="0" anchor="ctr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dirty="0" err="1">
                <a:latin typeface="Arial" panose="020B0604020202020204" pitchFamily="34" charset="0"/>
              </a:rPr>
              <a:t>Diagramme de séquence</a:t>
            </a:r>
            <a:endParaRPr lang="fr-CA" altLang="x-none" sz="3600" dirty="0" err="1">
              <a:latin typeface="Arial" panose="020B0604020202020204" pitchFamily="34" charset="0"/>
            </a:endParaRPr>
          </a:p>
        </p:txBody>
      </p:sp>
      <p:pic>
        <p:nvPicPr>
          <p:cNvPr id="23554" name="Image 8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800225"/>
            <a:ext cx="8856663" cy="5367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itre 9216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Répartition des tâches</a:t>
            </a:r>
            <a:endParaRPr lang="fr-CA" altLang="x-none" dirty="0" err="1"/>
          </a:p>
        </p:txBody>
      </p:sp>
      <p:sp>
        <p:nvSpPr>
          <p:cNvPr id="25602" name="Émoticône 9217"/>
          <p:cNvSpPr/>
          <p:nvPr/>
        </p:nvSpPr>
        <p:spPr>
          <a:xfrm>
            <a:off x="431800" y="1584325"/>
            <a:ext cx="1152525" cy="1152525"/>
          </a:xfrm>
          <a:prstGeom prst="smileyFace">
            <a:avLst>
              <a:gd name="adj" fmla="val 9282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03" name="Double flèche horizontale 9218"/>
          <p:cNvSpPr/>
          <p:nvPr/>
        </p:nvSpPr>
        <p:spPr>
          <a:xfrm>
            <a:off x="1728788" y="1944688"/>
            <a:ext cx="1728787" cy="576262"/>
          </a:xfrm>
          <a:prstGeom prst="leftRightArrow">
            <a:avLst>
              <a:gd name="adj1" fmla="val 50000"/>
              <a:gd name="adj2" fmla="val 5970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04" name="Cube 9219"/>
          <p:cNvSpPr/>
          <p:nvPr/>
        </p:nvSpPr>
        <p:spPr>
          <a:xfrm>
            <a:off x="3743325" y="1511300"/>
            <a:ext cx="3959225" cy="12954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60876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Créer application tablette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Se connecter à la borne Bluetooth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Recevoir les offres / afficher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25605" name="Cube 9220"/>
          <p:cNvSpPr/>
          <p:nvPr/>
        </p:nvSpPr>
        <p:spPr>
          <a:xfrm>
            <a:off x="3455988" y="4464050"/>
            <a:ext cx="4895850" cy="13684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BE480A"/>
              </a:gs>
              <a:gs pos="100000">
                <a:srgbClr val="BE480A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60876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Créer site web gérant les offres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•Créer et gérer une base de donnée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Envoyer information aux bornes Bluetooth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25606" name="Cube 9221"/>
          <p:cNvSpPr/>
          <p:nvPr/>
        </p:nvSpPr>
        <p:spPr>
          <a:xfrm>
            <a:off x="3671888" y="3024188"/>
            <a:ext cx="5975350" cy="13684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666666"/>
              </a:gs>
              <a:gs pos="100000">
                <a:srgbClr val="666666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60876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Configurer borne Bluetooth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Utiliser le lecteur code barre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•Communiquer avec la base de donnée pour les offres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25607" name="Cube 9222"/>
          <p:cNvSpPr/>
          <p:nvPr/>
        </p:nvSpPr>
        <p:spPr>
          <a:xfrm>
            <a:off x="3455988" y="5975350"/>
            <a:ext cx="5184775" cy="11525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81D41A"/>
              </a:gs>
              <a:gs pos="100000">
                <a:srgbClr val="FFFF00"/>
              </a:gs>
            </a:gsLst>
            <a:lin ang="14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60876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 • Créer IHM  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Comparer empreinte avec la base de donnée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Enregistrer une empreinte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25608" name="Émoticône 9223"/>
          <p:cNvSpPr/>
          <p:nvPr/>
        </p:nvSpPr>
        <p:spPr>
          <a:xfrm>
            <a:off x="360363" y="3240088"/>
            <a:ext cx="1152525" cy="1152525"/>
          </a:xfrm>
          <a:prstGeom prst="smileyFace">
            <a:avLst>
              <a:gd name="adj" fmla="val 9282"/>
            </a:avLst>
          </a:prstGeom>
          <a:gradFill rotWithShape="0">
            <a:gsLst>
              <a:gs pos="0">
                <a:srgbClr val="666666"/>
              </a:gs>
              <a:gs pos="100000">
                <a:srgbClr val="666666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09" name="Émoticône 9224"/>
          <p:cNvSpPr/>
          <p:nvPr/>
        </p:nvSpPr>
        <p:spPr>
          <a:xfrm>
            <a:off x="360363" y="4679950"/>
            <a:ext cx="1152525" cy="1152525"/>
          </a:xfrm>
          <a:prstGeom prst="smileyFace">
            <a:avLst>
              <a:gd name="adj" fmla="val 9282"/>
            </a:avLst>
          </a:prstGeom>
          <a:gradFill rotWithShape="0">
            <a:gsLst>
              <a:gs pos="0">
                <a:srgbClr val="BE480A"/>
              </a:gs>
              <a:gs pos="100000">
                <a:srgbClr val="BE480A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10" name="Émoticône 9225"/>
          <p:cNvSpPr/>
          <p:nvPr/>
        </p:nvSpPr>
        <p:spPr>
          <a:xfrm>
            <a:off x="360363" y="6048375"/>
            <a:ext cx="1152525" cy="1152525"/>
          </a:xfrm>
          <a:prstGeom prst="smileyFace">
            <a:avLst>
              <a:gd name="adj" fmla="val 9282"/>
            </a:avLst>
          </a:prstGeom>
          <a:gradFill rotWithShape="0">
            <a:gsLst>
              <a:gs pos="0">
                <a:srgbClr val="81D41A"/>
              </a:gs>
              <a:gs pos="100000">
                <a:srgbClr val="FFFF00"/>
              </a:gs>
            </a:gsLst>
            <a:lin ang="14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11" name="Double flèche horizontale 9226"/>
          <p:cNvSpPr/>
          <p:nvPr/>
        </p:nvSpPr>
        <p:spPr>
          <a:xfrm>
            <a:off x="1655763" y="3527425"/>
            <a:ext cx="1728787" cy="576263"/>
          </a:xfrm>
          <a:prstGeom prst="leftRightArrow">
            <a:avLst>
              <a:gd name="adj1" fmla="val 50000"/>
              <a:gd name="adj2" fmla="val 59708"/>
            </a:avLst>
          </a:prstGeom>
          <a:gradFill rotWithShape="0">
            <a:gsLst>
              <a:gs pos="0">
                <a:srgbClr val="666666"/>
              </a:gs>
              <a:gs pos="100000">
                <a:srgbClr val="666666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12" name="Double flèche horizontale 9227"/>
          <p:cNvSpPr/>
          <p:nvPr/>
        </p:nvSpPr>
        <p:spPr>
          <a:xfrm>
            <a:off x="1584325" y="4967288"/>
            <a:ext cx="1728788" cy="576262"/>
          </a:xfrm>
          <a:prstGeom prst="leftRightArrow">
            <a:avLst>
              <a:gd name="adj1" fmla="val 50000"/>
              <a:gd name="adj2" fmla="val 59708"/>
            </a:avLst>
          </a:prstGeom>
          <a:gradFill rotWithShape="0">
            <a:gsLst>
              <a:gs pos="0">
                <a:srgbClr val="BE480A"/>
              </a:gs>
              <a:gs pos="100000">
                <a:srgbClr val="BE480A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13" name="Double flèche horizontale 9228"/>
          <p:cNvSpPr/>
          <p:nvPr/>
        </p:nvSpPr>
        <p:spPr>
          <a:xfrm>
            <a:off x="1655763" y="6335713"/>
            <a:ext cx="1728787" cy="576262"/>
          </a:xfrm>
          <a:prstGeom prst="leftRightArrow">
            <a:avLst>
              <a:gd name="adj1" fmla="val 50000"/>
              <a:gd name="adj2" fmla="val 59708"/>
            </a:avLst>
          </a:prstGeom>
          <a:gradFill rotWithShape="0">
            <a:gsLst>
              <a:gs pos="0">
                <a:srgbClr val="81D41A"/>
              </a:gs>
              <a:gs pos="100000">
                <a:srgbClr val="FFFF00"/>
              </a:gs>
            </a:gsLst>
            <a:lin ang="14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2110105" y="2069465"/>
            <a:ext cx="1108075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Nirushan</a:t>
            </a:r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2019935" y="3688080"/>
            <a:ext cx="126492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Youssef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1885950" y="5102860"/>
            <a:ext cx="103886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Lenny</a:t>
            </a:r>
            <a:endParaRPr lang="fr-FR" altLang="en-US"/>
          </a:p>
        </p:txBody>
      </p:sp>
      <p:sp>
        <p:nvSpPr>
          <p:cNvPr id="5" name="Zone de texte 4"/>
          <p:cNvSpPr txBox="1"/>
          <p:nvPr/>
        </p:nvSpPr>
        <p:spPr>
          <a:xfrm>
            <a:off x="2052320" y="6475095"/>
            <a:ext cx="79756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fr-FR" altLang="en-US"/>
              <a:t>Joël</a:t>
            </a:r>
            <a:endParaRPr lang="fr-FR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Organigramme : Alternative 10240"/>
          <p:cNvSpPr/>
          <p:nvPr/>
        </p:nvSpPr>
        <p:spPr>
          <a:xfrm>
            <a:off x="1584325" y="2447925"/>
            <a:ext cx="6983413" cy="3816350"/>
          </a:xfrm>
          <a:prstGeom prst="flowChartAlternateProcess">
            <a:avLst/>
          </a:prstGeom>
          <a:gradFill rotWithShape="0">
            <a:gsLst>
              <a:gs pos="0">
                <a:srgbClr val="DEE6EF"/>
              </a:gs>
              <a:gs pos="100000">
                <a:srgbClr val="5EB91E"/>
              </a:gs>
            </a:gsLst>
            <a:lin ang="1614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83808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4400" dirty="0" err="1">
                <a:latin typeface="Arial" panose="020B0604020202020204" pitchFamily="34" charset="0"/>
              </a:rPr>
              <a:t>TÂCHES PERSONNELLES</a:t>
            </a:r>
            <a:endParaRPr lang="fr-CA" altLang="x-none" sz="4400" dirty="0" err="1">
              <a:latin typeface="Arial" panose="020B0604020202020204" pitchFamily="34" charset="0"/>
            </a:endParaRPr>
          </a:p>
        </p:txBody>
      </p:sp>
      <p:sp>
        <p:nvSpPr>
          <p:cNvPr id="27650" name="Titre 10241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Next</a:t>
            </a:r>
            <a:endParaRPr lang="fr-CA" altLang="x-none" dirty="0" err="1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itre 11264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Outils utilisés</a:t>
            </a:r>
            <a:endParaRPr lang="fr-CA" altLang="x-none" dirty="0" err="1"/>
          </a:p>
        </p:txBody>
      </p:sp>
      <p:sp>
        <p:nvSpPr>
          <p:cNvPr id="29698" name="Connecteur droit 11270"/>
          <p:cNvSpPr/>
          <p:nvPr/>
        </p:nvSpPr>
        <p:spPr>
          <a:xfrm>
            <a:off x="4032250" y="2808288"/>
            <a:ext cx="1728788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29699" name="Image 2" descr="Screenshot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5488" y="4410075"/>
            <a:ext cx="2447925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Image 3" descr="Three-RAD-log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4670425"/>
            <a:ext cx="2540000" cy="215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Image 4" descr="Screenshot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2020888"/>
            <a:ext cx="1887538" cy="1925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Image 5" descr="Screenshot_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3" y="2384425"/>
            <a:ext cx="1533525" cy="116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re 12288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Logiciel SDK_demo</a:t>
            </a:r>
            <a:endParaRPr lang="fr-CA" altLang="x-none" dirty="0" err="1"/>
          </a:p>
        </p:txBody>
      </p:sp>
      <p:pic>
        <p:nvPicPr>
          <p:cNvPr id="31746" name="Image 12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738" y="1944688"/>
            <a:ext cx="5762625" cy="5038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Image 12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600450"/>
            <a:ext cx="1584325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Connecteur droit 12291"/>
          <p:cNvSpPr/>
          <p:nvPr/>
        </p:nvSpPr>
        <p:spPr>
          <a:xfrm>
            <a:off x="2565400" y="4319588"/>
            <a:ext cx="1368425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1749" name="Image 4" descr="Screenshot_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600450"/>
            <a:ext cx="1898650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0" name="Image 5" descr="Screenshot_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00" y="2249488"/>
            <a:ext cx="5437188" cy="3994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itre 13312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Déroulement de la communication</a:t>
            </a:r>
            <a:endParaRPr lang="fr-CA" altLang="x-none" dirty="0" err="1"/>
          </a:p>
        </p:txBody>
      </p:sp>
      <p:pic>
        <p:nvPicPr>
          <p:cNvPr id="33794" name="Image 133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535488"/>
            <a:ext cx="5948363" cy="2598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5" name="Image 133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663" y="6551613"/>
            <a:ext cx="87630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Connecteur droit 13316"/>
          <p:cNvSpPr/>
          <p:nvPr/>
        </p:nvSpPr>
        <p:spPr>
          <a:xfrm flipH="1">
            <a:off x="6621463" y="5543550"/>
            <a:ext cx="795337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797" name="Zone de texte 13317"/>
          <p:cNvSpPr txBox="1"/>
          <p:nvPr/>
        </p:nvSpPr>
        <p:spPr>
          <a:xfrm>
            <a:off x="7415213" y="5400675"/>
            <a:ext cx="2447925" cy="36036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0876" rIns="90000" bIns="45000" anchor="t" anchorCtr="0"/>
          <a:p>
            <a:pPr defTabSz="449580" hangingPunct="0">
              <a:tabLst>
                <a:tab pos="723900" algn="l"/>
                <a:tab pos="1447800" algn="l"/>
                <a:tab pos="21717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Trame d’une requête</a:t>
            </a: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33798" name="Connecteur droit 13318"/>
          <p:cNvSpPr/>
          <p:nvPr/>
        </p:nvSpPr>
        <p:spPr>
          <a:xfrm flipH="1">
            <a:off x="7558088" y="2952750"/>
            <a:ext cx="579437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799" name="Zone de texte 13319"/>
          <p:cNvSpPr txBox="1"/>
          <p:nvPr/>
        </p:nvSpPr>
        <p:spPr>
          <a:xfrm>
            <a:off x="8207375" y="2592388"/>
            <a:ext cx="1511300" cy="936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0876" rIns="90000" bIns="45000" anchor="t" anchorCtr="0"/>
          <a:p>
            <a:pPr defTabSz="449580" hangingPunct="0">
              <a:tabLst>
                <a:tab pos="723900" algn="l"/>
                <a:tab pos="14478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Structure d’une requête</a:t>
            </a:r>
            <a:endParaRPr lang="fr-CA" altLang="x-none" dirty="0" err="1">
              <a:latin typeface="Arial" panose="020B0604020202020204" pitchFamily="34" charset="0"/>
            </a:endParaRPr>
          </a:p>
        </p:txBody>
      </p:sp>
      <p:pic>
        <p:nvPicPr>
          <p:cNvPr id="33800" name="Image 2" descr="Screenshot_3"/>
          <p:cNvPicPr>
            <a:picLocks noChangeAspect="1"/>
          </p:cNvPicPr>
          <p:nvPr/>
        </p:nvPicPr>
        <p:blipFill>
          <a:blip r:embed="rId3"/>
          <a:srcRect r="98" b="57193"/>
          <a:stretch>
            <a:fillRect/>
          </a:stretch>
        </p:blipFill>
        <p:spPr>
          <a:xfrm>
            <a:off x="539750" y="1701800"/>
            <a:ext cx="6834188" cy="242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Image 14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6119813" cy="288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2" name="Image 143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4608513"/>
            <a:ext cx="6343650" cy="255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Connecteur droit 14338"/>
          <p:cNvSpPr/>
          <p:nvPr/>
        </p:nvSpPr>
        <p:spPr>
          <a:xfrm flipH="1">
            <a:off x="6981825" y="5759450"/>
            <a:ext cx="7239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44" name="Zone de texte 14339"/>
          <p:cNvSpPr txBox="1"/>
          <p:nvPr/>
        </p:nvSpPr>
        <p:spPr>
          <a:xfrm>
            <a:off x="7775575" y="5543550"/>
            <a:ext cx="1800225" cy="60166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0876" rIns="90000" bIns="45000" anchor="t" anchorCtr="0"/>
          <a:p>
            <a:pPr defTabSz="449580" hangingPunct="0">
              <a:tabLst>
                <a:tab pos="723900" algn="l"/>
                <a:tab pos="14478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Trame d’une réponse</a:t>
            </a: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35845" name="Titre 14340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Déroulement de la communication</a:t>
            </a:r>
            <a:endParaRPr lang="fr-CA" altLang="x-none" dirty="0" err="1"/>
          </a:p>
        </p:txBody>
      </p:sp>
      <p:sp>
        <p:nvSpPr>
          <p:cNvPr id="35846" name="Connecteur droit 14341"/>
          <p:cNvSpPr/>
          <p:nvPr/>
        </p:nvSpPr>
        <p:spPr>
          <a:xfrm flipH="1">
            <a:off x="6910388" y="3095625"/>
            <a:ext cx="650875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47" name="Zone de texte 14342"/>
          <p:cNvSpPr txBox="1"/>
          <p:nvPr/>
        </p:nvSpPr>
        <p:spPr>
          <a:xfrm>
            <a:off x="7704138" y="2813050"/>
            <a:ext cx="1728787" cy="85883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0876" rIns="90000" bIns="45000" anchor="t" anchorCtr="0"/>
          <a:p>
            <a:pPr defTabSz="449580" hangingPunct="0">
              <a:tabLst>
                <a:tab pos="723900" algn="l"/>
                <a:tab pos="14478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Structure d’une réponse</a:t>
            </a:r>
            <a:endParaRPr lang="fr-CA" altLang="x-none" dirty="0" err="1">
              <a:latin typeface="Arial" panose="020B0604020202020204" pitchFamily="34" charset="0"/>
            </a:endParaRPr>
          </a:p>
        </p:txBody>
      </p:sp>
      <p:pic>
        <p:nvPicPr>
          <p:cNvPr id="35848" name="Image 14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663" y="6551613"/>
            <a:ext cx="876300" cy="66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9" name="Image 1" descr="Screenshot_3"/>
          <p:cNvPicPr>
            <a:picLocks noChangeAspect="1"/>
          </p:cNvPicPr>
          <p:nvPr/>
        </p:nvPicPr>
        <p:blipFill>
          <a:blip r:embed="rId4"/>
          <a:srcRect t="44519" r="9"/>
          <a:stretch>
            <a:fillRect/>
          </a:stretch>
        </p:blipFill>
        <p:spPr>
          <a:xfrm>
            <a:off x="404813" y="1574800"/>
            <a:ext cx="6265862" cy="275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itre 15360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Analyse des trames</a:t>
            </a:r>
            <a:endParaRPr lang="fr-CA" altLang="x-none" dirty="0" err="1"/>
          </a:p>
        </p:txBody>
      </p:sp>
      <p:pic>
        <p:nvPicPr>
          <p:cNvPr id="37890" name="Image 15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4679950"/>
            <a:ext cx="4319588" cy="2181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Image 15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655763"/>
            <a:ext cx="4895850" cy="2309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Connecteur droit 15363"/>
          <p:cNvSpPr/>
          <p:nvPr/>
        </p:nvSpPr>
        <p:spPr>
          <a:xfrm>
            <a:off x="5310188" y="5407660"/>
            <a:ext cx="15113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7893" name="Image 153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88" y="4630738"/>
            <a:ext cx="2543175" cy="235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4" name="Image 1" descr="Screenshot_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65" y="1529715"/>
            <a:ext cx="5941060" cy="279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5" name="Image 2" descr="Screenshot_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" y="4570730"/>
            <a:ext cx="4019550" cy="1847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6" name="Image 3" descr="Screenshot_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225" y="4409758"/>
            <a:ext cx="2166938" cy="199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Image 1" descr="Screenshot_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50" y="6665595"/>
            <a:ext cx="5400675" cy="2571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Physique</a:t>
            </a:r>
            <a:endParaRPr lang="fr-FR" altLang="en-US"/>
          </a:p>
        </p:txBody>
      </p:sp>
      <p:pic>
        <p:nvPicPr>
          <p:cNvPr id="7" name="Image 6" descr="pengertian ethernet dan fungsiny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1799590"/>
            <a:ext cx="8032750" cy="5270500"/>
          </a:xfrm>
          <a:prstGeom prst="rect">
            <a:avLst/>
          </a:prstGeom>
        </p:spPr>
      </p:pic>
      <p:sp>
        <p:nvSpPr>
          <p:cNvPr id="8" name="Zone de texte 7"/>
          <p:cNvSpPr txBox="1"/>
          <p:nvPr/>
        </p:nvSpPr>
        <p:spPr>
          <a:xfrm>
            <a:off x="3599815" y="5850255"/>
            <a:ext cx="2637155" cy="892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200"/>
              <a:t>Fast Ethernet</a:t>
            </a:r>
            <a:endParaRPr lang="fr-FR" altLang="en-US" sz="3200"/>
          </a:p>
          <a:p>
            <a:pPr algn="ctr"/>
            <a:r>
              <a:rPr lang="fr-FR" altLang="en-US" sz="2400"/>
              <a:t>100Base-TX</a:t>
            </a:r>
            <a:endParaRPr lang="fr-FR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itre 16384"/>
          <p:cNvSpPr>
            <a:spLocks noGrp="1"/>
          </p:cNvSpPr>
          <p:nvPr>
            <p:ph type="title"/>
          </p:nvPr>
        </p:nvSpPr>
        <p:spPr>
          <a:xfrm>
            <a:off x="144463" y="487363"/>
            <a:ext cx="9359900" cy="1023937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CA" altLang="x-none" dirty="0" err="1"/>
              <a:t>Présentation de l’Interface Homme-Machine</a:t>
            </a:r>
            <a:endParaRPr lang="fr-CA" altLang="x-none" dirty="0" err="1"/>
          </a:p>
        </p:txBody>
      </p:sp>
      <p:pic>
        <p:nvPicPr>
          <p:cNvPr id="39938" name="Image 163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563" y="1728788"/>
            <a:ext cx="5676900" cy="2735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9" name="Image 16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8" y="5616575"/>
            <a:ext cx="123825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Image 163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8" y="5629275"/>
            <a:ext cx="1638300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1" name="Image 163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088" y="5616575"/>
            <a:ext cx="123825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2" name="Connecteur droit 16389"/>
          <p:cNvSpPr/>
          <p:nvPr/>
        </p:nvSpPr>
        <p:spPr>
          <a:xfrm>
            <a:off x="3524885" y="4836160"/>
            <a:ext cx="8636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43" name="Connecteur droit 16390"/>
          <p:cNvSpPr/>
          <p:nvPr/>
        </p:nvSpPr>
        <p:spPr>
          <a:xfrm>
            <a:off x="6930390" y="4815205"/>
            <a:ext cx="1008063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44" name="Forme libre 16391"/>
          <p:cNvSpPr/>
          <p:nvPr/>
        </p:nvSpPr>
        <p:spPr>
          <a:xfrm rot="16200000">
            <a:off x="220980" y="2736850"/>
            <a:ext cx="2658110" cy="2023745"/>
          </a:xfrm>
          <a:custGeom>
            <a:avLst/>
            <a:gdLst/>
            <a:ahLst/>
            <a:cxnLst>
              <a:cxn ang="270">
                <a:pos x="10799" y="0"/>
              </a:cxn>
              <a:cxn ang="180">
                <a:pos x="2650" y="10800"/>
              </a:cxn>
              <a:cxn ang="270">
                <a:pos x="10799" y="5300"/>
              </a:cxn>
              <a:cxn ang="0">
                <a:pos x="24300" y="10800"/>
              </a:cxn>
              <a:cxn ang="0">
                <a:pos x="18950" y="16150"/>
              </a:cxn>
              <a:cxn ang="0">
                <a:pos x="13600" y="10800"/>
              </a:cxn>
            </a:cxnLst>
            <a:pathLst>
              <a:path w="21600" h="21600">
                <a:moveTo>
                  <a:pt x="16300" y="10800"/>
                </a:moveTo>
                <a:cubicBezTo>
                  <a:pt x="16300" y="7762"/>
                  <a:pt x="13838" y="5300"/>
                  <a:pt x="10800" y="5300"/>
                </a:cubicBezTo>
                <a:cubicBezTo>
                  <a:pt x="7762" y="5300"/>
                  <a:pt x="5300" y="7762"/>
                  <a:pt x="53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lnTo>
                  <a:pt x="16300" y="10800"/>
                </a:lnTo>
                <a:close/>
              </a:path>
            </a:pathLst>
          </a:custGeom>
          <a:solidFill>
            <a:srgbClr val="729FCF"/>
          </a:soli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pic>
        <p:nvPicPr>
          <p:cNvPr id="39945" name="Image 1" descr="Screenshot_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0" y="1619885"/>
            <a:ext cx="5685155" cy="2681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6" name="Image 2" descr="Screenshot_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505" y="4544695"/>
            <a:ext cx="1719263" cy="58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7" name="Image 3" descr="Screenshot_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1478" y="4574540"/>
            <a:ext cx="1489075" cy="554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8" name="Image 4" descr="Screenshot_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8968" y="4544695"/>
            <a:ext cx="2363787" cy="598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Image 1" descr="Screenshot_12"/>
          <p:cNvPicPr>
            <a:picLocks noChangeAspect="1"/>
          </p:cNvPicPr>
          <p:nvPr/>
        </p:nvPicPr>
        <p:blipFill>
          <a:blip r:embed="rId9"/>
          <a:srcRect r="1010" b="73450"/>
          <a:stretch>
            <a:fillRect/>
          </a:stretch>
        </p:blipFill>
        <p:spPr>
          <a:xfrm>
            <a:off x="1304925" y="5580380"/>
            <a:ext cx="3735070" cy="1304925"/>
          </a:xfrm>
          <a:prstGeom prst="rect">
            <a:avLst/>
          </a:prstGeom>
        </p:spPr>
      </p:pic>
      <p:pic>
        <p:nvPicPr>
          <p:cNvPr id="3" name="Image 2" descr="Screenshot_12"/>
          <p:cNvPicPr>
            <a:picLocks noChangeAspect="1"/>
          </p:cNvPicPr>
          <p:nvPr/>
        </p:nvPicPr>
        <p:blipFill>
          <a:blip r:embed="rId9"/>
          <a:srcRect t="72339" r="1156"/>
          <a:stretch>
            <a:fillRect/>
          </a:stretch>
        </p:blipFill>
        <p:spPr>
          <a:xfrm>
            <a:off x="5625465" y="5553075"/>
            <a:ext cx="3690620" cy="13595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itre 17408"/>
          <p:cNvSpPr>
            <a:spLocks noGrp="1"/>
          </p:cNvSpPr>
          <p:nvPr>
            <p:ph type="title"/>
          </p:nvPr>
        </p:nvSpPr>
        <p:spPr>
          <a:xfrm>
            <a:off x="503238" y="423863"/>
            <a:ext cx="8423275" cy="1023937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CA" altLang="x-none" dirty="0" err="1"/>
              <a:t>Présentation du code (ouverture du port)</a:t>
            </a:r>
            <a:endParaRPr lang="fr-CA" altLang="x-none" dirty="0" err="1"/>
          </a:p>
        </p:txBody>
      </p:sp>
      <p:pic>
        <p:nvPicPr>
          <p:cNvPr id="41986" name="Image 17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1439863"/>
            <a:ext cx="6219825" cy="295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7" name="Image 17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5106353"/>
            <a:ext cx="7315200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Image 174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98" y="4544378"/>
            <a:ext cx="5972175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9" name="Image 1" descr="Screenshot_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450975"/>
            <a:ext cx="6406515" cy="303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Image 18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584325"/>
            <a:ext cx="3800475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4" name="Image 184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3779838"/>
            <a:ext cx="4343400" cy="177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5" name="Image 184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0" y="1584325"/>
            <a:ext cx="4425950" cy="1871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Image 184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6191250"/>
            <a:ext cx="2581275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Image 184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013" y="3898900"/>
            <a:ext cx="3905250" cy="207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8" name="Connecteur droit 18437"/>
          <p:cNvSpPr/>
          <p:nvPr/>
        </p:nvSpPr>
        <p:spPr>
          <a:xfrm>
            <a:off x="4392613" y="2519363"/>
            <a:ext cx="576262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39" name="Connecteur droit 18438"/>
          <p:cNvSpPr/>
          <p:nvPr/>
        </p:nvSpPr>
        <p:spPr>
          <a:xfrm>
            <a:off x="4824413" y="4751388"/>
            <a:ext cx="720725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40" name="Connecteur droit 18439"/>
          <p:cNvSpPr/>
          <p:nvPr/>
        </p:nvSpPr>
        <p:spPr>
          <a:xfrm>
            <a:off x="2369503" y="5399723"/>
            <a:ext cx="1587" cy="4603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41" name="Titre 18440"/>
          <p:cNvSpPr>
            <a:spLocks noGrp="1"/>
          </p:cNvSpPr>
          <p:nvPr>
            <p:ph type="title"/>
          </p:nvPr>
        </p:nvSpPr>
        <p:spPr>
          <a:xfrm>
            <a:off x="503238" y="423863"/>
            <a:ext cx="8567737" cy="1023937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CA" altLang="x-none" dirty="0" err="1"/>
              <a:t>Présentation du code (enregistrement)</a:t>
            </a:r>
            <a:endParaRPr lang="fr-CA" altLang="x-none" dirty="0" err="1"/>
          </a:p>
        </p:txBody>
      </p:sp>
      <p:pic>
        <p:nvPicPr>
          <p:cNvPr id="44042" name="Image 1" descr="Screenshot_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55" y="1457960"/>
            <a:ext cx="3800475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3" name="Image 2" descr="Screenshot_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335" y="1799590"/>
            <a:ext cx="4411663" cy="186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4" name="Image 3" descr="Screenshot_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75" y="3554413"/>
            <a:ext cx="4343400" cy="177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5" name="Image 4" descr="Screenshot_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135" y="5895340"/>
            <a:ext cx="2581275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6" name="Image 5" descr="Screenshot_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2788" y="3735070"/>
            <a:ext cx="3800475" cy="2020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Image 194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871663"/>
            <a:ext cx="4733925" cy="199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2" name="Image 194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3" y="2160588"/>
            <a:ext cx="1419225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3" name="Image 194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4319588"/>
            <a:ext cx="7000875" cy="2801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Connecteur droit 19459"/>
          <p:cNvSpPr/>
          <p:nvPr/>
        </p:nvSpPr>
        <p:spPr>
          <a:xfrm>
            <a:off x="5804853" y="2385060"/>
            <a:ext cx="1152525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085" name="Titre 19460"/>
          <p:cNvSpPr>
            <a:spLocks noGrp="1"/>
          </p:cNvSpPr>
          <p:nvPr>
            <p:ph type="title"/>
          </p:nvPr>
        </p:nvSpPr>
        <p:spPr>
          <a:xfrm>
            <a:off x="503238" y="423863"/>
            <a:ext cx="8351837" cy="1023937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CA" altLang="x-none" dirty="0" err="1"/>
              <a:t>Présentation du code (fermeture du port)</a:t>
            </a:r>
            <a:endParaRPr lang="fr-CA" altLang="x-none" dirty="0" err="1"/>
          </a:p>
        </p:txBody>
      </p:sp>
      <p:pic>
        <p:nvPicPr>
          <p:cNvPr id="46086" name="Image 1" descr="Screenshot_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0" y="3780155"/>
            <a:ext cx="7118350" cy="284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7" name="Image 2" descr="Screenshot_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" y="1484630"/>
            <a:ext cx="4919663" cy="206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8" name="Image 3" descr="Screenshot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850" y="1844358"/>
            <a:ext cx="1419225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itre 20480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Conclusion</a:t>
            </a:r>
            <a:endParaRPr lang="fr-CA" altLang="x-none" dirty="0" err="1"/>
          </a:p>
        </p:txBody>
      </p:sp>
      <p:sp>
        <p:nvSpPr>
          <p:cNvPr id="48130" name="Zone de texte 20481"/>
          <p:cNvSpPr txBox="1"/>
          <p:nvPr/>
        </p:nvSpPr>
        <p:spPr>
          <a:xfrm>
            <a:off x="1169670" y="1754505"/>
            <a:ext cx="7076440" cy="51403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ctr" defTabSz="449580" hangingPunct="0"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2600" b="1" u="sng" dirty="0" err="1">
                <a:latin typeface="Calibri;Calibri" charset="0"/>
              </a:rPr>
              <a:t>PRIN</a:t>
            </a:r>
            <a:r>
              <a:rPr lang="ar-SA" altLang="x-none" sz="2400" b="1" u="sng" dirty="0" err="1">
                <a:latin typeface="Calibri;Calibri" charset="0"/>
              </a:rPr>
              <a:t>CIPAUX PROBLEMES </a:t>
            </a:r>
            <a:endParaRPr lang="ar-SA" altLang="x-none" sz="2400" b="1" u="sng" dirty="0" err="1">
              <a:latin typeface="Calibri;Calibri" charset="0"/>
            </a:endParaRPr>
          </a:p>
          <a:p>
            <a:pPr algn="ctr" defTabSz="449580" hangingPunct="0"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2400" b="1" u="sng" dirty="0" err="1">
                <a:latin typeface="Calibri;Calibri" charset="0"/>
              </a:rPr>
              <a:t>RENCONTRES</a:t>
            </a:r>
            <a:endParaRPr lang="ar-SA" altLang="x-none" sz="2600" b="1" u="sng" dirty="0" err="1">
              <a:latin typeface="Calibri;Calibri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1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- La communication avec le lecteur  d’empreintes digitales n’est pas </a:t>
            </a:r>
            <a:r>
              <a:rPr lang="fr-FR" altLang="ar-SA" sz="1600">
                <a:latin typeface="Times New Roman" panose="02020603050405020304" pitchFamily="16" charset="0"/>
                <a:cs typeface="Times New Roman" panose="02020603050405020304" pitchFamily="16" charset="0"/>
              </a:rPr>
              <a:t>fiable</a:t>
            </a:r>
            <a:r>
              <a:rPr lang="ar-SA" altLang="x-none" sz="1600" dirty="0" err="1">
                <a:latin typeface="Times New Roman;Times New Roman" pitchFamily="16" charset="0"/>
              </a:rPr>
              <a:t>,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il met du temps à envoyer une réponse s’il en envoie</a:t>
            </a:r>
            <a:r>
              <a:rPr lang="fr-FR" altLang="ar-SA" sz="1600" dirty="0" err="1">
                <a:latin typeface="Times New Roman;Times New Roman" pitchFamily="16" charset="0"/>
              </a:rPr>
              <a:t> 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07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2600" b="1" u="sng" dirty="0" err="1">
                <a:latin typeface="Calibri;Calibri" charset="0"/>
              </a:rPr>
              <a:t>OUVERTURE</a:t>
            </a:r>
            <a:endParaRPr lang="ar-SA" altLang="x-none" sz="2600" b="1" u="sng" dirty="0" err="1">
              <a:latin typeface="Calibri;Calibri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- Amélioration IHM.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- Gestion des cas d’erreurs.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- Gestion base de donnée.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07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500" dirty="0" err="1">
              <a:latin typeface="Calibri;Calibri" charset="0"/>
            </a:endParaRPr>
          </a:p>
          <a:p>
            <a:pPr algn="ctr" defTabSz="449580" hangingPunct="0">
              <a:lnSpc>
                <a:spcPct val="107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ar-SA" sz="2400" b="1"/>
              <a:t>MERCI DE VOTRE ECOUTE</a:t>
            </a:r>
            <a:endParaRPr lang="ar-SA" altLang="x-none" sz="2400" b="1"/>
          </a:p>
          <a:p>
            <a:pPr algn="ctr" defTabSz="449580" hangingPunct="0">
              <a:lnSpc>
                <a:spcPct val="107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500" b="1" u="sng" dirty="0" err="1">
              <a:latin typeface="Calibri;Calibri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1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100" dirty="0" err="1">
              <a:latin typeface="Times New Roman;Times New Roman" pitchFamily="16" charset="0"/>
              <a:ea typeface="Calibri;Calibri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Sommaire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5390" y="1799590"/>
            <a:ext cx="9070975" cy="4922520"/>
          </a:xfrm>
        </p:spPr>
        <p:txBody>
          <a:bodyPr/>
          <a:p>
            <a:pPr algn="l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sz="1800" b="1" dirty="0" err="1">
                <a:latin typeface="Arial" panose="020B0604020202020204" pitchFamily="34" charset="0"/>
                <a:sym typeface="+mn-ea"/>
              </a:rPr>
              <a:t>I.</a:t>
            </a: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100 Base-TX</a:t>
            </a:r>
            <a:endParaRPr lang="fr-CA" altLang="x-none" sz="1800" b="1" dirty="0" err="1">
              <a:latin typeface="Arial" panose="020B0604020202020204" pitchFamily="34" charset="0"/>
            </a:endParaRPr>
          </a:p>
          <a:p>
            <a:pPr algn="l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</a:t>
            </a:r>
            <a:r>
              <a:rPr lang="fr-CA" altLang="x-none" sz="1800" b="1" dirty="0" err="1">
                <a:latin typeface="Arial" panose="020B0604020202020204" pitchFamily="34" charset="0"/>
                <a:sym typeface="+mn-ea"/>
              </a:rPr>
              <a:t>A.	</a:t>
            </a:r>
            <a:r>
              <a:rPr lang="fr-FR" altLang="fr-CA" sz="2200" b="1" dirty="0" err="1">
                <a:latin typeface="Arial" panose="020B0604020202020204" pitchFamily="34" charset="0"/>
                <a:sym typeface="+mn-ea"/>
              </a:rPr>
              <a:t>4B/5B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1) Code en bloc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2) Transcodage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B.	</a:t>
            </a:r>
            <a:r>
              <a:rPr lang="fr-FR" altLang="fr-CA" sz="2200" b="1" dirty="0" err="1">
                <a:latin typeface="Arial" panose="020B0604020202020204" pitchFamily="34" charset="0"/>
                <a:sym typeface="+mn-ea"/>
              </a:rPr>
              <a:t>Multi Level Transmit 3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1) Codage MLT3 (100mpbs)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2)Trame Mesurée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3) Spectre du signal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algn="l" hangingPunct="0"/>
            <a:endParaRPr lang="fr-FR" altLang="en-US" sz="18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555" y="576580"/>
            <a:ext cx="8427720" cy="718820"/>
          </a:xfrm>
        </p:spPr>
        <p:txBody>
          <a:bodyPr/>
          <a:p>
            <a:r>
              <a:rPr lang="fr-FR" altLang="en-US"/>
              <a:t>Codage 4B / 5B (</a:t>
            </a:r>
            <a:r>
              <a:rPr lang="fr-FR" altLang="en-US" sz="2000"/>
              <a:t>en bloc &amp; Transcodage</a:t>
            </a:r>
            <a:r>
              <a:rPr lang="fr-FR" altLang="en-US"/>
              <a:t>)</a:t>
            </a:r>
            <a:endParaRPr lang="fr-FR" altLang="en-US"/>
          </a:p>
        </p:txBody>
      </p:sp>
      <p:pic>
        <p:nvPicPr>
          <p:cNvPr id="153" name="Google Shape;153;p21"/>
          <p:cNvPicPr preferRelativeResize="0">
            <a:picLocks noChangeAspect="1"/>
          </p:cNvPicPr>
          <p:nvPr>
            <p:ph sz="half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01955" y="4184650"/>
            <a:ext cx="46545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44640" y="2574290"/>
            <a:ext cx="3017520" cy="4396740"/>
          </a:xfrm>
          <a:custGeom>
            <a:avLst/>
            <a:gdLst/>
            <a:ahLst/>
            <a:cxnLst/>
            <a:rect l="l" t="t" r="r" b="b"/>
            <a:pathLst>
              <a:path w="4636009" h="5032375" extrusionOk="0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3" name="Connecteur droit avec flèche 2"/>
          <p:cNvCxnSpPr/>
          <p:nvPr/>
        </p:nvCxnSpPr>
        <p:spPr>
          <a:xfrm>
            <a:off x="5310505" y="5130165"/>
            <a:ext cx="1080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01955" y="1664970"/>
            <a:ext cx="5944235" cy="9004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5" name="Zone de texte 4"/>
          <p:cNvSpPr txBox="1"/>
          <p:nvPr/>
        </p:nvSpPr>
        <p:spPr>
          <a:xfrm>
            <a:off x="401955" y="1869440"/>
            <a:ext cx="6000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/>
              <a:t>Suite binaire : 1 0 0 0 0 1 0 1 1 1 1 1</a:t>
            </a:r>
            <a:endParaRPr lang="fr-FR" altLang="en-US" sz="280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879725" y="2789555"/>
            <a:ext cx="0" cy="1215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Codage MLT3 100mpbs</a:t>
            </a:r>
            <a:endParaRPr lang="fr-FR" altLang="en-US"/>
          </a:p>
        </p:txBody>
      </p:sp>
      <p:pic>
        <p:nvPicPr>
          <p:cNvPr id="181" name="Google Shape;181;p24"/>
          <p:cNvPicPr preferRelativeResize="0">
            <a:picLocks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74675" y="2249805"/>
            <a:ext cx="8931275" cy="30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 de texte 2"/>
          <p:cNvSpPr txBox="1"/>
          <p:nvPr/>
        </p:nvSpPr>
        <p:spPr>
          <a:xfrm>
            <a:off x="1828800" y="5771515"/>
            <a:ext cx="6136640" cy="662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000"/>
              <a:t>3 niveaux d’états</a:t>
            </a:r>
            <a:endParaRPr lang="fr-FR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Trame mesurée en MLT3 100mbps</a:t>
            </a:r>
            <a:endParaRPr lang="fr-FR" altLang="en-US"/>
          </a:p>
        </p:txBody>
      </p:sp>
      <p:pic>
        <p:nvPicPr>
          <p:cNvPr id="192" name="Google Shape;192;p25"/>
          <p:cNvPicPr preferRelativeResize="0">
            <a:picLocks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105150" y="1844675"/>
            <a:ext cx="6360795" cy="47713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ccolade fermante 3"/>
          <p:cNvSpPr/>
          <p:nvPr/>
        </p:nvSpPr>
        <p:spPr>
          <a:xfrm rot="5400000">
            <a:off x="4766945" y="4997450"/>
            <a:ext cx="584835" cy="3987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5" name="Zone de texte 4"/>
          <p:cNvSpPr txBox="1"/>
          <p:nvPr/>
        </p:nvSpPr>
        <p:spPr>
          <a:xfrm>
            <a:off x="4634865" y="5580380"/>
            <a:ext cx="105156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rgbClr val="FF0000"/>
                </a:solidFill>
              </a:rPr>
              <a:t> 1 bit</a:t>
            </a:r>
            <a:endParaRPr lang="fr-FR" altLang="en-US">
              <a:solidFill>
                <a:srgbClr val="FF0000"/>
              </a:solidFill>
            </a:endParaRPr>
          </a:p>
        </p:txBody>
      </p:sp>
      <p:sp>
        <p:nvSpPr>
          <p:cNvPr id="6" name="Accolade fermante 5"/>
          <p:cNvSpPr/>
          <p:nvPr/>
        </p:nvSpPr>
        <p:spPr>
          <a:xfrm rot="16200000">
            <a:off x="3869055" y="2969895"/>
            <a:ext cx="900430" cy="8096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" name="Accolade fermante 6"/>
          <p:cNvSpPr/>
          <p:nvPr/>
        </p:nvSpPr>
        <p:spPr>
          <a:xfrm rot="16200000">
            <a:off x="5489575" y="2204720"/>
            <a:ext cx="900430" cy="8096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6030595" y="2474595"/>
            <a:ext cx="10426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 de texte 8"/>
          <p:cNvSpPr txBox="1"/>
          <p:nvPr/>
        </p:nvSpPr>
        <p:spPr>
          <a:xfrm>
            <a:off x="7333615" y="2340610"/>
            <a:ext cx="1993265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Niveaux états</a:t>
            </a:r>
            <a:endParaRPr lang="fr-FR" altLang="en-US"/>
          </a:p>
        </p:txBody>
      </p:sp>
      <p:cxnSp>
        <p:nvCxnSpPr>
          <p:cNvPr id="3" name="Connecteur droit 2"/>
          <p:cNvCxnSpPr/>
          <p:nvPr/>
        </p:nvCxnSpPr>
        <p:spPr>
          <a:xfrm>
            <a:off x="4725035" y="3194685"/>
            <a:ext cx="38735" cy="272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355590" y="3149600"/>
            <a:ext cx="38735" cy="272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584835" y="1619885"/>
            <a:ext cx="2301240" cy="163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600"/>
              <a:t>1 bit </a:t>
            </a:r>
            <a:endParaRPr lang="fr-FR" altLang="en-US" sz="3600"/>
          </a:p>
          <a:p>
            <a:r>
              <a:rPr lang="fr-FR" altLang="en-US" sz="3600"/>
              <a:t>~ durée </a:t>
            </a:r>
            <a:endParaRPr lang="fr-FR" altLang="en-US" sz="3600"/>
          </a:p>
          <a:p>
            <a:r>
              <a:rPr lang="fr-FR" altLang="en-US" sz="3600"/>
              <a:t>de 8ns</a:t>
            </a:r>
            <a:endParaRPr lang="fr-FR" altLang="en-US" sz="3600"/>
          </a:p>
        </p:txBody>
      </p:sp>
      <p:sp>
        <p:nvSpPr>
          <p:cNvPr id="12" name="Zone de texte 11"/>
          <p:cNvSpPr txBox="1"/>
          <p:nvPr/>
        </p:nvSpPr>
        <p:spPr>
          <a:xfrm>
            <a:off x="539750" y="5580380"/>
            <a:ext cx="2316480" cy="1464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200"/>
              <a:t>Fréquence du signal </a:t>
            </a:r>
            <a:endParaRPr lang="fr-FR" altLang="en-US" sz="3200"/>
          </a:p>
          <a:p>
            <a:r>
              <a:rPr lang="fr-FR" altLang="en-US" sz="3200"/>
              <a:t>= 125MHz</a:t>
            </a:r>
            <a:endParaRPr lang="fr-FR" altLang="en-US" sz="3200"/>
          </a:p>
        </p:txBody>
      </p:sp>
      <p:pic>
        <p:nvPicPr>
          <p:cNvPr id="13" name="Image 12" descr="TBS1000C-tektronix-oscilloscope-numerique-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3554730"/>
            <a:ext cx="1708785" cy="1708785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2249805" y="4319905"/>
            <a:ext cx="765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Spectre du signal 100mbps</a:t>
            </a:r>
            <a:endParaRPr lang="fr-FR" altLang="en-US"/>
          </a:p>
        </p:txBody>
      </p:sp>
      <p:pic>
        <p:nvPicPr>
          <p:cNvPr id="204" name="Google Shape;204;p26"/>
          <p:cNvPicPr preferRelativeResize="0">
            <a:picLocks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474595" y="1799590"/>
            <a:ext cx="7096760" cy="5323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ccolade fermante 4"/>
          <p:cNvSpPr/>
          <p:nvPr/>
        </p:nvSpPr>
        <p:spPr>
          <a:xfrm rot="5400000">
            <a:off x="5554980" y="5335270"/>
            <a:ext cx="1082675" cy="762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6" name="Connecteur droit avec flèche 5"/>
          <p:cNvCxnSpPr>
            <a:stCxn id="7" idx="1"/>
          </p:cNvCxnSpPr>
          <p:nvPr/>
        </p:nvCxnSpPr>
        <p:spPr>
          <a:xfrm flipH="1" flipV="1">
            <a:off x="6210300" y="6102985"/>
            <a:ext cx="49530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 de texte 6"/>
          <p:cNvSpPr txBox="1"/>
          <p:nvPr/>
        </p:nvSpPr>
        <p:spPr>
          <a:xfrm>
            <a:off x="6705600" y="5805170"/>
            <a:ext cx="2021205" cy="605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Fmax du signal</a:t>
            </a:r>
            <a:endParaRPr lang="fr-FR" altLang="en-US"/>
          </a:p>
          <a:p>
            <a:r>
              <a:rPr lang="fr-FR" altLang="en-US"/>
              <a:t>= 125MHz</a:t>
            </a:r>
            <a:endParaRPr lang="fr-FR" altLang="en-US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640965" y="2924810"/>
            <a:ext cx="3434080" cy="825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 de texte 8"/>
          <p:cNvSpPr txBox="1"/>
          <p:nvPr/>
        </p:nvSpPr>
        <p:spPr>
          <a:xfrm>
            <a:off x="314960" y="4004945"/>
            <a:ext cx="2280285" cy="1006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200"/>
              <a:t>1 carreaux = 25 MHz</a:t>
            </a:r>
            <a:endParaRPr lang="fr-FR" altLang="en-US" sz="3200"/>
          </a:p>
        </p:txBody>
      </p:sp>
      <p:sp>
        <p:nvSpPr>
          <p:cNvPr id="4" name="Zone de texte 3"/>
          <p:cNvSpPr txBox="1"/>
          <p:nvPr/>
        </p:nvSpPr>
        <p:spPr>
          <a:xfrm>
            <a:off x="3039110" y="2474595"/>
            <a:ext cx="263779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 carreaux &lt;=&gt; 5 bits</a:t>
            </a:r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re 4096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Sommaire</a:t>
            </a:r>
            <a:endParaRPr lang="fr-CA" altLang="x-none" dirty="0" err="1"/>
          </a:p>
        </p:txBody>
      </p:sp>
      <p:sp>
        <p:nvSpPr>
          <p:cNvPr id="15362" name="Espace réservé du texte 4097"/>
          <p:cNvSpPr>
            <a:spLocks noGrp="1"/>
          </p:cNvSpPr>
          <p:nvPr>
            <p:ph idx="1"/>
          </p:nvPr>
        </p:nvSpPr>
        <p:spPr>
          <a:xfrm>
            <a:off x="503238" y="1447800"/>
            <a:ext cx="9072562" cy="4384675"/>
          </a:xfrm>
        </p:spPr>
        <p:txBody>
          <a:bodyPr wrap="square" lIns="0" tIns="22932" rIns="0" bIns="0" anchor="t" anchorCtr="0"/>
          <a:p>
            <a:endParaRPr lang="en-GB"/>
          </a:p>
        </p:txBody>
      </p:sp>
      <p:sp>
        <p:nvSpPr>
          <p:cNvPr id="15363" name="Zone de texte 4098"/>
          <p:cNvSpPr txBox="1"/>
          <p:nvPr/>
        </p:nvSpPr>
        <p:spPr>
          <a:xfrm>
            <a:off x="1368425" y="1860550"/>
            <a:ext cx="5616575" cy="39004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4404" rIns="90000" bIns="45000" anchor="t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sz="2200" b="1" dirty="0" err="1">
                <a:latin typeface="Arial" panose="020B0604020202020204" pitchFamily="34" charset="0"/>
              </a:rPr>
              <a:t>I.	Présentation du projet</a:t>
            </a:r>
            <a:endParaRPr lang="fr-CA" altLang="x-none" sz="2200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sz="2200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A.	Répartition des tâches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B.	Diagramme de cas d’utilisation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C.	Diagramme de déploiement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D.	Diagramme de séquence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sz="2200" b="1" dirty="0" err="1">
                <a:latin typeface="Arial" panose="020B0604020202020204" pitchFamily="34" charset="0"/>
              </a:rPr>
              <a:t>II.	Activités réalisées</a:t>
            </a:r>
            <a:endParaRPr lang="fr-CA" altLang="x-none" sz="2200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sz="2200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A.	Outils utilisés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B.	Analyse des trames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C.	Présentation du code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III.	Conclusion</a:t>
            </a:r>
            <a:endParaRPr lang="fr-CA" altLang="x-none" b="1" dirty="0" err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Zone de texte 5120"/>
          <p:cNvSpPr txBox="1"/>
          <p:nvPr/>
        </p:nvSpPr>
        <p:spPr>
          <a:xfrm>
            <a:off x="503238" y="576263"/>
            <a:ext cx="7199312" cy="720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31752" rIns="0" bIns="0" anchor="ctr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dirty="0" err="1">
                <a:latin typeface="Arial" panose="020B0604020202020204" pitchFamily="34" charset="0"/>
              </a:rPr>
              <a:t>Présentation du projet</a:t>
            </a:r>
            <a:endParaRPr lang="fr-CA" altLang="x-none" sz="3600" dirty="0" err="1">
              <a:latin typeface="Arial" panose="020B0604020202020204" pitchFamily="34" charset="0"/>
            </a:endParaRPr>
          </a:p>
        </p:txBody>
      </p:sp>
      <p:pic>
        <p:nvPicPr>
          <p:cNvPr id="17410" name="Image 5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838" y="1812925"/>
            <a:ext cx="8683625" cy="473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Image 1" descr="Screenshot_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024063"/>
            <a:ext cx="8185150" cy="474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DejaVu Sans"/>
        <a:cs typeface=""/>
      </a:majorFont>
      <a:minorFont>
        <a:latin typeface="Arial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2070</Words>
  <Application>WPS Presentation</Application>
  <PresentationFormat/>
  <Paragraphs>160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DejaVu Sans</vt:lpstr>
      <vt:lpstr>Microsoft YaHei</vt:lpstr>
      <vt:lpstr>Arial Unicode MS</vt:lpstr>
      <vt:lpstr>Calibri;Calibri</vt:lpstr>
      <vt:lpstr>Euphorigenic</vt:lpstr>
      <vt:lpstr>Times New Roman;Times New Roman</vt:lpstr>
      <vt:lpstr>Amiri</vt:lpstr>
      <vt:lpstr/>
      <vt:lpstr>Magasin Nouvelle Génération</vt:lpstr>
      <vt:lpstr>Physique</vt:lpstr>
      <vt:lpstr>Sommaire</vt:lpstr>
      <vt:lpstr>Codage 4B / 5B (en bloc &amp; Transcodage)</vt:lpstr>
      <vt:lpstr>Codage MLT3 100mpbs</vt:lpstr>
      <vt:lpstr>Trame mesurée en MLT3 100mbps</vt:lpstr>
      <vt:lpstr>Spectre du signal MLT3 100mbps</vt:lpstr>
      <vt:lpstr>Sommaire</vt:lpstr>
      <vt:lpstr>PowerPoint 演示文稿</vt:lpstr>
      <vt:lpstr>PowerPoint 演示文稿</vt:lpstr>
      <vt:lpstr>PowerPoint 演示文稿</vt:lpstr>
      <vt:lpstr>PowerPoint 演示文稿</vt:lpstr>
      <vt:lpstr>Répartition des tâches</vt:lpstr>
      <vt:lpstr>Next</vt:lpstr>
      <vt:lpstr>Outils utilisés</vt:lpstr>
      <vt:lpstr>Logiciel SDK_demo</vt:lpstr>
      <vt:lpstr>Déroulement de la communication</vt:lpstr>
      <vt:lpstr>Déroulement de la communication</vt:lpstr>
      <vt:lpstr>Analyse des trames</vt:lpstr>
      <vt:lpstr>Présentation de l’Interface Homme-Machine</vt:lpstr>
      <vt:lpstr>Présentation du code (ouverture du port)</vt:lpstr>
      <vt:lpstr>Présentation du code (enregistrement)</vt:lpstr>
      <vt:lpstr>Présentation du code (fermeture du port)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cell9</cp:lastModifiedBy>
  <cp:revision>5</cp:revision>
  <dcterms:created xsi:type="dcterms:W3CDTF">2022-06-07T22:07:00Z</dcterms:created>
  <dcterms:modified xsi:type="dcterms:W3CDTF">2022-06-14T21:20:42Z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7A1C1D918A074AB88080E7AB6799EA0E</vt:lpwstr>
  </property>
  <property fmtid="{D5CDD505-2E9C-101B-9397-08002B2CF9AE}" pid="3" name="KSOProductBuildVer">
    <vt:lpwstr>1036-11.2.0.11156</vt:lpwstr>
  </property>
</Properties>
</file>