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81" r:id="rId2"/>
    <p:sldId id="336" r:id="rId3"/>
    <p:sldId id="291" r:id="rId4"/>
    <p:sldId id="358" r:id="rId5"/>
    <p:sldId id="359" r:id="rId6"/>
    <p:sldId id="365" r:id="rId7"/>
    <p:sldId id="366" r:id="rId8"/>
    <p:sldId id="292" r:id="rId9"/>
    <p:sldId id="361" r:id="rId10"/>
    <p:sldId id="377" r:id="rId11"/>
    <p:sldId id="378" r:id="rId12"/>
    <p:sldId id="293" r:id="rId13"/>
    <p:sldId id="369" r:id="rId14"/>
    <p:sldId id="379" r:id="rId15"/>
    <p:sldId id="380" r:id="rId16"/>
    <p:sldId id="37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33EE0-532D-4D5B-9C18-E55E46EF6896}" v="1" dt="2024-03-04T08:53:4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2AF29E06-C5E3-40C0-B040-E9E4DBA0DF69}"/>
    <pc:docChg chg="delSld">
      <pc:chgData name="Patryk Serafin" userId="86fa742248e137ce" providerId="LiveId" clId="{2AF29E06-C5E3-40C0-B040-E9E4DBA0DF69}" dt="2024-02-04T12:49:47.917" v="1" actId="47"/>
      <pc:docMkLst>
        <pc:docMk/>
      </pc:docMkLst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285479768" sldId="28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93503798" sldId="28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522012961" sldId="28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88700031" sldId="28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247694359" sldId="28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48335432" sldId="28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066349234" sldId="289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539200991" sldId="29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488230557" sldId="29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490490431" sldId="29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0568656" sldId="29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8985000" sldId="30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561373349" sldId="33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938863905" sldId="356"/>
        </pc:sldMkLst>
      </pc:sldChg>
    </pc:docChg>
  </pc:docChgLst>
  <pc:docChgLst>
    <pc:chgData name="Serafin Patryk" userId="ce8cf8d3-b140-43f7-9541-10745587815e" providerId="ADAL" clId="{5A533EE0-532D-4D5B-9C18-E55E46EF6896}"/>
    <pc:docChg chg="delSld modSld">
      <pc:chgData name="Serafin Patryk" userId="ce8cf8d3-b140-43f7-9541-10745587815e" providerId="ADAL" clId="{5A533EE0-532D-4D5B-9C18-E55E46EF6896}" dt="2024-03-04T08:54:00.802" v="1" actId="47"/>
      <pc:docMkLst>
        <pc:docMk/>
      </pc:docMkLst>
      <pc:sldChg chg="del">
        <pc:chgData name="Serafin Patryk" userId="ce8cf8d3-b140-43f7-9541-10745587815e" providerId="ADAL" clId="{5A533EE0-532D-4D5B-9C18-E55E46EF6896}" dt="2024-03-04T08:54:00.802" v="1" actId="47"/>
        <pc:sldMkLst>
          <pc:docMk/>
          <pc:sldMk cId="1140178177" sldId="372"/>
        </pc:sldMkLst>
      </pc:sldChg>
      <pc:sldChg chg="modSp">
        <pc:chgData name="Serafin Patryk" userId="ce8cf8d3-b140-43f7-9541-10745587815e" providerId="ADAL" clId="{5A533EE0-532D-4D5B-9C18-E55E46EF6896}" dt="2024-03-04T08:53:48.585" v="0"/>
        <pc:sldMkLst>
          <pc:docMk/>
          <pc:sldMk cId="3265729095" sldId="380"/>
        </pc:sldMkLst>
        <pc:graphicFrameChg chg="mod">
          <ac:chgData name="Serafin Patryk" userId="ce8cf8d3-b140-43f7-9541-10745587815e" providerId="ADAL" clId="{5A533EE0-532D-4D5B-9C18-E55E46EF6896}" dt="2024-03-04T08:53:48.585" v="0"/>
          <ac:graphicFrameMkLst>
            <pc:docMk/>
            <pc:sldMk cId="3265729095" sldId="380"/>
            <ac:graphicFrameMk id="5" creationId="{38AFD5B6-14B2-5406-7B58-8ECF49A7F922}"/>
          </ac:graphicFrameMkLst>
        </pc:graphicFrameChg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1-30T22:43:19.667" v="3909" actId="2057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33.931" v="232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44.029" v="235" actId="2057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0.638" v="241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5.535" v="244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25.776" v="24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52.727" v="248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4:01.502" v="250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52.607" v="321" actId="26606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41.512" v="317" actId="26606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31.744" v="313" actId="26606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45715E-FB8D-C18B-21A5-5B447E95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11661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38099"/>
              </p:ext>
            </p:extLst>
          </p:nvPr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88542"/>
              </p:ext>
            </p:extLst>
          </p:nvPr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2011"/>
              </p:ext>
            </p:extLst>
          </p:nvPr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Trzecia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(3NF)</a:t>
            </a:r>
          </a:p>
        </p:txBody>
      </p:sp>
    </p:spTree>
    <p:extLst>
      <p:ext uri="{BB962C8B-B14F-4D97-AF65-F5344CB8AC3E}">
        <p14:creationId xmlns:p14="http://schemas.microsoft.com/office/powerpoint/2010/main" val="6416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Trzecia postać normalna (3NF)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Tabela musi być w 2NF.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Nie ma zależności funkcjonalnych między atrybutami niekluczowymi (wszystkie atrybuty niekluczowe są zależne tylko od klucza głównego).</a:t>
            </a:r>
          </a:p>
        </p:txBody>
      </p:sp>
    </p:spTree>
    <p:extLst>
      <p:ext uri="{BB962C8B-B14F-4D97-AF65-F5344CB8AC3E}">
        <p14:creationId xmlns:p14="http://schemas.microsoft.com/office/powerpoint/2010/main" val="8638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/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/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/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4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0748"/>
              </p:ext>
            </p:extLst>
          </p:nvPr>
        </p:nvGraphicFramePr>
        <p:xfrm>
          <a:off x="359113" y="1401541"/>
          <a:ext cx="11161028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6445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085206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516287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358090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664594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1029924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04618"/>
              </p:ext>
            </p:extLst>
          </p:nvPr>
        </p:nvGraphicFramePr>
        <p:xfrm>
          <a:off x="8979442" y="3260794"/>
          <a:ext cx="2540699" cy="16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136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7556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618583"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KRAJ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KIERUNKOWY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+48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+49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963"/>
              </p:ext>
            </p:extLst>
          </p:nvPr>
        </p:nvGraphicFramePr>
        <p:xfrm>
          <a:off x="359113" y="326687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4BB04A-735C-F515-8DF4-66EB91280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2764"/>
              </p:ext>
            </p:extLst>
          </p:nvPr>
        </p:nvGraphicFramePr>
        <p:xfrm>
          <a:off x="5774727" y="326687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Różnica między 2NF a 3NF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Podsumowując, 2NF koncentruje się na zapewnieniu, że każdy atrybut niekluczowy jest zależny od całego klucza głównego (eliminuje zależności częściowe), podczas gdy 3NF idzie o krok dalej, zapewniając, że atrybuty niekluczowe są zależne tylko od klucza głównego, a nie od innych atrybutów niekluczowych (eliminuje zależności tranzytywne).</a:t>
            </a:r>
          </a:p>
        </p:txBody>
      </p:sp>
    </p:spTree>
    <p:extLst>
      <p:ext uri="{BB962C8B-B14F-4D97-AF65-F5344CB8AC3E}">
        <p14:creationId xmlns:p14="http://schemas.microsoft.com/office/powerpoint/2010/main" val="196862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Normalizacja. Postacie normalne.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normalizacji i pierwsza postać normalna (1NF).</a:t>
            </a:r>
          </a:p>
          <a:p>
            <a:r>
              <a:rPr lang="pl-PL" sz="1800" dirty="0"/>
              <a:t>Druga postać normalna (2NF).</a:t>
            </a:r>
          </a:p>
          <a:p>
            <a:r>
              <a:rPr lang="pl-PL" sz="1800" dirty="0"/>
              <a:t>Trzecia postać normalna (</a:t>
            </a:r>
            <a:r>
              <a:rPr lang="pl-PL" sz="1800"/>
              <a:t>3NF)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4193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Wprowadzenie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normalizacji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1NF</a:t>
            </a:r>
          </a:p>
        </p:txBody>
      </p:sp>
    </p:spTree>
    <p:extLst>
      <p:ext uri="{BB962C8B-B14F-4D97-AF65-F5344CB8AC3E}">
        <p14:creationId xmlns:p14="http://schemas.microsoft.com/office/powerpoint/2010/main" val="311583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Normalizacja - definicja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Normalizacja to proces organizowania danych w bazie tak, aby zmniejszyć redundancje i poprawić integralność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Proces ten dzieli się na kilka etapów nazwanych „postaciami normalnymi”.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Każda postać normalna ma swoje kryteria i reguły, których spełnienie pozwala na osiągnięcie coraz wyższego poziomu organizacji danych.</a:t>
            </a:r>
          </a:p>
        </p:txBody>
      </p:sp>
    </p:spTree>
    <p:extLst>
      <p:ext uri="{BB962C8B-B14F-4D97-AF65-F5344CB8AC3E}">
        <p14:creationId xmlns:p14="http://schemas.microsoft.com/office/powerpoint/2010/main" val="41138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Pierwsza postać normalna (1NF)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 dirty="0"/>
              <a:t>Każda kolumna zawiera wartości atomowe, czyli niepodzielne.</a:t>
            </a:r>
          </a:p>
          <a:p>
            <a:r>
              <a:rPr lang="pl-PL" sz="1800" dirty="0"/>
              <a:t>W każdej kolumnie powinny być wartości tego samego typu.</a:t>
            </a:r>
          </a:p>
          <a:p>
            <a:r>
              <a:rPr lang="pl-PL" sz="1800" dirty="0"/>
              <a:t>Każdy wiersz jest unikatowy (nie ma duplikatów).</a:t>
            </a:r>
          </a:p>
        </p:txBody>
      </p:sp>
    </p:spTree>
    <p:extLst>
      <p:ext uri="{BB962C8B-B14F-4D97-AF65-F5344CB8AC3E}">
        <p14:creationId xmlns:p14="http://schemas.microsoft.com/office/powerpoint/2010/main" val="5714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0331853-0410-6F37-ED46-ADB41E39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315"/>
              </p:ext>
            </p:extLst>
          </p:nvPr>
        </p:nvGraphicFramePr>
        <p:xfrm>
          <a:off x="812203" y="896983"/>
          <a:ext cx="10553256" cy="3598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239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15700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65118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752129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612010">
                  <a:extLst>
                    <a:ext uri="{9D8B030D-6E8A-4147-A177-3AD203B41FA5}">
                      <a16:colId xmlns:a16="http://schemas.microsoft.com/office/drawing/2014/main" val="3012402011"/>
                    </a:ext>
                  </a:extLst>
                </a:gridCol>
                <a:gridCol w="1517092">
                  <a:extLst>
                    <a:ext uri="{9D8B030D-6E8A-4147-A177-3AD203B41FA5}">
                      <a16:colId xmlns:a16="http://schemas.microsoft.com/office/drawing/2014/main" val="1851850995"/>
                    </a:ext>
                  </a:extLst>
                </a:gridCol>
                <a:gridCol w="1045512">
                  <a:extLst>
                    <a:ext uri="{9D8B030D-6E8A-4147-A177-3AD203B41FA5}">
                      <a16:colId xmlns:a16="http://schemas.microsoft.com/office/drawing/2014/main" val="1482244459"/>
                    </a:ext>
                  </a:extLst>
                </a:gridCol>
                <a:gridCol w="1175085">
                  <a:extLst>
                    <a:ext uri="{9D8B030D-6E8A-4147-A177-3AD203B41FA5}">
                      <a16:colId xmlns:a16="http://schemas.microsoft.com/office/drawing/2014/main" val="3142353456"/>
                    </a:ext>
                  </a:extLst>
                </a:gridCol>
              </a:tblGrid>
              <a:tr h="704368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IMIĘ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NAZWISKO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ADRES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NR TELEFONU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PRODUKT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CENA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SZTUK</a:t>
                      </a:r>
                    </a:p>
                  </a:txBody>
                  <a:tcPr marL="148958" marR="148958" marT="74479" marB="74479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0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Jan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Kowalski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Rolki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150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3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Konrad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Kordian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Kwiatowa 1/8, Szczecin, Niemcy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+49 151 1234567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Narty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Kowalski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Kask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85" marR="54985" marT="27494" marB="27494" anchor="ctr"/>
                </a:tc>
                <a:extLst>
                  <a:ext uri="{0D108BD9-81ED-4DB2-BD59-A6C34878D82A}">
                    <a16:rowId xmlns:a16="http://schemas.microsoft.com/office/drawing/2014/main" val="13418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EDAEA-1CF8-8949-F65C-B6B5C0C2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11432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Druga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17776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Druga postać normalna (2NF)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 dirty="0"/>
              <a:t>Tabela musi być w 1NF.</a:t>
            </a:r>
          </a:p>
          <a:p>
            <a:r>
              <a:rPr lang="pl-PL" sz="1700" dirty="0"/>
              <a:t>Wszystkie atrybuty (niekluczowe) muszą być w pełni zależne funkcjonalnie od całego klucza głównego.</a:t>
            </a:r>
          </a:p>
        </p:txBody>
      </p:sp>
    </p:spTree>
    <p:extLst>
      <p:ext uri="{BB962C8B-B14F-4D97-AF65-F5344CB8AC3E}">
        <p14:creationId xmlns:p14="http://schemas.microsoft.com/office/powerpoint/2010/main" val="3869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712</Words>
  <Application>Microsoft Office PowerPoint</Application>
  <PresentationFormat>Panoramiczny</PresentationFormat>
  <Paragraphs>339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Arial</vt:lpstr>
      <vt:lpstr>Neue Haas Grotesk Text Pro</vt:lpstr>
      <vt:lpstr>VanillaVTI</vt:lpstr>
      <vt:lpstr>Bazy danych</vt:lpstr>
      <vt:lpstr>Normalizacja. Postacie normalne.</vt:lpstr>
      <vt:lpstr>Wprowadzenie do normalizacji i 1NF</vt:lpstr>
      <vt:lpstr>Normalizacja - definicja</vt:lpstr>
      <vt:lpstr>Pierwsza postać normalna (1NF)</vt:lpstr>
      <vt:lpstr>Pierwsza postać normalna (1NF) - przykład</vt:lpstr>
      <vt:lpstr>Pierwsza postać normalna (1NF) - przykład</vt:lpstr>
      <vt:lpstr>Druga postać normalna (2NF)</vt:lpstr>
      <vt:lpstr>Druga postać normalna (2NF)</vt:lpstr>
      <vt:lpstr>Druga postać normalna (2NF) - przykład</vt:lpstr>
      <vt:lpstr>Druga postać normalna (2NF) - przykład</vt:lpstr>
      <vt:lpstr>Trzecia postać normalna (3NF)</vt:lpstr>
      <vt:lpstr>Trzecia postać normalna (3NF)</vt:lpstr>
      <vt:lpstr>Trzecia postać normalna (3NF) - przykład</vt:lpstr>
      <vt:lpstr>Trzecia postać normalna (3NF) - przykład</vt:lpstr>
      <vt:lpstr>Różnica między 2NF a 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2024-03-04T08:54:02Z</dcterms:modified>
</cp:coreProperties>
</file>