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381" r:id="rId2"/>
    <p:sldId id="338" r:id="rId3"/>
    <p:sldId id="395" r:id="rId4"/>
    <p:sldId id="398" r:id="rId5"/>
    <p:sldId id="401" r:id="rId6"/>
    <p:sldId id="396" r:id="rId7"/>
    <p:sldId id="399" r:id="rId8"/>
    <p:sldId id="402" r:id="rId9"/>
    <p:sldId id="403" r:id="rId10"/>
    <p:sldId id="397" r:id="rId11"/>
    <p:sldId id="400" r:id="rId12"/>
    <p:sldId id="404" r:id="rId13"/>
    <p:sldId id="405" r:id="rId14"/>
    <p:sldId id="40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FD119134-3DBC-4AB8-BEC6-681046D31C30}"/>
    <pc:docChg chg="addSld delSld modSld">
      <pc:chgData name="Patryk Serafin" userId="86fa742248e137ce" providerId="LiveId" clId="{FD119134-3DBC-4AB8-BEC6-681046D31C30}" dt="2024-02-06T19:01:18.496" v="5"/>
      <pc:docMkLst>
        <pc:docMk/>
      </pc:docMkLst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115832531" sldId="291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777602640" sldId="29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64165896" sldId="29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539200991" sldId="294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488230557" sldId="295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78985000" sldId="300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419307233" sldId="33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561373349" sldId="337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FD119134-3DBC-4AB8-BEC6-681046D31C30}" dt="2024-02-04T13:56:02.400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938863905" sldId="35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113879274" sldId="35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571492126" sldId="35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869047721" sldId="361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574004732" sldId="365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524299725" sldId="36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863844165" sldId="36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140178177" sldId="37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968622345" sldId="37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180631931" sldId="37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89399001" sldId="37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037249080" sldId="37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265729095" sldId="38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679453359" sldId="38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325182425" sldId="38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445120477" sldId="384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4126925163" sldId="386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2913523551" sldId="387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024732099" sldId="388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474997184" sldId="389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929824641" sldId="390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291732056" sldId="391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722203733" sldId="392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1632462857" sldId="393"/>
        </pc:sldMkLst>
      </pc:sldChg>
      <pc:sldChg chg="del">
        <pc:chgData name="Patryk Serafin" userId="86fa742248e137ce" providerId="LiveId" clId="{FD119134-3DBC-4AB8-BEC6-681046D31C30}" dt="2024-02-04T13:55:56.200" v="0" actId="47"/>
        <pc:sldMkLst>
          <pc:docMk/>
          <pc:sldMk cId="3795601868" sldId="394"/>
        </pc:sldMkLst>
      </pc:sldChg>
      <pc:sldChg chg="addSp delSp add del setBg delDesignElem">
        <pc:chgData name="Patryk Serafin" userId="86fa742248e137ce" providerId="LiveId" clId="{FD119134-3DBC-4AB8-BEC6-681046D31C30}" dt="2024-02-06T19:01:18.496" v="5"/>
        <pc:sldMkLst>
          <pc:docMk/>
          <pc:sldMk cId="1509778692" sldId="408"/>
        </pc:sldMkLst>
        <pc:spChg chg="add del">
          <ac:chgData name="Patryk Serafin" userId="86fa742248e137ce" providerId="LiveId" clId="{FD119134-3DBC-4AB8-BEC6-681046D31C30}" dt="2024-02-06T19:01:18.485" v="4"/>
          <ac:spMkLst>
            <pc:docMk/>
            <pc:sldMk cId="1509778692" sldId="408"/>
            <ac:spMk id="13" creationId="{92CC1E4F-F1F0-B945-BE50-C72A7103E8AC}"/>
          </ac:spMkLst>
        </pc:spChg>
      </pc:sldChg>
    </pc:docChg>
  </pc:docChgLst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Serafin Patryk" userId="ce8cf8d3-b140-43f7-9541-10745587815e" providerId="ADAL" clId="{A054151B-1C72-4D9A-973D-3050965028A3}"/>
    <pc:docChg chg="delSld">
      <pc:chgData name="Serafin Patryk" userId="ce8cf8d3-b140-43f7-9541-10745587815e" providerId="ADAL" clId="{A054151B-1C72-4D9A-973D-3050965028A3}" dt="2024-03-06T09:02:20.864" v="1" actId="47"/>
      <pc:docMkLst>
        <pc:docMk/>
      </pc:docMkLst>
      <pc:sldChg chg="del">
        <pc:chgData name="Serafin Patryk" userId="ce8cf8d3-b140-43f7-9541-10745587815e" providerId="ADAL" clId="{A054151B-1C72-4D9A-973D-3050965028A3}" dt="2024-03-06T09:02:20.864" v="1" actId="47"/>
        <pc:sldMkLst>
          <pc:docMk/>
          <pc:sldMk cId="2995400592" sldId="407"/>
        </pc:sldMkLst>
      </pc:sldChg>
      <pc:sldChg chg="del">
        <pc:chgData name="Serafin Patryk" userId="ce8cf8d3-b140-43f7-9541-10745587815e" providerId="ADAL" clId="{A054151B-1C72-4D9A-973D-3050965028A3}" dt="2024-03-06T09:02:18.775" v="0" actId="47"/>
        <pc:sldMkLst>
          <pc:docMk/>
          <pc:sldMk cId="1509778692" sldId="408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9470-364B-0EFD-54C1-472FC782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8E5F8B4-F511-04CC-3054-A07D509A1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8B254E2-5AA9-8E29-D9EC-42734A8C6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E494F23-A47E-0070-6B7A-82855D97E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1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BCA4-4545-9F5F-9A36-8B38B87CD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A04DD14-CFD9-82CD-35DE-4BFD2E135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C7AAA09-943B-38CA-82CE-6A82BB5D2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1587EE-3F6E-82BB-D658-0CF5F9093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29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C452-FD36-26AB-9085-F5217954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56634F7-9990-DA35-9F9C-54EA53C16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A963FEA-03A2-71AE-C0A4-F8BC1A0EB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7229BB-7F87-D3EF-D3ED-B8C9352C8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08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F0C9-FD46-7632-9050-B2A93150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6B3010E-B514-4BD0-902E-25880F0C0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EF7C500-2D94-8218-4F23-750E128C2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6D9EDE-303B-ACD7-3C4D-CE624D563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2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5194-3B26-E22D-FCDC-F5BD6F184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93E6B7A-F110-8CFA-A22D-D712BFBB1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2B9208B-D266-DF45-5BF2-F80E16C6C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9C17E6-95FC-1DCF-7799-7D1F5CF5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60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53E4D-D0CF-CD86-A824-F5B60644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E0CA31AE-DCAD-20A3-2C46-60DDC72FE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F9804F1-2D58-F8F6-28F4-AC63684C1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7242C007-ADB6-896E-0084-445229474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0F951F5F-B8AA-B770-85B1-191E46DC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Filtracja grup przy użyciu HAVING.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1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1EC93-8BC7-1052-E803-6B47A8D0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E4445E-CEBE-B7F9-9423-BB0B7879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HAVING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F013289-523C-9D69-34D6-8CD963EB9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C30EA1-1A1C-3640-7637-69BB1582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„HAVING” </a:t>
            </a:r>
            <a:r>
              <a:rPr lang="pl-PL" sz="1800" dirty="0"/>
              <a:t>jest używana do filtrowania grup utworzonych przez </a:t>
            </a:r>
            <a:r>
              <a:rPr lang="pl-PL" sz="1800" b="1" dirty="0"/>
              <a:t>„GROUP BY” </a:t>
            </a:r>
            <a:r>
              <a:rPr lang="pl-PL" sz="1800" dirty="0"/>
              <a:t>na podstawie określonego warunku. </a:t>
            </a:r>
          </a:p>
        </p:txBody>
      </p:sp>
    </p:spTree>
    <p:extLst>
      <p:ext uri="{BB962C8B-B14F-4D97-AF65-F5344CB8AC3E}">
        <p14:creationId xmlns:p14="http://schemas.microsoft.com/office/powerpoint/2010/main" val="277925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0E74-828A-F54E-AD97-56DD480B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0096F-052A-85BD-4C5C-DDA6EC71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CA3AF43-BE24-4B22-5B5F-7393D451AF24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funkcja_agregująca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(kolumna2)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tabela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warunek_agregujący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262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738BE-8B34-1D08-C371-C0605C2D9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AB58DD-EAD8-5E7E-C387-AAA72FCB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5CC92CA-0F87-9278-61CD-609EEC41FDC3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Departament,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Departament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 &gt;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171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1895B-6EBC-5971-DE3E-41AC550D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B6409-929B-984B-3E48-89FA7671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Podsumowanie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1D3C10CB-BADE-3496-CA30-CC3A320C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93B57C-0DF3-F85F-0833-26D112C5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Funkcje agregujące w połączeniu z klauzulami </a:t>
            </a:r>
            <a:r>
              <a:rPr lang="pl-PL" sz="1800" b="1" dirty="0"/>
              <a:t>„GROUP BY” </a:t>
            </a:r>
            <a:r>
              <a:rPr lang="pl-PL" sz="1800" dirty="0"/>
              <a:t>i </a:t>
            </a:r>
            <a:r>
              <a:rPr lang="pl-PL" sz="1800" b="1" dirty="0"/>
              <a:t>„HAVING” </a:t>
            </a:r>
            <a:r>
              <a:rPr lang="pl-PL" sz="1800" dirty="0"/>
              <a:t>pozwalają na zaawansowane analizy i podsumowania danych w bazach danych SQL.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Umożliwiają one efektywne przetwarzanie i analizę dużych zbiorów danych, umożliwiając użytkownikom wyciąganie znaczących wniosków i informacji z danych.</a:t>
            </a:r>
          </a:p>
        </p:txBody>
      </p:sp>
    </p:spTree>
    <p:extLst>
      <p:ext uri="{BB962C8B-B14F-4D97-AF65-F5344CB8AC3E}">
        <p14:creationId xmlns:p14="http://schemas.microsoft.com/office/powerpoint/2010/main" val="11754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Podstawy języka SQL. Funkcje agregujące.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funkcji agregujących i ich zastosowania.</a:t>
            </a:r>
          </a:p>
          <a:p>
            <a:r>
              <a:rPr lang="pl-PL" sz="1800" dirty="0"/>
              <a:t>Grupowanie danych przy użyciu GROUP BY.</a:t>
            </a:r>
          </a:p>
          <a:p>
            <a:r>
              <a:rPr lang="pl-PL" sz="1800" dirty="0"/>
              <a:t>Filtracja grup przy użyciu HAVING.</a:t>
            </a:r>
          </a:p>
        </p:txBody>
      </p:sp>
    </p:spTree>
    <p:extLst>
      <p:ext uri="{BB962C8B-B14F-4D97-AF65-F5344CB8AC3E}">
        <p14:creationId xmlns:p14="http://schemas.microsoft.com/office/powerpoint/2010/main" val="346110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13909-25DB-6863-DC31-05CCDEB0D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2388C0A-31C6-65B4-412A-C4328261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98E374E-35B2-099B-3BAB-778C29BC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A39AA785-4234-63DC-76B7-10510EAD7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BC3E520F-CC26-1F40-7346-FD383DE3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Wprowadzenie do funkcji agregujących i ich zastosowania.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616B-5CAD-F115-2350-DE768564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36507-77C2-080C-6C62-174FB587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Funkcje agregujące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F1F5F5C-992E-2C46-B6C8-59036F57E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9C0F07-C980-B156-9B6A-BC216CD6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Funkcje agregujące w SQL służą do wykonywania obliczeń na zestawie wartości, co pozwala na uzyskanie pojedynczej wartości: sumy, średniej, maksimum, minimum itp. </a:t>
            </a:r>
          </a:p>
          <a:p>
            <a:pPr>
              <a:lnSpc>
                <a:spcPct val="110000"/>
              </a:lnSpc>
            </a:pPr>
            <a:r>
              <a:rPr lang="pl-PL" b="1" dirty="0"/>
              <a:t>COUNT(): </a:t>
            </a:r>
            <a:r>
              <a:rPr lang="pl-PL" dirty="0"/>
              <a:t>Zlicza liczbę wierszy w określonej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SUM(): </a:t>
            </a:r>
            <a:r>
              <a:rPr lang="pl-PL" dirty="0"/>
              <a:t>Oblicza sumę wartości w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AVG(): </a:t>
            </a:r>
            <a:r>
              <a:rPr lang="pl-PL" dirty="0"/>
              <a:t>Oblicza średnią wartość w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MAX(): </a:t>
            </a:r>
            <a:r>
              <a:rPr lang="pl-PL" dirty="0"/>
              <a:t>Znajduje największą wartość w kolumnie.</a:t>
            </a:r>
          </a:p>
          <a:p>
            <a:pPr>
              <a:lnSpc>
                <a:spcPct val="110000"/>
              </a:lnSpc>
            </a:pPr>
            <a:r>
              <a:rPr lang="pl-PL" b="1" dirty="0"/>
              <a:t>MIN(): </a:t>
            </a:r>
            <a:r>
              <a:rPr lang="pl-PL" dirty="0"/>
              <a:t>Znajduje najmniejszą wartość w kolumnie.</a:t>
            </a:r>
          </a:p>
        </p:txBody>
      </p:sp>
    </p:spTree>
    <p:extLst>
      <p:ext uri="{BB962C8B-B14F-4D97-AF65-F5344CB8AC3E}">
        <p14:creationId xmlns:p14="http://schemas.microsoft.com/office/powerpoint/2010/main" val="104492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DCF95-73D2-1EB8-C585-8B80F8D2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E2B698-DC20-C6F0-CA88-A5FC7321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0ADFD67-1E33-B332-8A06-CB0D9D1852E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(*),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(wiek),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(wiek)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Pracownicy;</a:t>
            </a:r>
          </a:p>
        </p:txBody>
      </p:sp>
    </p:spTree>
    <p:extLst>
      <p:ext uri="{BB962C8B-B14F-4D97-AF65-F5344CB8AC3E}">
        <p14:creationId xmlns:p14="http://schemas.microsoft.com/office/powerpoint/2010/main" val="120067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B221B8-0BC1-A14E-78AE-3B186DD95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676344CF-DF3F-3616-805A-08204A74E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70633D5-425D-98A0-BA42-0987050D3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E05BAA46-1D25-6565-12BF-06D84005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AE00182E-6D1B-F777-2726-B5CAA94E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Grupowanie danych przy użyciu GROUP BY.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0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84FE-B08F-5884-313D-2CF4EB65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F7AC4B-31F1-BA9F-7219-6C3C002B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GROUP BY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19F60A2-B985-E508-FD78-11E94669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2967BE-6623-D4A9-076B-8C6EA9EF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Klauzula </a:t>
            </a:r>
            <a:r>
              <a:rPr lang="pl-PL" sz="1800" b="1" dirty="0"/>
              <a:t>„GROUP BY” </a:t>
            </a:r>
            <a:r>
              <a:rPr lang="pl-PL" sz="1800" dirty="0"/>
              <a:t>umożliwia grupowanie wierszy zwracanych przez zapytanie na podstawie jednej lub więcej kolumn. </a:t>
            </a:r>
          </a:p>
        </p:txBody>
      </p:sp>
    </p:spTree>
    <p:extLst>
      <p:ext uri="{BB962C8B-B14F-4D97-AF65-F5344CB8AC3E}">
        <p14:creationId xmlns:p14="http://schemas.microsoft.com/office/powerpoint/2010/main" val="5915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D692-F014-590B-30E9-41C74C4E1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7EEB1-37BC-F291-FA35-FDD70F03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9C41E9B-0D8F-CD38-73AE-FDA133B0126D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funkcja_agregująca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(kolumna2)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tabela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kolumna1;</a:t>
            </a:r>
          </a:p>
        </p:txBody>
      </p:sp>
    </p:spTree>
    <p:extLst>
      <p:ext uri="{BB962C8B-B14F-4D97-AF65-F5344CB8AC3E}">
        <p14:creationId xmlns:p14="http://schemas.microsoft.com/office/powerpoint/2010/main" val="284668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5F9D5-A371-D940-45C7-EB0A193B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E489BD-2BC2-F628-40DB-F82FB287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40B4F5C-8B56-5F56-4CFC-CA8A05DAA3E7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Departament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Pracownicy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Departament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0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326</Words>
  <Application>Microsoft Office PowerPoint</Application>
  <PresentationFormat>Panoramiczny</PresentationFormat>
  <Paragraphs>51</Paragraphs>
  <Slides>14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Aptos</vt:lpstr>
      <vt:lpstr>Arial</vt:lpstr>
      <vt:lpstr>Consolas</vt:lpstr>
      <vt:lpstr>Neue Haas Grotesk Text Pro</vt:lpstr>
      <vt:lpstr>VanillaVTI</vt:lpstr>
      <vt:lpstr>Bazy danych</vt:lpstr>
      <vt:lpstr>Podstawy języka SQL. Funkcje agregujące.</vt:lpstr>
      <vt:lpstr>Wprowadzenie do funkcji agregujących i ich zastosowania.</vt:lpstr>
      <vt:lpstr>Funkcje agregujące</vt:lpstr>
      <vt:lpstr>Przykład zastosowania</vt:lpstr>
      <vt:lpstr>Grupowanie danych przy użyciu GROUP BY.</vt:lpstr>
      <vt:lpstr>GROUP BY</vt:lpstr>
      <vt:lpstr>Składnia</vt:lpstr>
      <vt:lpstr>Przykład zastosowania</vt:lpstr>
      <vt:lpstr>Filtracja grup przy użyciu HAVING.</vt:lpstr>
      <vt:lpstr>HAVING</vt:lpstr>
      <vt:lpstr>Składnia</vt:lpstr>
      <vt:lpstr>Przykład zastosowania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2024-03-06T09:02:22Z</dcterms:modified>
</cp:coreProperties>
</file>