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336" r:id="rId3"/>
    <p:sldId id="291" r:id="rId4"/>
    <p:sldId id="358" r:id="rId5"/>
    <p:sldId id="359" r:id="rId6"/>
    <p:sldId id="365" r:id="rId7"/>
    <p:sldId id="366" r:id="rId8"/>
    <p:sldId id="292" r:id="rId9"/>
    <p:sldId id="361" r:id="rId10"/>
    <p:sldId id="377" r:id="rId11"/>
    <p:sldId id="378" r:id="rId12"/>
    <p:sldId id="293" r:id="rId13"/>
    <p:sldId id="369" r:id="rId14"/>
    <p:sldId id="379" r:id="rId15"/>
    <p:sldId id="380" r:id="rId16"/>
    <p:sldId id="373" r:id="rId17"/>
    <p:sldId id="3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8C733-EA56-44BD-B82F-19114443C032}" v="317" dt="2024-01-30T22:26:31.069"/>
    <p1510:client id="{B6AC5C71-8B39-496D-98FE-C0B53590B329}" v="6" dt="2024-01-31T08:39:12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2DFCD0C9-018B-4AB9-819C-591D203A6A2F}"/>
    <pc:docChg chg="custSel delSld modSld">
      <pc:chgData name="Patryk Serafin" userId="86fa742248e137ce" providerId="LiveId" clId="{2DFCD0C9-018B-4AB9-819C-591D203A6A2F}" dt="2024-01-30T22:49:50.870" v="14" actId="20577"/>
      <pc:docMkLst>
        <pc:docMk/>
      </pc:docMkLst>
      <pc:sldChg chg="modSp mod">
        <pc:chgData name="Patryk Serafin" userId="86fa742248e137ce" providerId="LiveId" clId="{2DFCD0C9-018B-4AB9-819C-591D203A6A2F}" dt="2024-01-30T22:41:17.503" v="3" actId="27636"/>
        <pc:sldMkLst>
          <pc:docMk/>
          <pc:sldMk cId="2421352655" sldId="256"/>
        </pc:sldMkLst>
        <pc:spChg chg="mod">
          <ac:chgData name="Patryk Serafin" userId="86fa742248e137ce" providerId="LiveId" clId="{2DFCD0C9-018B-4AB9-819C-591D203A6A2F}" dt="2024-01-30T22:41:17.503" v="3" actId="27636"/>
          <ac:spMkLst>
            <pc:docMk/>
            <pc:sldMk cId="2421352655" sldId="256"/>
            <ac:spMk id="3" creationId="{F092CA79-CC0B-23E4-AB82-87274587D9EC}"/>
          </ac:spMkLst>
        </pc:spChg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2285479768" sldId="281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1193503798" sldId="284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522012961" sldId="285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188700031" sldId="286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4247694359" sldId="287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848335432" sldId="288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2066349234" sldId="289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3640115069" sldId="290"/>
        </pc:sldMkLst>
      </pc:sldChg>
      <pc:sldChg chg="modSp mod">
        <pc:chgData name="Patryk Serafin" userId="86fa742248e137ce" providerId="LiveId" clId="{2DFCD0C9-018B-4AB9-819C-591D203A6A2F}" dt="2024-01-30T22:43:34.459" v="9" actId="20577"/>
        <pc:sldMkLst>
          <pc:docMk/>
          <pc:sldMk cId="3115832531" sldId="291"/>
        </pc:sldMkLst>
        <pc:spChg chg="mod">
          <ac:chgData name="Patryk Serafin" userId="86fa742248e137ce" providerId="LiveId" clId="{2DFCD0C9-018B-4AB9-819C-591D203A6A2F}" dt="2024-01-30T22:43:34.459" v="9" actId="20577"/>
          <ac:spMkLst>
            <pc:docMk/>
            <pc:sldMk cId="3115832531" sldId="291"/>
            <ac:spMk id="4" creationId="{D5CB7B58-FC73-794F-F648-86931DDC8D03}"/>
          </ac:spMkLst>
        </pc:spChg>
      </pc:sldChg>
      <pc:sldChg chg="modSp mod">
        <pc:chgData name="Patryk Serafin" userId="86fa742248e137ce" providerId="LiveId" clId="{2DFCD0C9-018B-4AB9-819C-591D203A6A2F}" dt="2024-01-30T22:43:38.468" v="10" actId="20577"/>
        <pc:sldMkLst>
          <pc:docMk/>
          <pc:sldMk cId="1777602640" sldId="292"/>
        </pc:sldMkLst>
        <pc:spChg chg="mod">
          <ac:chgData name="Patryk Serafin" userId="86fa742248e137ce" providerId="LiveId" clId="{2DFCD0C9-018B-4AB9-819C-591D203A6A2F}" dt="2024-01-30T22:43:38.468" v="10" actId="20577"/>
          <ac:spMkLst>
            <pc:docMk/>
            <pc:sldMk cId="1777602640" sldId="292"/>
            <ac:spMk id="4" creationId="{D5CB7B58-FC73-794F-F648-86931DDC8D03}"/>
          </ac:spMkLst>
        </pc:spChg>
      </pc:sldChg>
      <pc:sldChg chg="modSp mod">
        <pc:chgData name="Patryk Serafin" userId="86fa742248e137ce" providerId="LiveId" clId="{2DFCD0C9-018B-4AB9-819C-591D203A6A2F}" dt="2024-01-30T22:49:50.870" v="14" actId="20577"/>
        <pc:sldMkLst>
          <pc:docMk/>
          <pc:sldMk cId="64165896" sldId="293"/>
        </pc:sldMkLst>
        <pc:spChg chg="mod">
          <ac:chgData name="Patryk Serafin" userId="86fa742248e137ce" providerId="LiveId" clId="{2DFCD0C9-018B-4AB9-819C-591D203A6A2F}" dt="2024-01-30T22:49:50.870" v="14" actId="20577"/>
          <ac:spMkLst>
            <pc:docMk/>
            <pc:sldMk cId="64165896" sldId="293"/>
            <ac:spMk id="4" creationId="{D5CB7B58-FC73-794F-F648-86931DDC8D03}"/>
          </ac:spMkLst>
        </pc:spChg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1539200991" sldId="294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2488230557" sldId="295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1490490431" sldId="296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1395509342" sldId="297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2607788598" sldId="298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80568656" sldId="299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78985000" sldId="300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3792520985" sldId="335"/>
        </pc:sldMkLst>
      </pc:sldChg>
      <pc:sldChg chg="modSp mod">
        <pc:chgData name="Patryk Serafin" userId="86fa742248e137ce" providerId="LiveId" clId="{2DFCD0C9-018B-4AB9-819C-591D203A6A2F}" dt="2024-01-30T22:43:30.901" v="8" actId="20577"/>
        <pc:sldMkLst>
          <pc:docMk/>
          <pc:sldMk cId="1419307233" sldId="336"/>
        </pc:sldMkLst>
        <pc:spChg chg="mod">
          <ac:chgData name="Patryk Serafin" userId="86fa742248e137ce" providerId="LiveId" clId="{2DFCD0C9-018B-4AB9-819C-591D203A6A2F}" dt="2024-01-30T22:42:09.409" v="4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2DFCD0C9-018B-4AB9-819C-591D203A6A2F}" dt="2024-01-30T22:43:30.901" v="8" actId="20577"/>
          <ac:spMkLst>
            <pc:docMk/>
            <pc:sldMk cId="1419307233" sldId="336"/>
            <ac:spMk id="3" creationId="{11AFB673-4EE6-B2CC-A657-604E76AEAF8A}"/>
          </ac:spMkLst>
        </pc:spChg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3561373349" sldId="337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3461106496" sldId="338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2DFCD0C9-018B-4AB9-819C-591D203A6A2F}" dt="2024-01-30T22:37:20.780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2DFCD0C9-018B-4AB9-819C-591D203A6A2F}" dt="2024-01-30T22:37:11.563" v="0" actId="47"/>
        <pc:sldMkLst>
          <pc:docMk/>
          <pc:sldMk cId="2938863905" sldId="356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1-30T22:28:39.192" v="3895" actId="14100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27T10:40:00.057" v="1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mod">
        <pc:chgData name="Patryk Serafin" userId="86fa742248e137ce" providerId="LiveId" clId="{3298C733-EA56-44BD-B82F-19114443C032}" dt="2024-01-27T10:52:33.931" v="232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mod">
        <pc:chgData name="Patryk Serafin" userId="86fa742248e137ce" providerId="LiveId" clId="{3298C733-EA56-44BD-B82F-19114443C032}" dt="2024-01-27T10:52:44.029" v="235" actId="2057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10.638" v="241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15.535" v="244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25.776" v="24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52.727" v="248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4:01.502" v="250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27T10:57:48.806" v="299" actId="26606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27T10:58:03.876" v="302" actId="26606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27T10:58:08.965" v="303" actId="26606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52.607" v="321" actId="26606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41.512" v="317" actId="26606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31.744" v="313" actId="26606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4.028" v="353" actId="26606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6.148" v="354" actId="26606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18.154" v="359" actId="26606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3:26.333" v="611" actId="26606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3:22.065" v="609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  <pc:docChgLst>
    <pc:chgData name="Patryk Serafin" userId="86fa742248e137ce" providerId="LiveId" clId="{B6AC5C71-8B39-496D-98FE-C0B53590B329}"/>
    <pc:docChg chg="undo custSel modSld">
      <pc:chgData name="Patryk Serafin" userId="86fa742248e137ce" providerId="LiveId" clId="{B6AC5C71-8B39-496D-98FE-C0B53590B329}" dt="2024-01-31T08:39:12.544" v="29"/>
      <pc:docMkLst>
        <pc:docMk/>
      </pc:docMkLst>
      <pc:sldChg chg="addSp delSp modSp mod addAnim modAnim">
        <pc:chgData name="Patryk Serafin" userId="86fa742248e137ce" providerId="LiveId" clId="{B6AC5C71-8B39-496D-98FE-C0B53590B329}" dt="2024-01-31T08:39:12.544" v="29"/>
        <pc:sldMkLst>
          <pc:docMk/>
          <pc:sldMk cId="2421352655" sldId="256"/>
        </pc:sldMkLst>
        <pc:spChg chg="mod">
          <ac:chgData name="Patryk Serafin" userId="86fa742248e137ce" providerId="LiveId" clId="{B6AC5C71-8B39-496D-98FE-C0B53590B329}" dt="2024-01-31T08:39:03.880" v="25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B6AC5C71-8B39-496D-98FE-C0B53590B329}" dt="2024-01-31T08:39:03.880" v="25" actId="26606"/>
          <ac:spMkLst>
            <pc:docMk/>
            <pc:sldMk cId="2421352655" sldId="256"/>
            <ac:spMk id="3" creationId="{F092CA79-CC0B-23E4-AB82-87274587D9EC}"/>
          </ac:spMkLst>
        </pc:spChg>
        <pc:spChg chg="del">
          <ac:chgData name="Patryk Serafin" userId="86fa742248e137ce" providerId="LiveId" clId="{B6AC5C71-8B39-496D-98FE-C0B53590B329}" dt="2024-01-31T08:39:03.880" v="25" actId="26606"/>
          <ac:spMkLst>
            <pc:docMk/>
            <pc:sldMk cId="2421352655" sldId="256"/>
            <ac:spMk id="30" creationId="{D1BA7680-B1FB-4B6B-2155-45DD5D6C4CF8}"/>
          </ac:spMkLst>
        </pc:spChg>
        <pc:spChg chg="del">
          <ac:chgData name="Patryk Serafin" userId="86fa742248e137ce" providerId="LiveId" clId="{B6AC5C71-8B39-496D-98FE-C0B53590B329}" dt="2024-01-31T08:39:03.880" v="25" actId="26606"/>
          <ac:spMkLst>
            <pc:docMk/>
            <pc:sldMk cId="2421352655" sldId="256"/>
            <ac:spMk id="31" creationId="{A9CCD9CD-49AE-3D3E-923B-81ECD3FBF75F}"/>
          </ac:spMkLst>
        </pc:spChg>
        <pc:spChg chg="add">
          <ac:chgData name="Patryk Serafin" userId="86fa742248e137ce" providerId="LiveId" clId="{B6AC5C71-8B39-496D-98FE-C0B53590B329}" dt="2024-01-31T08:39:03.880" v="25" actId="26606"/>
          <ac:spMkLst>
            <pc:docMk/>
            <pc:sldMk cId="2421352655" sldId="256"/>
            <ac:spMk id="36" creationId="{7A875D55-4A80-43E9-38F6-27E3664939B0}"/>
          </ac:spMkLst>
        </pc:spChg>
        <pc:spChg chg="add">
          <ac:chgData name="Patryk Serafin" userId="86fa742248e137ce" providerId="LiveId" clId="{B6AC5C71-8B39-496D-98FE-C0B53590B329}" dt="2024-01-31T08:39:03.880" v="25" actId="26606"/>
          <ac:spMkLst>
            <pc:docMk/>
            <pc:sldMk cId="2421352655" sldId="256"/>
            <ac:spMk id="38" creationId="{3D572980-FB84-8C29-1FAC-FAC5ECE29A39}"/>
          </ac:spMkLst>
        </pc:spChg>
        <pc:picChg chg="mod">
          <ac:chgData name="Patryk Serafin" userId="86fa742248e137ce" providerId="LiveId" clId="{B6AC5C71-8B39-496D-98FE-C0B53590B329}" dt="2024-01-31T08:39:03.880" v="25" actId="26606"/>
          <ac:picMkLst>
            <pc:docMk/>
            <pc:sldMk cId="2421352655" sldId="256"/>
            <ac:picMk id="6" creationId="{3F7F445E-1118-55DC-2C57-34B222808F2C}"/>
          </ac:picMkLst>
        </pc:picChg>
      </pc:sldChg>
      <pc:sldChg chg="modSp mod">
        <pc:chgData name="Patryk Serafin" userId="86fa742248e137ce" providerId="LiveId" clId="{B6AC5C71-8B39-496D-98FE-C0B53590B329}" dt="2024-01-31T07:53:55.692" v="10" actId="20577"/>
        <pc:sldMkLst>
          <pc:docMk/>
          <pc:sldMk cId="289399001" sldId="378"/>
        </pc:sldMkLst>
        <pc:graphicFrameChg chg="modGraphic">
          <ac:chgData name="Patryk Serafin" userId="86fa742248e137ce" providerId="LiveId" clId="{B6AC5C71-8B39-496D-98FE-C0B53590B329}" dt="2024-01-31T07:53:55.692" v="10" actId="20577"/>
          <ac:graphicFrameMkLst>
            <pc:docMk/>
            <pc:sldMk cId="289399001" sldId="378"/>
            <ac:graphicFrameMk id="4" creationId="{E21AF404-0CF2-9666-75CF-DC6471FA89E2}"/>
          </ac:graphicFrameMkLst>
        </pc:graphicFrameChg>
      </pc:sldChg>
      <pc:sldChg chg="modSp">
        <pc:chgData name="Patryk Serafin" userId="86fa742248e137ce" providerId="LiveId" clId="{B6AC5C71-8B39-496D-98FE-C0B53590B329}" dt="2024-01-31T08:00:10.692" v="11"/>
        <pc:sldMkLst>
          <pc:docMk/>
          <pc:sldMk cId="3265729095" sldId="380"/>
        </pc:sldMkLst>
        <pc:graphicFrameChg chg="mod">
          <ac:chgData name="Patryk Serafin" userId="86fa742248e137ce" providerId="LiveId" clId="{B6AC5C71-8B39-496D-98FE-C0B53590B329}" dt="2024-01-31T08:00:10.692" v="11"/>
          <ac:graphicFrameMkLst>
            <pc:docMk/>
            <pc:sldMk cId="3265729095" sldId="380"/>
            <ac:graphicFrameMk id="5" creationId="{38AFD5B6-14B2-5406-7B58-8ECF49A7F92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31.01.2024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a81aSV8vptk821ZB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5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Druga postać normalna (2NF)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C45715E-FB8D-C18B-21A5-5B447E958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11661"/>
              </p:ext>
            </p:extLst>
          </p:nvPr>
        </p:nvGraphicFramePr>
        <p:xfrm>
          <a:off x="812203" y="2089155"/>
          <a:ext cx="10553260" cy="1214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7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66706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94096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682026">
                  <a:extLst>
                    <a:ext uri="{9D8B030D-6E8A-4147-A177-3AD203B41FA5}">
                      <a16:colId xmlns:a16="http://schemas.microsoft.com/office/drawing/2014/main" val="2966560587"/>
                    </a:ext>
                  </a:extLst>
                </a:gridCol>
                <a:gridCol w="1135455">
                  <a:extLst>
                    <a:ext uri="{9D8B030D-6E8A-4147-A177-3AD203B41FA5}">
                      <a16:colId xmlns:a16="http://schemas.microsoft.com/office/drawing/2014/main" val="1960098255"/>
                    </a:ext>
                  </a:extLst>
                </a:gridCol>
                <a:gridCol w="1001958">
                  <a:extLst>
                    <a:ext uri="{9D8B030D-6E8A-4147-A177-3AD203B41FA5}">
                      <a16:colId xmlns:a16="http://schemas.microsoft.com/office/drawing/2014/main" val="1551618695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65587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419547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IMIĘ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NAZWISKO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ULICA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NR BLOKU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NR MIESZKANIA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MIASTO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NUMER TELEFONU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PRODUKT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CENA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SZTUK</a:t>
                      </a:r>
                    </a:p>
                  </a:txBody>
                  <a:tcPr marL="91900" marR="91900" marT="45950" marB="45950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0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Rolki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150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Konrad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Kordian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Kwiatowa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Szczecin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151 1234567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Narty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1000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Kask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75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3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Druga postać normalna (2NF)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03984"/>
              </p:ext>
            </p:extLst>
          </p:nvPr>
        </p:nvGraphicFramePr>
        <p:xfrm>
          <a:off x="504217" y="1395056"/>
          <a:ext cx="11183566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31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94119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315071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177867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968635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443697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503644">
                  <a:extLst>
                    <a:ext uri="{9D8B030D-6E8A-4147-A177-3AD203B41FA5}">
                      <a16:colId xmlns:a16="http://schemas.microsoft.com/office/drawing/2014/main" val="2575028221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88542"/>
              </p:ext>
            </p:extLst>
          </p:nvPr>
        </p:nvGraphicFramePr>
        <p:xfrm>
          <a:off x="8264197" y="329281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2011"/>
              </p:ext>
            </p:extLst>
          </p:nvPr>
        </p:nvGraphicFramePr>
        <p:xfrm>
          <a:off x="1206816" y="329281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Trzecia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postać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normalna</a:t>
            </a:r>
            <a:r>
              <a:rPr lang="en-US" sz="4000" dirty="0">
                <a:solidFill>
                  <a:srgbClr val="FFFFFF"/>
                </a:solidFill>
              </a:rPr>
              <a:t> (3NF</a:t>
            </a:r>
            <a:r>
              <a:rPr lang="pl-PL" sz="400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Trzecia postać normalna (3NF)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Tabela musi być w 2NF.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Nie ma zależności funkcjonalnych między atrybutami niekluczowymi (wszystkie atrybuty niekluczowe są zależne tylko od klucza głównego).</a:t>
            </a:r>
          </a:p>
        </p:txBody>
      </p:sp>
    </p:spTree>
    <p:extLst>
      <p:ext uri="{BB962C8B-B14F-4D97-AF65-F5344CB8AC3E}">
        <p14:creationId xmlns:p14="http://schemas.microsoft.com/office/powerpoint/2010/main" val="86384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Trzecia postać normalna (3NF)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/>
        </p:nvGraphicFramePr>
        <p:xfrm>
          <a:off x="504217" y="1395056"/>
          <a:ext cx="11183566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31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94119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315071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177867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968635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443697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503644">
                  <a:extLst>
                    <a:ext uri="{9D8B030D-6E8A-4147-A177-3AD203B41FA5}">
                      <a16:colId xmlns:a16="http://schemas.microsoft.com/office/drawing/2014/main" val="2575028221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/>
        </p:nvGraphicFramePr>
        <p:xfrm>
          <a:off x="8264197" y="329281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/>
        </p:nvGraphicFramePr>
        <p:xfrm>
          <a:off x="1206816" y="329281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4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Trzecia postać normalna (3NF)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50748"/>
              </p:ext>
            </p:extLst>
          </p:nvPr>
        </p:nvGraphicFramePr>
        <p:xfrm>
          <a:off x="359113" y="1401541"/>
          <a:ext cx="11161028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6445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085206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516287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358090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1116844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664594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1029924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02695"/>
              </p:ext>
            </p:extLst>
          </p:nvPr>
        </p:nvGraphicFramePr>
        <p:xfrm>
          <a:off x="8979442" y="3260794"/>
          <a:ext cx="2540699" cy="1658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136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7556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618583"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KRAJ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KIERUNKOWY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51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+48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51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+49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7963"/>
              </p:ext>
            </p:extLst>
          </p:nvPr>
        </p:nvGraphicFramePr>
        <p:xfrm>
          <a:off x="359113" y="326687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4BB04A-735C-F515-8DF4-66EB91280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02764"/>
              </p:ext>
            </p:extLst>
          </p:nvPr>
        </p:nvGraphicFramePr>
        <p:xfrm>
          <a:off x="5774727" y="326687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72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Różnica między 2NF a 3NF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Podsumowując, 2NF koncentruje się na zapewnieniu, że każdy atrybut niekluczowy jest zależny od całego klucza głównego (eliminuje zależności częściowe), podczas gdy 3NF idzie o krok dalej, zapewniając, że atrybuty niekluczowe są zależne tylko od klucza głównego, a nie od innych atrybutów niekluczowych (eliminuje zależności tranzytywne).</a:t>
            </a:r>
          </a:p>
        </p:txBody>
      </p:sp>
    </p:spTree>
    <p:extLst>
      <p:ext uri="{BB962C8B-B14F-4D97-AF65-F5344CB8AC3E}">
        <p14:creationId xmlns:p14="http://schemas.microsoft.com/office/powerpoint/2010/main" val="196862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kulary na wierzchu książki">
            <a:extLst>
              <a:ext uri="{FF2B5EF4-FFF2-40B4-BE49-F238E27FC236}">
                <a16:creationId xmlns:a16="http://schemas.microsoft.com/office/drawing/2014/main" id="{B6B93A28-5D41-43C6-B15E-E06B4CC5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D9B76F6-7E88-5471-4064-6AFC2D6C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Sprawdź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siebie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7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Normalizacja. Postacie normalne. 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Wprowadzenie do normalizacji i pierwsza postać normalna (1NF).</a:t>
            </a:r>
          </a:p>
          <a:p>
            <a:r>
              <a:rPr lang="pl-PL" sz="1800" dirty="0"/>
              <a:t>Druga postać normalna (2NF).</a:t>
            </a:r>
          </a:p>
          <a:p>
            <a:r>
              <a:rPr lang="pl-PL" sz="1800" dirty="0"/>
              <a:t>Trzecia postać normalna (3NF)</a:t>
            </a:r>
          </a:p>
        </p:txBody>
      </p:sp>
    </p:spTree>
    <p:extLst>
      <p:ext uri="{BB962C8B-B14F-4D97-AF65-F5344CB8AC3E}">
        <p14:creationId xmlns:p14="http://schemas.microsoft.com/office/powerpoint/2010/main" val="14193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Wprowadzenie</a:t>
            </a:r>
            <a:r>
              <a:rPr lang="en-US" sz="4000" dirty="0">
                <a:solidFill>
                  <a:srgbClr val="FFFFFF"/>
                </a:solidFill>
              </a:rPr>
              <a:t> do </a:t>
            </a:r>
            <a:r>
              <a:rPr lang="en-US" sz="4000" dirty="0" err="1">
                <a:solidFill>
                  <a:srgbClr val="FFFFFF"/>
                </a:solidFill>
              </a:rPr>
              <a:t>normalizacji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 1NF</a:t>
            </a:r>
          </a:p>
        </p:txBody>
      </p:sp>
    </p:spTree>
    <p:extLst>
      <p:ext uri="{BB962C8B-B14F-4D97-AF65-F5344CB8AC3E}">
        <p14:creationId xmlns:p14="http://schemas.microsoft.com/office/powerpoint/2010/main" val="311583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Normalizacja - definicja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Normalizacja to proces organizowania danych w bazie tak, aby zmniejszyć redundancje i poprawić integralność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Proces ten dzieli się na kilka etapów nazwanych „postaciami normalnymi”.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Każda postać normalna ma swoje kryteria i reguły, których spełnienie pozwala na osiągnięcie coraz wyższego poziomu organizacji danych.</a:t>
            </a:r>
          </a:p>
        </p:txBody>
      </p:sp>
    </p:spTree>
    <p:extLst>
      <p:ext uri="{BB962C8B-B14F-4D97-AF65-F5344CB8AC3E}">
        <p14:creationId xmlns:p14="http://schemas.microsoft.com/office/powerpoint/2010/main" val="411387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Pierwsza postać normalna (1NF)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800" dirty="0"/>
              <a:t>Każda kolumna zawiera wartości atomowe, czyli niepodzielne.</a:t>
            </a:r>
          </a:p>
          <a:p>
            <a:r>
              <a:rPr lang="pl-PL" sz="1800" dirty="0"/>
              <a:t>W każdej kolumnie powinny być wartości tego samego typu.</a:t>
            </a:r>
          </a:p>
          <a:p>
            <a:r>
              <a:rPr lang="pl-PL" sz="1800" dirty="0"/>
              <a:t>Każdy wiersz jest unikatowy (nie ma duplikatów).</a:t>
            </a:r>
          </a:p>
        </p:txBody>
      </p:sp>
    </p:spTree>
    <p:extLst>
      <p:ext uri="{BB962C8B-B14F-4D97-AF65-F5344CB8AC3E}">
        <p14:creationId xmlns:p14="http://schemas.microsoft.com/office/powerpoint/2010/main" val="57149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Pierwsza postać normalna (1NF) - przykład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0331853-0410-6F37-ED46-ADB41E39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315"/>
              </p:ext>
            </p:extLst>
          </p:nvPr>
        </p:nvGraphicFramePr>
        <p:xfrm>
          <a:off x="812203" y="896983"/>
          <a:ext cx="10553256" cy="3598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239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15700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65118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752129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1612010">
                  <a:extLst>
                    <a:ext uri="{9D8B030D-6E8A-4147-A177-3AD203B41FA5}">
                      <a16:colId xmlns:a16="http://schemas.microsoft.com/office/drawing/2014/main" val="3012402011"/>
                    </a:ext>
                  </a:extLst>
                </a:gridCol>
                <a:gridCol w="1517092">
                  <a:extLst>
                    <a:ext uri="{9D8B030D-6E8A-4147-A177-3AD203B41FA5}">
                      <a16:colId xmlns:a16="http://schemas.microsoft.com/office/drawing/2014/main" val="1851850995"/>
                    </a:ext>
                  </a:extLst>
                </a:gridCol>
                <a:gridCol w="1045512">
                  <a:extLst>
                    <a:ext uri="{9D8B030D-6E8A-4147-A177-3AD203B41FA5}">
                      <a16:colId xmlns:a16="http://schemas.microsoft.com/office/drawing/2014/main" val="1482244459"/>
                    </a:ext>
                  </a:extLst>
                </a:gridCol>
                <a:gridCol w="1175085">
                  <a:extLst>
                    <a:ext uri="{9D8B030D-6E8A-4147-A177-3AD203B41FA5}">
                      <a16:colId xmlns:a16="http://schemas.microsoft.com/office/drawing/2014/main" val="3142353456"/>
                    </a:ext>
                  </a:extLst>
                </a:gridCol>
              </a:tblGrid>
              <a:tr h="704368"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ID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IMIĘ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NAZWISKO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ADRES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NR TELEFONU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PRODUKT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CENA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SZTUK</a:t>
                      </a:r>
                    </a:p>
                  </a:txBody>
                  <a:tcPr marL="148958" marR="148958" marT="74479" marB="74479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0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Jan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Kowalski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ul. Kaliskiego 2, Warszawa, Polska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+48 123 456 789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Rolki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150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3</a:t>
                      </a:r>
                    </a:p>
                  </a:txBody>
                  <a:tcPr marL="76985" marR="76985" marT="38492" marB="38492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Konrad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Kordian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ul. Kwiatowa 1/8, Szczecin, Niemcy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+49 151 1234567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Narty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985" marR="76985" marT="38492" marB="38492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Kowalski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ul. Kaliskiego 2, Warszawa, Polska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dirty="0"/>
                        <a:t>+48 123 456 789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Kask</a:t>
                      </a:r>
                    </a:p>
                  </a:txBody>
                  <a:tcPr marL="54985" marR="54985" marT="27494" marB="2749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54985" marR="54985" marT="27494" marB="2749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985" marR="54985" marT="27494" marB="27494" anchor="ctr"/>
                </a:tc>
                <a:extLst>
                  <a:ext uri="{0D108BD9-81ED-4DB2-BD59-A6C34878D82A}">
                    <a16:rowId xmlns:a16="http://schemas.microsoft.com/office/drawing/2014/main" val="134189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Pierwsza postać normalna (1NF) - 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7EDAEA-1CF8-8949-F65C-B6B5C0C24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11432"/>
              </p:ext>
            </p:extLst>
          </p:nvPr>
        </p:nvGraphicFramePr>
        <p:xfrm>
          <a:off x="812203" y="2089155"/>
          <a:ext cx="10553260" cy="1214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7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66706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94096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682026">
                  <a:extLst>
                    <a:ext uri="{9D8B030D-6E8A-4147-A177-3AD203B41FA5}">
                      <a16:colId xmlns:a16="http://schemas.microsoft.com/office/drawing/2014/main" val="2966560587"/>
                    </a:ext>
                  </a:extLst>
                </a:gridCol>
                <a:gridCol w="1135455">
                  <a:extLst>
                    <a:ext uri="{9D8B030D-6E8A-4147-A177-3AD203B41FA5}">
                      <a16:colId xmlns:a16="http://schemas.microsoft.com/office/drawing/2014/main" val="1960098255"/>
                    </a:ext>
                  </a:extLst>
                </a:gridCol>
                <a:gridCol w="1001958">
                  <a:extLst>
                    <a:ext uri="{9D8B030D-6E8A-4147-A177-3AD203B41FA5}">
                      <a16:colId xmlns:a16="http://schemas.microsoft.com/office/drawing/2014/main" val="1551618695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65587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419547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IMIĘ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NAZWISKO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ULICA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NR BLOKU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NR MIESZKANIA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MIASTO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NUMER TELEFONU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PRODUKT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CENA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SZTUK</a:t>
                      </a:r>
                    </a:p>
                  </a:txBody>
                  <a:tcPr marL="91900" marR="91900" marT="45950" marB="45950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0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Rolki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150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Konrad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Kordian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Kwiatowa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Szczecin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151 1234567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Narty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1000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Kask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75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9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Druga </a:t>
            </a:r>
            <a:r>
              <a:rPr lang="en-US" sz="4000" dirty="0" err="1">
                <a:solidFill>
                  <a:srgbClr val="FFFFFF"/>
                </a:solidFill>
              </a:rPr>
              <a:t>postać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normalna</a:t>
            </a:r>
            <a:r>
              <a:rPr lang="en-US" sz="4000" dirty="0">
                <a:solidFill>
                  <a:srgbClr val="FFFFFF"/>
                </a:solidFill>
              </a:rPr>
              <a:t> (2NF)</a:t>
            </a:r>
          </a:p>
        </p:txBody>
      </p:sp>
    </p:spTree>
    <p:extLst>
      <p:ext uri="{BB962C8B-B14F-4D97-AF65-F5344CB8AC3E}">
        <p14:creationId xmlns:p14="http://schemas.microsoft.com/office/powerpoint/2010/main" val="177760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Druga postać normalna (2NF)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700" dirty="0"/>
              <a:t>Tabela musi być w 1NF.</a:t>
            </a:r>
          </a:p>
          <a:p>
            <a:r>
              <a:rPr lang="pl-PL" sz="1700" dirty="0"/>
              <a:t>Wszystkie atrybuty (niekluczowe) muszą być w pełni zależne funkcjonalnie od całego klucza głównego.</a:t>
            </a:r>
          </a:p>
        </p:txBody>
      </p:sp>
    </p:spTree>
    <p:extLst>
      <p:ext uri="{BB962C8B-B14F-4D97-AF65-F5344CB8AC3E}">
        <p14:creationId xmlns:p14="http://schemas.microsoft.com/office/powerpoint/2010/main" val="386904772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715</Words>
  <Application>Microsoft Office PowerPoint</Application>
  <PresentationFormat>Panoramiczny</PresentationFormat>
  <Paragraphs>340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Aptos</vt:lpstr>
      <vt:lpstr>Arial</vt:lpstr>
      <vt:lpstr>Neue Haas Grotesk Text Pro</vt:lpstr>
      <vt:lpstr>VanillaVTI</vt:lpstr>
      <vt:lpstr>Bazy danych</vt:lpstr>
      <vt:lpstr>Normalizacja. Postacie normalne. </vt:lpstr>
      <vt:lpstr>Wprowadzenie do normalizacji i 1NF</vt:lpstr>
      <vt:lpstr>Normalizacja - definicja</vt:lpstr>
      <vt:lpstr>Pierwsza postać normalna (1NF)</vt:lpstr>
      <vt:lpstr>Pierwsza postać normalna (1NF) - przykład</vt:lpstr>
      <vt:lpstr>Pierwsza postać normalna (1NF) - przykład</vt:lpstr>
      <vt:lpstr>Druga postać normalna (2NF)</vt:lpstr>
      <vt:lpstr>Druga postać normalna (2NF)</vt:lpstr>
      <vt:lpstr>Druga postać normalna (2NF) - przykład</vt:lpstr>
      <vt:lpstr>Druga postać normalna (2NF) - przykład</vt:lpstr>
      <vt:lpstr>Trzecia postać normalna (3NF)</vt:lpstr>
      <vt:lpstr>Trzecia postać normalna (3NF)</vt:lpstr>
      <vt:lpstr>Trzecia postać normalna (3NF) - przykład</vt:lpstr>
      <vt:lpstr>Trzecia postać normalna (3NF) - przykład</vt:lpstr>
      <vt:lpstr>Różnica między 2NF a 3NF</vt:lpstr>
      <vt:lpstr>Sprawdź siebie!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Patryk Serafin</cp:lastModifiedBy>
  <cp:revision>1</cp:revision>
  <dcterms:created xsi:type="dcterms:W3CDTF">2024-01-27T10:38:11Z</dcterms:created>
  <dcterms:modified xsi:type="dcterms:W3CDTF">2024-01-31T08:39:15Z</dcterms:modified>
</cp:coreProperties>
</file>