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Clear Sans" charset="1" panose="020B0503030202020304"/>
      <p:regular r:id="rId16"/>
    </p:embeddedFont>
    <p:embeddedFont>
      <p:font typeface="Clear Sans Bold" charset="1" panose="020B0803030202020304"/>
      <p:regular r:id="rId17"/>
    </p:embeddedFont>
    <p:embeddedFont>
      <p:font typeface="Clear Sans Italics" charset="1" panose="020B0503030202090304"/>
      <p:regular r:id="rId18"/>
    </p:embeddedFont>
    <p:embeddedFont>
      <p:font typeface="Clear Sans Bold Italics" charset="1" panose="020B0803030202090304"/>
      <p:regular r:id="rId19"/>
    </p:embeddedFont>
    <p:embeddedFont>
      <p:font typeface="Clear Sans Thin" charset="1" panose="020B0203030202020304"/>
      <p:regular r:id="rId20"/>
    </p:embeddedFont>
    <p:embeddedFont>
      <p:font typeface="Clear Sans Light" charset="1" panose="020B0303030202020304"/>
      <p:regular r:id="rId21"/>
    </p:embeddedFont>
    <p:embeddedFont>
      <p:font typeface="Clear Sans Medium" charset="1" panose="020B0603030202020304"/>
      <p:regular r:id="rId22"/>
    </p:embeddedFont>
    <p:embeddedFont>
      <p:font typeface="Clear Sans Medium Italics" charset="1" panose="020B06030302020903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44" Target="slides/slide2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4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4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4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4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media/image13.png" Type="http://schemas.openxmlformats.org/officeDocument/2006/relationships/image"/><Relationship Id="rId4" Target="../media/image1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30.pn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7498161" y="529628"/>
            <a:ext cx="10351681" cy="8574635"/>
            <a:chOff x="0" y="0"/>
            <a:chExt cx="13802241" cy="11432846"/>
          </a:xfrm>
        </p:grpSpPr>
        <p:sp>
          <p:nvSpPr>
            <p:cNvPr name="TextBox 3" id="3"/>
            <p:cNvSpPr txBox="true"/>
            <p:nvPr/>
          </p:nvSpPr>
          <p:spPr>
            <a:xfrm rot="0">
              <a:off x="0" y="1359474"/>
              <a:ext cx="13802241" cy="8737182"/>
            </a:xfrm>
            <a:prstGeom prst="rect">
              <a:avLst/>
            </a:prstGeom>
          </p:spPr>
          <p:txBody>
            <a:bodyPr anchor="t" rtlCol="false" tIns="0" lIns="0" bIns="0" rIns="0">
              <a:spAutoFit/>
            </a:bodyPr>
            <a:lstStyle/>
            <a:p>
              <a:pPr algn="ctr">
                <a:lnSpc>
                  <a:spcPts val="7300"/>
                </a:lnSpc>
              </a:pPr>
              <a:r>
                <a:rPr lang="en-US" sz="7300">
                  <a:solidFill>
                    <a:srgbClr val="F7B4A7"/>
                  </a:solidFill>
                  <a:latin typeface="Clear Sans Bold"/>
                </a:rPr>
                <a:t>Object-Oriented Programming Project Presentation: Implementing Bracketing Methods in finding roots of an eqaution</a:t>
              </a:r>
            </a:p>
          </p:txBody>
        </p:sp>
        <p:sp>
          <p:nvSpPr>
            <p:cNvPr name="TextBox 4" id="4"/>
            <p:cNvSpPr txBox="true"/>
            <p:nvPr/>
          </p:nvSpPr>
          <p:spPr>
            <a:xfrm rot="0">
              <a:off x="0" y="-47625"/>
              <a:ext cx="13802241" cy="525145"/>
            </a:xfrm>
            <a:prstGeom prst="rect">
              <a:avLst/>
            </a:prstGeom>
          </p:spPr>
          <p:txBody>
            <a:bodyPr anchor="t" rtlCol="false" tIns="0" lIns="0" bIns="0" rIns="0">
              <a:spAutoFit/>
            </a:bodyPr>
            <a:lstStyle/>
            <a:p>
              <a:pPr algn="l">
                <a:lnSpc>
                  <a:spcPts val="3359"/>
                </a:lnSpc>
              </a:pPr>
            </a:p>
          </p:txBody>
        </p:sp>
        <p:sp>
          <p:nvSpPr>
            <p:cNvPr name="TextBox 5" id="5"/>
            <p:cNvSpPr txBox="true"/>
            <p:nvPr/>
          </p:nvSpPr>
          <p:spPr>
            <a:xfrm rot="0">
              <a:off x="0" y="10788110"/>
              <a:ext cx="13802241" cy="644736"/>
            </a:xfrm>
            <a:prstGeom prst="rect">
              <a:avLst/>
            </a:prstGeom>
          </p:spPr>
          <p:txBody>
            <a:bodyPr anchor="t" rtlCol="false" tIns="0" lIns="0" bIns="0" rIns="0">
              <a:spAutoFit/>
            </a:bodyPr>
            <a:lstStyle/>
            <a:p>
              <a:pPr algn="ctr">
                <a:lnSpc>
                  <a:spcPts val="4060"/>
                </a:lnSpc>
              </a:pPr>
              <a:r>
                <a:rPr lang="en-US" sz="2900">
                  <a:solidFill>
                    <a:srgbClr val="94DDDE"/>
                  </a:solidFill>
                  <a:latin typeface="Clear Sans"/>
                </a:rPr>
                <a:t>(BISECTION AND FALSE-POSITION METHOD)</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5752082" y="639369"/>
            <a:ext cx="1997861" cy="1997861"/>
          </a:xfrm>
          <a:custGeom>
            <a:avLst/>
            <a:gdLst/>
            <a:ahLst/>
            <a:cxnLst/>
            <a:rect r="r" b="b" t="t" l="l"/>
            <a:pathLst>
              <a:path h="1997861" w="1997861">
                <a:moveTo>
                  <a:pt x="0" y="0"/>
                </a:moveTo>
                <a:lnTo>
                  <a:pt x="1997861" y="0"/>
                </a:lnTo>
                <a:lnTo>
                  <a:pt x="1997861" y="1997862"/>
                </a:lnTo>
                <a:lnTo>
                  <a:pt x="0" y="1997862"/>
                </a:lnTo>
                <a:lnTo>
                  <a:pt x="0" y="0"/>
                </a:lnTo>
                <a:close/>
              </a:path>
            </a:pathLst>
          </a:custGeom>
          <a:blipFill>
            <a:blip r:embed="rId2"/>
            <a:stretch>
              <a:fillRect l="0" t="0" r="0" b="0"/>
            </a:stretch>
          </a:blipFill>
        </p:spPr>
      </p:sp>
      <p:sp>
        <p:nvSpPr>
          <p:cNvPr name="Freeform 3" id="3"/>
          <p:cNvSpPr/>
          <p:nvPr/>
        </p:nvSpPr>
        <p:spPr>
          <a:xfrm flipH="false" flipV="false" rot="0">
            <a:off x="1028700" y="1264044"/>
            <a:ext cx="9210131" cy="2775095"/>
          </a:xfrm>
          <a:custGeom>
            <a:avLst/>
            <a:gdLst/>
            <a:ahLst/>
            <a:cxnLst/>
            <a:rect r="r" b="b" t="t" l="l"/>
            <a:pathLst>
              <a:path h="2775095" w="9210131">
                <a:moveTo>
                  <a:pt x="0" y="0"/>
                </a:moveTo>
                <a:lnTo>
                  <a:pt x="9210131" y="0"/>
                </a:lnTo>
                <a:lnTo>
                  <a:pt x="9210131" y="2775095"/>
                </a:lnTo>
                <a:lnTo>
                  <a:pt x="0" y="2775095"/>
                </a:lnTo>
                <a:lnTo>
                  <a:pt x="0" y="0"/>
                </a:lnTo>
                <a:close/>
              </a:path>
            </a:pathLst>
          </a:custGeom>
          <a:blipFill>
            <a:blip r:embed="rId3"/>
            <a:stretch>
              <a:fillRect l="0" t="0" r="-3872" b="0"/>
            </a:stretch>
          </a:blipFill>
        </p:spPr>
      </p:sp>
      <p:sp>
        <p:nvSpPr>
          <p:cNvPr name="TextBox 4" id="4"/>
          <p:cNvSpPr txBox="true"/>
          <p:nvPr/>
        </p:nvSpPr>
        <p:spPr>
          <a:xfrm rot="0">
            <a:off x="6823497" y="174628"/>
            <a:ext cx="5654568" cy="939008"/>
          </a:xfrm>
          <a:prstGeom prst="rect">
            <a:avLst/>
          </a:prstGeom>
        </p:spPr>
        <p:txBody>
          <a:bodyPr anchor="t" rtlCol="false" tIns="0" lIns="0" bIns="0" rIns="0">
            <a:spAutoFit/>
          </a:bodyPr>
          <a:lstStyle/>
          <a:p>
            <a:pPr algn="l">
              <a:lnSpc>
                <a:spcPts val="7468"/>
              </a:lnSpc>
            </a:pPr>
            <a:r>
              <a:rPr lang="en-US" sz="6223">
                <a:solidFill>
                  <a:srgbClr val="F7B4A7"/>
                </a:solidFill>
                <a:latin typeface="Clear Sans Bold"/>
              </a:rPr>
              <a:t>Code</a:t>
            </a:r>
          </a:p>
        </p:txBody>
      </p:sp>
      <p:sp>
        <p:nvSpPr>
          <p:cNvPr name="TextBox 5" id="5"/>
          <p:cNvSpPr txBox="true"/>
          <p:nvPr/>
        </p:nvSpPr>
        <p:spPr>
          <a:xfrm rot="0">
            <a:off x="10539534" y="2177250"/>
            <a:ext cx="9379226" cy="834237"/>
          </a:xfrm>
          <a:prstGeom prst="rect">
            <a:avLst/>
          </a:prstGeom>
        </p:spPr>
        <p:txBody>
          <a:bodyPr anchor="t" rtlCol="false" tIns="0" lIns="0" bIns="0" rIns="0">
            <a:spAutoFit/>
          </a:bodyPr>
          <a:lstStyle/>
          <a:p>
            <a:pPr algn="just">
              <a:lnSpc>
                <a:spcPts val="6891"/>
              </a:lnSpc>
            </a:pPr>
            <a:r>
              <a:rPr lang="en-US" sz="4922">
                <a:solidFill>
                  <a:srgbClr val="94DDDE"/>
                </a:solidFill>
                <a:latin typeface="Canva Sans"/>
              </a:rPr>
              <a:t>imports</a:t>
            </a:r>
          </a:p>
        </p:txBody>
      </p:sp>
      <p:sp>
        <p:nvSpPr>
          <p:cNvPr name="Freeform 6" id="6"/>
          <p:cNvSpPr/>
          <p:nvPr/>
        </p:nvSpPr>
        <p:spPr>
          <a:xfrm flipH="false" flipV="false" rot="0">
            <a:off x="1028700" y="4191539"/>
            <a:ext cx="12474510" cy="3743759"/>
          </a:xfrm>
          <a:custGeom>
            <a:avLst/>
            <a:gdLst/>
            <a:ahLst/>
            <a:cxnLst/>
            <a:rect r="r" b="b" t="t" l="l"/>
            <a:pathLst>
              <a:path h="3743759" w="12474510">
                <a:moveTo>
                  <a:pt x="0" y="0"/>
                </a:moveTo>
                <a:lnTo>
                  <a:pt x="12474510" y="0"/>
                </a:lnTo>
                <a:lnTo>
                  <a:pt x="12474510" y="3743759"/>
                </a:lnTo>
                <a:lnTo>
                  <a:pt x="0" y="3743759"/>
                </a:lnTo>
                <a:lnTo>
                  <a:pt x="0" y="0"/>
                </a:lnTo>
                <a:close/>
              </a:path>
            </a:pathLst>
          </a:custGeom>
          <a:blipFill>
            <a:blip r:embed="rId4"/>
            <a:stretch>
              <a:fillRect l="0" t="-16680" r="0" b="-16680"/>
            </a:stretch>
          </a:blipFill>
        </p:spPr>
      </p:sp>
      <p:sp>
        <p:nvSpPr>
          <p:cNvPr name="TextBox 7" id="7"/>
          <p:cNvSpPr txBox="true"/>
          <p:nvPr/>
        </p:nvSpPr>
        <p:spPr>
          <a:xfrm rot="0">
            <a:off x="865028" y="8313123"/>
            <a:ext cx="16884915" cy="1317777"/>
          </a:xfrm>
          <a:prstGeom prst="rect">
            <a:avLst/>
          </a:prstGeom>
        </p:spPr>
        <p:txBody>
          <a:bodyPr anchor="t" rtlCol="false" tIns="0" lIns="0" bIns="0" rIns="0">
            <a:spAutoFit/>
          </a:bodyPr>
          <a:lstStyle/>
          <a:p>
            <a:pPr algn="just" marL="550124" indent="-275062" lvl="1">
              <a:lnSpc>
                <a:spcPts val="3567"/>
              </a:lnSpc>
              <a:buAutoNum type="arabicPeriod" startAt="1"/>
            </a:pPr>
            <a:r>
              <a:rPr lang="en-US" sz="2548">
                <a:solidFill>
                  <a:srgbClr val="94DDDE"/>
                </a:solidFill>
                <a:latin typeface="Canva Sans"/>
              </a:rPr>
              <a:t>Mainframe(): This is the constructor of the Mainframe class. It initializes the components of the GUI (Graphical User Interface) using the initComponents() method.</a:t>
            </a:r>
          </a:p>
          <a:p>
            <a:pPr algn="just">
              <a:lnSpc>
                <a:spcPts val="356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5752082" y="639369"/>
            <a:ext cx="1997861" cy="1997861"/>
          </a:xfrm>
          <a:custGeom>
            <a:avLst/>
            <a:gdLst/>
            <a:ahLst/>
            <a:cxnLst/>
            <a:rect r="r" b="b" t="t" l="l"/>
            <a:pathLst>
              <a:path h="1997861" w="1997861">
                <a:moveTo>
                  <a:pt x="0" y="0"/>
                </a:moveTo>
                <a:lnTo>
                  <a:pt x="1997861" y="0"/>
                </a:lnTo>
                <a:lnTo>
                  <a:pt x="1997861" y="1997862"/>
                </a:lnTo>
                <a:lnTo>
                  <a:pt x="0" y="1997862"/>
                </a:lnTo>
                <a:lnTo>
                  <a:pt x="0" y="0"/>
                </a:lnTo>
                <a:close/>
              </a:path>
            </a:pathLst>
          </a:custGeom>
          <a:blipFill>
            <a:blip r:embed="rId2"/>
            <a:stretch>
              <a:fillRect l="0" t="0" r="0" b="0"/>
            </a:stretch>
          </a:blipFill>
        </p:spPr>
      </p:sp>
      <p:sp>
        <p:nvSpPr>
          <p:cNvPr name="Freeform 3" id="3"/>
          <p:cNvSpPr/>
          <p:nvPr/>
        </p:nvSpPr>
        <p:spPr>
          <a:xfrm flipH="false" flipV="false" rot="0">
            <a:off x="1204300" y="1820876"/>
            <a:ext cx="13999264" cy="2135752"/>
          </a:xfrm>
          <a:custGeom>
            <a:avLst/>
            <a:gdLst/>
            <a:ahLst/>
            <a:cxnLst/>
            <a:rect r="r" b="b" t="t" l="l"/>
            <a:pathLst>
              <a:path h="2135752" w="13999264">
                <a:moveTo>
                  <a:pt x="0" y="0"/>
                </a:moveTo>
                <a:lnTo>
                  <a:pt x="13999264" y="0"/>
                </a:lnTo>
                <a:lnTo>
                  <a:pt x="13999264" y="2135751"/>
                </a:lnTo>
                <a:lnTo>
                  <a:pt x="0" y="2135751"/>
                </a:lnTo>
                <a:lnTo>
                  <a:pt x="0" y="0"/>
                </a:lnTo>
                <a:close/>
              </a:path>
            </a:pathLst>
          </a:custGeom>
          <a:blipFill>
            <a:blip r:embed="rId3"/>
            <a:stretch>
              <a:fillRect l="0" t="-5431" r="-5964" b="-5431"/>
            </a:stretch>
          </a:blipFill>
        </p:spPr>
      </p:sp>
      <p:sp>
        <p:nvSpPr>
          <p:cNvPr name="Freeform 4" id="4"/>
          <p:cNvSpPr/>
          <p:nvPr/>
        </p:nvSpPr>
        <p:spPr>
          <a:xfrm flipH="false" flipV="false" rot="0">
            <a:off x="1225814" y="4165618"/>
            <a:ext cx="11800862" cy="2296975"/>
          </a:xfrm>
          <a:custGeom>
            <a:avLst/>
            <a:gdLst/>
            <a:ahLst/>
            <a:cxnLst/>
            <a:rect r="r" b="b" t="t" l="l"/>
            <a:pathLst>
              <a:path h="2296975" w="11800862">
                <a:moveTo>
                  <a:pt x="0" y="0"/>
                </a:moveTo>
                <a:lnTo>
                  <a:pt x="11800862" y="0"/>
                </a:lnTo>
                <a:lnTo>
                  <a:pt x="11800862" y="2296975"/>
                </a:lnTo>
                <a:lnTo>
                  <a:pt x="0" y="2296975"/>
                </a:lnTo>
                <a:lnTo>
                  <a:pt x="0" y="0"/>
                </a:lnTo>
                <a:close/>
              </a:path>
            </a:pathLst>
          </a:custGeom>
          <a:blipFill>
            <a:blip r:embed="rId4"/>
            <a:stretch>
              <a:fillRect l="0" t="0" r="0" b="0"/>
            </a:stretch>
          </a:blipFill>
        </p:spPr>
      </p:sp>
      <p:sp>
        <p:nvSpPr>
          <p:cNvPr name="Freeform 5" id="5"/>
          <p:cNvSpPr/>
          <p:nvPr/>
        </p:nvSpPr>
        <p:spPr>
          <a:xfrm flipH="false" flipV="false" rot="0">
            <a:off x="1204300" y="6671584"/>
            <a:ext cx="11843890" cy="1847983"/>
          </a:xfrm>
          <a:custGeom>
            <a:avLst/>
            <a:gdLst/>
            <a:ahLst/>
            <a:cxnLst/>
            <a:rect r="r" b="b" t="t" l="l"/>
            <a:pathLst>
              <a:path h="1847983" w="11843890">
                <a:moveTo>
                  <a:pt x="0" y="0"/>
                </a:moveTo>
                <a:lnTo>
                  <a:pt x="11843890" y="0"/>
                </a:lnTo>
                <a:lnTo>
                  <a:pt x="11843890" y="1847983"/>
                </a:lnTo>
                <a:lnTo>
                  <a:pt x="0" y="1847983"/>
                </a:lnTo>
                <a:lnTo>
                  <a:pt x="0" y="0"/>
                </a:lnTo>
                <a:close/>
              </a:path>
            </a:pathLst>
          </a:custGeom>
          <a:blipFill>
            <a:blip r:embed="rId5"/>
            <a:stretch>
              <a:fillRect l="0" t="0" r="0" b="0"/>
            </a:stretch>
          </a:blipFill>
        </p:spPr>
      </p:sp>
      <p:sp>
        <p:nvSpPr>
          <p:cNvPr name="TextBox 6" id="6"/>
          <p:cNvSpPr txBox="true"/>
          <p:nvPr/>
        </p:nvSpPr>
        <p:spPr>
          <a:xfrm rot="0">
            <a:off x="1204300" y="563958"/>
            <a:ext cx="5654568" cy="939008"/>
          </a:xfrm>
          <a:prstGeom prst="rect">
            <a:avLst/>
          </a:prstGeom>
        </p:spPr>
        <p:txBody>
          <a:bodyPr anchor="t" rtlCol="false" tIns="0" lIns="0" bIns="0" rIns="0">
            <a:spAutoFit/>
          </a:bodyPr>
          <a:lstStyle/>
          <a:p>
            <a:pPr algn="l">
              <a:lnSpc>
                <a:spcPts val="7468"/>
              </a:lnSpc>
            </a:pPr>
            <a:r>
              <a:rPr lang="en-US" sz="6223">
                <a:solidFill>
                  <a:srgbClr val="F7B4A7"/>
                </a:solidFill>
                <a:latin typeface="Clear Sans Bold"/>
              </a:rPr>
              <a:t>Code</a:t>
            </a:r>
          </a:p>
        </p:txBody>
      </p:sp>
      <p:sp>
        <p:nvSpPr>
          <p:cNvPr name="TextBox 7" id="7"/>
          <p:cNvSpPr txBox="true"/>
          <p:nvPr/>
        </p:nvSpPr>
        <p:spPr>
          <a:xfrm rot="0">
            <a:off x="865028" y="8575599"/>
            <a:ext cx="16884915" cy="1317777"/>
          </a:xfrm>
          <a:prstGeom prst="rect">
            <a:avLst/>
          </a:prstGeom>
        </p:spPr>
        <p:txBody>
          <a:bodyPr anchor="t" rtlCol="false" tIns="0" lIns="0" bIns="0" rIns="0">
            <a:spAutoFit/>
          </a:bodyPr>
          <a:lstStyle/>
          <a:p>
            <a:pPr algn="just">
              <a:lnSpc>
                <a:spcPts val="3567"/>
              </a:lnSpc>
            </a:pPr>
            <a:r>
              <a:rPr lang="en-US" sz="2548">
                <a:solidFill>
                  <a:srgbClr val="94DDDE"/>
                </a:solidFill>
                <a:latin typeface="Canva Sans"/>
              </a:rPr>
              <a:t>validateInput(): This method checks whether the input fields (function, lower bound, upper bound, and max iterations) are filled. It returns true if all fields are filled, otherwise false.</a:t>
            </a:r>
          </a:p>
          <a:p>
            <a:pPr algn="just">
              <a:lnSpc>
                <a:spcPts val="356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5752082" y="639369"/>
            <a:ext cx="1997861" cy="1997861"/>
          </a:xfrm>
          <a:custGeom>
            <a:avLst/>
            <a:gdLst/>
            <a:ahLst/>
            <a:cxnLst/>
            <a:rect r="r" b="b" t="t" l="l"/>
            <a:pathLst>
              <a:path h="1997861" w="1997861">
                <a:moveTo>
                  <a:pt x="0" y="0"/>
                </a:moveTo>
                <a:lnTo>
                  <a:pt x="1997861" y="0"/>
                </a:lnTo>
                <a:lnTo>
                  <a:pt x="1997861" y="1997862"/>
                </a:lnTo>
                <a:lnTo>
                  <a:pt x="0" y="1997862"/>
                </a:lnTo>
                <a:lnTo>
                  <a:pt x="0" y="0"/>
                </a:lnTo>
                <a:close/>
              </a:path>
            </a:pathLst>
          </a:custGeom>
          <a:blipFill>
            <a:blip r:embed="rId2"/>
            <a:stretch>
              <a:fillRect l="0" t="0" r="0" b="0"/>
            </a:stretch>
          </a:blipFill>
        </p:spPr>
      </p:sp>
      <p:sp>
        <p:nvSpPr>
          <p:cNvPr name="Freeform 3" id="3"/>
          <p:cNvSpPr/>
          <p:nvPr/>
        </p:nvSpPr>
        <p:spPr>
          <a:xfrm flipH="false" flipV="false" rot="0">
            <a:off x="1028700" y="1638300"/>
            <a:ext cx="11301259" cy="4350985"/>
          </a:xfrm>
          <a:custGeom>
            <a:avLst/>
            <a:gdLst/>
            <a:ahLst/>
            <a:cxnLst/>
            <a:rect r="r" b="b" t="t" l="l"/>
            <a:pathLst>
              <a:path h="4350985" w="11301259">
                <a:moveTo>
                  <a:pt x="0" y="0"/>
                </a:moveTo>
                <a:lnTo>
                  <a:pt x="11301259" y="0"/>
                </a:lnTo>
                <a:lnTo>
                  <a:pt x="11301259" y="4350985"/>
                </a:lnTo>
                <a:lnTo>
                  <a:pt x="0" y="4350985"/>
                </a:lnTo>
                <a:lnTo>
                  <a:pt x="0" y="0"/>
                </a:lnTo>
                <a:close/>
              </a:path>
            </a:pathLst>
          </a:custGeom>
          <a:blipFill>
            <a:blip r:embed="rId3"/>
            <a:stretch>
              <a:fillRect l="0" t="0" r="0" b="0"/>
            </a:stretch>
          </a:blipFill>
        </p:spPr>
      </p:sp>
      <p:sp>
        <p:nvSpPr>
          <p:cNvPr name="TextBox 4" id="4"/>
          <p:cNvSpPr txBox="true"/>
          <p:nvPr/>
        </p:nvSpPr>
        <p:spPr>
          <a:xfrm rot="0">
            <a:off x="1204300" y="563958"/>
            <a:ext cx="5654568" cy="939008"/>
          </a:xfrm>
          <a:prstGeom prst="rect">
            <a:avLst/>
          </a:prstGeom>
        </p:spPr>
        <p:txBody>
          <a:bodyPr anchor="t" rtlCol="false" tIns="0" lIns="0" bIns="0" rIns="0">
            <a:spAutoFit/>
          </a:bodyPr>
          <a:lstStyle/>
          <a:p>
            <a:pPr algn="l">
              <a:lnSpc>
                <a:spcPts val="7468"/>
              </a:lnSpc>
            </a:pPr>
            <a:r>
              <a:rPr lang="en-US" sz="6223">
                <a:solidFill>
                  <a:srgbClr val="F7B4A7"/>
                </a:solidFill>
                <a:latin typeface="Clear Sans Bold"/>
              </a:rPr>
              <a:t>Code</a:t>
            </a:r>
          </a:p>
        </p:txBody>
      </p:sp>
      <p:sp>
        <p:nvSpPr>
          <p:cNvPr name="TextBox 5" id="5"/>
          <p:cNvSpPr txBox="true"/>
          <p:nvPr/>
        </p:nvSpPr>
        <p:spPr>
          <a:xfrm rot="0">
            <a:off x="701542" y="6410790"/>
            <a:ext cx="16884915" cy="1762735"/>
          </a:xfrm>
          <a:prstGeom prst="rect">
            <a:avLst/>
          </a:prstGeom>
        </p:spPr>
        <p:txBody>
          <a:bodyPr anchor="t" rtlCol="false" tIns="0" lIns="0" bIns="0" rIns="0">
            <a:spAutoFit/>
          </a:bodyPr>
          <a:lstStyle/>
          <a:p>
            <a:pPr algn="just">
              <a:lnSpc>
                <a:spcPts val="3567"/>
              </a:lnSpc>
            </a:pPr>
            <a:r>
              <a:rPr lang="en-US" sz="2548">
                <a:solidFill>
                  <a:srgbClr val="94DDDE"/>
                </a:solidFill>
                <a:latin typeface="Canva Sans"/>
              </a:rPr>
              <a:t>executeBisectionMethod(): This method is called when the user clicks the "CALCULATE (BISECTION METHOD)" button. It retrieves the input values, converts the function string to a lambda function, and then calls the BisectionMethodCalculator to perform the bisection method calculation.</a:t>
            </a:r>
          </a:p>
          <a:p>
            <a:pPr algn="just">
              <a:lnSpc>
                <a:spcPts val="3567"/>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5752082" y="639369"/>
            <a:ext cx="1997861" cy="1997861"/>
          </a:xfrm>
          <a:custGeom>
            <a:avLst/>
            <a:gdLst/>
            <a:ahLst/>
            <a:cxnLst/>
            <a:rect r="r" b="b" t="t" l="l"/>
            <a:pathLst>
              <a:path h="1997861" w="1997861">
                <a:moveTo>
                  <a:pt x="0" y="0"/>
                </a:moveTo>
                <a:lnTo>
                  <a:pt x="1997861" y="0"/>
                </a:lnTo>
                <a:lnTo>
                  <a:pt x="1997861" y="1997862"/>
                </a:lnTo>
                <a:lnTo>
                  <a:pt x="0" y="1997862"/>
                </a:lnTo>
                <a:lnTo>
                  <a:pt x="0" y="0"/>
                </a:lnTo>
                <a:close/>
              </a:path>
            </a:pathLst>
          </a:custGeom>
          <a:blipFill>
            <a:blip r:embed="rId2"/>
            <a:stretch>
              <a:fillRect l="0" t="0" r="0" b="0"/>
            </a:stretch>
          </a:blipFill>
        </p:spPr>
      </p:sp>
      <p:sp>
        <p:nvSpPr>
          <p:cNvPr name="Freeform 3" id="3"/>
          <p:cNvSpPr/>
          <p:nvPr/>
        </p:nvSpPr>
        <p:spPr>
          <a:xfrm flipH="false" flipV="false" rot="0">
            <a:off x="1204300" y="1638300"/>
            <a:ext cx="11514816" cy="4380924"/>
          </a:xfrm>
          <a:custGeom>
            <a:avLst/>
            <a:gdLst/>
            <a:ahLst/>
            <a:cxnLst/>
            <a:rect r="r" b="b" t="t" l="l"/>
            <a:pathLst>
              <a:path h="4380924" w="11514816">
                <a:moveTo>
                  <a:pt x="0" y="0"/>
                </a:moveTo>
                <a:lnTo>
                  <a:pt x="11514816" y="0"/>
                </a:lnTo>
                <a:lnTo>
                  <a:pt x="11514816" y="4380924"/>
                </a:lnTo>
                <a:lnTo>
                  <a:pt x="0" y="4380924"/>
                </a:lnTo>
                <a:lnTo>
                  <a:pt x="0" y="0"/>
                </a:lnTo>
                <a:close/>
              </a:path>
            </a:pathLst>
          </a:custGeom>
          <a:blipFill>
            <a:blip r:embed="rId3"/>
            <a:stretch>
              <a:fillRect l="0" t="0" r="0" b="0"/>
            </a:stretch>
          </a:blipFill>
        </p:spPr>
      </p:sp>
      <p:sp>
        <p:nvSpPr>
          <p:cNvPr name="TextBox 4" id="4"/>
          <p:cNvSpPr txBox="true"/>
          <p:nvPr/>
        </p:nvSpPr>
        <p:spPr>
          <a:xfrm rot="0">
            <a:off x="1204300" y="563958"/>
            <a:ext cx="5654568" cy="939008"/>
          </a:xfrm>
          <a:prstGeom prst="rect">
            <a:avLst/>
          </a:prstGeom>
        </p:spPr>
        <p:txBody>
          <a:bodyPr anchor="t" rtlCol="false" tIns="0" lIns="0" bIns="0" rIns="0">
            <a:spAutoFit/>
          </a:bodyPr>
          <a:lstStyle/>
          <a:p>
            <a:pPr algn="l">
              <a:lnSpc>
                <a:spcPts val="7468"/>
              </a:lnSpc>
            </a:pPr>
            <a:r>
              <a:rPr lang="en-US" sz="6223">
                <a:solidFill>
                  <a:srgbClr val="F7B4A7"/>
                </a:solidFill>
                <a:latin typeface="Clear Sans Bold"/>
              </a:rPr>
              <a:t>Code</a:t>
            </a:r>
          </a:p>
        </p:txBody>
      </p:sp>
      <p:sp>
        <p:nvSpPr>
          <p:cNvPr name="TextBox 5" id="5"/>
          <p:cNvSpPr txBox="true"/>
          <p:nvPr/>
        </p:nvSpPr>
        <p:spPr>
          <a:xfrm rot="0">
            <a:off x="701542" y="6410790"/>
            <a:ext cx="16884915" cy="1317777"/>
          </a:xfrm>
          <a:prstGeom prst="rect">
            <a:avLst/>
          </a:prstGeom>
        </p:spPr>
        <p:txBody>
          <a:bodyPr anchor="t" rtlCol="false" tIns="0" lIns="0" bIns="0" rIns="0">
            <a:spAutoFit/>
          </a:bodyPr>
          <a:lstStyle/>
          <a:p>
            <a:pPr algn="just">
              <a:lnSpc>
                <a:spcPts val="3567"/>
              </a:lnSpc>
            </a:pPr>
            <a:r>
              <a:rPr lang="en-US" sz="2548">
                <a:solidFill>
                  <a:srgbClr val="94DDDE"/>
                </a:solidFill>
                <a:latin typeface="Canva Sans"/>
              </a:rPr>
              <a:t>calculateFalsePosition(): This method is called when the user clicks the "CALCULATE FALSE POSITION" button. It performs similar tasks to executeBisectionMethod() but using the FalsePositionMethodCalculator.</a:t>
            </a:r>
          </a:p>
          <a:p>
            <a:pPr algn="just">
              <a:lnSpc>
                <a:spcPts val="3567"/>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5752082" y="639369"/>
            <a:ext cx="1997861" cy="1997861"/>
          </a:xfrm>
          <a:custGeom>
            <a:avLst/>
            <a:gdLst/>
            <a:ahLst/>
            <a:cxnLst/>
            <a:rect r="r" b="b" t="t" l="l"/>
            <a:pathLst>
              <a:path h="1997861" w="1997861">
                <a:moveTo>
                  <a:pt x="0" y="0"/>
                </a:moveTo>
                <a:lnTo>
                  <a:pt x="1997861" y="0"/>
                </a:lnTo>
                <a:lnTo>
                  <a:pt x="1997861" y="1997862"/>
                </a:lnTo>
                <a:lnTo>
                  <a:pt x="0" y="1997862"/>
                </a:lnTo>
                <a:lnTo>
                  <a:pt x="0" y="0"/>
                </a:lnTo>
                <a:close/>
              </a:path>
            </a:pathLst>
          </a:custGeom>
          <a:blipFill>
            <a:blip r:embed="rId2"/>
            <a:stretch>
              <a:fillRect l="0" t="0" r="0" b="0"/>
            </a:stretch>
          </a:blipFill>
        </p:spPr>
      </p:sp>
      <p:sp>
        <p:nvSpPr>
          <p:cNvPr name="Freeform 3" id="3"/>
          <p:cNvSpPr/>
          <p:nvPr/>
        </p:nvSpPr>
        <p:spPr>
          <a:xfrm flipH="false" flipV="false" rot="0">
            <a:off x="1028700" y="1899970"/>
            <a:ext cx="10276155" cy="1862929"/>
          </a:xfrm>
          <a:custGeom>
            <a:avLst/>
            <a:gdLst/>
            <a:ahLst/>
            <a:cxnLst/>
            <a:rect r="r" b="b" t="t" l="l"/>
            <a:pathLst>
              <a:path h="1862929" w="10276155">
                <a:moveTo>
                  <a:pt x="0" y="0"/>
                </a:moveTo>
                <a:lnTo>
                  <a:pt x="10276155" y="0"/>
                </a:lnTo>
                <a:lnTo>
                  <a:pt x="10276155" y="1862929"/>
                </a:lnTo>
                <a:lnTo>
                  <a:pt x="0" y="1862929"/>
                </a:lnTo>
                <a:lnTo>
                  <a:pt x="0" y="0"/>
                </a:lnTo>
                <a:close/>
              </a:path>
            </a:pathLst>
          </a:custGeom>
          <a:blipFill>
            <a:blip r:embed="rId3"/>
            <a:stretch>
              <a:fillRect l="0" t="0" r="0" b="0"/>
            </a:stretch>
          </a:blipFill>
        </p:spPr>
      </p:sp>
      <p:sp>
        <p:nvSpPr>
          <p:cNvPr name="TextBox 4" id="4"/>
          <p:cNvSpPr txBox="true"/>
          <p:nvPr/>
        </p:nvSpPr>
        <p:spPr>
          <a:xfrm rot="0">
            <a:off x="1204300" y="563958"/>
            <a:ext cx="5654568" cy="939008"/>
          </a:xfrm>
          <a:prstGeom prst="rect">
            <a:avLst/>
          </a:prstGeom>
        </p:spPr>
        <p:txBody>
          <a:bodyPr anchor="t" rtlCol="false" tIns="0" lIns="0" bIns="0" rIns="0">
            <a:spAutoFit/>
          </a:bodyPr>
          <a:lstStyle/>
          <a:p>
            <a:pPr algn="l">
              <a:lnSpc>
                <a:spcPts val="7468"/>
              </a:lnSpc>
            </a:pPr>
            <a:r>
              <a:rPr lang="en-US" sz="6223">
                <a:solidFill>
                  <a:srgbClr val="F7B4A7"/>
                </a:solidFill>
                <a:latin typeface="Clear Sans Bold"/>
              </a:rPr>
              <a:t>Code</a:t>
            </a:r>
          </a:p>
        </p:txBody>
      </p:sp>
      <p:sp>
        <p:nvSpPr>
          <p:cNvPr name="TextBox 5" id="5"/>
          <p:cNvSpPr txBox="true"/>
          <p:nvPr/>
        </p:nvSpPr>
        <p:spPr>
          <a:xfrm rot="0">
            <a:off x="701542" y="4115324"/>
            <a:ext cx="16884915" cy="1317777"/>
          </a:xfrm>
          <a:prstGeom prst="rect">
            <a:avLst/>
          </a:prstGeom>
        </p:spPr>
        <p:txBody>
          <a:bodyPr anchor="t" rtlCol="false" tIns="0" lIns="0" bIns="0" rIns="0">
            <a:spAutoFit/>
          </a:bodyPr>
          <a:lstStyle/>
          <a:p>
            <a:pPr algn="just">
              <a:lnSpc>
                <a:spcPts val="3567"/>
              </a:lnSpc>
            </a:pPr>
            <a:r>
              <a:rPr lang="en-US" sz="2548">
                <a:solidFill>
                  <a:srgbClr val="94DDDE"/>
                </a:solidFill>
                <a:latin typeface="Canva Sans"/>
              </a:rPr>
              <a:t>evaluate(): This method takes a mathematical expression as a string and evaluates it using the SimpleCalculator class, returning the result.</a:t>
            </a:r>
          </a:p>
          <a:p>
            <a:pPr algn="just">
              <a:lnSpc>
                <a:spcPts val="3567"/>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5752082" y="639369"/>
            <a:ext cx="1997861" cy="1997861"/>
          </a:xfrm>
          <a:custGeom>
            <a:avLst/>
            <a:gdLst/>
            <a:ahLst/>
            <a:cxnLst/>
            <a:rect r="r" b="b" t="t" l="l"/>
            <a:pathLst>
              <a:path h="1997861" w="1997861">
                <a:moveTo>
                  <a:pt x="0" y="0"/>
                </a:moveTo>
                <a:lnTo>
                  <a:pt x="1997861" y="0"/>
                </a:lnTo>
                <a:lnTo>
                  <a:pt x="1997861" y="1997862"/>
                </a:lnTo>
                <a:lnTo>
                  <a:pt x="0" y="1997862"/>
                </a:lnTo>
                <a:lnTo>
                  <a:pt x="0" y="0"/>
                </a:lnTo>
                <a:close/>
              </a:path>
            </a:pathLst>
          </a:custGeom>
          <a:blipFill>
            <a:blip r:embed="rId2"/>
            <a:stretch>
              <a:fillRect l="0" t="0" r="0" b="0"/>
            </a:stretch>
          </a:blipFill>
        </p:spPr>
      </p:sp>
      <p:sp>
        <p:nvSpPr>
          <p:cNvPr name="Freeform 3" id="3"/>
          <p:cNvSpPr/>
          <p:nvPr/>
        </p:nvSpPr>
        <p:spPr>
          <a:xfrm flipH="false" flipV="false" rot="0">
            <a:off x="1028700" y="1502967"/>
            <a:ext cx="11564489" cy="8205226"/>
          </a:xfrm>
          <a:custGeom>
            <a:avLst/>
            <a:gdLst/>
            <a:ahLst/>
            <a:cxnLst/>
            <a:rect r="r" b="b" t="t" l="l"/>
            <a:pathLst>
              <a:path h="8205226" w="11564489">
                <a:moveTo>
                  <a:pt x="0" y="0"/>
                </a:moveTo>
                <a:lnTo>
                  <a:pt x="11564489" y="0"/>
                </a:lnTo>
                <a:lnTo>
                  <a:pt x="11564489" y="8205226"/>
                </a:lnTo>
                <a:lnTo>
                  <a:pt x="0" y="8205226"/>
                </a:lnTo>
                <a:lnTo>
                  <a:pt x="0" y="0"/>
                </a:lnTo>
                <a:close/>
              </a:path>
            </a:pathLst>
          </a:custGeom>
          <a:blipFill>
            <a:blip r:embed="rId3"/>
            <a:stretch>
              <a:fillRect l="0" t="0" r="-278" b="0"/>
            </a:stretch>
          </a:blipFill>
        </p:spPr>
      </p:sp>
      <p:sp>
        <p:nvSpPr>
          <p:cNvPr name="TextBox 4" id="4"/>
          <p:cNvSpPr txBox="true"/>
          <p:nvPr/>
        </p:nvSpPr>
        <p:spPr>
          <a:xfrm rot="0">
            <a:off x="1204300" y="563958"/>
            <a:ext cx="5654568" cy="939008"/>
          </a:xfrm>
          <a:prstGeom prst="rect">
            <a:avLst/>
          </a:prstGeom>
        </p:spPr>
        <p:txBody>
          <a:bodyPr anchor="t" rtlCol="false" tIns="0" lIns="0" bIns="0" rIns="0">
            <a:spAutoFit/>
          </a:bodyPr>
          <a:lstStyle/>
          <a:p>
            <a:pPr algn="l">
              <a:lnSpc>
                <a:spcPts val="7468"/>
              </a:lnSpc>
            </a:pPr>
            <a:r>
              <a:rPr lang="en-US" sz="6223">
                <a:solidFill>
                  <a:srgbClr val="F7B4A7"/>
                </a:solidFill>
                <a:latin typeface="Clear Sans Bold"/>
              </a:rPr>
              <a:t>Code</a:t>
            </a:r>
          </a:p>
        </p:txBody>
      </p:sp>
      <p:sp>
        <p:nvSpPr>
          <p:cNvPr name="TextBox 5" id="5"/>
          <p:cNvSpPr txBox="true"/>
          <p:nvPr/>
        </p:nvSpPr>
        <p:spPr>
          <a:xfrm rot="0">
            <a:off x="12855464" y="3356839"/>
            <a:ext cx="5074889" cy="3800348"/>
          </a:xfrm>
          <a:prstGeom prst="rect">
            <a:avLst/>
          </a:prstGeom>
        </p:spPr>
        <p:txBody>
          <a:bodyPr anchor="t" rtlCol="false" tIns="0" lIns="0" bIns="0" rIns="0">
            <a:spAutoFit/>
          </a:bodyPr>
          <a:lstStyle/>
          <a:p>
            <a:pPr algn="just">
              <a:lnSpc>
                <a:spcPts val="4306"/>
              </a:lnSpc>
            </a:pPr>
            <a:r>
              <a:rPr lang="en-US" sz="3076">
                <a:solidFill>
                  <a:srgbClr val="94DDDE"/>
                </a:solidFill>
                <a:latin typeface="Canva Sans"/>
              </a:rPr>
              <a:t>This class implements the bisection method for finding the root of a function within a specified interval and updates the Mainframe GUI with each iteration's results.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5752082" y="639369"/>
            <a:ext cx="1997861" cy="1997861"/>
          </a:xfrm>
          <a:custGeom>
            <a:avLst/>
            <a:gdLst/>
            <a:ahLst/>
            <a:cxnLst/>
            <a:rect r="r" b="b" t="t" l="l"/>
            <a:pathLst>
              <a:path h="1997861" w="1997861">
                <a:moveTo>
                  <a:pt x="0" y="0"/>
                </a:moveTo>
                <a:lnTo>
                  <a:pt x="1997861" y="0"/>
                </a:lnTo>
                <a:lnTo>
                  <a:pt x="1997861" y="1997862"/>
                </a:lnTo>
                <a:lnTo>
                  <a:pt x="0" y="1997862"/>
                </a:lnTo>
                <a:lnTo>
                  <a:pt x="0" y="0"/>
                </a:lnTo>
                <a:close/>
              </a:path>
            </a:pathLst>
          </a:custGeom>
          <a:blipFill>
            <a:blip r:embed="rId2"/>
            <a:stretch>
              <a:fillRect l="0" t="0" r="0" b="0"/>
            </a:stretch>
          </a:blipFill>
        </p:spPr>
      </p:sp>
      <p:sp>
        <p:nvSpPr>
          <p:cNvPr name="Freeform 3" id="3"/>
          <p:cNvSpPr/>
          <p:nvPr/>
        </p:nvSpPr>
        <p:spPr>
          <a:xfrm flipH="false" flipV="false" rot="0">
            <a:off x="403206" y="1638300"/>
            <a:ext cx="12276657" cy="7599835"/>
          </a:xfrm>
          <a:custGeom>
            <a:avLst/>
            <a:gdLst/>
            <a:ahLst/>
            <a:cxnLst/>
            <a:rect r="r" b="b" t="t" l="l"/>
            <a:pathLst>
              <a:path h="7599835" w="12276657">
                <a:moveTo>
                  <a:pt x="0" y="0"/>
                </a:moveTo>
                <a:lnTo>
                  <a:pt x="12276658" y="0"/>
                </a:lnTo>
                <a:lnTo>
                  <a:pt x="12276658" y="7599835"/>
                </a:lnTo>
                <a:lnTo>
                  <a:pt x="0" y="7599835"/>
                </a:lnTo>
                <a:lnTo>
                  <a:pt x="0" y="0"/>
                </a:lnTo>
                <a:close/>
              </a:path>
            </a:pathLst>
          </a:custGeom>
          <a:blipFill>
            <a:blip r:embed="rId3"/>
            <a:stretch>
              <a:fillRect l="0" t="0" r="0" b="0"/>
            </a:stretch>
          </a:blipFill>
        </p:spPr>
      </p:sp>
      <p:sp>
        <p:nvSpPr>
          <p:cNvPr name="TextBox 4" id="4"/>
          <p:cNvSpPr txBox="true"/>
          <p:nvPr/>
        </p:nvSpPr>
        <p:spPr>
          <a:xfrm rot="0">
            <a:off x="1204300" y="563958"/>
            <a:ext cx="5654568" cy="939008"/>
          </a:xfrm>
          <a:prstGeom prst="rect">
            <a:avLst/>
          </a:prstGeom>
        </p:spPr>
        <p:txBody>
          <a:bodyPr anchor="t" rtlCol="false" tIns="0" lIns="0" bIns="0" rIns="0">
            <a:spAutoFit/>
          </a:bodyPr>
          <a:lstStyle/>
          <a:p>
            <a:pPr algn="l">
              <a:lnSpc>
                <a:spcPts val="7468"/>
              </a:lnSpc>
            </a:pPr>
            <a:r>
              <a:rPr lang="en-US" sz="6223">
                <a:solidFill>
                  <a:srgbClr val="F7B4A7"/>
                </a:solidFill>
                <a:latin typeface="Clear Sans Bold"/>
              </a:rPr>
              <a:t>Code</a:t>
            </a:r>
          </a:p>
        </p:txBody>
      </p:sp>
      <p:sp>
        <p:nvSpPr>
          <p:cNvPr name="TextBox 5" id="5"/>
          <p:cNvSpPr txBox="true"/>
          <p:nvPr/>
        </p:nvSpPr>
        <p:spPr>
          <a:xfrm rot="0">
            <a:off x="12855464" y="3356839"/>
            <a:ext cx="5074889" cy="3800348"/>
          </a:xfrm>
          <a:prstGeom prst="rect">
            <a:avLst/>
          </a:prstGeom>
        </p:spPr>
        <p:txBody>
          <a:bodyPr anchor="t" rtlCol="false" tIns="0" lIns="0" bIns="0" rIns="0">
            <a:spAutoFit/>
          </a:bodyPr>
          <a:lstStyle/>
          <a:p>
            <a:pPr algn="just">
              <a:lnSpc>
                <a:spcPts val="4306"/>
              </a:lnSpc>
            </a:pPr>
            <a:r>
              <a:rPr lang="en-US" sz="3076">
                <a:solidFill>
                  <a:srgbClr val="94DDDE"/>
                </a:solidFill>
                <a:latin typeface="Canva Sans"/>
              </a:rPr>
              <a:t>This class implements the false position method for finding the root of a function within a specified interval and updates the Mainframe GUI with each iteration's results.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5752082" y="639369"/>
            <a:ext cx="1997861" cy="1997861"/>
          </a:xfrm>
          <a:custGeom>
            <a:avLst/>
            <a:gdLst/>
            <a:ahLst/>
            <a:cxnLst/>
            <a:rect r="r" b="b" t="t" l="l"/>
            <a:pathLst>
              <a:path h="1997861" w="1997861">
                <a:moveTo>
                  <a:pt x="0" y="0"/>
                </a:moveTo>
                <a:lnTo>
                  <a:pt x="1997861" y="0"/>
                </a:lnTo>
                <a:lnTo>
                  <a:pt x="1997861" y="1997862"/>
                </a:lnTo>
                <a:lnTo>
                  <a:pt x="0" y="1997862"/>
                </a:lnTo>
                <a:lnTo>
                  <a:pt x="0" y="0"/>
                </a:lnTo>
                <a:close/>
              </a:path>
            </a:pathLst>
          </a:custGeom>
          <a:blipFill>
            <a:blip r:embed="rId2"/>
            <a:stretch>
              <a:fillRect l="0" t="0" r="0" b="0"/>
            </a:stretch>
          </a:blipFill>
        </p:spPr>
      </p:sp>
      <p:sp>
        <p:nvSpPr>
          <p:cNvPr name="Freeform 3" id="3"/>
          <p:cNvSpPr/>
          <p:nvPr/>
        </p:nvSpPr>
        <p:spPr>
          <a:xfrm flipH="false" flipV="false" rot="0">
            <a:off x="1028700" y="2877910"/>
            <a:ext cx="16721243" cy="2568938"/>
          </a:xfrm>
          <a:custGeom>
            <a:avLst/>
            <a:gdLst/>
            <a:ahLst/>
            <a:cxnLst/>
            <a:rect r="r" b="b" t="t" l="l"/>
            <a:pathLst>
              <a:path h="2568938" w="16721243">
                <a:moveTo>
                  <a:pt x="0" y="0"/>
                </a:moveTo>
                <a:lnTo>
                  <a:pt x="16721243" y="0"/>
                </a:lnTo>
                <a:lnTo>
                  <a:pt x="16721243" y="2568938"/>
                </a:lnTo>
                <a:lnTo>
                  <a:pt x="0" y="2568938"/>
                </a:lnTo>
                <a:lnTo>
                  <a:pt x="0" y="0"/>
                </a:lnTo>
                <a:close/>
              </a:path>
            </a:pathLst>
          </a:custGeom>
          <a:blipFill>
            <a:blip r:embed="rId3"/>
            <a:stretch>
              <a:fillRect l="0" t="0" r="0" b="0"/>
            </a:stretch>
          </a:blipFill>
        </p:spPr>
      </p:sp>
      <p:sp>
        <p:nvSpPr>
          <p:cNvPr name="TextBox 4" id="4"/>
          <p:cNvSpPr txBox="true"/>
          <p:nvPr/>
        </p:nvSpPr>
        <p:spPr>
          <a:xfrm rot="0">
            <a:off x="1204300" y="563958"/>
            <a:ext cx="5654568" cy="939008"/>
          </a:xfrm>
          <a:prstGeom prst="rect">
            <a:avLst/>
          </a:prstGeom>
        </p:spPr>
        <p:txBody>
          <a:bodyPr anchor="t" rtlCol="false" tIns="0" lIns="0" bIns="0" rIns="0">
            <a:spAutoFit/>
          </a:bodyPr>
          <a:lstStyle/>
          <a:p>
            <a:pPr algn="l">
              <a:lnSpc>
                <a:spcPts val="7468"/>
              </a:lnSpc>
            </a:pPr>
            <a:r>
              <a:rPr lang="en-US" sz="6223">
                <a:solidFill>
                  <a:srgbClr val="F7B4A7"/>
                </a:solidFill>
                <a:latin typeface="Clear Sans Bold"/>
              </a:rPr>
              <a:t>Code</a:t>
            </a:r>
          </a:p>
        </p:txBody>
      </p:sp>
      <p:sp>
        <p:nvSpPr>
          <p:cNvPr name="TextBox 5" id="5"/>
          <p:cNvSpPr txBox="true"/>
          <p:nvPr/>
        </p:nvSpPr>
        <p:spPr>
          <a:xfrm rot="0">
            <a:off x="1028700" y="5793270"/>
            <a:ext cx="16721243" cy="3254442"/>
          </a:xfrm>
          <a:prstGeom prst="rect">
            <a:avLst/>
          </a:prstGeom>
        </p:spPr>
        <p:txBody>
          <a:bodyPr anchor="t" rtlCol="false" tIns="0" lIns="0" bIns="0" rIns="0">
            <a:spAutoFit/>
          </a:bodyPr>
          <a:lstStyle/>
          <a:p>
            <a:pPr algn="just">
              <a:lnSpc>
                <a:spcPts val="4306"/>
              </a:lnSpc>
            </a:pPr>
            <a:r>
              <a:rPr lang="en-US" sz="3076">
                <a:solidFill>
                  <a:srgbClr val="94DDDE"/>
                </a:solidFill>
                <a:latin typeface="Canva Sans"/>
              </a:rPr>
              <a:t>The addToTable method adds a new row to the table model, containing iteration number, lower bound, upper bound, mid-point, function values at lower and upper bounds, function value at mid-point, and percent error, using the input parameters provided.</a:t>
            </a:r>
          </a:p>
          <a:p>
            <a:pPr algn="just">
              <a:lnSpc>
                <a:spcPts val="4306"/>
              </a:lnSpc>
            </a:pPr>
            <a:r>
              <a:rPr lang="en-US" sz="3076">
                <a:solidFill>
                  <a:srgbClr val="94DDDE"/>
                </a:solidFill>
                <a:latin typeface="Canva Sans"/>
              </a:rPr>
              <a:t>The clearTable method removes all rows from the table model, effectively clearing the table.</a:t>
            </a:r>
          </a:p>
          <a:p>
            <a:pPr algn="just">
              <a:lnSpc>
                <a:spcPts val="4306"/>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4006560" y="484715"/>
            <a:ext cx="9300317" cy="1145120"/>
          </a:xfrm>
          <a:prstGeom prst="rect">
            <a:avLst/>
          </a:prstGeom>
        </p:spPr>
        <p:txBody>
          <a:bodyPr anchor="t" rtlCol="false" tIns="0" lIns="0" bIns="0" rIns="0">
            <a:spAutoFit/>
          </a:bodyPr>
          <a:lstStyle/>
          <a:p>
            <a:pPr algn="ctr">
              <a:lnSpc>
                <a:spcPts val="4451"/>
              </a:lnSpc>
            </a:pPr>
            <a:r>
              <a:rPr lang="en-US" sz="4239">
                <a:solidFill>
                  <a:srgbClr val="F7B4A7"/>
                </a:solidFill>
                <a:latin typeface="Clear Sans Bold"/>
              </a:rPr>
              <a:t>4 Pillars Of Object-Oriented Programming we Implemented</a:t>
            </a:r>
          </a:p>
        </p:txBody>
      </p:sp>
      <p:pic>
        <p:nvPicPr>
          <p:cNvPr name="Picture 3" id="3"/>
          <p:cNvPicPr>
            <a:picLocks noChangeAspect="true"/>
          </p:cNvPicPr>
          <p:nvPr/>
        </p:nvPicPr>
        <p:blipFill>
          <a:blip r:embed="rId2"/>
          <a:stretch>
            <a:fillRect/>
          </a:stretch>
        </p:blipFill>
        <p:spPr>
          <a:xfrm rot="0">
            <a:off x="13569443" y="-43888"/>
            <a:ext cx="4909523" cy="4620762"/>
          </a:xfrm>
          <a:prstGeom prst="rect">
            <a:avLst/>
          </a:prstGeom>
        </p:spPr>
      </p:pic>
      <p:sp>
        <p:nvSpPr>
          <p:cNvPr name="TextBox 4" id="4"/>
          <p:cNvSpPr txBox="true"/>
          <p:nvPr/>
        </p:nvSpPr>
        <p:spPr>
          <a:xfrm rot="0">
            <a:off x="385521" y="1932376"/>
            <a:ext cx="13593050" cy="7923959"/>
          </a:xfrm>
          <a:prstGeom prst="rect">
            <a:avLst/>
          </a:prstGeom>
        </p:spPr>
        <p:txBody>
          <a:bodyPr anchor="t" rtlCol="false" tIns="0" lIns="0" bIns="0" rIns="0">
            <a:spAutoFit/>
          </a:bodyPr>
          <a:lstStyle/>
          <a:p>
            <a:pPr algn="l" marL="573886" indent="-286943" lvl="1">
              <a:lnSpc>
                <a:spcPts val="3721"/>
              </a:lnSpc>
              <a:buFont typeface="Arial"/>
              <a:buChar char="•"/>
            </a:pPr>
            <a:r>
              <a:rPr lang="en-US" sz="2658">
                <a:solidFill>
                  <a:srgbClr val="FEFEFE"/>
                </a:solidFill>
                <a:latin typeface="Canva Sans"/>
              </a:rPr>
              <a:t>Encapsulation - In this project, the provided classes such as Mainframe, SimpleCalculator, BisectionMethodCalculator, and FalsePositionMethodCalculator encapsulate their data and methods, providing a clear interface for interacting with their functionality</a:t>
            </a:r>
          </a:p>
          <a:p>
            <a:pPr algn="just" marL="573886" indent="-286943" lvl="1">
              <a:lnSpc>
                <a:spcPts val="3721"/>
              </a:lnSpc>
              <a:buFont typeface="Arial"/>
              <a:buChar char="•"/>
            </a:pPr>
            <a:r>
              <a:rPr lang="en-US" sz="2658">
                <a:solidFill>
                  <a:srgbClr val="FEFEFE"/>
                </a:solidFill>
                <a:latin typeface="Canva Sans"/>
              </a:rPr>
              <a:t>Abstraction - In our code, the class represents specific components of the numerical computation tool, abstracting away the implementation details and exposing only the necessary methods and interfaces for interaction.</a:t>
            </a:r>
          </a:p>
          <a:p>
            <a:pPr algn="just" marL="573886" indent="-286943" lvl="1">
              <a:lnSpc>
                <a:spcPts val="3721"/>
              </a:lnSpc>
              <a:buFont typeface="Arial"/>
              <a:buChar char="•"/>
            </a:pPr>
            <a:r>
              <a:rPr lang="en-US" sz="2658">
                <a:solidFill>
                  <a:srgbClr val="FEFEFE"/>
                </a:solidFill>
                <a:latin typeface="Canva Sans"/>
              </a:rPr>
              <a:t>Inheritance - this pillar is not directly inherited by other classes but they are associated with the mainframe class. They receive a reference to the mainframe instance in their constructors, enabling them to interact with the mainframe-class. But surely, by extending Jframe, the mainframe-class inherits all properties and methods of the Jframe class.</a:t>
            </a:r>
          </a:p>
          <a:p>
            <a:pPr algn="just" marL="573886" indent="-286943" lvl="1">
              <a:lnSpc>
                <a:spcPts val="3721"/>
              </a:lnSpc>
              <a:buFont typeface="Arial"/>
              <a:buChar char="•"/>
            </a:pPr>
            <a:r>
              <a:rPr lang="en-US" sz="2658">
                <a:solidFill>
                  <a:srgbClr val="FEFEFE"/>
                </a:solidFill>
                <a:latin typeface="Canva Sans"/>
              </a:rPr>
              <a:t>polymorphism - Both BisectionMethodCalculator and FalsepositionCalculator allow instances to be treated uniformly as Calculator objects. The Mainframe class can interact with these calculator objects without needing to know the specific types, promoting flexible code reuse.</a:t>
            </a:r>
          </a:p>
          <a:p>
            <a:pPr algn="just">
              <a:lnSpc>
                <a:spcPts val="372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726802" y="4378955"/>
            <a:ext cx="11085851" cy="1529090"/>
          </a:xfrm>
          <a:prstGeom prst="rect">
            <a:avLst/>
          </a:prstGeom>
        </p:spPr>
        <p:txBody>
          <a:bodyPr anchor="t" rtlCol="false" tIns="0" lIns="0" bIns="0" rIns="0">
            <a:spAutoFit/>
          </a:bodyPr>
          <a:lstStyle/>
          <a:p>
            <a:pPr algn="l">
              <a:lnSpc>
                <a:spcPts val="12096"/>
              </a:lnSpc>
            </a:pPr>
            <a:r>
              <a:rPr lang="en-US" sz="10080">
                <a:solidFill>
                  <a:srgbClr val="94DDDE"/>
                </a:solidFill>
                <a:latin typeface="Clear Sans Bold"/>
              </a:rPr>
              <a:t>DEMONSTRATION</a:t>
            </a:r>
          </a:p>
        </p:txBody>
      </p:sp>
      <p:sp>
        <p:nvSpPr>
          <p:cNvPr name="Freeform 3" id="3"/>
          <p:cNvSpPr/>
          <p:nvPr/>
        </p:nvSpPr>
        <p:spPr>
          <a:xfrm flipH="false" flipV="false" rot="0">
            <a:off x="13314492" y="2928028"/>
            <a:ext cx="4451637" cy="3966004"/>
          </a:xfrm>
          <a:custGeom>
            <a:avLst/>
            <a:gdLst/>
            <a:ahLst/>
            <a:cxnLst/>
            <a:rect r="r" b="b" t="t" l="l"/>
            <a:pathLst>
              <a:path h="3966004" w="4451637">
                <a:moveTo>
                  <a:pt x="0" y="0"/>
                </a:moveTo>
                <a:lnTo>
                  <a:pt x="4451637" y="0"/>
                </a:lnTo>
                <a:lnTo>
                  <a:pt x="4451637" y="3966004"/>
                </a:lnTo>
                <a:lnTo>
                  <a:pt x="0" y="39660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626042" y="429683"/>
          <a:ext cx="15035915" cy="9427634"/>
        </p:xfrm>
        <a:graphic>
          <a:graphicData uri="http://schemas.openxmlformats.org/drawingml/2006/table">
            <a:tbl>
              <a:tblPr/>
              <a:tblGrid>
                <a:gridCol w="15035915"/>
              </a:tblGrid>
              <a:tr h="1813047">
                <a:tc>
                  <a:txBody>
                    <a:bodyPr anchor="t" rtlCol="false"/>
                    <a:lstStyle/>
                    <a:p>
                      <a:pPr algn="ctr">
                        <a:lnSpc>
                          <a:spcPts val="9380"/>
                        </a:lnSpc>
                        <a:defRPr/>
                      </a:pPr>
                      <a:r>
                        <a:rPr lang="en-US" sz="6700">
                          <a:solidFill>
                            <a:srgbClr val="F7B4A7"/>
                          </a:solidFill>
                          <a:latin typeface="Clear Sans Bold"/>
                        </a:rPr>
                        <a:t>Introduction</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r h="7614586">
                <a:tc>
                  <a:txBody>
                    <a:bodyPr anchor="t" rtlCol="false"/>
                    <a:lstStyle/>
                    <a:p>
                      <a:pPr algn="just">
                        <a:lnSpc>
                          <a:spcPts val="4200"/>
                        </a:lnSpc>
                        <a:defRPr/>
                      </a:pPr>
                      <a:r>
                        <a:rPr lang="en-US" sz="3000">
                          <a:solidFill>
                            <a:srgbClr val="FEFEFE"/>
                          </a:solidFill>
                          <a:latin typeface="Clear Sans"/>
                          <a:hlinkClick r:id="rId2" action="ppaction://hlinksldjump"/>
                        </a:rPr>
                        <a:t>In various fields such as engineering, physics, finance, and computer science, the search for solutions to equations is widespread. Two well-known methods for narrowing down these solutions within given ranges are the false position method and the bisection method. In this research, we focus on applying these methods in Java, leveraging its versatility and object-oriented approach, to create effective algorithms for finding roots numerically. By delving into the details of implementation, computational considerations, and performance analysis, we aim to explain how these methods can be practically useful, efficient in computation, and stable in numerical terms. This exploration will shed light on their advantages, limitations, and real-world uses.</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
        <p:nvSpPr>
          <p:cNvPr name="Freeform 3" id="3"/>
          <p:cNvSpPr/>
          <p:nvPr/>
        </p:nvSpPr>
        <p:spPr>
          <a:xfrm flipH="false" flipV="false" rot="0">
            <a:off x="4507878" y="429683"/>
            <a:ext cx="492973" cy="2085656"/>
          </a:xfrm>
          <a:custGeom>
            <a:avLst/>
            <a:gdLst/>
            <a:ahLst/>
            <a:cxnLst/>
            <a:rect r="r" b="b" t="t" l="l"/>
            <a:pathLst>
              <a:path h="2085656" w="492973">
                <a:moveTo>
                  <a:pt x="0" y="0"/>
                </a:moveTo>
                <a:lnTo>
                  <a:pt x="492973" y="0"/>
                </a:lnTo>
                <a:lnTo>
                  <a:pt x="492973" y="2085656"/>
                </a:lnTo>
                <a:lnTo>
                  <a:pt x="0" y="20856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13393237" y="429683"/>
            <a:ext cx="492973" cy="2085656"/>
          </a:xfrm>
          <a:custGeom>
            <a:avLst/>
            <a:gdLst/>
            <a:ahLst/>
            <a:cxnLst/>
            <a:rect r="r" b="b" t="t" l="l"/>
            <a:pathLst>
              <a:path h="2085656" w="492973">
                <a:moveTo>
                  <a:pt x="0" y="0"/>
                </a:moveTo>
                <a:lnTo>
                  <a:pt x="492974" y="0"/>
                </a:lnTo>
                <a:lnTo>
                  <a:pt x="492974" y="2085656"/>
                </a:lnTo>
                <a:lnTo>
                  <a:pt x="0" y="20856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pSp>
        <p:nvGrpSpPr>
          <p:cNvPr name="Group 2" id="2"/>
          <p:cNvGrpSpPr/>
          <p:nvPr/>
        </p:nvGrpSpPr>
        <p:grpSpPr>
          <a:xfrm rot="0">
            <a:off x="1519387" y="3891813"/>
            <a:ext cx="7312717" cy="2228749"/>
            <a:chOff x="0" y="0"/>
            <a:chExt cx="9750289" cy="2971665"/>
          </a:xfrm>
        </p:grpSpPr>
        <p:sp>
          <p:nvSpPr>
            <p:cNvPr name="TextBox 3" id="3"/>
            <p:cNvSpPr txBox="true"/>
            <p:nvPr/>
          </p:nvSpPr>
          <p:spPr>
            <a:xfrm rot="0">
              <a:off x="0" y="190500"/>
              <a:ext cx="9750289" cy="1431714"/>
            </a:xfrm>
            <a:prstGeom prst="rect">
              <a:avLst/>
            </a:prstGeom>
          </p:spPr>
          <p:txBody>
            <a:bodyPr anchor="t" rtlCol="false" tIns="0" lIns="0" bIns="0" rIns="0">
              <a:spAutoFit/>
            </a:bodyPr>
            <a:lstStyle/>
            <a:p>
              <a:pPr algn="l">
                <a:lnSpc>
                  <a:spcPts val="7520"/>
                </a:lnSpc>
              </a:pPr>
              <a:r>
                <a:rPr lang="en-US" sz="8000" spc="-88">
                  <a:solidFill>
                    <a:srgbClr val="2B4B82"/>
                  </a:solidFill>
                  <a:latin typeface="Clear Sans Bold"/>
                </a:rPr>
                <a:t>Thank You!!!</a:t>
              </a:r>
            </a:p>
          </p:txBody>
        </p:sp>
        <p:sp>
          <p:nvSpPr>
            <p:cNvPr name="TextBox 4" id="4"/>
            <p:cNvSpPr txBox="true"/>
            <p:nvPr/>
          </p:nvSpPr>
          <p:spPr>
            <a:xfrm rot="0">
              <a:off x="0" y="2220037"/>
              <a:ext cx="9750289" cy="751628"/>
            </a:xfrm>
            <a:prstGeom prst="rect">
              <a:avLst/>
            </a:prstGeom>
          </p:spPr>
          <p:txBody>
            <a:bodyPr anchor="t" rtlCol="false" tIns="0" lIns="0" bIns="0" rIns="0">
              <a:spAutoFit/>
            </a:bodyPr>
            <a:lstStyle/>
            <a:p>
              <a:pPr algn="l">
                <a:lnSpc>
                  <a:spcPts val="4759"/>
                </a:lnSpc>
              </a:pPr>
            </a:p>
          </p:txBody>
        </p:sp>
      </p:grpSp>
      <p:sp>
        <p:nvSpPr>
          <p:cNvPr name="Freeform 5" id="5"/>
          <p:cNvSpPr/>
          <p:nvPr/>
        </p:nvSpPr>
        <p:spPr>
          <a:xfrm flipH="false" flipV="false" rot="0">
            <a:off x="9854137" y="3018272"/>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65100" y="8613636"/>
            <a:ext cx="4338720" cy="2713672"/>
          </a:xfrm>
          <a:custGeom>
            <a:avLst/>
            <a:gdLst/>
            <a:ahLst/>
            <a:cxnLst/>
            <a:rect r="r" b="b" t="t" l="l"/>
            <a:pathLst>
              <a:path h="2713672" w="4338720">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976014" y="7483497"/>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320348" y="71217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sp>
        <p:nvSpPr>
          <p:cNvPr name="Freeform 2" id="2"/>
          <p:cNvSpPr/>
          <p:nvPr/>
        </p:nvSpPr>
        <p:spPr>
          <a:xfrm flipH="false" flipV="false" rot="0">
            <a:off x="12857677" y="6337128"/>
            <a:ext cx="6414740" cy="6631780"/>
          </a:xfrm>
          <a:custGeom>
            <a:avLst/>
            <a:gdLst/>
            <a:ahLst/>
            <a:cxnLst/>
            <a:rect r="r" b="b" t="t" l="l"/>
            <a:pathLst>
              <a:path h="6631780" w="6414740">
                <a:moveTo>
                  <a:pt x="0" y="0"/>
                </a:moveTo>
                <a:lnTo>
                  <a:pt x="6414740" y="0"/>
                </a:lnTo>
                <a:lnTo>
                  <a:pt x="6414740" y="6631780"/>
                </a:lnTo>
                <a:lnTo>
                  <a:pt x="0" y="663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46160" y="824590"/>
            <a:ext cx="9569415" cy="1667072"/>
            <a:chOff x="0" y="0"/>
            <a:chExt cx="12759220" cy="2222763"/>
          </a:xfrm>
        </p:grpSpPr>
        <p:sp>
          <p:nvSpPr>
            <p:cNvPr name="TextBox 4" id="4"/>
            <p:cNvSpPr txBox="true"/>
            <p:nvPr/>
          </p:nvSpPr>
          <p:spPr>
            <a:xfrm rot="0">
              <a:off x="0" y="85725"/>
              <a:ext cx="12759220" cy="1207135"/>
            </a:xfrm>
            <a:prstGeom prst="rect">
              <a:avLst/>
            </a:prstGeom>
          </p:spPr>
          <p:txBody>
            <a:bodyPr anchor="t" rtlCol="false" tIns="0" lIns="0" bIns="0" rIns="0">
              <a:spAutoFit/>
            </a:bodyPr>
            <a:lstStyle/>
            <a:p>
              <a:pPr algn="l">
                <a:lnSpc>
                  <a:spcPts val="6719"/>
                </a:lnSpc>
              </a:pPr>
              <a:r>
                <a:rPr lang="en-US" sz="6399">
                  <a:solidFill>
                    <a:srgbClr val="2B4B82"/>
                  </a:solidFill>
                  <a:latin typeface="Clear Sans Bold"/>
                </a:rPr>
                <a:t>REFERENCES</a:t>
              </a:r>
            </a:p>
          </p:txBody>
        </p:sp>
        <p:sp>
          <p:nvSpPr>
            <p:cNvPr name="TextBox 5" id="5"/>
            <p:cNvSpPr txBox="true"/>
            <p:nvPr/>
          </p:nvSpPr>
          <p:spPr>
            <a:xfrm rot="0">
              <a:off x="0" y="1578026"/>
              <a:ext cx="12759220" cy="644737"/>
            </a:xfrm>
            <a:prstGeom prst="rect">
              <a:avLst/>
            </a:prstGeom>
          </p:spPr>
          <p:txBody>
            <a:bodyPr anchor="t" rtlCol="false" tIns="0" lIns="0" bIns="0" rIns="0">
              <a:spAutoFit/>
            </a:bodyPr>
            <a:lstStyle/>
            <a:p>
              <a:pPr algn="l">
                <a:lnSpc>
                  <a:spcPts val="4060"/>
                </a:lnSpc>
              </a:pPr>
              <a:r>
                <a:rPr lang="en-US" sz="2900">
                  <a:solidFill>
                    <a:srgbClr val="2B4B82"/>
                  </a:solidFill>
                  <a:latin typeface="Clear Sans"/>
                </a:rPr>
                <a:t>THANK YOU</a:t>
              </a:r>
            </a:p>
          </p:txBody>
        </p:sp>
      </p:grpSp>
      <p:sp>
        <p:nvSpPr>
          <p:cNvPr name="TextBox 6" id="6"/>
          <p:cNvSpPr txBox="true"/>
          <p:nvPr/>
        </p:nvSpPr>
        <p:spPr>
          <a:xfrm rot="0">
            <a:off x="946160" y="2913852"/>
            <a:ext cx="16313140" cy="6494111"/>
          </a:xfrm>
          <a:prstGeom prst="rect">
            <a:avLst/>
          </a:prstGeom>
        </p:spPr>
        <p:txBody>
          <a:bodyPr anchor="t" rtlCol="false" tIns="0" lIns="0" bIns="0" rIns="0">
            <a:spAutoFit/>
          </a:bodyPr>
          <a:lstStyle/>
          <a:p>
            <a:pPr algn="l" marL="664182" indent="-332091" lvl="1">
              <a:lnSpc>
                <a:spcPts val="4306"/>
              </a:lnSpc>
              <a:buFont typeface="Arial"/>
              <a:buChar char="•"/>
            </a:pPr>
            <a:r>
              <a:rPr lang="en-US" sz="3076">
                <a:solidFill>
                  <a:srgbClr val="2B4B82"/>
                </a:solidFill>
                <a:latin typeface="Canva Sans"/>
              </a:rPr>
              <a:t>Kaw, Autar K., and Egwu Eric Kalu. "Bisection Methods for Solving a Nonlinear Equation." Numerical Methods with Applications. LibreTexts, 15 Feb. 2018.https://math.libretexts.org/Workbench/Numerical_Methods_with_Applications_(Kaw)/3%3A_Nonlinear_Equations/3.03%3A_Bisection_Methods_for_Solving_a_Nonlinear_Equation</a:t>
            </a:r>
          </a:p>
          <a:p>
            <a:pPr algn="l" marL="664182" indent="-332091" lvl="1">
              <a:lnSpc>
                <a:spcPts val="4306"/>
              </a:lnSpc>
              <a:buFont typeface="Arial"/>
              <a:buChar char="•"/>
            </a:pPr>
            <a:r>
              <a:rPr lang="en-US" sz="3076">
                <a:solidFill>
                  <a:srgbClr val="2B4B82"/>
                </a:solidFill>
                <a:latin typeface="Canva Sans"/>
              </a:rPr>
              <a:t>Prykhodko, Oleksandr. "Four Pillars of Object-Oriented Programming." freeCodeCamp.org, freeCodeCamp, 21 Dec. 2020.  https://www.freecodecamp.org/news/four-pillars-of-object-oriented-programming/</a:t>
            </a:r>
          </a:p>
          <a:p>
            <a:pPr algn="l" marL="664182" indent="-332091" lvl="1">
              <a:lnSpc>
                <a:spcPts val="4306"/>
              </a:lnSpc>
              <a:buFont typeface="Arial"/>
              <a:buChar char="•"/>
            </a:pPr>
            <a:r>
              <a:rPr lang="en-US" sz="3076">
                <a:solidFill>
                  <a:srgbClr val="2B4B82"/>
                </a:solidFill>
                <a:latin typeface="Canva Sans"/>
              </a:rPr>
              <a:t>mycodeschool. "Introduction to Polymorphism in C++ (Hindi)." YouTube, uploaded by mycodeschool, 8 Aug. 2013.https://www.youtube.com/watch?v=YykJGqvpFnU&amp;t=921s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876152"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05327" y="565486"/>
            <a:ext cx="16353973" cy="1940410"/>
            <a:chOff x="0" y="0"/>
            <a:chExt cx="21805297" cy="2587213"/>
          </a:xfrm>
        </p:grpSpPr>
        <p:sp>
          <p:nvSpPr>
            <p:cNvPr name="TextBox 4" id="4"/>
            <p:cNvSpPr txBox="true"/>
            <p:nvPr/>
          </p:nvSpPr>
          <p:spPr>
            <a:xfrm rot="0">
              <a:off x="0" y="95250"/>
              <a:ext cx="21805297" cy="1096053"/>
            </a:xfrm>
            <a:prstGeom prst="rect">
              <a:avLst/>
            </a:prstGeom>
          </p:spPr>
          <p:txBody>
            <a:bodyPr anchor="t" rtlCol="false" tIns="0" lIns="0" bIns="0" rIns="0">
              <a:spAutoFit/>
            </a:bodyPr>
            <a:lstStyle/>
            <a:p>
              <a:pPr algn="ctr">
                <a:lnSpc>
                  <a:spcPts val="6196"/>
                </a:lnSpc>
              </a:pPr>
              <a:r>
                <a:rPr lang="en-US" sz="5901">
                  <a:solidFill>
                    <a:srgbClr val="31356E"/>
                  </a:solidFill>
                  <a:latin typeface="Clear Sans Bold"/>
                </a:rPr>
                <a:t>Objectives</a:t>
              </a:r>
            </a:p>
          </p:txBody>
        </p:sp>
        <p:sp>
          <p:nvSpPr>
            <p:cNvPr name="TextBox 5" id="5"/>
            <p:cNvSpPr txBox="true"/>
            <p:nvPr/>
          </p:nvSpPr>
          <p:spPr>
            <a:xfrm rot="0">
              <a:off x="0" y="1868417"/>
              <a:ext cx="20891593" cy="718796"/>
            </a:xfrm>
            <a:prstGeom prst="rect">
              <a:avLst/>
            </a:prstGeom>
          </p:spPr>
          <p:txBody>
            <a:bodyPr anchor="t" rtlCol="false" tIns="0" lIns="0" bIns="0" rIns="0">
              <a:spAutoFit/>
            </a:bodyPr>
            <a:lstStyle/>
            <a:p>
              <a:pPr algn="l">
                <a:lnSpc>
                  <a:spcPts val="3743"/>
                </a:lnSpc>
              </a:pPr>
            </a:p>
            <a:p>
              <a:pPr algn="l">
                <a:lnSpc>
                  <a:spcPts val="516"/>
                </a:lnSpc>
              </a:pPr>
            </a:p>
          </p:txBody>
        </p:sp>
      </p:grpSp>
      <p:sp>
        <p:nvSpPr>
          <p:cNvPr name="TextBox 6" id="6"/>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7" id="7"/>
          <p:cNvSpPr txBox="true"/>
          <p:nvPr/>
        </p:nvSpPr>
        <p:spPr>
          <a:xfrm rot="0">
            <a:off x="1028700" y="1497591"/>
            <a:ext cx="16102662" cy="7940041"/>
          </a:xfrm>
          <a:prstGeom prst="rect">
            <a:avLst/>
          </a:prstGeom>
        </p:spPr>
        <p:txBody>
          <a:bodyPr anchor="t" rtlCol="false" tIns="0" lIns="0" bIns="0" rIns="0">
            <a:spAutoFit/>
          </a:bodyPr>
          <a:lstStyle/>
          <a:p>
            <a:pPr algn="just">
              <a:lnSpc>
                <a:spcPts val="3359"/>
              </a:lnSpc>
            </a:pPr>
            <a:r>
              <a:rPr lang="en-US" sz="2399">
                <a:solidFill>
                  <a:srgbClr val="000000"/>
                </a:solidFill>
                <a:latin typeface="Canva Sans"/>
              </a:rPr>
              <a:t>1. Develop Java code capable of implementing both the False Position Method and the Bisection Method, offering users versatile tools for solving equations efficiently and accurately.</a:t>
            </a:r>
          </a:p>
          <a:p>
            <a:pPr algn="just">
              <a:lnSpc>
                <a:spcPts val="3359"/>
              </a:lnSpc>
            </a:pPr>
          </a:p>
          <a:p>
            <a:pPr algn="just">
              <a:lnSpc>
                <a:spcPts val="3359"/>
              </a:lnSpc>
            </a:pPr>
            <a:r>
              <a:rPr lang="en-US" sz="2399">
                <a:solidFill>
                  <a:srgbClr val="000000"/>
                </a:solidFill>
                <a:latin typeface="Canva Sans"/>
              </a:rPr>
              <a:t>2. Create algorithms within the Java codebase that efficiently approximate roots within specified intervals, prioritizing performance optimization and minimizing computational overhead to enhance speed and efficiency.</a:t>
            </a:r>
          </a:p>
          <a:p>
            <a:pPr algn="just">
              <a:lnSpc>
                <a:spcPts val="3359"/>
              </a:lnSpc>
            </a:pPr>
          </a:p>
          <a:p>
            <a:pPr algn="just">
              <a:lnSpc>
                <a:spcPts val="3359"/>
              </a:lnSpc>
            </a:pPr>
            <a:r>
              <a:rPr lang="en-US" sz="2399">
                <a:solidFill>
                  <a:srgbClr val="000000"/>
                </a:solidFill>
                <a:latin typeface="Canva Sans"/>
              </a:rPr>
              <a:t>3. Conduct comprehensive testing and analysis within the code to assess the practical utility and numerical stability of the implemented methods. Ensure accuracy and reliability across diverse equations and intervals, validating their effectiveness in real-world scenarios</a:t>
            </a:r>
          </a:p>
          <a:p>
            <a:pPr algn="just">
              <a:lnSpc>
                <a:spcPts val="3359"/>
              </a:lnSpc>
            </a:pPr>
          </a:p>
          <a:p>
            <a:pPr algn="just">
              <a:lnSpc>
                <a:spcPts val="3359"/>
              </a:lnSpc>
            </a:pPr>
            <a:r>
              <a:rPr lang="en-US" sz="2399">
                <a:solidFill>
                  <a:srgbClr val="000000"/>
                </a:solidFill>
                <a:latin typeface="Canva Sans"/>
              </a:rPr>
              <a:t>4. Perform a comparison of the False Position Method and the Bisection Method within the code, evaluating their convergence speed, computational efficiency, and robustness. Provide insights into the relative strengths and weaknesses of each method to guide users in selecting the most suitable approach for their specific requirements.</a:t>
            </a:r>
          </a:p>
          <a:p>
            <a:pPr algn="just">
              <a:lnSpc>
                <a:spcPts val="3359"/>
              </a:lnSpc>
            </a:pPr>
          </a:p>
          <a:p>
            <a:pPr algn="just">
              <a:lnSpc>
                <a:spcPts val="3359"/>
              </a:lnSpc>
            </a:pPr>
            <a:r>
              <a:rPr lang="en-US" sz="2399">
                <a:solidFill>
                  <a:srgbClr val="000000"/>
                </a:solidFill>
                <a:latin typeface="Canva Sans"/>
              </a:rPr>
              <a:t>5. Provide users with insights into the strengths, limitations, and applicability of each method within the codebase. Offer guidance on when to utilize each method effectively in various problem-solving contexts, empowering users to make informed decisions based on the specific requirements of their tasks.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0ABC1"/>
        </a:solidFill>
      </p:bgPr>
    </p:bg>
    <p:spTree>
      <p:nvGrpSpPr>
        <p:cNvPr id="1" name=""/>
        <p:cNvGrpSpPr/>
        <p:nvPr/>
      </p:nvGrpSpPr>
      <p:grpSpPr>
        <a:xfrm>
          <a:off x="0" y="0"/>
          <a:ext cx="0" cy="0"/>
          <a:chOff x="0" y="0"/>
          <a:chExt cx="0" cy="0"/>
        </a:xfrm>
      </p:grpSpPr>
      <p:sp>
        <p:nvSpPr>
          <p:cNvPr name="TextBox 2" id="2"/>
          <p:cNvSpPr txBox="true"/>
          <p:nvPr/>
        </p:nvSpPr>
        <p:spPr>
          <a:xfrm rot="0">
            <a:off x="1076325" y="1114425"/>
            <a:ext cx="16135350" cy="883920"/>
          </a:xfrm>
          <a:prstGeom prst="rect">
            <a:avLst/>
          </a:prstGeom>
        </p:spPr>
        <p:txBody>
          <a:bodyPr anchor="t" rtlCol="false" tIns="0" lIns="0" bIns="0" rIns="0">
            <a:spAutoFit/>
          </a:bodyPr>
          <a:lstStyle/>
          <a:p>
            <a:pPr algn="ctr">
              <a:lnSpc>
                <a:spcPts val="6719"/>
              </a:lnSpc>
            </a:pPr>
            <a:r>
              <a:rPr lang="en-US" sz="6399">
                <a:solidFill>
                  <a:srgbClr val="2B4B82"/>
                </a:solidFill>
                <a:latin typeface="Clear Sans Bold"/>
              </a:rPr>
              <a:t>Overview</a:t>
            </a:r>
          </a:p>
        </p:txBody>
      </p:sp>
      <p:sp>
        <p:nvSpPr>
          <p:cNvPr name="TextBox 3" id="3"/>
          <p:cNvSpPr txBox="true"/>
          <p:nvPr/>
        </p:nvSpPr>
        <p:spPr>
          <a:xfrm rot="0">
            <a:off x="1394548" y="2570685"/>
            <a:ext cx="15498904" cy="3929704"/>
          </a:xfrm>
          <a:prstGeom prst="rect">
            <a:avLst/>
          </a:prstGeom>
        </p:spPr>
        <p:txBody>
          <a:bodyPr anchor="t" rtlCol="false" tIns="0" lIns="0" bIns="0" rIns="0">
            <a:spAutoFit/>
          </a:bodyPr>
          <a:lstStyle/>
          <a:p>
            <a:pPr algn="just">
              <a:lnSpc>
                <a:spcPts val="5289"/>
              </a:lnSpc>
            </a:pPr>
            <a:r>
              <a:rPr lang="en-US" sz="3778">
                <a:solidFill>
                  <a:srgbClr val="000000"/>
                </a:solidFill>
                <a:latin typeface="Canva Sans"/>
              </a:rPr>
              <a:t>Root finding is a fundamental problem in mathematics and computer science, often encountered in various scientific and engineering applications. This application simplifies the process of finding roots by providing an intuitive GUI where users can input a function, specify bounds, choose a root-finding method, and view the results in a table format.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7B4A7"/>
        </a:solidFill>
      </p:bgPr>
    </p:bg>
    <p:spTree>
      <p:nvGrpSpPr>
        <p:cNvPr id="1" name=""/>
        <p:cNvGrpSpPr/>
        <p:nvPr/>
      </p:nvGrpSpPr>
      <p:grpSpPr>
        <a:xfrm>
          <a:off x="0" y="0"/>
          <a:ext cx="0" cy="0"/>
          <a:chOff x="0" y="0"/>
          <a:chExt cx="0" cy="0"/>
        </a:xfrm>
      </p:grpSpPr>
      <p:sp>
        <p:nvSpPr>
          <p:cNvPr name="TextBox 2" id="2"/>
          <p:cNvSpPr txBox="true"/>
          <p:nvPr/>
        </p:nvSpPr>
        <p:spPr>
          <a:xfrm rot="0">
            <a:off x="1076325" y="1114425"/>
            <a:ext cx="16135350" cy="883920"/>
          </a:xfrm>
          <a:prstGeom prst="rect">
            <a:avLst/>
          </a:prstGeom>
        </p:spPr>
        <p:txBody>
          <a:bodyPr anchor="t" rtlCol="false" tIns="0" lIns="0" bIns="0" rIns="0">
            <a:spAutoFit/>
          </a:bodyPr>
          <a:lstStyle/>
          <a:p>
            <a:pPr algn="ctr">
              <a:lnSpc>
                <a:spcPts val="6719"/>
              </a:lnSpc>
            </a:pPr>
            <a:r>
              <a:rPr lang="en-US" sz="6399">
                <a:solidFill>
                  <a:srgbClr val="2B4B82"/>
                </a:solidFill>
                <a:latin typeface="Clear Sans Bold"/>
              </a:rPr>
              <a:t>Features</a:t>
            </a:r>
          </a:p>
        </p:txBody>
      </p:sp>
      <p:sp>
        <p:nvSpPr>
          <p:cNvPr name="TextBox 3" id="3"/>
          <p:cNvSpPr txBox="true"/>
          <p:nvPr/>
        </p:nvSpPr>
        <p:spPr>
          <a:xfrm rot="0">
            <a:off x="1394548" y="2589735"/>
            <a:ext cx="15352698" cy="5777129"/>
          </a:xfrm>
          <a:prstGeom prst="rect">
            <a:avLst/>
          </a:prstGeom>
        </p:spPr>
        <p:txBody>
          <a:bodyPr anchor="t" rtlCol="false" tIns="0" lIns="0" bIns="0" rIns="0">
            <a:spAutoFit/>
          </a:bodyPr>
          <a:lstStyle/>
          <a:p>
            <a:pPr algn="just">
              <a:lnSpc>
                <a:spcPts val="3573"/>
              </a:lnSpc>
            </a:pPr>
            <a:r>
              <a:rPr lang="en-US" sz="2552">
                <a:solidFill>
                  <a:srgbClr val="000000"/>
                </a:solidFill>
                <a:latin typeface="Canva Sans"/>
              </a:rPr>
              <a:t>User-friendly GUI: Intuitive graphical interface for inputting function parameters and viewing results.</a:t>
            </a:r>
          </a:p>
          <a:p>
            <a:pPr algn="just">
              <a:lnSpc>
                <a:spcPts val="3573"/>
              </a:lnSpc>
            </a:pPr>
          </a:p>
          <a:p>
            <a:pPr algn="just">
              <a:lnSpc>
                <a:spcPts val="3573"/>
              </a:lnSpc>
            </a:pPr>
            <a:r>
              <a:rPr lang="en-US" sz="2552">
                <a:solidFill>
                  <a:srgbClr val="000000"/>
                </a:solidFill>
                <a:latin typeface="Canva Sans"/>
              </a:rPr>
              <a:t>Bisection Method: Compute roots using the Bisection Method, a simple and robust numerical method for finding roots of continuous functions.</a:t>
            </a:r>
          </a:p>
          <a:p>
            <a:pPr algn="just">
              <a:lnSpc>
                <a:spcPts val="3573"/>
              </a:lnSpc>
            </a:pPr>
          </a:p>
          <a:p>
            <a:pPr algn="just">
              <a:lnSpc>
                <a:spcPts val="3573"/>
              </a:lnSpc>
            </a:pPr>
            <a:r>
              <a:rPr lang="en-US" sz="2552">
                <a:solidFill>
                  <a:srgbClr val="000000"/>
                </a:solidFill>
                <a:latin typeface="Canva Sans"/>
              </a:rPr>
              <a:t>False Position Method: Compute roots using the False Position Method, also known as the Regula Falsi method, which is a more sophisticated variant of the Bisection Method.</a:t>
            </a:r>
          </a:p>
          <a:p>
            <a:pPr algn="just">
              <a:lnSpc>
                <a:spcPts val="3573"/>
              </a:lnSpc>
            </a:pPr>
          </a:p>
          <a:p>
            <a:pPr algn="just">
              <a:lnSpc>
                <a:spcPts val="3573"/>
              </a:lnSpc>
            </a:pPr>
            <a:r>
              <a:rPr lang="en-US" sz="2552">
                <a:solidFill>
                  <a:srgbClr val="000000"/>
                </a:solidFill>
                <a:latin typeface="Canva Sans"/>
              </a:rPr>
              <a:t>Table Display: Results displayed in a tabular format, including method used, iteration number, bounds, mid-point, function values at bounds and mid-point, and percent error.</a:t>
            </a:r>
          </a:p>
          <a:p>
            <a:pPr algn="just">
              <a:lnSpc>
                <a:spcPts val="3573"/>
              </a:lnSpc>
            </a:pPr>
          </a:p>
          <a:p>
            <a:pPr algn="just">
              <a:lnSpc>
                <a:spcPts val="3573"/>
              </a:lnSpc>
            </a:pPr>
            <a:r>
              <a:rPr lang="en-US" sz="2552">
                <a:solidFill>
                  <a:srgbClr val="000000"/>
                </a:solidFill>
                <a:latin typeface="Canva Sans"/>
              </a:rPr>
              <a:t>Customization: Users can specify the maximum number of iterations for the root-finding process.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0">
            <a:off x="655666" y="-963412"/>
            <a:ext cx="4597438" cy="2842053"/>
          </a:xfrm>
          <a:custGeom>
            <a:avLst/>
            <a:gdLst/>
            <a:ahLst/>
            <a:cxnLst/>
            <a:rect r="r" b="b" t="t" l="l"/>
            <a:pathLst>
              <a:path h="2842053" w="4597438">
                <a:moveTo>
                  <a:pt x="0" y="0"/>
                </a:moveTo>
                <a:lnTo>
                  <a:pt x="4597439" y="0"/>
                </a:lnTo>
                <a:lnTo>
                  <a:pt x="4597439"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207503" y="390596"/>
            <a:ext cx="2076668" cy="1276207"/>
          </a:xfrm>
          <a:custGeom>
            <a:avLst/>
            <a:gdLst/>
            <a:ahLst/>
            <a:cxnLst/>
            <a:rect r="r" b="b" t="t" l="l"/>
            <a:pathLst>
              <a:path h="1276207" w="2076668">
                <a:moveTo>
                  <a:pt x="2076669" y="0"/>
                </a:moveTo>
                <a:lnTo>
                  <a:pt x="0" y="0"/>
                </a:lnTo>
                <a:lnTo>
                  <a:pt x="0" y="1276208"/>
                </a:lnTo>
                <a:lnTo>
                  <a:pt x="2076669" y="1276208"/>
                </a:lnTo>
                <a:lnTo>
                  <a:pt x="20766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94348" y="-2447996"/>
            <a:ext cx="3837986" cy="4114800"/>
          </a:xfrm>
          <a:custGeom>
            <a:avLst/>
            <a:gdLst/>
            <a:ahLst/>
            <a:cxnLst/>
            <a:rect r="r" b="b" t="t" l="l"/>
            <a:pathLst>
              <a:path h="4114800" w="3837986">
                <a:moveTo>
                  <a:pt x="0" y="0"/>
                </a:moveTo>
                <a:lnTo>
                  <a:pt x="3837986" y="0"/>
                </a:lnTo>
                <a:lnTo>
                  <a:pt x="383798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649912" y="-3759204"/>
            <a:ext cx="5357753" cy="5591583"/>
          </a:xfrm>
          <a:custGeom>
            <a:avLst/>
            <a:gdLst/>
            <a:ahLst/>
            <a:cxnLst/>
            <a:rect r="r" b="b" t="t" l="l"/>
            <a:pathLst>
              <a:path h="5591583" w="5357753">
                <a:moveTo>
                  <a:pt x="0" y="0"/>
                </a:moveTo>
                <a:lnTo>
                  <a:pt x="5357753" y="0"/>
                </a:lnTo>
                <a:lnTo>
                  <a:pt x="5357753"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6" id="6"/>
          <p:cNvGraphicFramePr>
            <a:graphicFrameLocks noGrp="true"/>
          </p:cNvGraphicFramePr>
          <p:nvPr/>
        </p:nvGraphicFramePr>
        <p:xfrm>
          <a:off x="1188357" y="684680"/>
          <a:ext cx="16230600" cy="9184853"/>
        </p:xfrm>
        <a:graphic>
          <a:graphicData uri="http://schemas.openxmlformats.org/drawingml/2006/table">
            <a:tbl>
              <a:tblPr/>
              <a:tblGrid>
                <a:gridCol w="8115300"/>
                <a:gridCol w="8115300"/>
              </a:tblGrid>
              <a:tr h="1651114">
                <a:tc>
                  <a:txBody>
                    <a:bodyPr anchor="t" rtlCol="false"/>
                    <a:lstStyle/>
                    <a:p>
                      <a:pPr algn="l">
                        <a:lnSpc>
                          <a:spcPts val="6600"/>
                        </a:lnSpc>
                        <a:defRPr/>
                      </a:pPr>
                      <a:r>
                        <a:rPr lang="en-US" sz="5500">
                          <a:solidFill>
                            <a:srgbClr val="2B4B82"/>
                          </a:solidFill>
                          <a:latin typeface="Clear Sans Bold"/>
                        </a:rPr>
                        <a:t>Bisection</a:t>
                      </a: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c>
                  <a:txBody>
                    <a:bodyPr anchor="t" rtlCol="false"/>
                    <a:lstStyle/>
                    <a:p>
                      <a:pPr algn="l">
                        <a:lnSpc>
                          <a:spcPts val="6720"/>
                        </a:lnSpc>
                        <a:defRPr/>
                      </a:pPr>
                      <a:r>
                        <a:rPr lang="en-US" sz="5600">
                          <a:solidFill>
                            <a:srgbClr val="2B4B82"/>
                          </a:solidFill>
                          <a:latin typeface="Clear Sans Bold"/>
                        </a:rPr>
                        <a:t>False position</a:t>
                      </a: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r h="7533739">
                <a:tc>
                  <a:txBody>
                    <a:bodyPr anchor="t" rtlCol="false"/>
                    <a:lstStyle/>
                    <a:p>
                      <a:pPr algn="l">
                        <a:lnSpc>
                          <a:spcPts val="3639"/>
                        </a:lnSpc>
                        <a:defRPr/>
                      </a:pPr>
                      <a:r>
                        <a:rPr lang="en-US" sz="2599">
                          <a:solidFill>
                            <a:srgbClr val="2B4B82"/>
                          </a:solidFill>
                          <a:latin typeface="Clear Sans"/>
                        </a:rPr>
                        <a:t>The Bisection Method is a numerical technique used to find the root of a continuous function within a given interval. It repeatedly bisects the interval and selects the subinterval where the function changes sign, thus narrowing down the root.</a:t>
                      </a:r>
                      <a:endParaRPr lang="en-US" sz="1100"/>
                    </a:p>
                    <a:p>
                      <a:pPr algn="l">
                        <a:lnSpc>
                          <a:spcPts val="3639"/>
                        </a:lnSpc>
                      </a:pPr>
                      <a:r>
                        <a:rPr lang="en-US" sz="2599">
                          <a:solidFill>
                            <a:srgbClr val="2B4B82"/>
                          </a:solidFill>
                          <a:latin typeface="Clear Sans"/>
                        </a:rPr>
                        <a:t>     Formula:  </a:t>
                      </a:r>
                    </a:p>
                    <a:p>
                      <a:pPr algn="l">
                        <a:lnSpc>
                          <a:spcPts val="3639"/>
                        </a:lnSpc>
                      </a:pPr>
                      <a:r>
                        <a:rPr lang="en-US" sz="2599">
                          <a:solidFill>
                            <a:srgbClr val="2B4B82"/>
                          </a:solidFill>
                          <a:latin typeface="Clear Sans"/>
                        </a:rPr>
                        <a:t> where: a and b are endpoints of the interval,</a:t>
                      </a:r>
                    </a:p>
                    <a:p>
                      <a:pPr algn="l">
                        <a:lnSpc>
                          <a:spcPts val="3639"/>
                        </a:lnSpc>
                      </a:pPr>
                      <a:r>
                        <a:rPr lang="en-US" sz="2599">
                          <a:solidFill>
                            <a:srgbClr val="2B4B82"/>
                          </a:solidFill>
                          <a:latin typeface="Clear Sans"/>
                        </a:rPr>
                        <a:t>             c is the midpoint of the interval</a:t>
                      </a:r>
                    </a:p>
                    <a:p>
                      <a:pPr algn="l">
                        <a:lnSpc>
                          <a:spcPts val="3639"/>
                        </a:lnSpc>
                      </a:pPr>
                    </a:p>
                    <a:p>
                      <a:pPr algn="l">
                        <a:lnSpc>
                          <a:spcPts val="3639"/>
                        </a:lnSpc>
                      </a:pPr>
                      <a:r>
                        <a:rPr lang="en-US" sz="2599">
                          <a:solidFill>
                            <a:srgbClr val="2B4B82"/>
                          </a:solidFill>
                          <a:latin typeface="Clear Sans"/>
                        </a:rPr>
                        <a:t>     Example function </a:t>
                      </a:r>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c>
                  <a:txBody>
                    <a:bodyPr anchor="t" rtlCol="false"/>
                    <a:lstStyle/>
                    <a:p>
                      <a:pPr algn="l">
                        <a:lnSpc>
                          <a:spcPts val="3080"/>
                        </a:lnSpc>
                        <a:defRPr/>
                      </a:pPr>
                      <a:r>
                        <a:rPr lang="en-US" sz="2200">
                          <a:solidFill>
                            <a:srgbClr val="2B4B82"/>
                          </a:solidFill>
                          <a:latin typeface="Clear Sans"/>
                        </a:rPr>
                        <a:t>The False Position Method, also known as the reguli falsi method, is a numerical technique used to find the root of a  continuous function within a given interval. It’s simular to the bisection method but uses linear interpolation instead of interval halving. By iteratively refining estimates baseed on the functin’s sign changes within the interval, it converges to the root. </a:t>
                      </a:r>
                      <a:endParaRPr lang="en-US" sz="1100"/>
                    </a:p>
                    <a:p>
                      <a:pPr algn="l">
                        <a:lnSpc>
                          <a:spcPts val="3080"/>
                        </a:lnSpc>
                      </a:pPr>
                      <a:r>
                        <a:rPr lang="en-US" sz="2200">
                          <a:solidFill>
                            <a:srgbClr val="2B4B82"/>
                          </a:solidFill>
                          <a:latin typeface="Clear Sans"/>
                        </a:rPr>
                        <a:t>               Formula: </a:t>
                      </a:r>
                    </a:p>
                    <a:p>
                      <a:pPr algn="l">
                        <a:lnSpc>
                          <a:spcPts val="3080"/>
                        </a:lnSpc>
                      </a:pPr>
                    </a:p>
                    <a:p>
                      <a:pPr algn="l">
                        <a:lnSpc>
                          <a:spcPts val="3080"/>
                        </a:lnSpc>
                      </a:pPr>
                    </a:p>
                    <a:p>
                      <a:pPr algn="l">
                        <a:lnSpc>
                          <a:spcPts val="3080"/>
                        </a:lnSpc>
                      </a:pPr>
                    </a:p>
                    <a:p>
                      <a:pPr algn="l">
                        <a:lnSpc>
                          <a:spcPts val="3080"/>
                        </a:lnSpc>
                      </a:pPr>
                      <a:r>
                        <a:rPr lang="en-US" sz="2200">
                          <a:solidFill>
                            <a:srgbClr val="2B4B82"/>
                          </a:solidFill>
                          <a:latin typeface="Clear Sans"/>
                        </a:rPr>
                        <a:t>where: x0 and x1 are initial guesses for the root,</a:t>
                      </a:r>
                    </a:p>
                    <a:p>
                      <a:pPr algn="l">
                        <a:lnSpc>
                          <a:spcPts val="3080"/>
                        </a:lnSpc>
                      </a:pPr>
                      <a:r>
                        <a:rPr lang="en-US" sz="2200">
                          <a:solidFill>
                            <a:srgbClr val="2B4B82"/>
                          </a:solidFill>
                          <a:latin typeface="Clear Sans"/>
                        </a:rPr>
                        <a:t>            f(x0)and f(x1) are the function values at the           initial guesses,</a:t>
                      </a:r>
                    </a:p>
                    <a:p>
                      <a:pPr algn="l">
                        <a:lnSpc>
                          <a:spcPts val="3080"/>
                        </a:lnSpc>
                      </a:pPr>
                      <a:r>
                        <a:rPr lang="en-US" sz="2200">
                          <a:solidFill>
                            <a:srgbClr val="2B4B82"/>
                          </a:solidFill>
                          <a:latin typeface="Clear Sans"/>
                        </a:rPr>
                        <a:t>           f(x2)is the function value at the next approximation</a:t>
                      </a:r>
                    </a:p>
                    <a:p>
                      <a:pPr algn="l">
                        <a:lnSpc>
                          <a:spcPts val="3080"/>
                        </a:lnSpc>
                      </a:pPr>
                      <a:r>
                        <a:rPr lang="en-US" sz="2200">
                          <a:solidFill>
                            <a:srgbClr val="2B4B82"/>
                          </a:solidFill>
                          <a:latin typeface="Clear Sans"/>
                        </a:rPr>
                        <a:t>  </a:t>
                      </a:r>
                    </a:p>
                    <a:p>
                      <a:pPr algn="l">
                        <a:lnSpc>
                          <a:spcPts val="3080"/>
                        </a:lnSpc>
                      </a:pPr>
                      <a:r>
                        <a:rPr lang="en-US" sz="2200">
                          <a:solidFill>
                            <a:srgbClr val="2B4B82"/>
                          </a:solidFill>
                          <a:latin typeface="Clear Sans"/>
                        </a:rPr>
                        <a:t>          Example function </a:t>
                      </a:r>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bl>
          </a:graphicData>
        </a:graphic>
      </p:graphicFrame>
      <p:grpSp>
        <p:nvGrpSpPr>
          <p:cNvPr name="Group 7" id="7"/>
          <p:cNvGrpSpPr/>
          <p:nvPr/>
        </p:nvGrpSpPr>
        <p:grpSpPr>
          <a:xfrm rot="0">
            <a:off x="3699986" y="4959210"/>
            <a:ext cx="1449436" cy="673681"/>
            <a:chOff x="0" y="0"/>
            <a:chExt cx="1932581" cy="898242"/>
          </a:xfrm>
        </p:grpSpPr>
        <p:sp>
          <p:nvSpPr>
            <p:cNvPr name="Freeform 8" id="8"/>
            <p:cNvSpPr/>
            <p:nvPr/>
          </p:nvSpPr>
          <p:spPr>
            <a:xfrm flipH="false" flipV="false" rot="0">
              <a:off x="0" y="0"/>
              <a:ext cx="1932581" cy="898242"/>
            </a:xfrm>
            <a:custGeom>
              <a:avLst/>
              <a:gdLst/>
              <a:ahLst/>
              <a:cxnLst/>
              <a:rect r="r" b="b" t="t" l="l"/>
              <a:pathLst>
                <a:path h="898242" w="1932581">
                  <a:moveTo>
                    <a:pt x="0" y="0"/>
                  </a:moveTo>
                  <a:lnTo>
                    <a:pt x="1932581" y="0"/>
                  </a:lnTo>
                  <a:lnTo>
                    <a:pt x="1932581" y="898242"/>
                  </a:lnTo>
                  <a:lnTo>
                    <a:pt x="0" y="8982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grpSp>
        <p:nvGrpSpPr>
          <p:cNvPr name="Group 9" id="9"/>
          <p:cNvGrpSpPr/>
          <p:nvPr/>
        </p:nvGrpSpPr>
        <p:grpSpPr>
          <a:xfrm rot="0">
            <a:off x="11951834" y="5296050"/>
            <a:ext cx="4922144" cy="969513"/>
            <a:chOff x="0" y="0"/>
            <a:chExt cx="6562859" cy="1292684"/>
          </a:xfrm>
        </p:grpSpPr>
        <p:sp>
          <p:nvSpPr>
            <p:cNvPr name="Freeform 10" id="10"/>
            <p:cNvSpPr/>
            <p:nvPr/>
          </p:nvSpPr>
          <p:spPr>
            <a:xfrm flipH="false" flipV="false" rot="0">
              <a:off x="0" y="0"/>
              <a:ext cx="6562859" cy="1292684"/>
            </a:xfrm>
            <a:custGeom>
              <a:avLst/>
              <a:gdLst/>
              <a:ahLst/>
              <a:cxnLst/>
              <a:rect r="r" b="b" t="t" l="l"/>
              <a:pathLst>
                <a:path h="1292684" w="6562859">
                  <a:moveTo>
                    <a:pt x="0" y="0"/>
                  </a:moveTo>
                  <a:lnTo>
                    <a:pt x="6562859" y="0"/>
                  </a:lnTo>
                  <a:lnTo>
                    <a:pt x="6562859" y="1292684"/>
                  </a:lnTo>
                  <a:lnTo>
                    <a:pt x="0" y="12926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grpSp>
        <p:nvGrpSpPr>
          <p:cNvPr name="Group 11" id="11"/>
          <p:cNvGrpSpPr/>
          <p:nvPr/>
        </p:nvGrpSpPr>
        <p:grpSpPr>
          <a:xfrm rot="0">
            <a:off x="10721375" y="9258300"/>
            <a:ext cx="5526133" cy="695597"/>
            <a:chOff x="0" y="0"/>
            <a:chExt cx="7368177" cy="927463"/>
          </a:xfrm>
        </p:grpSpPr>
        <p:sp>
          <p:nvSpPr>
            <p:cNvPr name="Freeform 12" id="12"/>
            <p:cNvSpPr/>
            <p:nvPr/>
          </p:nvSpPr>
          <p:spPr>
            <a:xfrm flipH="false" flipV="false" rot="0">
              <a:off x="0" y="0"/>
              <a:ext cx="7368177" cy="927463"/>
            </a:xfrm>
            <a:custGeom>
              <a:avLst/>
              <a:gdLst/>
              <a:ahLst/>
              <a:cxnLst/>
              <a:rect r="r" b="b" t="t" l="l"/>
              <a:pathLst>
                <a:path h="927463" w="7368177">
                  <a:moveTo>
                    <a:pt x="0" y="0"/>
                  </a:moveTo>
                  <a:lnTo>
                    <a:pt x="7368177" y="0"/>
                  </a:lnTo>
                  <a:lnTo>
                    <a:pt x="7368177" y="927463"/>
                  </a:lnTo>
                  <a:lnTo>
                    <a:pt x="0" y="9274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grpSp>
        <p:nvGrpSpPr>
          <p:cNvPr name="Group 13" id="13"/>
          <p:cNvGrpSpPr/>
          <p:nvPr/>
        </p:nvGrpSpPr>
        <p:grpSpPr>
          <a:xfrm rot="0">
            <a:off x="1188357" y="7663361"/>
            <a:ext cx="5526133" cy="695597"/>
            <a:chOff x="0" y="0"/>
            <a:chExt cx="7368177" cy="927463"/>
          </a:xfrm>
        </p:grpSpPr>
        <p:sp>
          <p:nvSpPr>
            <p:cNvPr name="Freeform 14" id="14"/>
            <p:cNvSpPr/>
            <p:nvPr/>
          </p:nvSpPr>
          <p:spPr>
            <a:xfrm flipH="false" flipV="false" rot="0">
              <a:off x="0" y="0"/>
              <a:ext cx="7368177" cy="927463"/>
            </a:xfrm>
            <a:custGeom>
              <a:avLst/>
              <a:gdLst/>
              <a:ahLst/>
              <a:cxnLst/>
              <a:rect r="r" b="b" t="t" l="l"/>
              <a:pathLst>
                <a:path h="927463" w="7368177">
                  <a:moveTo>
                    <a:pt x="0" y="0"/>
                  </a:moveTo>
                  <a:lnTo>
                    <a:pt x="7368177" y="0"/>
                  </a:lnTo>
                  <a:lnTo>
                    <a:pt x="7368177" y="927463"/>
                  </a:lnTo>
                  <a:lnTo>
                    <a:pt x="0" y="9274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0">
            <a:off x="655666" y="-963412"/>
            <a:ext cx="4597438" cy="2842053"/>
          </a:xfrm>
          <a:custGeom>
            <a:avLst/>
            <a:gdLst/>
            <a:ahLst/>
            <a:cxnLst/>
            <a:rect r="r" b="b" t="t" l="l"/>
            <a:pathLst>
              <a:path h="2842053" w="4597438">
                <a:moveTo>
                  <a:pt x="0" y="0"/>
                </a:moveTo>
                <a:lnTo>
                  <a:pt x="4597439" y="0"/>
                </a:lnTo>
                <a:lnTo>
                  <a:pt x="4597439"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207503" y="390596"/>
            <a:ext cx="2076668" cy="1276207"/>
          </a:xfrm>
          <a:custGeom>
            <a:avLst/>
            <a:gdLst/>
            <a:ahLst/>
            <a:cxnLst/>
            <a:rect r="r" b="b" t="t" l="l"/>
            <a:pathLst>
              <a:path h="1276207" w="2076668">
                <a:moveTo>
                  <a:pt x="2076669" y="0"/>
                </a:moveTo>
                <a:lnTo>
                  <a:pt x="0" y="0"/>
                </a:lnTo>
                <a:lnTo>
                  <a:pt x="0" y="1276208"/>
                </a:lnTo>
                <a:lnTo>
                  <a:pt x="2076669" y="1276208"/>
                </a:lnTo>
                <a:lnTo>
                  <a:pt x="20766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94348" y="-2447996"/>
            <a:ext cx="3837986" cy="4114800"/>
          </a:xfrm>
          <a:custGeom>
            <a:avLst/>
            <a:gdLst/>
            <a:ahLst/>
            <a:cxnLst/>
            <a:rect r="r" b="b" t="t" l="l"/>
            <a:pathLst>
              <a:path h="4114800" w="3837986">
                <a:moveTo>
                  <a:pt x="0" y="0"/>
                </a:moveTo>
                <a:lnTo>
                  <a:pt x="3837986" y="0"/>
                </a:lnTo>
                <a:lnTo>
                  <a:pt x="383798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649912" y="-3759204"/>
            <a:ext cx="5357753" cy="5591583"/>
          </a:xfrm>
          <a:custGeom>
            <a:avLst/>
            <a:gdLst/>
            <a:ahLst/>
            <a:cxnLst/>
            <a:rect r="r" b="b" t="t" l="l"/>
            <a:pathLst>
              <a:path h="5591583" w="5357753">
                <a:moveTo>
                  <a:pt x="0" y="0"/>
                </a:moveTo>
                <a:lnTo>
                  <a:pt x="5357753" y="0"/>
                </a:lnTo>
                <a:lnTo>
                  <a:pt x="5357753"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6" id="6"/>
          <p:cNvGraphicFramePr>
            <a:graphicFrameLocks noGrp="true"/>
          </p:cNvGraphicFramePr>
          <p:nvPr/>
        </p:nvGraphicFramePr>
        <p:xfrm>
          <a:off x="1401734" y="457614"/>
          <a:ext cx="16230600" cy="9184853"/>
        </p:xfrm>
        <a:graphic>
          <a:graphicData uri="http://schemas.openxmlformats.org/drawingml/2006/table">
            <a:tbl>
              <a:tblPr/>
              <a:tblGrid>
                <a:gridCol w="8115300"/>
                <a:gridCol w="8115300"/>
              </a:tblGrid>
              <a:tr h="1651114">
                <a:tc>
                  <a:txBody>
                    <a:bodyPr anchor="t" rtlCol="false"/>
                    <a:lstStyle/>
                    <a:p>
                      <a:pPr algn="l">
                        <a:lnSpc>
                          <a:spcPts val="6600"/>
                        </a:lnSpc>
                        <a:defRPr/>
                      </a:pPr>
                      <a:r>
                        <a:rPr lang="en-US" sz="5500">
                          <a:solidFill>
                            <a:srgbClr val="2B4B82"/>
                          </a:solidFill>
                          <a:latin typeface="Clear Sans Bold"/>
                        </a:rPr>
                        <a:t>Bisection</a:t>
                      </a: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c>
                  <a:txBody>
                    <a:bodyPr anchor="t" rtlCol="false"/>
                    <a:lstStyle/>
                    <a:p>
                      <a:pPr algn="l">
                        <a:lnSpc>
                          <a:spcPts val="6720"/>
                        </a:lnSpc>
                        <a:defRPr/>
                      </a:pP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r h="7533739">
                <a:tc>
                  <a:txBody>
                    <a:bodyPr anchor="t" rtlCol="false"/>
                    <a:lstStyle/>
                    <a:p>
                      <a:pPr algn="l">
                        <a:lnSpc>
                          <a:spcPts val="3639"/>
                        </a:lnSpc>
                        <a:defRPr/>
                      </a:pP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c>
                  <a:txBody>
                    <a:bodyPr anchor="t" rtlCol="false"/>
                    <a:lstStyle/>
                    <a:p>
                      <a:pPr algn="l">
                        <a:lnSpc>
                          <a:spcPts val="3080"/>
                        </a:lnSpc>
                        <a:defRPr/>
                      </a:pP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bl>
          </a:graphicData>
        </a:graphic>
      </p:graphicFrame>
      <p:grpSp>
        <p:nvGrpSpPr>
          <p:cNvPr name="Group 7" id="7"/>
          <p:cNvGrpSpPr/>
          <p:nvPr/>
        </p:nvGrpSpPr>
        <p:grpSpPr>
          <a:xfrm rot="0">
            <a:off x="1734428" y="2042741"/>
            <a:ext cx="5526133" cy="695597"/>
            <a:chOff x="0" y="0"/>
            <a:chExt cx="7368177" cy="927463"/>
          </a:xfrm>
        </p:grpSpPr>
        <p:sp>
          <p:nvSpPr>
            <p:cNvPr name="Freeform 8" id="8"/>
            <p:cNvSpPr/>
            <p:nvPr/>
          </p:nvSpPr>
          <p:spPr>
            <a:xfrm flipH="false" flipV="false" rot="0">
              <a:off x="0" y="0"/>
              <a:ext cx="7368177" cy="927463"/>
            </a:xfrm>
            <a:custGeom>
              <a:avLst/>
              <a:gdLst/>
              <a:ahLst/>
              <a:cxnLst/>
              <a:rect r="r" b="b" t="t" l="l"/>
              <a:pathLst>
                <a:path h="927463" w="7368177">
                  <a:moveTo>
                    <a:pt x="0" y="0"/>
                  </a:moveTo>
                  <a:lnTo>
                    <a:pt x="7368177" y="0"/>
                  </a:lnTo>
                  <a:lnTo>
                    <a:pt x="7368177" y="927463"/>
                  </a:lnTo>
                  <a:lnTo>
                    <a:pt x="0" y="9274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Freeform 9" id="9"/>
          <p:cNvSpPr/>
          <p:nvPr/>
        </p:nvSpPr>
        <p:spPr>
          <a:xfrm flipH="false" flipV="false" rot="0">
            <a:off x="1028700" y="3109813"/>
            <a:ext cx="16230600" cy="5906665"/>
          </a:xfrm>
          <a:custGeom>
            <a:avLst/>
            <a:gdLst/>
            <a:ahLst/>
            <a:cxnLst/>
            <a:rect r="r" b="b" t="t" l="l"/>
            <a:pathLst>
              <a:path h="5906665" w="16230600">
                <a:moveTo>
                  <a:pt x="0" y="0"/>
                </a:moveTo>
                <a:lnTo>
                  <a:pt x="16230600" y="0"/>
                </a:lnTo>
                <a:lnTo>
                  <a:pt x="16230600" y="5906665"/>
                </a:lnTo>
                <a:lnTo>
                  <a:pt x="0" y="5906665"/>
                </a:lnTo>
                <a:lnTo>
                  <a:pt x="0" y="0"/>
                </a:lnTo>
                <a:close/>
              </a:path>
            </a:pathLst>
          </a:custGeom>
          <a:blipFill>
            <a:blip r:embed="rId1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0">
            <a:off x="655666" y="-963412"/>
            <a:ext cx="4597438" cy="2842053"/>
          </a:xfrm>
          <a:custGeom>
            <a:avLst/>
            <a:gdLst/>
            <a:ahLst/>
            <a:cxnLst/>
            <a:rect r="r" b="b" t="t" l="l"/>
            <a:pathLst>
              <a:path h="2842053" w="4597438">
                <a:moveTo>
                  <a:pt x="0" y="0"/>
                </a:moveTo>
                <a:lnTo>
                  <a:pt x="4597439" y="0"/>
                </a:lnTo>
                <a:lnTo>
                  <a:pt x="4597439"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207503" y="390596"/>
            <a:ext cx="2076668" cy="1276207"/>
          </a:xfrm>
          <a:custGeom>
            <a:avLst/>
            <a:gdLst/>
            <a:ahLst/>
            <a:cxnLst/>
            <a:rect r="r" b="b" t="t" l="l"/>
            <a:pathLst>
              <a:path h="1276207" w="2076668">
                <a:moveTo>
                  <a:pt x="2076669" y="0"/>
                </a:moveTo>
                <a:lnTo>
                  <a:pt x="0" y="0"/>
                </a:lnTo>
                <a:lnTo>
                  <a:pt x="0" y="1276208"/>
                </a:lnTo>
                <a:lnTo>
                  <a:pt x="2076669" y="1276208"/>
                </a:lnTo>
                <a:lnTo>
                  <a:pt x="20766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94348" y="-2447996"/>
            <a:ext cx="3837986" cy="4114800"/>
          </a:xfrm>
          <a:custGeom>
            <a:avLst/>
            <a:gdLst/>
            <a:ahLst/>
            <a:cxnLst/>
            <a:rect r="r" b="b" t="t" l="l"/>
            <a:pathLst>
              <a:path h="4114800" w="3837986">
                <a:moveTo>
                  <a:pt x="0" y="0"/>
                </a:moveTo>
                <a:lnTo>
                  <a:pt x="3837986" y="0"/>
                </a:lnTo>
                <a:lnTo>
                  <a:pt x="383798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649912" y="-3759204"/>
            <a:ext cx="5357753" cy="5591583"/>
          </a:xfrm>
          <a:custGeom>
            <a:avLst/>
            <a:gdLst/>
            <a:ahLst/>
            <a:cxnLst/>
            <a:rect r="r" b="b" t="t" l="l"/>
            <a:pathLst>
              <a:path h="5591583" w="5357753">
                <a:moveTo>
                  <a:pt x="0" y="0"/>
                </a:moveTo>
                <a:lnTo>
                  <a:pt x="5357753" y="0"/>
                </a:lnTo>
                <a:lnTo>
                  <a:pt x="5357753"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6" id="6"/>
          <p:cNvGraphicFramePr>
            <a:graphicFrameLocks noGrp="true"/>
          </p:cNvGraphicFramePr>
          <p:nvPr/>
        </p:nvGraphicFramePr>
        <p:xfrm>
          <a:off x="1401734" y="457614"/>
          <a:ext cx="16230600" cy="9184853"/>
        </p:xfrm>
        <a:graphic>
          <a:graphicData uri="http://schemas.openxmlformats.org/drawingml/2006/table">
            <a:tbl>
              <a:tblPr/>
              <a:tblGrid>
                <a:gridCol w="8115300"/>
                <a:gridCol w="8115300"/>
              </a:tblGrid>
              <a:tr h="1651114">
                <a:tc>
                  <a:txBody>
                    <a:bodyPr anchor="t" rtlCol="false"/>
                    <a:lstStyle/>
                    <a:p>
                      <a:pPr algn="l">
                        <a:lnSpc>
                          <a:spcPts val="6600"/>
                        </a:lnSpc>
                        <a:defRPr/>
                      </a:pPr>
                      <a:r>
                        <a:rPr lang="en-US" sz="5500">
                          <a:solidFill>
                            <a:srgbClr val="2B4B82"/>
                          </a:solidFill>
                          <a:latin typeface="Clear Sans"/>
                        </a:rPr>
                        <a:t>False Position Method </a:t>
                      </a: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c>
                  <a:txBody>
                    <a:bodyPr anchor="t" rtlCol="false"/>
                    <a:lstStyle/>
                    <a:p>
                      <a:pPr algn="l">
                        <a:lnSpc>
                          <a:spcPts val="6720"/>
                        </a:lnSpc>
                        <a:defRPr/>
                      </a:pP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r h="7533739">
                <a:tc>
                  <a:txBody>
                    <a:bodyPr anchor="t" rtlCol="false"/>
                    <a:lstStyle/>
                    <a:p>
                      <a:pPr algn="l">
                        <a:lnSpc>
                          <a:spcPts val="3639"/>
                        </a:lnSpc>
                        <a:defRPr/>
                      </a:pP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c>
                  <a:txBody>
                    <a:bodyPr anchor="t" rtlCol="false"/>
                    <a:lstStyle/>
                    <a:p>
                      <a:pPr algn="l">
                        <a:lnSpc>
                          <a:spcPts val="3080"/>
                        </a:lnSpc>
                        <a:defRPr/>
                      </a:pP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bl>
          </a:graphicData>
        </a:graphic>
      </p:graphicFrame>
      <p:grpSp>
        <p:nvGrpSpPr>
          <p:cNvPr name="Group 7" id="7"/>
          <p:cNvGrpSpPr/>
          <p:nvPr/>
        </p:nvGrpSpPr>
        <p:grpSpPr>
          <a:xfrm rot="0">
            <a:off x="1734428" y="2042741"/>
            <a:ext cx="5526133" cy="695597"/>
            <a:chOff x="0" y="0"/>
            <a:chExt cx="7368177" cy="927463"/>
          </a:xfrm>
        </p:grpSpPr>
        <p:sp>
          <p:nvSpPr>
            <p:cNvPr name="Freeform 8" id="8"/>
            <p:cNvSpPr/>
            <p:nvPr/>
          </p:nvSpPr>
          <p:spPr>
            <a:xfrm flipH="false" flipV="false" rot="0">
              <a:off x="0" y="0"/>
              <a:ext cx="7368177" cy="927463"/>
            </a:xfrm>
            <a:custGeom>
              <a:avLst/>
              <a:gdLst/>
              <a:ahLst/>
              <a:cxnLst/>
              <a:rect r="r" b="b" t="t" l="l"/>
              <a:pathLst>
                <a:path h="927463" w="7368177">
                  <a:moveTo>
                    <a:pt x="0" y="0"/>
                  </a:moveTo>
                  <a:lnTo>
                    <a:pt x="7368177" y="0"/>
                  </a:lnTo>
                  <a:lnTo>
                    <a:pt x="7368177" y="927463"/>
                  </a:lnTo>
                  <a:lnTo>
                    <a:pt x="0" y="9274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Freeform 9" id="9"/>
          <p:cNvSpPr/>
          <p:nvPr/>
        </p:nvSpPr>
        <p:spPr>
          <a:xfrm flipH="false" flipV="false" rot="0">
            <a:off x="1028700" y="3522528"/>
            <a:ext cx="16230600" cy="5913673"/>
          </a:xfrm>
          <a:custGeom>
            <a:avLst/>
            <a:gdLst/>
            <a:ahLst/>
            <a:cxnLst/>
            <a:rect r="r" b="b" t="t" l="l"/>
            <a:pathLst>
              <a:path h="5913673" w="16230600">
                <a:moveTo>
                  <a:pt x="0" y="0"/>
                </a:moveTo>
                <a:lnTo>
                  <a:pt x="16230600" y="0"/>
                </a:lnTo>
                <a:lnTo>
                  <a:pt x="16230600" y="5913673"/>
                </a:lnTo>
                <a:lnTo>
                  <a:pt x="0" y="5913673"/>
                </a:lnTo>
                <a:lnTo>
                  <a:pt x="0" y="0"/>
                </a:lnTo>
                <a:close/>
              </a:path>
            </a:pathLst>
          </a:custGeom>
          <a:blipFill>
            <a:blip r:embed="rId1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583137" y="3583137"/>
            <a:ext cx="10287000" cy="3120727"/>
          </a:xfrm>
          <a:custGeom>
            <a:avLst/>
            <a:gdLst/>
            <a:ahLst/>
            <a:cxnLst/>
            <a:rect r="r" b="b" t="t" l="l"/>
            <a:pathLst>
              <a:path h="3120727" w="10287000">
                <a:moveTo>
                  <a:pt x="0" y="0"/>
                </a:moveTo>
                <a:lnTo>
                  <a:pt x="10287000" y="0"/>
                </a:lnTo>
                <a:lnTo>
                  <a:pt x="10287000" y="3120726"/>
                </a:lnTo>
                <a:lnTo>
                  <a:pt x="0" y="3120726"/>
                </a:lnTo>
                <a:lnTo>
                  <a:pt x="0" y="0"/>
                </a:lnTo>
                <a:close/>
              </a:path>
            </a:pathLst>
          </a:custGeom>
          <a:blipFill>
            <a:blip r:embed="rId2"/>
            <a:stretch>
              <a:fillRect l="0" t="-3466" r="0" b="-39155"/>
            </a:stretch>
          </a:blipFill>
        </p:spPr>
      </p:sp>
      <p:grpSp>
        <p:nvGrpSpPr>
          <p:cNvPr name="Group 3" id="3"/>
          <p:cNvGrpSpPr/>
          <p:nvPr/>
        </p:nvGrpSpPr>
        <p:grpSpPr>
          <a:xfrm rot="0">
            <a:off x="3479014" y="799135"/>
            <a:ext cx="14406242" cy="8297853"/>
            <a:chOff x="0" y="0"/>
            <a:chExt cx="19208322" cy="11063804"/>
          </a:xfrm>
        </p:grpSpPr>
        <p:sp>
          <p:nvSpPr>
            <p:cNvPr name="TextBox 4" id="4"/>
            <p:cNvSpPr txBox="true"/>
            <p:nvPr/>
          </p:nvSpPr>
          <p:spPr>
            <a:xfrm rot="0">
              <a:off x="0" y="85725"/>
              <a:ext cx="19208322" cy="1159525"/>
            </a:xfrm>
            <a:prstGeom prst="rect">
              <a:avLst/>
            </a:prstGeom>
          </p:spPr>
          <p:txBody>
            <a:bodyPr anchor="t" rtlCol="false" tIns="0" lIns="0" bIns="0" rIns="0">
              <a:spAutoFit/>
            </a:bodyPr>
            <a:lstStyle/>
            <a:p>
              <a:pPr algn="l">
                <a:lnSpc>
                  <a:spcPts val="6472"/>
                </a:lnSpc>
              </a:pPr>
              <a:r>
                <a:rPr lang="en-US" sz="6164">
                  <a:solidFill>
                    <a:srgbClr val="2B4B82"/>
                  </a:solidFill>
                  <a:latin typeface="Clear Sans Bold"/>
                </a:rPr>
                <a:t>SDG (Sustainable Development Goal's)</a:t>
              </a:r>
            </a:p>
          </p:txBody>
        </p:sp>
        <p:sp>
          <p:nvSpPr>
            <p:cNvPr name="TextBox 5" id="5"/>
            <p:cNvSpPr txBox="true"/>
            <p:nvPr/>
          </p:nvSpPr>
          <p:spPr>
            <a:xfrm rot="0">
              <a:off x="0" y="1855651"/>
              <a:ext cx="19208322" cy="9208153"/>
            </a:xfrm>
            <a:prstGeom prst="rect">
              <a:avLst/>
            </a:prstGeom>
          </p:spPr>
          <p:txBody>
            <a:bodyPr anchor="t" rtlCol="false" tIns="0" lIns="0" bIns="0" rIns="0">
              <a:spAutoFit/>
            </a:bodyPr>
            <a:lstStyle/>
            <a:p>
              <a:pPr algn="just">
                <a:lnSpc>
                  <a:spcPts val="3910"/>
                </a:lnSpc>
              </a:pPr>
              <a:r>
                <a:rPr lang="en-US" sz="2793">
                  <a:solidFill>
                    <a:srgbClr val="2B4B82"/>
                  </a:solidFill>
                  <a:latin typeface="Clear Sans"/>
                </a:rPr>
                <a:t>1.QUALITY EDUCATION - THIS PROJECT CONTRIBUTES FOR PROVIDING A TOOL THAT CAN BE USED FOR EDUCATIONAL PURPOSES, HELPING STUDENTS AND LEARN UNDERSTAND, AND APPLY NUMERICAL METHODS FOR SOLVING EQUATIONS.</a:t>
              </a:r>
            </a:p>
            <a:p>
              <a:pPr algn="just">
                <a:lnSpc>
                  <a:spcPts val="3910"/>
                </a:lnSpc>
              </a:pPr>
            </a:p>
            <a:p>
              <a:pPr algn="just">
                <a:lnSpc>
                  <a:spcPts val="3910"/>
                </a:lnSpc>
              </a:pPr>
              <a:r>
                <a:rPr lang="en-US" sz="2793">
                  <a:solidFill>
                    <a:srgbClr val="2B4B82"/>
                  </a:solidFill>
                  <a:latin typeface="Clear Sans"/>
                </a:rPr>
                <a:t>2. INDUSTRY, INNOVATION, AND INFRASTRUCTURE - THIS PROJECT PROMOTES INNOVATION BY PROVIDING A SOFTWARE TOOL THAT UTILIZES NUMERICAL METHODS FOR SOLVING MATHEMATICAL PROBLEMS, CONTRIBUTING TO THE ADVANCEMENT OF TECHNOLOGY IN THE FIELD OF COMPUTATIONAL MATHEMATICS</a:t>
              </a:r>
            </a:p>
            <a:p>
              <a:pPr algn="just">
                <a:lnSpc>
                  <a:spcPts val="3910"/>
                </a:lnSpc>
              </a:pPr>
              <a:r>
                <a:rPr lang="en-US" sz="2793">
                  <a:solidFill>
                    <a:srgbClr val="2B4B82"/>
                  </a:solidFill>
                  <a:latin typeface="Clear Sans"/>
                </a:rPr>
                <a:t>.</a:t>
              </a:r>
            </a:p>
            <a:p>
              <a:pPr algn="just">
                <a:lnSpc>
                  <a:spcPts val="3910"/>
                </a:lnSpc>
              </a:pPr>
              <a:r>
                <a:rPr lang="en-US" sz="2793">
                  <a:solidFill>
                    <a:srgbClr val="2B4B82"/>
                  </a:solidFill>
                  <a:latin typeface="Clear Sans"/>
                </a:rPr>
                <a:t>3. RESPONSIBLE CONSUMPTION AND PRODUCTION - THIS PROJECT PROMOTES RESPONSIBLE CONSUMPTION BY PROVIDING A SOFTWARE TOOL THAT ALLOWS USERS TO EFFICIENTLY SOLVE MATHEMATICAL PROBLEMS, POTENTIALLY REDUCING THE NEED FOR PAPER-BASED CALCULATIONS AND MINIMIZING RESOURCE CONSUMPTION.</a:t>
              </a:r>
            </a:p>
            <a:p>
              <a:pPr algn="just">
                <a:lnSpc>
                  <a:spcPts val="391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DAGEIRb2o3E</dc:identifier>
  <dcterms:modified xsi:type="dcterms:W3CDTF">2011-08-01T06:04:30Z</dcterms:modified>
  <cp:revision>1</cp:revision>
  <dc:title>Technology in Education Technology Presentation in Blue Peach Illustrative Style</dc:title>
</cp:coreProperties>
</file>