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0"/>
  </p:notesMasterIdLst>
  <p:sldIdLst>
    <p:sldId id="256" r:id="rId2"/>
    <p:sldId id="333" r:id="rId3"/>
    <p:sldId id="336" r:id="rId4"/>
    <p:sldId id="335" r:id="rId5"/>
    <p:sldId id="338" r:id="rId6"/>
    <p:sldId id="315" r:id="rId7"/>
    <p:sldId id="331" r:id="rId8"/>
    <p:sldId id="33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034C-CF51-4B22-9742-2A4F1E78825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847B-4054-49FB-B927-CC22EB7E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924-9A92-4C04-B505-EA1D30C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88DC-622E-44CF-8E31-113F9A9D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Optionals</a:t>
            </a:r>
            <a:r>
              <a:rPr lang="en-US" dirty="0"/>
              <a:t>, Stream API,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13772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BC7-9B34-4C16-9C41-05516CA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948-346B-454B-ABEA-5F518BEB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Optional Class acts as a container object which can be used to better represent ‘null’ values.</a:t>
            </a:r>
          </a:p>
          <a:p>
            <a:r>
              <a:rPr lang="en-US" dirty="0"/>
              <a:t>null will result in ‘</a:t>
            </a:r>
            <a:r>
              <a:rPr lang="en-US" dirty="0" err="1"/>
              <a:t>NullPointerException</a:t>
            </a:r>
            <a:r>
              <a:rPr lang="en-US" dirty="0"/>
              <a:t>’ whereas Optional Objects provide methods which can be used to return more specific information. </a:t>
            </a:r>
          </a:p>
          <a:p>
            <a:pPr lvl="1"/>
            <a:r>
              <a:rPr lang="en-US" dirty="0"/>
              <a:t>Introduced in Java 8</a:t>
            </a:r>
          </a:p>
          <a:p>
            <a:pPr lvl="1"/>
            <a:r>
              <a:rPr lang="en-US" dirty="0"/>
              <a:t>Within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Used heavily in conjunction with Stream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10C4-406D-4489-B237-D913B8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0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BC7-9B34-4C16-9C41-05516CA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948-346B-454B-ABEA-5F518BEB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98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empty() – Used to return an ‘empty’ Optional object</a:t>
            </a:r>
          </a:p>
          <a:p>
            <a:pPr lvl="1"/>
            <a:r>
              <a:rPr lang="en-US" dirty="0"/>
              <a:t>of() – Used to return an Optional with a Non-nullable value</a:t>
            </a:r>
          </a:p>
          <a:p>
            <a:pPr lvl="1"/>
            <a:r>
              <a:rPr lang="en-US" dirty="0" err="1"/>
              <a:t>ofNullable</a:t>
            </a:r>
            <a:r>
              <a:rPr lang="en-US" dirty="0"/>
              <a:t> – Used to return an Optional with a potentially null value. </a:t>
            </a:r>
          </a:p>
          <a:p>
            <a:pPr lvl="2"/>
            <a:r>
              <a:rPr lang="en-US" dirty="0"/>
              <a:t>The Optional will be empty if the argument supplied is null.</a:t>
            </a:r>
          </a:p>
          <a:p>
            <a:r>
              <a:rPr lang="en-US" dirty="0" err="1"/>
              <a:t>InstanceMethods</a:t>
            </a:r>
            <a:endParaRPr lang="en-US" dirty="0"/>
          </a:p>
          <a:p>
            <a:pPr lvl="1"/>
            <a:r>
              <a:rPr lang="en-US" dirty="0"/>
              <a:t>get() – retrieve the Optional value</a:t>
            </a:r>
          </a:p>
          <a:p>
            <a:pPr lvl="1"/>
            <a:r>
              <a:rPr lang="en-US" dirty="0" err="1"/>
              <a:t>orElseGet</a:t>
            </a:r>
            <a:r>
              <a:rPr lang="en-US" dirty="0"/>
              <a:t>() – retrieve the value if present, or provide another default value.</a:t>
            </a:r>
          </a:p>
          <a:p>
            <a:pPr lvl="2"/>
            <a:r>
              <a:rPr lang="en-US" dirty="0"/>
              <a:t>The default value is supplied using the ‘Supplier’ functional Interface.</a:t>
            </a:r>
          </a:p>
          <a:p>
            <a:pPr lvl="1"/>
            <a:r>
              <a:rPr lang="en-US" dirty="0" err="1"/>
              <a:t>orElseThrow</a:t>
            </a:r>
            <a:r>
              <a:rPr lang="en-US" dirty="0"/>
              <a:t>() – retrieve the value if present, or throw some exception.</a:t>
            </a:r>
          </a:p>
          <a:p>
            <a:pPr lvl="2"/>
            <a:r>
              <a:rPr lang="en-US" dirty="0"/>
              <a:t>The Exception is supplied using the ‘Supplier’ functional Interface.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10C4-406D-4489-B237-D913B8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BC7-9B34-4C16-9C41-05516CA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948-346B-454B-ABEA-5F518BEB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Stream</a:t>
            </a:r>
            <a:r>
              <a:rPr lang="en-US" dirty="0"/>
              <a:t> is a sequence of data in Java.</a:t>
            </a:r>
          </a:p>
          <a:p>
            <a:r>
              <a:rPr lang="en-US" i="1" dirty="0"/>
              <a:t>Streams</a:t>
            </a:r>
            <a:r>
              <a:rPr lang="en-US" dirty="0"/>
              <a:t> allow a developer to perform operations on some data (generally a collection) to produce a new set without effecting the original.</a:t>
            </a:r>
          </a:p>
          <a:p>
            <a:r>
              <a:rPr lang="en-US" dirty="0"/>
              <a:t>Streams can be ‘finite’ (they have an ‘end’ to their data) or ‘infinite’ (they can potentially go on forever)</a:t>
            </a:r>
          </a:p>
          <a:p>
            <a:pPr lvl="1"/>
            <a:r>
              <a:rPr lang="en-US" dirty="0"/>
              <a:t>Finite streams are generated using the static methods: ‘</a:t>
            </a:r>
            <a:r>
              <a:rPr lang="en-US" dirty="0" err="1"/>
              <a:t>Stream.empty</a:t>
            </a:r>
            <a:r>
              <a:rPr lang="en-US" dirty="0"/>
              <a:t>()’, ‘</a:t>
            </a:r>
            <a:r>
              <a:rPr lang="en-US" dirty="0" err="1"/>
              <a:t>Stream.of</a:t>
            </a:r>
            <a:r>
              <a:rPr lang="en-US" dirty="0"/>
              <a:t>()’ or the ‘stream()’ method found on Collection Objects.</a:t>
            </a:r>
          </a:p>
          <a:p>
            <a:pPr lvl="1"/>
            <a:r>
              <a:rPr lang="en-US" dirty="0"/>
              <a:t>Infinite streams are generated using the static ‘</a:t>
            </a:r>
            <a:r>
              <a:rPr lang="en-US" dirty="0" err="1"/>
              <a:t>Stream.generate</a:t>
            </a:r>
            <a:r>
              <a:rPr lang="en-US" dirty="0"/>
              <a:t>()’ or ‘</a:t>
            </a:r>
            <a:r>
              <a:rPr lang="en-US" dirty="0" err="1"/>
              <a:t>Stream.iterate</a:t>
            </a:r>
            <a:r>
              <a:rPr lang="en-US" dirty="0"/>
              <a:t>()’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10C4-406D-4489-B237-D913B8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BC7-9B34-4C16-9C41-05516CA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948-346B-454B-ABEA-5F518BEB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Stream API allows you to easily convert collections of objects to streams to allow the contents to be processed as such. </a:t>
            </a:r>
          </a:p>
          <a:p>
            <a:r>
              <a:rPr lang="en-US" b="1" i="1" dirty="0" err="1"/>
              <a:t>referenceToCollection.stream</a:t>
            </a:r>
            <a:r>
              <a:rPr lang="en-US" b="1" i="1" dirty="0"/>
              <a:t>()</a:t>
            </a:r>
            <a:br>
              <a:rPr lang="en-US" b="1" i="1" dirty="0"/>
            </a:br>
            <a:r>
              <a:rPr lang="en-US" b="1" i="1" dirty="0"/>
              <a:t>    .</a:t>
            </a:r>
            <a:r>
              <a:rPr lang="en-US" b="1" i="1" dirty="0" err="1"/>
              <a:t>methodsToProcessCollection</a:t>
            </a:r>
            <a:r>
              <a:rPr lang="en-US" b="1" i="1" dirty="0"/>
              <a:t>()</a:t>
            </a:r>
            <a:br>
              <a:rPr lang="en-US" b="1" i="1" dirty="0"/>
            </a:br>
            <a:r>
              <a:rPr lang="en-US" b="1" i="1" dirty="0"/>
              <a:t>    .</a:t>
            </a:r>
            <a:r>
              <a:rPr lang="en-US" b="1" i="1" dirty="0" err="1"/>
              <a:t>methodsToPrepareResult</a:t>
            </a:r>
            <a:r>
              <a:rPr lang="en-US" b="1" i="1" dirty="0"/>
              <a:t>();</a:t>
            </a:r>
          </a:p>
          <a:p>
            <a:r>
              <a:rPr lang="en-US" b="1" i="1" dirty="0"/>
              <a:t>map(), filter(), sorted()</a:t>
            </a:r>
          </a:p>
          <a:p>
            <a:r>
              <a:rPr lang="en-US" b="1" i="1" dirty="0"/>
              <a:t>reduce(), collect(), </a:t>
            </a:r>
            <a:r>
              <a:rPr lang="en-US" b="1" i="1" dirty="0" err="1"/>
              <a:t>forEach</a:t>
            </a:r>
            <a:r>
              <a:rPr lang="en-US" b="1" i="1" dirty="0"/>
              <a:t>()</a:t>
            </a:r>
          </a:p>
          <a:p>
            <a:endParaRPr lang="en-US" i="1" dirty="0"/>
          </a:p>
          <a:p>
            <a:r>
              <a:rPr lang="en-US" i="1" dirty="0" err="1"/>
              <a:t>nameOfYourCollection</a:t>
            </a:r>
            <a:r>
              <a:rPr lang="en-US" b="1" i="1" dirty="0" err="1"/>
              <a:t>.stream</a:t>
            </a:r>
            <a:r>
              <a:rPr lang="en-US" b="1" i="1" dirty="0"/>
              <a:t>()</a:t>
            </a:r>
            <a:r>
              <a:rPr lang="en-US" i="1" dirty="0"/>
              <a:t> is the </a:t>
            </a:r>
            <a:r>
              <a:rPr lang="en-US" b="1" i="1" dirty="0"/>
              <a:t>stream source operation</a:t>
            </a:r>
            <a:r>
              <a:rPr lang="en-US" i="1" dirty="0"/>
              <a:t>.</a:t>
            </a:r>
          </a:p>
          <a:p>
            <a:r>
              <a:rPr lang="en-US" b="1" i="1" dirty="0"/>
              <a:t>map()</a:t>
            </a:r>
            <a:r>
              <a:rPr lang="en-US" i="1" dirty="0"/>
              <a:t>, </a:t>
            </a:r>
            <a:r>
              <a:rPr lang="en-US" b="1" i="1" dirty="0"/>
              <a:t>filter()</a:t>
            </a:r>
            <a:r>
              <a:rPr lang="en-US" i="1" dirty="0"/>
              <a:t>, and </a:t>
            </a:r>
            <a:r>
              <a:rPr lang="en-US" b="1" i="1" dirty="0"/>
              <a:t>sorted() </a:t>
            </a:r>
            <a:r>
              <a:rPr lang="en-US" i="1" dirty="0"/>
              <a:t>are </a:t>
            </a:r>
            <a:r>
              <a:rPr lang="en-US" b="1" i="1" dirty="0"/>
              <a:t>intermediate operations </a:t>
            </a:r>
            <a:r>
              <a:rPr lang="en-US" i="1" dirty="0"/>
              <a:t>for processing the stream.</a:t>
            </a:r>
          </a:p>
          <a:p>
            <a:r>
              <a:rPr lang="en-US" b="1" i="1" dirty="0"/>
              <a:t>reduce()</a:t>
            </a:r>
            <a:r>
              <a:rPr lang="en-US" i="1" dirty="0"/>
              <a:t>, </a:t>
            </a:r>
            <a:r>
              <a:rPr lang="en-US" b="1" i="1" dirty="0"/>
              <a:t>collect()</a:t>
            </a:r>
            <a:r>
              <a:rPr lang="en-US" i="1" dirty="0"/>
              <a:t>, and </a:t>
            </a:r>
            <a:r>
              <a:rPr lang="en-US" b="1" i="1" dirty="0" err="1"/>
              <a:t>forEach</a:t>
            </a:r>
            <a:r>
              <a:rPr lang="en-US" b="1" i="1" dirty="0"/>
              <a:t>()</a:t>
            </a:r>
            <a:r>
              <a:rPr lang="en-US" i="1" dirty="0"/>
              <a:t> are </a:t>
            </a:r>
            <a:r>
              <a:rPr lang="en-US" b="1" i="1" dirty="0"/>
              <a:t>terminal operations</a:t>
            </a:r>
            <a:r>
              <a:rPr lang="en-US" i="1" dirty="0"/>
              <a:t> for producing a result from the stream.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10C4-406D-4489-B237-D913B8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5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Reflections API enables Java code to discover information about the fields, methods and constructors of classes which have been loaded into memory.</a:t>
            </a:r>
          </a:p>
          <a:p>
            <a:r>
              <a:rPr lang="en-US" dirty="0"/>
              <a:t>The API will ‘reflect’ meta data about the fields, methods and constructors to unveil their underlying information within security restrictions.</a:t>
            </a:r>
          </a:p>
          <a:p>
            <a:r>
              <a:rPr lang="en-US" dirty="0"/>
              <a:t>It is called ‘reflection’ because you are reflecting/introspecting into the code.</a:t>
            </a:r>
          </a:p>
          <a:p>
            <a:r>
              <a:rPr lang="en-US" dirty="0"/>
              <a:t>This </a:t>
            </a:r>
            <a:r>
              <a:rPr lang="en-US" dirty="0" err="1"/>
              <a:t>api</a:t>
            </a:r>
            <a:r>
              <a:rPr lang="en-US" dirty="0"/>
              <a:t> also allows for the manipulation/modification of the code during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reflections API includes (but is not limited to):</a:t>
            </a:r>
          </a:p>
          <a:p>
            <a:pPr lvl="1"/>
            <a:r>
              <a:rPr lang="en-US" b="1" dirty="0"/>
              <a:t>Class*</a:t>
            </a:r>
            <a:r>
              <a:rPr lang="en-US" dirty="0"/>
              <a:t> – provides a representation of classes and interfaces running in a java application</a:t>
            </a:r>
          </a:p>
          <a:p>
            <a:pPr lvl="2"/>
            <a:r>
              <a:rPr lang="en-US" dirty="0"/>
              <a:t>*Technically Class is part of the </a:t>
            </a:r>
            <a:r>
              <a:rPr lang="en-US" dirty="0" err="1"/>
              <a:t>java.lang</a:t>
            </a:r>
            <a:r>
              <a:rPr lang="en-US" dirty="0"/>
              <a:t> package, but is widely used in the reflections API, and reflection operations.</a:t>
            </a:r>
          </a:p>
          <a:p>
            <a:pPr lvl="1"/>
            <a:r>
              <a:rPr lang="en-US" b="1" dirty="0"/>
              <a:t>Constructor</a:t>
            </a:r>
            <a:r>
              <a:rPr lang="en-US" dirty="0"/>
              <a:t> – provides a representation of, and access to, a constructor method declared in a class.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– provides a representation of, and access to, a single method declared in a class, including access information and parameters. Method can be instance or class methods, as well as abstract.</a:t>
            </a:r>
            <a:endParaRPr lang="en-US" b="1" dirty="0"/>
          </a:p>
          <a:p>
            <a:pPr lvl="1"/>
            <a:r>
              <a:rPr lang="en-US" b="1" dirty="0"/>
              <a:t>Field</a:t>
            </a:r>
            <a:r>
              <a:rPr lang="en-US" dirty="0"/>
              <a:t> – provides a representation of, and access to, a single field/variable declared in a class, including access information, modifiers and datatype. Field can be static or instance.</a:t>
            </a:r>
          </a:p>
          <a:p>
            <a:pPr lvl="1"/>
            <a:r>
              <a:rPr lang="en-US" b="1" dirty="0"/>
              <a:t>Modifier</a:t>
            </a:r>
            <a:r>
              <a:rPr lang="en-US" dirty="0"/>
              <a:t> – a class that provides static methods and constants used to decode modifiers on a method or field.</a:t>
            </a:r>
          </a:p>
          <a:p>
            <a:pPr lvl="2"/>
            <a:r>
              <a:rPr lang="en-US" dirty="0"/>
              <a:t>Modifiers are represented using integers with distinct bit positions.</a:t>
            </a:r>
          </a:p>
          <a:p>
            <a:pPr lvl="1"/>
            <a:r>
              <a:rPr lang="en-US" b="1" dirty="0"/>
              <a:t>Parameter</a:t>
            </a:r>
            <a:r>
              <a:rPr lang="en-US" dirty="0"/>
              <a:t> – a class which represents information about a method’s parameters, including the name, modifiers and parameter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4985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b="1" dirty="0"/>
              <a:t>Extensibility features</a:t>
            </a:r>
            <a:r>
              <a:rPr lang="en-US" dirty="0"/>
              <a:t> – external, user defined classes can be used by extending their functionality</a:t>
            </a:r>
          </a:p>
          <a:p>
            <a:pPr lvl="1"/>
            <a:r>
              <a:rPr lang="en-US" b="1" dirty="0"/>
              <a:t>Debugging and testing tools</a:t>
            </a:r>
            <a:r>
              <a:rPr lang="en-US" dirty="0"/>
              <a:t> – Proper use of the Reflections API can provide examination of the internal working code</a:t>
            </a:r>
          </a:p>
          <a:p>
            <a:pPr lvl="1"/>
            <a:r>
              <a:rPr lang="en-US" b="1" dirty="0"/>
              <a:t>More robust IDEs and Frameworks</a:t>
            </a:r>
            <a:r>
              <a:rPr lang="en-US" dirty="0"/>
              <a:t> – Tools and Frameworks can provide additional functionality to existing code and provide conveniences or helpful tools using reflective code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b="1" dirty="0"/>
              <a:t>Performance Overhead</a:t>
            </a:r>
            <a:r>
              <a:rPr lang="en-US" dirty="0"/>
              <a:t> – Reflective operations have slower performance and should be avoided in sections of code which are frequently called, or in performance-sensitive applications.</a:t>
            </a:r>
          </a:p>
          <a:p>
            <a:pPr lvl="1"/>
            <a:r>
              <a:rPr lang="en-US" b="1" dirty="0"/>
              <a:t>Exposure of Internals</a:t>
            </a:r>
            <a:r>
              <a:rPr lang="en-US" dirty="0"/>
              <a:t> – Reflective code inherently breaks abstractions and contradicts encapsulated structure. This can therefore change behavior and potentially break behavior.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612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1767</TotalTime>
  <Words>795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Revature</vt:lpstr>
      <vt:lpstr>Advanced Java</vt:lpstr>
      <vt:lpstr>Optional Class</vt:lpstr>
      <vt:lpstr>Optional Methods</vt:lpstr>
      <vt:lpstr>Java Streams</vt:lpstr>
      <vt:lpstr>Stream API</vt:lpstr>
      <vt:lpstr>Reflections API</vt:lpstr>
      <vt:lpstr>Reflections API</vt:lpstr>
      <vt:lpstr>Using the Reflections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Dilip Babu</cp:lastModifiedBy>
  <cp:revision>18</cp:revision>
  <dcterms:created xsi:type="dcterms:W3CDTF">2021-05-11T18:50:44Z</dcterms:created>
  <dcterms:modified xsi:type="dcterms:W3CDTF">2023-09-21T22:16:50Z</dcterms:modified>
</cp:coreProperties>
</file>