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 autoCompressPictures="0">
  <p:sldMasterIdLst>
    <p:sldMasterId id="2147483661" r:id="rId1"/>
  </p:sldMasterIdLst>
  <p:notesMasterIdLst>
    <p:notesMasterId r:id="rId21"/>
  </p:notesMasterIdLst>
  <p:sldIdLst>
    <p:sldId id="256" r:id="rId2"/>
    <p:sldId id="293" r:id="rId3"/>
    <p:sldId id="338" r:id="rId4"/>
    <p:sldId id="330" r:id="rId5"/>
    <p:sldId id="322" r:id="rId6"/>
    <p:sldId id="331" r:id="rId7"/>
    <p:sldId id="339" r:id="rId8"/>
    <p:sldId id="259" r:id="rId9"/>
    <p:sldId id="332" r:id="rId10"/>
    <p:sldId id="335" r:id="rId11"/>
    <p:sldId id="354" r:id="rId12"/>
    <p:sldId id="353" r:id="rId13"/>
    <p:sldId id="258" r:id="rId14"/>
    <p:sldId id="260" r:id="rId15"/>
    <p:sldId id="261" r:id="rId16"/>
    <p:sldId id="262" r:id="rId17"/>
    <p:sldId id="257" r:id="rId18"/>
    <p:sldId id="348" r:id="rId19"/>
    <p:sldId id="270" r:id="rId20"/>
  </p:sldIdLst>
  <p:sldSz cx="9144000" cy="6858000" type="screen4x3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176">
          <p15:clr>
            <a:srgbClr val="A4A3A4"/>
          </p15:clr>
        </p15:guide>
        <p15:guide id="2" orient="horz" pos="763">
          <p15:clr>
            <a:srgbClr val="A4A3A4"/>
          </p15:clr>
        </p15:guide>
        <p15:guide id="3" orient="horz" pos="288">
          <p15:clr>
            <a:srgbClr val="A4A3A4"/>
          </p15:clr>
        </p15:guide>
        <p15:guide id="4" orient="horz" pos="708">
          <p15:clr>
            <a:srgbClr val="A4A3A4"/>
          </p15:clr>
        </p15:guide>
        <p15:guide id="5" pos="240">
          <p15:clr>
            <a:srgbClr val="A4A3A4"/>
          </p15:clr>
        </p15:guide>
        <p15:guide id="6" pos="5035">
          <p15:clr>
            <a:srgbClr val="A4A3A4"/>
          </p15:clr>
        </p15:guide>
        <p15:guide id="7" pos="3437">
          <p15:clr>
            <a:srgbClr val="A4A3A4"/>
          </p15:clr>
        </p15:guide>
        <p15:guide id="8" pos="3495">
          <p15:clr>
            <a:srgbClr val="A4A3A4"/>
          </p15:clr>
        </p15:guide>
        <p15:guide id="9" pos="1825">
          <p15:clr>
            <a:srgbClr val="A4A3A4"/>
          </p15:clr>
        </p15:guide>
        <p15:guide id="10" pos="1882">
          <p15:clr>
            <a:srgbClr val="A4A3A4"/>
          </p15:clr>
        </p15:guide>
        <p15:guide id="11" pos="3399">
          <p15:clr>
            <a:srgbClr val="A4A3A4"/>
          </p15:clr>
        </p15:guide>
        <p15:guide id="12" pos="2122">
          <p15:clr>
            <a:srgbClr val="A4A3A4"/>
          </p15:clr>
        </p15:guide>
        <p15:guide id="13" orient="horz" pos="765">
          <p15:clr>
            <a:srgbClr val="A4A3A4"/>
          </p15:clr>
        </p15:guide>
        <p15:guide id="14" pos="2880">
          <p15:clr>
            <a:srgbClr val="A4A3A4"/>
          </p15:clr>
        </p15:guide>
        <p15:guide id="15" pos="1440">
          <p15:clr>
            <a:srgbClr val="A4A3A4"/>
          </p15:clr>
        </p15:guide>
        <p15:guide id="16" pos="43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02">
          <p15:clr>
            <a:srgbClr val="A4A3A4"/>
          </p15:clr>
        </p15:guide>
        <p15:guide id="2" pos="2282">
          <p15:clr>
            <a:srgbClr val="A4A3A4"/>
          </p15:clr>
        </p15:guide>
        <p15:guide id="3" orient="horz" pos="2928">
          <p15:clr>
            <a:srgbClr val="A4A3A4"/>
          </p15:clr>
        </p15:guide>
        <p15:guide id="4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446" y="96"/>
      </p:cViewPr>
      <p:guideLst>
        <p:guide orient="horz" pos="4176"/>
        <p:guide orient="horz" pos="763"/>
        <p:guide orient="horz" pos="288"/>
        <p:guide orient="horz" pos="708"/>
        <p:guide pos="240"/>
        <p:guide pos="5035"/>
        <p:guide pos="3437"/>
        <p:guide pos="3495"/>
        <p:guide pos="1825"/>
        <p:guide pos="1882"/>
        <p:guide pos="3399"/>
        <p:guide pos="2122"/>
        <p:guide orient="horz" pos="765"/>
        <p:guide pos="2880"/>
        <p:guide pos="1440"/>
        <p:guide pos="43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002"/>
        <p:guide pos="2282"/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1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1" y="8829965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938" y="8829965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5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2"/>
          <p:cNvPicPr preferRelativeResize="0"/>
          <p:nvPr/>
        </p:nvPicPr>
        <p:blipFill rotWithShape="1">
          <a:blip r:embed="rId2">
            <a:alphaModFix/>
          </a:blip>
          <a:srcRect t="33848" b="649"/>
          <a:stretch/>
        </p:blipFill>
        <p:spPr>
          <a:xfrm>
            <a:off x="-1" y="0"/>
            <a:ext cx="9144002" cy="50300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" name="Google Shape;35;p2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36" name="Google Shape;36;p2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  <a:defRPr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560"/>
              </a:spcBef>
              <a:spcAft>
                <a:spcPts val="0"/>
              </a:spcAft>
              <a:buSzPts val="28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48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4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98088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 type="titleOnly">
  <p:cSld name="TITLE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"/>
          <p:cNvSpPr/>
          <p:nvPr/>
        </p:nvSpPr>
        <p:spPr>
          <a:xfrm rot="10800000" flipH="1">
            <a:off x="0" y="1219200"/>
            <a:ext cx="9144000" cy="563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4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4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4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65" name="Google Shape;65;p4"/>
          <p:cNvGrpSpPr/>
          <p:nvPr/>
        </p:nvGrpSpPr>
        <p:grpSpPr>
          <a:xfrm>
            <a:off x="7264458" y="365740"/>
            <a:ext cx="1553308" cy="487719"/>
            <a:chOff x="7264458" y="365740"/>
            <a:chExt cx="1553308" cy="487719"/>
          </a:xfrm>
        </p:grpSpPr>
        <p:sp>
          <p:nvSpPr>
            <p:cNvPr id="66" name="Google Shape;66;p4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7767562" y="705011"/>
              <a:ext cx="173010" cy="144669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7934364" y="705011"/>
              <a:ext cx="157895" cy="144669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4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5"/>
          <p:cNvPicPr preferRelativeResize="0"/>
          <p:nvPr/>
        </p:nvPicPr>
        <p:blipFill rotWithShape="1">
          <a:blip r:embed="rId2">
            <a:alphaModFix/>
          </a:blip>
          <a:srcRect t="33085" b="1379"/>
          <a:stretch/>
        </p:blipFill>
        <p:spPr>
          <a:xfrm rot="10800000" flipH="1">
            <a:off x="0" y="0"/>
            <a:ext cx="9144000" cy="50300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6" name="Google Shape;86;p5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87" name="Google Shape;87;p5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5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5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5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5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" name="Google Shape;105;p5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5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560"/>
              </a:spcBef>
              <a:spcAft>
                <a:spcPts val="0"/>
              </a:spcAft>
              <a:buSzPts val="2800"/>
              <a:buNone/>
              <a:defRPr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48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">
  <p:cSld name="section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9" name="Google Shape;109;p6"/>
          <p:cNvPicPr preferRelativeResize="0"/>
          <p:nvPr/>
        </p:nvPicPr>
        <p:blipFill rotWithShape="1">
          <a:blip r:embed="rId2">
            <a:alphaModFix/>
          </a:blip>
          <a:srcRect t="67499" b="6701"/>
          <a:stretch/>
        </p:blipFill>
        <p:spPr>
          <a:xfrm rot="10800000" flipH="1">
            <a:off x="0" y="1740436"/>
            <a:ext cx="9144000" cy="1502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6"/>
          <p:cNvPicPr preferRelativeResize="0"/>
          <p:nvPr/>
        </p:nvPicPr>
        <p:blipFill rotWithShape="1">
          <a:blip r:embed="rId3">
            <a:alphaModFix/>
          </a:blip>
          <a:srcRect t="24620" b="16130"/>
          <a:stretch/>
        </p:blipFill>
        <p:spPr>
          <a:xfrm flipH="1">
            <a:off x="2766" y="3242663"/>
            <a:ext cx="9144000" cy="3615334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6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2" name="Google Shape;112;p6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3" name="Google Shape;113;p6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6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6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6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6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6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6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" name="Google Shape;131;p6"/>
          <p:cNvSpPr txBox="1">
            <a:spLocks noGrp="1"/>
          </p:cNvSpPr>
          <p:nvPr>
            <p:ph type="body" idx="1"/>
          </p:nvPr>
        </p:nvSpPr>
        <p:spPr>
          <a:xfrm>
            <a:off x="323135" y="1846263"/>
            <a:ext cx="8441453" cy="12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4000"/>
              <a:buNone/>
              <a:defRPr sz="4000" b="1">
                <a:solidFill>
                  <a:schemeClr val="lt1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2">
  <p:cSld name="section 2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7"/>
          <p:cNvPicPr preferRelativeResize="0"/>
          <p:nvPr/>
        </p:nvPicPr>
        <p:blipFill rotWithShape="1">
          <a:blip r:embed="rId2">
            <a:alphaModFix/>
          </a:blip>
          <a:srcRect l="6614" t="2065" r="80083" b="1471"/>
          <a:stretch/>
        </p:blipFill>
        <p:spPr>
          <a:xfrm rot="5400000">
            <a:off x="3820885" y="-2080448"/>
            <a:ext cx="1502227" cy="9143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7"/>
          <p:cNvPicPr preferRelativeResize="0"/>
          <p:nvPr/>
        </p:nvPicPr>
        <p:blipFill rotWithShape="1">
          <a:blip r:embed="rId3">
            <a:alphaModFix/>
          </a:blip>
          <a:srcRect t="20282" b="20282"/>
          <a:stretch/>
        </p:blipFill>
        <p:spPr>
          <a:xfrm>
            <a:off x="0" y="3242662"/>
            <a:ext cx="9144000" cy="3623223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7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6" name="Google Shape;136;p7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37" name="Google Shape;137;p7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7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7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7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7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7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7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7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7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7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7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7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7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7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7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7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5" name="Google Shape;155;p7"/>
          <p:cNvSpPr txBox="1">
            <a:spLocks noGrp="1"/>
          </p:cNvSpPr>
          <p:nvPr>
            <p:ph type="body" idx="1"/>
          </p:nvPr>
        </p:nvSpPr>
        <p:spPr>
          <a:xfrm>
            <a:off x="323135" y="1846263"/>
            <a:ext cx="8441453" cy="12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4000"/>
              <a:buNone/>
              <a:defRPr sz="4000" b="1">
                <a:solidFill>
                  <a:schemeClr val="lt1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10"/>
          <p:cNvPicPr preferRelativeResize="0"/>
          <p:nvPr/>
        </p:nvPicPr>
        <p:blipFill rotWithShape="1">
          <a:blip r:embed="rId2">
            <a:alphaModFix/>
          </a:blip>
          <a:srcRect t="91557" b="648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0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1" name="Google Shape;171;p10"/>
          <p:cNvSpPr txBox="1">
            <a:spLocks noGrp="1"/>
          </p:cNvSpPr>
          <p:nvPr>
            <p:ph type="body" idx="1"/>
          </p:nvPr>
        </p:nvSpPr>
        <p:spPr>
          <a:xfrm>
            <a:off x="157163" y="133350"/>
            <a:ext cx="8826500" cy="595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SzPts val="2800"/>
              <a:buNone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- white">
  <p:cSld name="title only - white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None/>
              <a:defRPr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1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76" name="Google Shape;176;p11"/>
          <p:cNvGrpSpPr/>
          <p:nvPr/>
        </p:nvGrpSpPr>
        <p:grpSpPr>
          <a:xfrm>
            <a:off x="7264458" y="365740"/>
            <a:ext cx="1553308" cy="487719"/>
            <a:chOff x="7264458" y="365740"/>
            <a:chExt cx="1553308" cy="487719"/>
          </a:xfrm>
        </p:grpSpPr>
        <p:sp>
          <p:nvSpPr>
            <p:cNvPr id="177" name="Google Shape;177;p11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1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11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1"/>
            <p:cNvSpPr/>
            <p:nvPr/>
          </p:nvSpPr>
          <p:spPr>
            <a:xfrm>
              <a:off x="7767562" y="705011"/>
              <a:ext cx="173010" cy="144669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11"/>
            <p:cNvSpPr/>
            <p:nvPr/>
          </p:nvSpPr>
          <p:spPr>
            <a:xfrm>
              <a:off x="7934364" y="705011"/>
              <a:ext cx="157895" cy="144669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11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1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11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11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1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1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1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3_Title Only">
  <p:cSld name="3_Title Only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12"/>
          <p:cNvPicPr preferRelativeResize="0"/>
          <p:nvPr/>
        </p:nvPicPr>
        <p:blipFill rotWithShape="1">
          <a:blip r:embed="rId2">
            <a:alphaModFix/>
          </a:blip>
          <a:srcRect t="91557" b="648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12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8" name="Google Shape;198;p12"/>
          <p:cNvSpPr>
            <a:spLocks noGrp="1"/>
          </p:cNvSpPr>
          <p:nvPr>
            <p:ph type="dgm" idx="2"/>
          </p:nvPr>
        </p:nvSpPr>
        <p:spPr>
          <a:xfrm>
            <a:off x="133350" y="125413"/>
            <a:ext cx="8850313" cy="6008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_Title Only">
  <p:cSld name="2_Title Only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3"/>
          <p:cNvSpPr/>
          <p:nvPr/>
        </p:nvSpPr>
        <p:spPr>
          <a:xfrm>
            <a:off x="0" y="6251171"/>
            <a:ext cx="9144000" cy="6068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2" name="Google Shape;202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7765" y="6367323"/>
            <a:ext cx="1260213" cy="394766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1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8383980" cy="844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13"/>
          <p:cNvSpPr txBox="1">
            <a:spLocks noGrp="1"/>
          </p:cNvSpPr>
          <p:nvPr>
            <p:ph type="body" idx="1"/>
          </p:nvPr>
        </p:nvSpPr>
        <p:spPr>
          <a:xfrm>
            <a:off x="380010" y="1097280"/>
            <a:ext cx="8383980" cy="4910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1"/>
          <p:cNvGrpSpPr/>
          <p:nvPr/>
        </p:nvGrpSpPr>
        <p:grpSpPr>
          <a:xfrm>
            <a:off x="7264458" y="365740"/>
            <a:ext cx="1553307" cy="487719"/>
            <a:chOff x="166688" y="-3240088"/>
            <a:chExt cx="9136063" cy="2868613"/>
          </a:xfrm>
        </p:grpSpPr>
        <p:sp>
          <p:nvSpPr>
            <p:cNvPr id="12" name="Google Shape;12;p1"/>
            <p:cNvSpPr/>
            <p:nvPr/>
          </p:nvSpPr>
          <p:spPr>
            <a:xfrm>
              <a:off x="166688" y="-1244600"/>
              <a:ext cx="876300" cy="850900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1258888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219326" y="-1244600"/>
              <a:ext cx="906463" cy="850900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3125788" y="-1244600"/>
              <a:ext cx="1017588" cy="850900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4106863" y="-1244600"/>
              <a:ext cx="928688" cy="850900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5214938" y="-1244600"/>
              <a:ext cx="906463" cy="873125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6384926" y="-1244600"/>
              <a:ext cx="873125" cy="850900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7477126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3233738" y="-1751013"/>
              <a:ext cx="152400" cy="146050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3719513" y="-2219325"/>
              <a:ext cx="219075" cy="263525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4289426" y="-2582863"/>
              <a:ext cx="222250" cy="407988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4910138" y="-2876550"/>
              <a:ext cx="188913" cy="561975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5541963" y="-3081338"/>
              <a:ext cx="174625" cy="70326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6140451" y="-3203575"/>
              <a:ext cx="271463" cy="831850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6724651" y="-3240088"/>
              <a:ext cx="404813" cy="95091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7299326" y="-3173413"/>
              <a:ext cx="558800" cy="1039813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7864476" y="-3006725"/>
              <a:ext cx="720725" cy="1103313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8393113" y="-2740025"/>
              <a:ext cx="909638" cy="1138238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" name="Google Shape;30;p1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" name="Google Shape;32;p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2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ackerrank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codesignal.com/" TargetMode="External"/><Relationship Id="rId5" Type="http://schemas.openxmlformats.org/officeDocument/2006/relationships/hyperlink" Target="https://leetcode.com/" TargetMode="External"/><Relationship Id="rId4" Type="http://schemas.openxmlformats.org/officeDocument/2006/relationships/hyperlink" Target="https://www.codingame.com/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5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918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</a:pPr>
            <a:r>
              <a:rPr lang="en-US" dirty="0"/>
              <a:t>Design Patterns &amp; </a:t>
            </a:r>
            <a:br>
              <a:rPr lang="en-US" dirty="0"/>
            </a:br>
            <a:r>
              <a:rPr lang="en-US" dirty="0"/>
              <a:t>Intro to Algorithms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84462-6F60-40CE-B9D7-7C44CAAD1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FF7FE-5336-40B8-AE3D-07E974262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Planning and organization are key to creating efficient algorithms. To plan the logic for an algorithm, </a:t>
            </a:r>
            <a:r>
              <a:rPr lang="en-US" b="1" i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pseudocode</a:t>
            </a:r>
            <a:r>
              <a:rPr lang="en-US" dirty="0"/>
              <a:t> is often used.</a:t>
            </a:r>
          </a:p>
          <a:p>
            <a:r>
              <a:rPr lang="en-US" dirty="0"/>
              <a:t>Pseudocode is an informal, artificial, text-based, and self-descriptive language that is used to describe the steps of an algorithm prior to the actual implementation. </a:t>
            </a:r>
          </a:p>
          <a:p>
            <a:r>
              <a:rPr lang="en-US" dirty="0"/>
              <a:t>In other words, pseudocode is used to explain the steps of an algorithm without worrying about the specific programmatic syntax/grammar (pseudocode cannot be compiled or executed).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9A72C5-E489-4509-8C67-C2E204982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2814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84462-6F60-40CE-B9D7-7C44CAAD1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Pseudocode – How to…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FF7FE-5336-40B8-AE3D-07E974262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Limit one statement per line</a:t>
            </a:r>
          </a:p>
          <a:p>
            <a:r>
              <a:rPr lang="en-US" dirty="0"/>
              <a:t>All statements showing “dependencies”/”hierarchies” are indented (i.e. flow control statements and their associated blocks of code).</a:t>
            </a:r>
          </a:p>
          <a:p>
            <a:r>
              <a:rPr lang="en-US" dirty="0"/>
              <a:t>Statements are language agnostic (refrain from using keywords specific to a particular programming language)</a:t>
            </a:r>
          </a:p>
          <a:p>
            <a:r>
              <a:rPr lang="en-US" dirty="0"/>
              <a:t>Describe with words rather than programmatic symbols</a:t>
            </a:r>
          </a:p>
          <a:p>
            <a:r>
              <a:rPr lang="en-US" dirty="0"/>
              <a:t>Keep it simple, concise and readable.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9A72C5-E489-4509-8C67-C2E204982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4248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84462-6F60-40CE-B9D7-7C44CAAD1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Pseudocode -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FF7FE-5336-40B8-AE3D-07E974262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358772"/>
            <a:ext cx="2472247" cy="4525963"/>
          </a:xfrm>
        </p:spPr>
        <p:txBody>
          <a:bodyPr>
            <a:normAutofit/>
          </a:bodyPr>
          <a:lstStyle/>
          <a:p>
            <a:r>
              <a:rPr lang="en-US" dirty="0"/>
              <a:t>Not Bad:</a:t>
            </a:r>
          </a:p>
          <a:p>
            <a:pPr marL="0" indent="0">
              <a:buNone/>
            </a:pPr>
            <a:r>
              <a:rPr lang="en-US" sz="1600" dirty="0"/>
              <a:t>(could be better)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9A72C5-E489-4509-8C67-C2E204982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6ACE619-4757-4C76-89ED-E3985D1952A4}"/>
              </a:ext>
            </a:extLst>
          </p:cNvPr>
          <p:cNvSpPr txBox="1">
            <a:spLocks/>
          </p:cNvSpPr>
          <p:nvPr/>
        </p:nvSpPr>
        <p:spPr>
          <a:xfrm>
            <a:off x="4389187" y="1358772"/>
            <a:ext cx="4164405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4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Better: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(even now could still be improved)</a:t>
            </a:r>
          </a:p>
        </p:txBody>
      </p:sp>
      <p:sp>
        <p:nvSpPr>
          <p:cNvPr id="6" name="Google Shape;219;p16">
            <a:extLst>
              <a:ext uri="{FF2B5EF4-FFF2-40B4-BE49-F238E27FC236}">
                <a16:creationId xmlns:a16="http://schemas.microsoft.com/office/drawing/2014/main" id="{E507B521-794A-4DDC-B621-EA3315DF8A23}"/>
              </a:ext>
            </a:extLst>
          </p:cNvPr>
          <p:cNvSpPr txBox="1">
            <a:spLocks/>
          </p:cNvSpPr>
          <p:nvPr/>
        </p:nvSpPr>
        <p:spPr>
          <a:xfrm>
            <a:off x="130031" y="2281338"/>
            <a:ext cx="3993159" cy="146308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vert="horz" wrap="square" lIns="91425" tIns="45700" rIns="91425" bIns="45700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 baseline="0">
                <a:solidFill>
                  <a:schemeClr val="dk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400" kern="1200" baseline="0">
                <a:solidFill>
                  <a:schemeClr val="dk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dk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1800" kern="1200" baseline="0">
                <a:solidFill>
                  <a:schemeClr val="dk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1800" kern="1200" baseline="0">
                <a:solidFill>
                  <a:schemeClr val="dk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2880" lvl="1" indent="0" defTabSz="457200">
              <a:lnSpc>
                <a:spcPct val="90000"/>
              </a:lnSpc>
              <a:spcBef>
                <a:spcPts val="480"/>
              </a:spcBef>
              <a:buSzPts val="2400"/>
              <a:buFont typeface="Arial" panose="020B0604020202020204" pitchFamily="34" charset="0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arrayNotNull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true</a:t>
            </a:r>
          </a:p>
          <a:p>
            <a:pPr marL="182880" lvl="1" indent="0" defTabSz="457200">
              <a:lnSpc>
                <a:spcPct val="90000"/>
              </a:lnSpc>
              <a:spcBef>
                <a:spcPts val="480"/>
              </a:spcBef>
              <a:buSzPts val="2400"/>
              <a:buFont typeface="Arial" panose="020B0604020202020204" pitchFamily="34" charset="0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for y = 0 to arrayLength-1</a:t>
            </a:r>
          </a:p>
          <a:p>
            <a:pPr marL="182880" lvl="1" indent="0" defTabSz="457200">
              <a:lnSpc>
                <a:spcPct val="90000"/>
              </a:lnSpc>
              <a:spcBef>
                <a:spcPts val="480"/>
              </a:spcBef>
              <a:buSzPts val="2400"/>
              <a:buFont typeface="Arial" panose="020B0604020202020204" pitchFamily="34" charset="0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if (array[index] = odd)</a:t>
            </a:r>
          </a:p>
          <a:p>
            <a:pPr marL="182880" lvl="1" indent="0" defTabSz="457200">
              <a:lnSpc>
                <a:spcPct val="90000"/>
              </a:lnSpc>
              <a:spcBef>
                <a:spcPts val="480"/>
              </a:spcBef>
              <a:buSzPts val="2400"/>
              <a:buFont typeface="Arial" panose="020B0604020202020204" pitchFamily="34" charset="0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print </a:t>
            </a:r>
          </a:p>
          <a:p>
            <a:pPr marL="182880" lvl="1" indent="0" defTabSz="457200">
              <a:lnSpc>
                <a:spcPct val="90000"/>
              </a:lnSpc>
              <a:spcBef>
                <a:spcPts val="480"/>
              </a:spcBef>
              <a:buSzPts val="2400"/>
              <a:buFont typeface="Arial" panose="020B0604020202020204" pitchFamily="34" charset="0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array[index]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Google Shape;219;p16">
            <a:extLst>
              <a:ext uri="{FF2B5EF4-FFF2-40B4-BE49-F238E27FC236}">
                <a16:creationId xmlns:a16="http://schemas.microsoft.com/office/drawing/2014/main" id="{DF974887-6FDF-4124-8AA8-BB48DD43FEB1}"/>
              </a:ext>
            </a:extLst>
          </p:cNvPr>
          <p:cNvSpPr txBox="1">
            <a:spLocks/>
          </p:cNvSpPr>
          <p:nvPr/>
        </p:nvSpPr>
        <p:spPr>
          <a:xfrm>
            <a:off x="4383247" y="2281338"/>
            <a:ext cx="4630722" cy="146308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vert="horz" wrap="square" lIns="91425" tIns="45700" rIns="91425" bIns="45700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 baseline="0">
                <a:solidFill>
                  <a:schemeClr val="dk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400" kern="1200" baseline="0">
                <a:solidFill>
                  <a:schemeClr val="dk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dk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1800" kern="1200" baseline="0">
                <a:solidFill>
                  <a:schemeClr val="dk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1800" kern="1200" baseline="0">
                <a:solidFill>
                  <a:schemeClr val="dk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2880" lvl="1" indent="0" defTabSz="457200">
              <a:lnSpc>
                <a:spcPct val="90000"/>
              </a:lnSpc>
              <a:spcBef>
                <a:spcPts val="480"/>
              </a:spcBef>
              <a:buSzPts val="2400"/>
              <a:buFont typeface="Arial" panose="020B0604020202020204" pitchFamily="34" charset="0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array is not null</a:t>
            </a:r>
          </a:p>
          <a:p>
            <a:pPr marL="182880" lvl="1" indent="0" defTabSz="457200">
              <a:lnSpc>
                <a:spcPct val="90000"/>
              </a:lnSpc>
              <a:spcBef>
                <a:spcPts val="480"/>
              </a:spcBef>
              <a:buSzPts val="2400"/>
              <a:buFont typeface="Arial" panose="020B0604020202020204" pitchFamily="34" charset="0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for each element of array</a:t>
            </a:r>
          </a:p>
          <a:p>
            <a:pPr marL="182880" lvl="1" indent="0" defTabSz="457200">
              <a:lnSpc>
                <a:spcPct val="90000"/>
              </a:lnSpc>
              <a:spcBef>
                <a:spcPts val="480"/>
              </a:spcBef>
              <a:buSzPts val="2400"/>
              <a:buFont typeface="Arial" panose="020B0604020202020204" pitchFamily="34" charset="0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if array index value is odd	</a:t>
            </a:r>
          </a:p>
          <a:p>
            <a:pPr marL="182880" lvl="1" indent="0" defTabSz="457200">
              <a:lnSpc>
                <a:spcPct val="90000"/>
              </a:lnSpc>
              <a:spcBef>
                <a:spcPts val="480"/>
              </a:spcBef>
              <a:buSzPts val="2400"/>
              <a:buFont typeface="Arial" panose="020B0604020202020204" pitchFamily="34" charset="0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print</a:t>
            </a:r>
          </a:p>
          <a:p>
            <a:pPr marL="182880" lvl="1" indent="0" defTabSz="457200">
              <a:lnSpc>
                <a:spcPct val="90000"/>
              </a:lnSpc>
              <a:spcBef>
                <a:spcPts val="480"/>
              </a:spcBef>
              <a:buSzPts val="2400"/>
              <a:buFont typeface="Arial" panose="020B0604020202020204" pitchFamily="34" charset="0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value of array index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Google Shape;219;p16">
            <a:extLst>
              <a:ext uri="{FF2B5EF4-FFF2-40B4-BE49-F238E27FC236}">
                <a16:creationId xmlns:a16="http://schemas.microsoft.com/office/drawing/2014/main" id="{781AEE7E-7E82-4502-8E80-592063B67F78}"/>
              </a:ext>
            </a:extLst>
          </p:cNvPr>
          <p:cNvSpPr txBox="1">
            <a:spLocks/>
          </p:cNvSpPr>
          <p:nvPr/>
        </p:nvSpPr>
        <p:spPr>
          <a:xfrm>
            <a:off x="130031" y="4072990"/>
            <a:ext cx="3993159" cy="246000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vert="horz" wrap="square" lIns="91425" tIns="45700" rIns="91425" bIns="45700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 baseline="0">
                <a:solidFill>
                  <a:schemeClr val="dk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400" kern="1200" baseline="0">
                <a:solidFill>
                  <a:schemeClr val="dk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dk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1800" kern="1200" baseline="0">
                <a:solidFill>
                  <a:schemeClr val="dk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1800" kern="1200" baseline="0">
                <a:solidFill>
                  <a:schemeClr val="dk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2880" lvl="1" indent="0" defTabSz="457200">
              <a:lnSpc>
                <a:spcPct val="90000"/>
              </a:lnSpc>
              <a:spcBef>
                <a:spcPts val="480"/>
              </a:spcBef>
              <a:buSzPts val="2400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 double[] scores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82880" lvl="1" indent="0" defTabSz="457200">
              <a:lnSpc>
                <a:spcPct val="90000"/>
              </a:lnSpc>
              <a:spcBef>
                <a:spcPts val="480"/>
              </a:spcBef>
              <a:buSzPts val="2400"/>
              <a:buFont typeface="Arial" panose="020B0604020202020204" pitchFamily="34" charset="0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output double average</a:t>
            </a:r>
          </a:p>
          <a:p>
            <a:pPr marL="182880" lvl="1" indent="0" defTabSz="457200">
              <a:lnSpc>
                <a:spcPct val="90000"/>
              </a:lnSpc>
              <a:spcBef>
                <a:spcPts val="480"/>
              </a:spcBef>
              <a:buSzPts val="2400"/>
              <a:buFont typeface="Arial" panose="020B0604020202020204" pitchFamily="34" charset="0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total = 0</a:t>
            </a:r>
          </a:p>
          <a:p>
            <a:pPr marL="182880" lvl="1" indent="0" defTabSz="457200">
              <a:lnSpc>
                <a:spcPct val="90000"/>
              </a:lnSpc>
              <a:spcBef>
                <a:spcPts val="480"/>
              </a:spcBef>
              <a:buSzPts val="2400"/>
              <a:buFont typeface="Arial" panose="020B0604020202020204" pitchFamily="34" charset="0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count = 0</a:t>
            </a:r>
          </a:p>
          <a:p>
            <a:pPr marL="182880" lvl="1" indent="0" defTabSz="457200">
              <a:lnSpc>
                <a:spcPct val="90000"/>
              </a:lnSpc>
              <a:spcBef>
                <a:spcPts val="480"/>
              </a:spcBef>
              <a:buSzPts val="2400"/>
              <a:buFont typeface="Arial" panose="020B0604020202020204" pitchFamily="34" charset="0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scores.length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&gt; 1</a:t>
            </a:r>
          </a:p>
          <a:p>
            <a:pPr marL="182880" lvl="1" indent="0" defTabSz="457200">
              <a:lnSpc>
                <a:spcPct val="90000"/>
              </a:lnSpc>
              <a:spcBef>
                <a:spcPts val="480"/>
              </a:spcBef>
              <a:buSzPts val="2400"/>
              <a:buFont typeface="Arial" panose="020B0604020202020204" pitchFamily="34" charset="0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while count &lt; scores.length-1</a:t>
            </a:r>
          </a:p>
          <a:p>
            <a:pPr marL="182880" lvl="1" indent="0" defTabSz="457200">
              <a:lnSpc>
                <a:spcPct val="90000"/>
              </a:lnSpc>
              <a:spcBef>
                <a:spcPts val="480"/>
              </a:spcBef>
              <a:buSzPts val="2400"/>
              <a:buFont typeface="Arial" panose="020B0604020202020204" pitchFamily="34" charset="0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total += scores[index]</a:t>
            </a:r>
          </a:p>
          <a:p>
            <a:pPr marL="182880" lvl="1" indent="0" defTabSz="457200">
              <a:lnSpc>
                <a:spcPct val="90000"/>
              </a:lnSpc>
              <a:spcBef>
                <a:spcPts val="480"/>
              </a:spcBef>
              <a:buSzPts val="2400"/>
              <a:buFont typeface="Arial" panose="020B0604020202020204" pitchFamily="34" charset="0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count++;</a:t>
            </a:r>
          </a:p>
          <a:p>
            <a:pPr marL="182880" lvl="1" indent="0" defTabSz="457200">
              <a:lnSpc>
                <a:spcPct val="90000"/>
              </a:lnSpc>
              <a:spcBef>
                <a:spcPts val="480"/>
              </a:spcBef>
              <a:buSzPts val="2400"/>
              <a:buFont typeface="Arial" panose="020B0604020202020204" pitchFamily="34" charset="0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 total/count;</a:t>
            </a:r>
          </a:p>
        </p:txBody>
      </p:sp>
      <p:sp>
        <p:nvSpPr>
          <p:cNvPr id="9" name="Google Shape;219;p16">
            <a:extLst>
              <a:ext uri="{FF2B5EF4-FFF2-40B4-BE49-F238E27FC236}">
                <a16:creationId xmlns:a16="http://schemas.microsoft.com/office/drawing/2014/main" id="{4D5F6811-2F5F-456F-B718-CDDB7B4E2A81}"/>
              </a:ext>
            </a:extLst>
          </p:cNvPr>
          <p:cNvSpPr txBox="1">
            <a:spLocks/>
          </p:cNvSpPr>
          <p:nvPr/>
        </p:nvSpPr>
        <p:spPr>
          <a:xfrm>
            <a:off x="4383247" y="4075020"/>
            <a:ext cx="4630723" cy="246000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 baseline="0">
                <a:solidFill>
                  <a:schemeClr val="dk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400" kern="1200" baseline="0">
                <a:solidFill>
                  <a:schemeClr val="dk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dk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1800" kern="1200" baseline="0">
                <a:solidFill>
                  <a:schemeClr val="dk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1800" kern="1200" baseline="0">
                <a:solidFill>
                  <a:schemeClr val="dk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2880" lvl="1" indent="0" defTabSz="457200">
              <a:lnSpc>
                <a:spcPct val="90000"/>
              </a:lnSpc>
              <a:spcBef>
                <a:spcPts val="480"/>
              </a:spcBef>
              <a:buSzPts val="2400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input: array of scores as doubles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82880" lvl="1" indent="0" defTabSz="457200">
              <a:lnSpc>
                <a:spcPct val="90000"/>
              </a:lnSpc>
              <a:spcBef>
                <a:spcPts val="480"/>
              </a:spcBef>
              <a:buSzPts val="2400"/>
              <a:buFont typeface="Arial" panose="020B0604020202020204" pitchFamily="34" charset="0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output: average as double</a:t>
            </a:r>
          </a:p>
          <a:p>
            <a:pPr marL="182880" lvl="1" indent="0" defTabSz="457200">
              <a:lnSpc>
                <a:spcPct val="90000"/>
              </a:lnSpc>
              <a:spcBef>
                <a:spcPts val="480"/>
              </a:spcBef>
              <a:buSzPts val="2400"/>
              <a:buFont typeface="Arial" panose="020B0604020202020204" pitchFamily="34" charset="0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initialize total to zero</a:t>
            </a:r>
          </a:p>
          <a:p>
            <a:pPr marL="182880" lvl="1" indent="0" defTabSz="457200">
              <a:lnSpc>
                <a:spcPct val="90000"/>
              </a:lnSpc>
              <a:spcBef>
                <a:spcPts val="480"/>
              </a:spcBef>
              <a:buSzPts val="2400"/>
              <a:buFont typeface="Arial" panose="020B0604020202020204" pitchFamily="34" charset="0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initialize count to zero</a:t>
            </a:r>
          </a:p>
          <a:p>
            <a:pPr marL="182880" lvl="1" indent="0" defTabSz="457200">
              <a:lnSpc>
                <a:spcPct val="90000"/>
              </a:lnSpc>
              <a:spcBef>
                <a:spcPts val="480"/>
              </a:spcBef>
              <a:buSzPts val="2400"/>
              <a:buFont typeface="Arial" panose="020B0604020202020204" pitchFamily="34" charset="0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array length greater than 1</a:t>
            </a:r>
          </a:p>
          <a:p>
            <a:pPr marL="182880" lvl="1" indent="0" defTabSz="457200">
              <a:lnSpc>
                <a:spcPct val="90000"/>
              </a:lnSpc>
              <a:spcBef>
                <a:spcPts val="480"/>
              </a:spcBef>
              <a:buSzPts val="2400"/>
              <a:buFont typeface="Arial" panose="020B0604020202020204" pitchFamily="34" charset="0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while count is less than array length</a:t>
            </a:r>
          </a:p>
          <a:p>
            <a:pPr marL="182880" lvl="1" indent="0" defTabSz="457200">
              <a:lnSpc>
                <a:spcPct val="90000"/>
              </a:lnSpc>
              <a:spcBef>
                <a:spcPts val="480"/>
              </a:spcBef>
              <a:buSzPts val="2400"/>
              <a:buFont typeface="Arial" panose="020B0604020202020204" pitchFamily="34" charset="0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add array index to total</a:t>
            </a:r>
          </a:p>
          <a:p>
            <a:pPr marL="182880" lvl="1" indent="0" defTabSz="457200">
              <a:lnSpc>
                <a:spcPct val="90000"/>
              </a:lnSpc>
              <a:spcBef>
                <a:spcPts val="480"/>
              </a:spcBef>
              <a:buSzPts val="2400"/>
              <a:buFont typeface="Arial" panose="020B0604020202020204" pitchFamily="34" charset="0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increment count</a:t>
            </a:r>
          </a:p>
          <a:p>
            <a:pPr marL="182880" lvl="1" indent="0" defTabSz="457200">
              <a:lnSpc>
                <a:spcPct val="90000"/>
              </a:lnSpc>
              <a:spcBef>
                <a:spcPts val="480"/>
              </a:spcBef>
              <a:buSzPts val="2400"/>
              <a:buFont typeface="Arial" panose="020B0604020202020204" pitchFamily="34" charset="0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 total divided by count</a:t>
            </a:r>
          </a:p>
        </p:txBody>
      </p:sp>
    </p:spTree>
    <p:extLst>
      <p:ext uri="{BB962C8B-B14F-4D97-AF65-F5344CB8AC3E}">
        <p14:creationId xmlns:p14="http://schemas.microsoft.com/office/powerpoint/2010/main" val="1425177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uiExpand="1" build="p"/>
      <p:bldP spid="8" grpId="0" uiExpand="1" build="p"/>
      <p:bldP spid="9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57F24-6D51-4B39-B11A-16BB4756A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Psuedo</a:t>
            </a:r>
            <a:r>
              <a:rPr lang="en-US" dirty="0"/>
              <a:t> Code – Palindrome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31316-2AA0-4B4F-9FAE-DA8F39376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522" y="1481446"/>
            <a:ext cx="8851906" cy="4525963"/>
          </a:xfrm>
        </p:spPr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en-US" b="0" i="0" dirty="0">
                <a:solidFill>
                  <a:srgbClr val="212121"/>
                </a:solidFill>
                <a:effectLst/>
                <a:latin typeface="futura-pt"/>
              </a:rPr>
              <a:t>algorithm palindrome is</a:t>
            </a:r>
            <a:br>
              <a:rPr lang="en-US" b="0" i="0" dirty="0">
                <a:solidFill>
                  <a:srgbClr val="212121"/>
                </a:solidFill>
                <a:effectLst/>
                <a:latin typeface="futura-pt"/>
              </a:rPr>
            </a:br>
            <a:r>
              <a:rPr lang="en-US" b="0" i="0" dirty="0">
                <a:solidFill>
                  <a:srgbClr val="212121"/>
                </a:solidFill>
                <a:effectLst/>
                <a:latin typeface="futura-pt"/>
              </a:rPr>
              <a:t>    input: string phrase</a:t>
            </a:r>
            <a:br>
              <a:rPr lang="en-US" b="0" i="0" dirty="0">
                <a:solidFill>
                  <a:srgbClr val="212121"/>
                </a:solidFill>
                <a:effectLst/>
                <a:latin typeface="futura-pt"/>
              </a:rPr>
            </a:br>
            <a:r>
              <a:rPr lang="en-US" b="0" i="0" dirty="0">
                <a:solidFill>
                  <a:srgbClr val="212121"/>
                </a:solidFill>
                <a:effectLst/>
                <a:latin typeface="futura-pt"/>
              </a:rPr>
              <a:t>    output: true/false result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212121"/>
                </a:solidFill>
                <a:effectLst/>
                <a:latin typeface="futura-pt"/>
              </a:rPr>
              <a:t>    initialize length to length of phrase</a:t>
            </a:r>
            <a:br>
              <a:rPr lang="en-US" b="0" i="0" dirty="0">
                <a:solidFill>
                  <a:srgbClr val="212121"/>
                </a:solidFill>
                <a:effectLst/>
                <a:latin typeface="futura-pt"/>
              </a:rPr>
            </a:br>
            <a:r>
              <a:rPr lang="en-US" b="0" i="0" dirty="0">
                <a:solidFill>
                  <a:srgbClr val="212121"/>
                </a:solidFill>
                <a:effectLst/>
                <a:latin typeface="futura-pt"/>
              </a:rPr>
              <a:t>    initialize c to zero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212121"/>
                </a:solidFill>
                <a:effectLst/>
                <a:latin typeface="futura-pt"/>
              </a:rPr>
              <a:t>    while c </a:t>
            </a:r>
            <a:r>
              <a:rPr lang="en-US" b="0" i="0" dirty="0" err="1">
                <a:solidFill>
                  <a:srgbClr val="212121"/>
                </a:solidFill>
                <a:effectLst/>
                <a:latin typeface="futura-pt"/>
              </a:rPr>
              <a:t>LEqual</a:t>
            </a:r>
            <a:r>
              <a:rPr lang="en-US" b="0" i="0" dirty="0">
                <a:solidFill>
                  <a:srgbClr val="212121"/>
                </a:solidFill>
                <a:effectLst/>
                <a:latin typeface="futura-pt"/>
              </a:rPr>
              <a:t> to length/2</a:t>
            </a:r>
            <a:br>
              <a:rPr lang="en-US" b="0" i="0" dirty="0">
                <a:solidFill>
                  <a:srgbClr val="212121"/>
                </a:solidFill>
                <a:effectLst/>
                <a:latin typeface="futura-pt"/>
              </a:rPr>
            </a:br>
            <a:r>
              <a:rPr lang="en-US" b="0" i="0" dirty="0">
                <a:solidFill>
                  <a:srgbClr val="212121"/>
                </a:solidFill>
                <a:effectLst/>
                <a:latin typeface="futura-pt"/>
              </a:rPr>
              <a:t>	if phrase[c] </a:t>
            </a:r>
            <a:r>
              <a:rPr lang="en-US" b="0" i="0" dirty="0" err="1">
                <a:solidFill>
                  <a:srgbClr val="212121"/>
                </a:solidFill>
                <a:effectLst/>
                <a:latin typeface="futura-pt"/>
              </a:rPr>
              <a:t>Nequal</a:t>
            </a:r>
            <a:r>
              <a:rPr lang="en-US" dirty="0">
                <a:solidFill>
                  <a:srgbClr val="212121"/>
                </a:solidFill>
                <a:latin typeface="futura-pt"/>
              </a:rPr>
              <a:t> phrase[</a:t>
            </a:r>
            <a:r>
              <a:rPr lang="en-US" b="0" i="0" dirty="0">
                <a:solidFill>
                  <a:srgbClr val="212121"/>
                </a:solidFill>
                <a:effectLst/>
                <a:latin typeface="futura-pt"/>
              </a:rPr>
              <a:t>length - 1 – c]</a:t>
            </a:r>
            <a:br>
              <a:rPr lang="en-US" b="0" i="0" dirty="0">
                <a:solidFill>
                  <a:srgbClr val="212121"/>
                </a:solidFill>
                <a:effectLst/>
                <a:latin typeface="futura-pt"/>
              </a:rPr>
            </a:br>
            <a:r>
              <a:rPr lang="en-US" b="0" i="0" dirty="0">
                <a:solidFill>
                  <a:srgbClr val="212121"/>
                </a:solidFill>
                <a:effectLst/>
                <a:latin typeface="futura-pt"/>
              </a:rPr>
              <a:t>		return false</a:t>
            </a:r>
            <a:br>
              <a:rPr lang="en-US" b="0" i="0" dirty="0">
                <a:solidFill>
                  <a:srgbClr val="212121"/>
                </a:solidFill>
                <a:effectLst/>
                <a:latin typeface="futura-pt"/>
              </a:rPr>
            </a:br>
            <a:r>
              <a:rPr lang="en-US" b="0" i="0" dirty="0">
                <a:solidFill>
                  <a:srgbClr val="212121"/>
                </a:solidFill>
                <a:effectLst/>
                <a:latin typeface="futura-pt"/>
              </a:rPr>
              <a:t>	</a:t>
            </a:r>
            <a:r>
              <a:rPr lang="en-US" dirty="0">
                <a:solidFill>
                  <a:srgbClr val="212121"/>
                </a:solidFill>
                <a:latin typeface="futura-pt"/>
              </a:rPr>
              <a:t>increment c</a:t>
            </a:r>
            <a:endParaRPr lang="en-US" b="0" i="0" dirty="0">
              <a:solidFill>
                <a:srgbClr val="212121"/>
              </a:solidFill>
              <a:effectLst/>
              <a:latin typeface="futura-pt"/>
            </a:endParaRPr>
          </a:p>
          <a:p>
            <a:pPr marL="0" indent="0" algn="l">
              <a:buNone/>
            </a:pPr>
            <a:r>
              <a:rPr lang="en-US" b="0" i="0" dirty="0">
                <a:solidFill>
                  <a:srgbClr val="212121"/>
                </a:solidFill>
                <a:effectLst/>
                <a:latin typeface="futura-pt"/>
              </a:rPr>
              <a:t>    return true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10486C-B962-4396-8BC6-38EF607FA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9010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F3A10-6D96-43CE-9911-C70556DAD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16EB1-9BC8-4AB4-B03E-D8538333E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481446"/>
            <a:ext cx="8383980" cy="476835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Algorithms are designed to be independent of the number/type of inputs they are given. </a:t>
            </a:r>
          </a:p>
          <a:p>
            <a:pPr lvl="1"/>
            <a:r>
              <a:rPr lang="en-US" dirty="0"/>
              <a:t>i.e. An algorithm isn’t designed differently if it only sorts 5 objects instead of 500.</a:t>
            </a:r>
          </a:p>
          <a:p>
            <a:r>
              <a:rPr lang="en-US" dirty="0"/>
              <a:t>…but we must respect resources used. The same algorithm will likely take longer to sort 500 elements than it would to sort 5.</a:t>
            </a:r>
          </a:p>
          <a:p>
            <a:r>
              <a:rPr lang="en-US" dirty="0"/>
              <a:t>Algorithms are measured by the rate of growth of operations and memory as inputs increase. We refer to this as the </a:t>
            </a:r>
            <a:r>
              <a:rPr lang="en-US" i="1" dirty="0"/>
              <a:t>efficiency </a:t>
            </a:r>
            <a:r>
              <a:rPr lang="en-US" dirty="0"/>
              <a:t>or </a:t>
            </a:r>
            <a:r>
              <a:rPr lang="en-US" i="1" dirty="0"/>
              <a:t>complexity </a:t>
            </a:r>
            <a:r>
              <a:rPr lang="en-US" dirty="0"/>
              <a:t>of an algorithm.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6D5DD2-44AB-4EC0-AC75-89E36FA8D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178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26147-6FB0-436A-8911-26905E586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Big-O Notation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154E0A-FD03-4EBB-A8C8-D28DF794A9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Big O notation is used to describe the increased resource cost of an algorithm, as inputs approach infinity. This is sometimes called “worst-case” growth.</a:t>
                </a:r>
              </a:p>
              <a:p>
                <a:pPr lvl="1"/>
                <a:r>
                  <a:rPr lang="en-US" dirty="0"/>
                  <a:t>For example, O(n) function grows linearly with n. As n increases, the number of steps required increases a proportionate amount.</a:t>
                </a:r>
              </a:p>
              <a:p>
                <a:pPr lvl="1"/>
                <a:r>
                  <a:rPr lang="en-US" dirty="0"/>
                  <a:t>Alternatively, O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b="0" dirty="0"/>
                  <a:t> grows exponentially</a:t>
                </a:r>
              </a:p>
              <a:p>
                <a:pPr marL="50800" indent="0">
                  <a:buNone/>
                </a:pPr>
                <a:endParaRPr lang="en-US" dirty="0"/>
              </a:p>
              <a:p>
                <a:r>
                  <a:rPr lang="en-US" dirty="0"/>
                  <a:t>Algorithms are expressed as a function describing how quickly they grow as ‘n’ (inputs) increases.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154E0A-FD03-4EBB-A8C8-D28DF794A9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7" t="-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007662-05DE-417E-B2A2-3E132959B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879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AB262-1929-4584-BDE5-5783E51B0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Big-O and Math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15E29-947F-4BF0-AA90-1B0CAA9390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Big-O can involve a bit of limit calculus and algebra. This is one the </a:t>
            </a:r>
            <a:r>
              <a:rPr lang="en-US" i="1" dirty="0"/>
              <a:t>science</a:t>
            </a:r>
            <a:r>
              <a:rPr lang="en-US" dirty="0"/>
              <a:t> aspects of computer science.</a:t>
            </a:r>
          </a:p>
          <a:p>
            <a:r>
              <a:rPr lang="en-US" dirty="0"/>
              <a:t>In most circumstances, you can avoid the crunchy mathematical details if you understand the rules involved. </a:t>
            </a:r>
          </a:p>
          <a:p>
            <a:r>
              <a:rPr lang="en-US" dirty="0"/>
              <a:t>Deducing the complexity of an algorithm can be done through pattern recognition most of the time.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F04425-1C2B-4C20-962F-387CE20D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5007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AFA10-9A0E-4048-B6E6-64F738AF8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Big-O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99C914-EF41-45C7-AF52-D66AE0E6A4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0010" y="1481446"/>
                <a:ext cx="8383980" cy="4882266"/>
              </a:xfrm>
            </p:spPr>
            <p:txBody>
              <a:bodyPr>
                <a:normAutofit fontScale="55000" lnSpcReduction="20000"/>
              </a:bodyPr>
              <a:lstStyle/>
              <a:p>
                <a:r>
                  <a:rPr lang="en-US" dirty="0"/>
                  <a:t>O(1)</a:t>
                </a:r>
              </a:p>
              <a:p>
                <a:pPr lvl="1"/>
                <a:r>
                  <a:rPr lang="en-US" dirty="0"/>
                  <a:t>Constant time</a:t>
                </a:r>
              </a:p>
              <a:p>
                <a:pPr lvl="1"/>
                <a:r>
                  <a:rPr lang="en-US" dirty="0"/>
                  <a:t>The algorithm always takes the same amount of steps</a:t>
                </a:r>
              </a:p>
              <a:p>
                <a:pPr lvl="1"/>
                <a:r>
                  <a:rPr lang="en-US" dirty="0"/>
                  <a:t>i.e. – Get item at index 0 in an array</a:t>
                </a:r>
              </a:p>
              <a:p>
                <a:r>
                  <a:rPr lang="en-US" dirty="0"/>
                  <a:t>O(n)</a:t>
                </a:r>
              </a:p>
              <a:p>
                <a:pPr lvl="1"/>
                <a:r>
                  <a:rPr lang="en-US" dirty="0"/>
                  <a:t>Linear time</a:t>
                </a:r>
              </a:p>
              <a:p>
                <a:pPr lvl="1"/>
                <a:r>
                  <a:rPr lang="en-US" dirty="0"/>
                  <a:t>The algorithm increases at an equal rate for each input</a:t>
                </a:r>
              </a:p>
              <a:p>
                <a:pPr lvl="1"/>
                <a:r>
                  <a:rPr lang="en-US" dirty="0"/>
                  <a:t>i.e. – Linear Search</a:t>
                </a:r>
              </a:p>
              <a:p>
                <a:r>
                  <a:rPr lang="en-US" dirty="0"/>
                  <a:t>O(log n)</a:t>
                </a:r>
              </a:p>
              <a:p>
                <a:pPr lvl="1"/>
                <a:r>
                  <a:rPr lang="en-US" dirty="0"/>
                  <a:t>The algorithm gets more efficient the more inputs</a:t>
                </a:r>
              </a:p>
              <a:p>
                <a:pPr lvl="1"/>
                <a:r>
                  <a:rPr lang="en-US" dirty="0"/>
                  <a:t>i.e. – Binary Search</a:t>
                </a:r>
              </a:p>
              <a:p>
                <a:r>
                  <a:rPr lang="en-US" dirty="0"/>
                  <a:t>O(n log n)</a:t>
                </a:r>
              </a:p>
              <a:p>
                <a:pPr lvl="1"/>
                <a:r>
                  <a:rPr lang="en-US" dirty="0"/>
                  <a:t>The algorithm gets more efficient the more inputs, but has a base level of complexity which scales with inputs</a:t>
                </a:r>
              </a:p>
              <a:p>
                <a:pPr lvl="1"/>
                <a:r>
                  <a:rPr lang="en-US" dirty="0"/>
                  <a:t>i.e. - Merge sort</a:t>
                </a:r>
              </a:p>
              <a:p>
                <a:r>
                  <a:rPr lang="en-US" dirty="0"/>
                  <a:t>O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For each item in an array multiply that item by every other item in the array</a:t>
                </a:r>
              </a:p>
              <a:p>
                <a:pPr lvl="1"/>
                <a:r>
                  <a:rPr lang="en-US" dirty="0"/>
                  <a:t>For each input, we perform another set of processes</a:t>
                </a:r>
              </a:p>
              <a:p>
                <a:pPr lvl="1"/>
                <a:r>
                  <a:rPr lang="en-US" dirty="0"/>
                  <a:t>i.e. - </a:t>
                </a:r>
                <a:r>
                  <a:rPr lang="en-US" b="0" dirty="0"/>
                  <a:t>Nested Loops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99C914-EF41-45C7-AF52-D66AE0E6A4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0010" y="1481446"/>
                <a:ext cx="8383980" cy="4882266"/>
              </a:xfrm>
              <a:blipFill>
                <a:blip r:embed="rId2"/>
                <a:stretch>
                  <a:fillRect l="-727" t="-33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67CE73-4EE8-4F69-BE3C-23BE29B15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3884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7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dirty="0"/>
              <a:t>Practice Makes Perfect</a:t>
            </a:r>
            <a:endParaRPr dirty="0"/>
          </a:p>
        </p:txBody>
      </p:sp>
      <p:sp>
        <p:nvSpPr>
          <p:cNvPr id="226" name="Google Shape;226;p17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505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dirty="0"/>
              <a:t>The only real way to get more proficient creating algorithms is to practice and work through different problems.</a:t>
            </a:r>
          </a:p>
          <a:p>
            <a:r>
              <a:rPr lang="en-US" dirty="0"/>
              <a:t>The links below are some popular resources that provide algorithm practice problems.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hlinkClick r:id="rId3"/>
              </a:rPr>
              <a:t>https://www.hackerrank.com/</a:t>
            </a:r>
            <a:endParaRPr lang="en-US" dirty="0"/>
          </a:p>
          <a:p>
            <a:r>
              <a:rPr lang="en-US" dirty="0">
                <a:hlinkClick r:id="rId4"/>
              </a:rPr>
              <a:t>https://www.codingame.com/</a:t>
            </a:r>
            <a:endParaRPr lang="en-US" dirty="0"/>
          </a:p>
          <a:p>
            <a:r>
              <a:rPr lang="en-US" dirty="0">
                <a:hlinkClick r:id="rId5"/>
              </a:rPr>
              <a:t>https://leetcode.com/</a:t>
            </a:r>
            <a:endParaRPr lang="en-US" dirty="0"/>
          </a:p>
          <a:p>
            <a:r>
              <a:rPr lang="en-US" dirty="0">
                <a:hlinkClick r:id="rId6"/>
              </a:rPr>
              <a:t>https://codesignal.com/</a:t>
            </a:r>
            <a:endParaRPr lang="en-US" dirty="0"/>
          </a:p>
          <a:p>
            <a:endParaRPr dirty="0"/>
          </a:p>
        </p:txBody>
      </p:sp>
      <p:sp>
        <p:nvSpPr>
          <p:cNvPr id="227" name="Google Shape;227;p17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A0A1A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17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A0A1A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9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endParaRPr/>
          </a:p>
        </p:txBody>
      </p:sp>
      <p:sp>
        <p:nvSpPr>
          <p:cNvPr id="310" name="Google Shape;310;p29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Patterns - Singleton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The Singleton design pattern is used to ensure that only a single instance of a particular class is created throughout the lifetime of our application.</a:t>
            </a:r>
          </a:p>
          <a:p>
            <a:r>
              <a:rPr lang="en-US" dirty="0"/>
              <a:t>This is achieved by creating a static method that will return the singleton instance (or create a new one if one does not already exist)</a:t>
            </a:r>
          </a:p>
          <a:p>
            <a:r>
              <a:rPr lang="en-US" dirty="0"/>
              <a:t>Creation of a singleton object can occur either:</a:t>
            </a:r>
          </a:p>
          <a:p>
            <a:pPr lvl="1"/>
            <a:r>
              <a:rPr lang="en-US" b="1" i="1" dirty="0"/>
              <a:t>Lazily</a:t>
            </a:r>
            <a:r>
              <a:rPr lang="en-US" dirty="0"/>
              <a:t> – only when it is first needed</a:t>
            </a:r>
          </a:p>
          <a:p>
            <a:pPr lvl="1"/>
            <a:r>
              <a:rPr lang="en-US" b="1" i="1" dirty="0"/>
              <a:t>Eagerly</a:t>
            </a:r>
            <a:r>
              <a:rPr lang="en-US" dirty="0"/>
              <a:t> – available when the class is loaded into memory.</a:t>
            </a:r>
          </a:p>
          <a:p>
            <a:endParaRPr lang="en-US" dirty="0"/>
          </a:p>
          <a:p>
            <a:r>
              <a:rPr lang="en-US" dirty="0"/>
              <a:t>To create an effective singleton, you should do the following:</a:t>
            </a:r>
          </a:p>
          <a:p>
            <a:pPr lvl="1"/>
            <a:r>
              <a:rPr lang="en-US" dirty="0"/>
              <a:t>Create a static method to create or return a reference to the singleton object.</a:t>
            </a:r>
          </a:p>
          <a:p>
            <a:pPr lvl="1"/>
            <a:r>
              <a:rPr lang="en-US" dirty="0"/>
              <a:t>Create a single, private constructor in the class.</a:t>
            </a:r>
          </a:p>
          <a:p>
            <a:pPr lvl="1"/>
            <a:r>
              <a:rPr lang="en-US" dirty="0"/>
              <a:t>Override the clone() method (inherited from the Object class).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507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FDB46-CB77-43BD-8935-38A4C3F6F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Lazy Singleton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26E6F-12C5-41EC-BF9D-EAF162B65B1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05A829-31E9-4CD1-ADDD-91D473A95FC5}"/>
              </a:ext>
            </a:extLst>
          </p:cNvPr>
          <p:cNvSpPr/>
          <p:nvPr/>
        </p:nvSpPr>
        <p:spPr>
          <a:xfrm>
            <a:off x="306289" y="1317072"/>
            <a:ext cx="8531422" cy="530184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LazySingleton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private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String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C0"/>
                </a:solidFill>
                <a:latin typeface="Consolas" panose="020B0609020204030204" pitchFamily="49" charset="0"/>
              </a:rPr>
              <a:t>data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private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LazySingleton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mySingleton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private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LazySingleton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 { }</a:t>
            </a: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LazySingleton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getSingleton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	if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mySingleton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1800" b="1" i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8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mySingleton</a:t>
            </a:r>
            <a:r>
              <a:rPr lang="en-U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i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LazySingleton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endParaRPr lang="en-US" sz="1800" b="1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	return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mySingleton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String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getData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	return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data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setValue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String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value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en-US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value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value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646464"/>
                </a:solidFill>
                <a:latin typeface="Consolas" panose="020B0609020204030204" pitchFamily="49" charset="0"/>
              </a:rPr>
              <a:t>    @Override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Object clone()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CloneNotSupportedException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	throw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CloneNotSupportedException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000" dirty="0"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5641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FDB46-CB77-43BD-8935-38A4C3F6F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Eager Singleton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26E6F-12C5-41EC-BF9D-EAF162B65B1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2A11AC-4036-4F2B-957E-7FF331372FA4}"/>
              </a:ext>
            </a:extLst>
          </p:cNvPr>
          <p:cNvSpPr/>
          <p:nvPr/>
        </p:nvSpPr>
        <p:spPr>
          <a:xfrm>
            <a:off x="306289" y="1317072"/>
            <a:ext cx="8531422" cy="530184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normAutofit fontScale="92500" lnSpcReduction="20000"/>
          </a:bodyPr>
          <a:lstStyle/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EagerSingleton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private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String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C0"/>
                </a:solidFill>
                <a:latin typeface="Consolas" panose="020B0609020204030204" pitchFamily="49" charset="0"/>
              </a:rPr>
              <a:t>data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endParaRPr lang="en-US" sz="1800" dirty="0">
              <a:latin typeface="Consolas" panose="020B0609020204030204" pitchFamily="49" charset="0"/>
            </a:endParaRPr>
          </a:p>
          <a:p>
            <a:pPr lvl="1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private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EagerSingleton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mySingleton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i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EagerSingleton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endParaRPr lang="en-US" sz="1800" dirty="0">
              <a:latin typeface="Consolas" panose="020B0609020204030204" pitchFamily="49" charset="0"/>
            </a:endParaRPr>
          </a:p>
          <a:p>
            <a:pPr lvl="1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private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EagerSingleton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 { }</a:t>
            </a:r>
          </a:p>
          <a:p>
            <a:pPr lvl="1"/>
            <a:endParaRPr lang="en-US" sz="1800" dirty="0">
              <a:latin typeface="Consolas" panose="020B0609020204030204" pitchFamily="49" charset="0"/>
            </a:endParaRPr>
          </a:p>
          <a:p>
            <a:pPr lvl="1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EagerSingleton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getSingleton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lvl="2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	return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mySingleton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lvl="1"/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String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getData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	return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data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setValue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String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value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en-US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value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value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sz="1800" dirty="0">
              <a:latin typeface="Consolas" panose="020B0609020204030204" pitchFamily="49" charset="0"/>
            </a:endParaRPr>
          </a:p>
          <a:p>
            <a:pPr lvl="1"/>
            <a:r>
              <a:rPr lang="en-US" sz="1800" dirty="0">
                <a:solidFill>
                  <a:srgbClr val="646464"/>
                </a:solidFill>
                <a:latin typeface="Consolas" panose="020B0609020204030204" pitchFamily="49" charset="0"/>
              </a:rPr>
              <a:t>    @Override</a:t>
            </a:r>
          </a:p>
          <a:p>
            <a:pPr lvl="1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Object clone()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CloneNotSupportedException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	throw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CloneNotSupportedException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000" dirty="0"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5619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Patterns - Factory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/>
          </a:bodyPr>
          <a:lstStyle/>
          <a:p>
            <a:r>
              <a:rPr lang="en-US" dirty="0"/>
              <a:t>A Factory design pattern refers to the use of an interface to provide control over the creation of objects in a superclass but allows subclasses to implement the specific type of objects that will be created.</a:t>
            </a:r>
          </a:p>
          <a:p>
            <a:r>
              <a:rPr lang="en-US" dirty="0"/>
              <a:t>The Factory pattern allows for the creation of objects without exposing the actual creation logic to the client/users and allows for the created objects to be referenced using a common interface.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681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FDB46-CB77-43BD-8935-38A4C3F6F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Patterns – Factory (</a:t>
            </a:r>
            <a:r>
              <a:rPr lang="en-US" dirty="0" err="1"/>
              <a:t>cont</a:t>
            </a:r>
            <a:r>
              <a:rPr lang="en-US" dirty="0"/>
              <a:t>…)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26E6F-12C5-41EC-BF9D-EAF162B65B1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2A11AC-4036-4F2B-957E-7FF331372FA4}"/>
              </a:ext>
            </a:extLst>
          </p:cNvPr>
          <p:cNvSpPr/>
          <p:nvPr/>
        </p:nvSpPr>
        <p:spPr>
          <a:xfrm>
            <a:off x="211581" y="1440597"/>
            <a:ext cx="5056705" cy="110126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interface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SomeInterface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	// code...</a:t>
            </a:r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000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284194-3528-4204-9A9A-8740EA26367F}"/>
              </a:ext>
            </a:extLst>
          </p:cNvPr>
          <p:cNvSpPr/>
          <p:nvPr/>
        </p:nvSpPr>
        <p:spPr>
          <a:xfrm>
            <a:off x="1370430" y="2772073"/>
            <a:ext cx="6506831" cy="110126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ChildOne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SomeInterface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	// code...</a:t>
            </a:r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000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27D8995-4CB4-4FC8-8C9B-5F5884CB7264}"/>
              </a:ext>
            </a:extLst>
          </p:cNvPr>
          <p:cNvSpPr/>
          <p:nvPr/>
        </p:nvSpPr>
        <p:spPr>
          <a:xfrm>
            <a:off x="1370430" y="4085927"/>
            <a:ext cx="6506831" cy="110126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ChildTwo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SomeInterface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	// code...</a:t>
            </a:r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000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51B1679-466A-4C5B-8EDA-0EFBC152B24E}"/>
              </a:ext>
            </a:extLst>
          </p:cNvPr>
          <p:cNvSpPr/>
          <p:nvPr/>
        </p:nvSpPr>
        <p:spPr>
          <a:xfrm>
            <a:off x="1370430" y="5401176"/>
            <a:ext cx="6506831" cy="110126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ChildThree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SomeInterface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	// code...</a:t>
            </a:r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000" dirty="0"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1281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FDB46-CB77-43BD-8935-38A4C3F6F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Patterns – Factory (</a:t>
            </a:r>
            <a:r>
              <a:rPr lang="en-US" dirty="0" err="1"/>
              <a:t>cont</a:t>
            </a:r>
            <a:r>
              <a:rPr lang="en-US" dirty="0"/>
              <a:t>…)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26E6F-12C5-41EC-BF9D-EAF162B65B1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2A11AC-4036-4F2B-957E-7FF331372FA4}"/>
              </a:ext>
            </a:extLst>
          </p:cNvPr>
          <p:cNvSpPr/>
          <p:nvPr/>
        </p:nvSpPr>
        <p:spPr>
          <a:xfrm>
            <a:off x="859871" y="2002659"/>
            <a:ext cx="7629788" cy="36934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normAutofit fontScale="92500" lnSpcReduction="10000"/>
          </a:bodyPr>
          <a:lstStyle/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SomeFactory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SomeInterface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createObject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choice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	switch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choice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.toLowerCase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().intern()) {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	case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"one"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	    return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ChildOne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	case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"two"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	    return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ChildTwo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	case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"three"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	    return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ChildThree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	default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	    return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ChildOne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000" dirty="0"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193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1E2548-0A26-4CD3-8393-ECBD329C9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Algorithms?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8CF448C-CF17-4061-BD7E-1884528D6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506613"/>
            <a:ext cx="838398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Any series of steps taken to solve a problem is an algorithm.</a:t>
            </a:r>
          </a:p>
          <a:p>
            <a:r>
              <a:rPr lang="en-US" dirty="0"/>
              <a:t>Some problems occur a </a:t>
            </a:r>
            <a:r>
              <a:rPr lang="en-US" i="1" dirty="0"/>
              <a:t>lot</a:t>
            </a:r>
            <a:r>
              <a:rPr lang="en-US" dirty="0"/>
              <a:t> in programming: sorting sets of data, searching data for particular values, finding relationships between data, etc.</a:t>
            </a:r>
          </a:p>
          <a:p>
            <a:r>
              <a:rPr lang="en-US" dirty="0"/>
              <a:t>Solving a problem requires balancing resources available</a:t>
            </a:r>
          </a:p>
          <a:p>
            <a:pPr lvl="1"/>
            <a:r>
              <a:rPr lang="en-US" dirty="0"/>
              <a:t>Memory space</a:t>
            </a:r>
          </a:p>
          <a:p>
            <a:pPr lvl="1"/>
            <a:r>
              <a:rPr lang="en-US" dirty="0"/>
              <a:t>Execution time</a:t>
            </a:r>
          </a:p>
          <a:p>
            <a:r>
              <a:rPr lang="en-US" dirty="0"/>
              <a:t>Algorithms are typically generic steps independent of the data provided. Sort(x), it doesn’t matter if x is numbers or people.</a:t>
            </a:r>
          </a:p>
        </p:txBody>
      </p:sp>
    </p:spTree>
    <p:extLst>
      <p:ext uri="{BB962C8B-B14F-4D97-AF65-F5344CB8AC3E}">
        <p14:creationId xmlns:p14="http://schemas.microsoft.com/office/powerpoint/2010/main" val="3011034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84462-6F60-40CE-B9D7-7C44CAAD1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FF7FE-5336-40B8-AE3D-07E974262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 fontScale="92500"/>
          </a:bodyPr>
          <a:lstStyle/>
          <a:p>
            <a:r>
              <a:rPr lang="en-US" dirty="0"/>
              <a:t>‘Algorithm’ is often a buzzword, but its just a step-by-step approach to solving a problem.</a:t>
            </a:r>
          </a:p>
          <a:p>
            <a:pPr lvl="1"/>
            <a:r>
              <a:rPr lang="en-US" dirty="0"/>
              <a:t>Following directions to bake a cake</a:t>
            </a:r>
          </a:p>
          <a:p>
            <a:pPr lvl="1"/>
            <a:r>
              <a:rPr lang="en-US" dirty="0"/>
              <a:t>Giving directions to get to your house</a:t>
            </a:r>
          </a:p>
          <a:p>
            <a:r>
              <a:rPr lang="en-US" dirty="0"/>
              <a:t>If you have an array of numbers, and you want to sort them from lowest to highest. How do you do it?</a:t>
            </a:r>
          </a:p>
          <a:p>
            <a:r>
              <a:rPr lang="en-US" dirty="0"/>
              <a:t>There is no programming tricks here:</a:t>
            </a:r>
          </a:p>
          <a:p>
            <a:pPr lvl="1"/>
            <a:r>
              <a:rPr lang="en-US" dirty="0"/>
              <a:t>Break the problem down</a:t>
            </a:r>
          </a:p>
          <a:p>
            <a:pPr lvl="2"/>
            <a:r>
              <a:rPr lang="en-US" dirty="0"/>
              <a:t>Talk it out, like you're explaining it to a child.</a:t>
            </a:r>
          </a:p>
          <a:p>
            <a:pPr lvl="1"/>
            <a:r>
              <a:rPr lang="en-US" dirty="0"/>
              <a:t>Use </a:t>
            </a:r>
            <a:r>
              <a:rPr lang="en-US" dirty="0" err="1"/>
              <a:t>Psuedocode</a:t>
            </a:r>
            <a:endParaRPr lang="en-US" dirty="0"/>
          </a:p>
          <a:p>
            <a:pPr lvl="1"/>
            <a:r>
              <a:rPr lang="en-US" dirty="0"/>
              <a:t>Practice!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9A72C5-E489-4509-8C67-C2E204982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596800"/>
      </p:ext>
    </p:extLst>
  </p:cSld>
  <p:clrMapOvr>
    <a:masterClrMapping/>
  </p:clrMapOvr>
</p:sld>
</file>

<file path=ppt/theme/theme1.xml><?xml version="1.0" encoding="utf-8"?>
<a:theme xmlns:a="http://schemas.openxmlformats.org/drawingml/2006/main" name="2_Custom Design">
  <a:themeElements>
    <a:clrScheme name="Revature">
      <a:dk1>
        <a:srgbClr val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23296</TotalTime>
  <Words>1555</Words>
  <Application>Microsoft Office PowerPoint</Application>
  <PresentationFormat>On-screen Show (4:3)</PresentationFormat>
  <Paragraphs>218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Cambria Math</vt:lpstr>
      <vt:lpstr>Consolas</vt:lpstr>
      <vt:lpstr>Courier New</vt:lpstr>
      <vt:lpstr>futura-pt</vt:lpstr>
      <vt:lpstr>2_Custom Design</vt:lpstr>
      <vt:lpstr>Design Patterns &amp;  Intro to Algorithms</vt:lpstr>
      <vt:lpstr>Design Patterns - Singleton</vt:lpstr>
      <vt:lpstr>Lazy Singleton</vt:lpstr>
      <vt:lpstr>Eager Singleton</vt:lpstr>
      <vt:lpstr>Design Patterns - Factory</vt:lpstr>
      <vt:lpstr>Design Patterns – Factory (cont…)</vt:lpstr>
      <vt:lpstr>Design Patterns – Factory (cont…)</vt:lpstr>
      <vt:lpstr>What are Algorithms?</vt:lpstr>
      <vt:lpstr>Creating Algorithm</vt:lpstr>
      <vt:lpstr>Pseudocode</vt:lpstr>
      <vt:lpstr>Pseudocode – How to…</vt:lpstr>
      <vt:lpstr>Pseudocode - Examples</vt:lpstr>
      <vt:lpstr>Psuedo Code – Palindrome Algorithm</vt:lpstr>
      <vt:lpstr>Measuring Algorithms</vt:lpstr>
      <vt:lpstr>Big-O Notation</vt:lpstr>
      <vt:lpstr>Big-O and Math</vt:lpstr>
      <vt:lpstr>Big-O</vt:lpstr>
      <vt:lpstr>Practice Makes Perfect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and OOP</dc:title>
  <dc:creator>Joseph Highe</dc:creator>
  <cp:lastModifiedBy>Joseph Highe</cp:lastModifiedBy>
  <cp:revision>235</cp:revision>
  <dcterms:modified xsi:type="dcterms:W3CDTF">2023-09-13T22:26:02Z</dcterms:modified>
</cp:coreProperties>
</file>