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sldIdLst>
    <p:sldId id="256" r:id="rId2"/>
    <p:sldId id="261" r:id="rId3"/>
    <p:sldId id="263" r:id="rId4"/>
    <p:sldId id="262" r:id="rId5"/>
    <p:sldId id="258" r:id="rId6"/>
    <p:sldId id="259" r:id="rId7"/>
    <p:sldId id="260" r:id="rId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452" y="96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DF8D8-6650-4C10-9E6B-652A926CA7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DML &amp; DQL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696DEF-3378-4E62-968F-B63C765196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SELECT statements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679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445CA-6149-4B00-A550-2CCD29AEE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 Language</a:t>
            </a:r>
            <a:br>
              <a:rPr lang="en-US" dirty="0"/>
            </a:br>
            <a:r>
              <a:rPr lang="en-US" dirty="0"/>
              <a:t>Data Query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88B50-B820-44D0-B3EC-1980F96B4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90324"/>
            <a:ext cx="8383980" cy="495242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Manipulation Language (DML)</a:t>
            </a:r>
          </a:p>
          <a:p>
            <a:pPr lvl="1"/>
            <a:r>
              <a:rPr lang="en-US" b="1" u="sng" dirty="0"/>
              <a:t>C</a:t>
            </a:r>
            <a:r>
              <a:rPr lang="en-US" dirty="0"/>
              <a:t>reate | INSERT</a:t>
            </a:r>
          </a:p>
          <a:p>
            <a:pPr lvl="2"/>
            <a:r>
              <a:rPr lang="en-US" dirty="0"/>
              <a:t>Used to add new records to a table in your database</a:t>
            </a:r>
          </a:p>
          <a:p>
            <a:pPr lvl="1"/>
            <a:r>
              <a:rPr lang="en-US" b="1" u="sng" dirty="0"/>
              <a:t>R</a:t>
            </a:r>
            <a:r>
              <a:rPr lang="en-US" dirty="0"/>
              <a:t>ead | SELECT*</a:t>
            </a:r>
          </a:p>
          <a:p>
            <a:pPr lvl="2"/>
            <a:r>
              <a:rPr lang="en-US" dirty="0"/>
              <a:t>Used to query for and return result sets from your database</a:t>
            </a:r>
          </a:p>
          <a:p>
            <a:pPr lvl="1"/>
            <a:r>
              <a:rPr lang="en-US" b="1" u="sng" dirty="0"/>
              <a:t>U</a:t>
            </a:r>
            <a:r>
              <a:rPr lang="en-US" dirty="0"/>
              <a:t>pdate | UPDATE</a:t>
            </a:r>
          </a:p>
          <a:p>
            <a:pPr lvl="2"/>
            <a:r>
              <a:rPr lang="en-US" dirty="0"/>
              <a:t>Used to modify existing records in tables within your database</a:t>
            </a:r>
          </a:p>
          <a:p>
            <a:pPr lvl="1"/>
            <a:r>
              <a:rPr lang="en-US" b="1" u="sng" dirty="0"/>
              <a:t>D</a:t>
            </a:r>
            <a:r>
              <a:rPr lang="en-US" dirty="0"/>
              <a:t>elete | DELETE</a:t>
            </a:r>
          </a:p>
          <a:p>
            <a:pPr lvl="2"/>
            <a:r>
              <a:rPr lang="en-US" dirty="0"/>
              <a:t>Used to remove records from tables in your database</a:t>
            </a:r>
          </a:p>
          <a:p>
            <a:r>
              <a:rPr lang="en-US" dirty="0"/>
              <a:t>Data Query Language (DQL)</a:t>
            </a:r>
          </a:p>
          <a:p>
            <a:pPr lvl="1"/>
            <a:r>
              <a:rPr lang="en-US" b="1" u="sng" dirty="0"/>
              <a:t>R</a:t>
            </a:r>
            <a:r>
              <a:rPr lang="en-US" dirty="0"/>
              <a:t>ead | SELECT</a:t>
            </a:r>
          </a:p>
          <a:p>
            <a:pPr lvl="2"/>
            <a:r>
              <a:rPr lang="en-US" dirty="0"/>
              <a:t>Querying data is considered ‘non-transactional’ i.e. it does not change the state of data in your database.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B956D-02D8-4108-B3D8-2EB8D88BB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44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25330-57A0-4A2B-A79A-1DDAD21FF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 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93E8E-9097-452F-8B38-5310D9A9044E}"/>
              </a:ext>
            </a:extLst>
          </p:cNvPr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[col_1, col_2, etc…]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(val_1, val_2, etc…);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&lt;col_1&gt;, &lt;col_2&gt;, etc…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&lt;col_1&gt; = &lt;val_1&gt;,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&lt;col_2&gt; = &lt;val_2&gt;, etc…;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B2FE8F-8A06-4000-B7E7-E145B5D43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39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445CA-6149-4B00-A550-2CCD29AEE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clause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88B50-B820-44D0-B3EC-1980F96B4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90324"/>
            <a:ext cx="8383980" cy="495242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Allows us to limit the rows returned or modified based on some criteria. </a:t>
            </a:r>
          </a:p>
          <a:p>
            <a:r>
              <a:rPr lang="en-US" dirty="0"/>
              <a:t>Used in commands:</a:t>
            </a:r>
          </a:p>
          <a:p>
            <a:pPr lvl="1"/>
            <a:r>
              <a:rPr lang="en-US" dirty="0"/>
              <a:t>UPDATE</a:t>
            </a:r>
          </a:p>
          <a:p>
            <a:pPr lvl="1"/>
            <a:r>
              <a:rPr lang="en-US" dirty="0"/>
              <a:t>DELETE</a:t>
            </a:r>
          </a:p>
          <a:p>
            <a:pPr lvl="1"/>
            <a:r>
              <a:rPr lang="en-US" dirty="0"/>
              <a:t>SELECT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In SELECT statement immediately follows the FROM clause</a:t>
            </a:r>
          </a:p>
          <a:p>
            <a:r>
              <a:rPr lang="en-US" dirty="0"/>
              <a:t>Can use various comparison and logical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B956D-02D8-4108-B3D8-2EB8D88BB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643193-D3FF-43E9-8201-4B4CFAC17BB8}"/>
              </a:ext>
            </a:extLst>
          </p:cNvPr>
          <p:cNvSpPr txBox="1"/>
          <p:nvPr/>
        </p:nvSpPr>
        <p:spPr>
          <a:xfrm>
            <a:off x="380010" y="4015964"/>
            <a:ext cx="8469523" cy="38472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71000">
                <a:schemeClr val="bg1"/>
              </a:gs>
              <a:gs pos="35000">
                <a:schemeClr val="bg2"/>
              </a:gs>
              <a:gs pos="100000">
                <a:schemeClr val="bg2">
                  <a:lumMod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square" rtlCol="0">
            <a:spAutoFit/>
          </a:bodyPr>
          <a:lstStyle/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students </a:t>
            </a:r>
            <a:r>
              <a:rPr lang="en-US" sz="19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graduation = ‘2021-06-01’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3432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41229-82EF-4F5C-A7A5-F188C9F76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31BF0-0210-41CD-BCED-FD070D869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08219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Comparison operators:</a:t>
            </a:r>
          </a:p>
          <a:p>
            <a:pPr lvl="1"/>
            <a:r>
              <a:rPr lang="en-US" dirty="0"/>
              <a:t> =, &gt;, &lt;, &gt;=, &lt;=, != </a:t>
            </a:r>
          </a:p>
          <a:p>
            <a:pPr lvl="1"/>
            <a:r>
              <a:rPr lang="en-US" dirty="0"/>
              <a:t>!= is the same as &lt;&gt;</a:t>
            </a:r>
          </a:p>
          <a:p>
            <a:r>
              <a:rPr lang="en-US" dirty="0"/>
              <a:t>Logical operators: </a:t>
            </a:r>
          </a:p>
          <a:p>
            <a:pPr lvl="1"/>
            <a:r>
              <a:rPr lang="en-US" dirty="0"/>
              <a:t>AND</a:t>
            </a:r>
          </a:p>
          <a:p>
            <a:pPr lvl="1"/>
            <a:r>
              <a:rPr lang="en-US" dirty="0"/>
              <a:t>OR</a:t>
            </a:r>
          </a:p>
          <a:p>
            <a:pPr lvl="1"/>
            <a:r>
              <a:rPr lang="en-US" dirty="0"/>
              <a:t>IN</a:t>
            </a:r>
          </a:p>
          <a:p>
            <a:pPr lvl="1"/>
            <a:r>
              <a:rPr lang="en-US" dirty="0"/>
              <a:t>BETWEEN</a:t>
            </a:r>
          </a:p>
          <a:p>
            <a:pPr lvl="1"/>
            <a:r>
              <a:rPr lang="en-US" dirty="0"/>
              <a:t>LIKE</a:t>
            </a:r>
          </a:p>
          <a:p>
            <a:pPr lvl="1"/>
            <a:r>
              <a:rPr lang="en-US" dirty="0"/>
              <a:t>IS NULL*</a:t>
            </a:r>
          </a:p>
          <a:p>
            <a:pPr lvl="2"/>
            <a:r>
              <a:rPr lang="en-US" dirty="0"/>
              <a:t>*’IS’ NULL would be a quirk of certain SQL dialects. Some allow you to check via ‘=‘ operator.</a:t>
            </a:r>
          </a:p>
          <a:p>
            <a:pPr lvl="1"/>
            <a:r>
              <a:rPr lang="en-US" dirty="0"/>
              <a:t>NOT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2B34F-EF28-4076-9A8A-93E9F34F9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46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25F3-E5F7-45D6-9AAA-2DEC713A8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7DF9BB-997C-4F0A-A255-63E80AEDA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8A517499-CDBC-424F-A68E-1CE7DCEE9D5D}"/>
              </a:ext>
            </a:extLst>
          </p:cNvPr>
          <p:cNvSpPr txBox="1">
            <a:spLocks/>
          </p:cNvSpPr>
          <p:nvPr/>
        </p:nvSpPr>
        <p:spPr>
          <a:xfrm>
            <a:off x="379403" y="3868487"/>
            <a:ext cx="8385175" cy="64633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71000">
                <a:schemeClr val="bg1"/>
              </a:gs>
              <a:gs pos="35000">
                <a:schemeClr val="bg2"/>
              </a:gs>
              <a:gs pos="100000">
                <a:schemeClr val="bg2">
                  <a:lumMod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students </a:t>
            </a:r>
            <a:r>
              <a:rPr lang="en-US" sz="1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graduation BETWEEN </a:t>
            </a:r>
            <a:r>
              <a:rPr lang="en-US" sz="18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‘2021-06-01’ </a:t>
            </a:r>
            <a:r>
              <a:rPr lang="en-US" sz="1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‘2022-05-31’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D4C34CE-CC57-4BAD-A36A-E43C1FE78C3F}"/>
              </a:ext>
            </a:extLst>
          </p:cNvPr>
          <p:cNvSpPr txBox="1">
            <a:spLocks/>
          </p:cNvSpPr>
          <p:nvPr/>
        </p:nvSpPr>
        <p:spPr>
          <a:xfrm>
            <a:off x="379402" y="1759810"/>
            <a:ext cx="8385175" cy="64633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71000">
                <a:schemeClr val="bg1"/>
              </a:gs>
              <a:gs pos="35000">
                <a:schemeClr val="bg2"/>
              </a:gs>
              <a:gs pos="100000">
                <a:schemeClr val="bg2">
                  <a:lumMod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students </a:t>
            </a:r>
            <a:r>
              <a:rPr lang="en-US" sz="1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graduation = ‘2021-06-01’ AND </a:t>
            </a:r>
            <a:r>
              <a:rPr lang="en-US" sz="18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sz="1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3.0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8EB372E6-4559-4583-B913-0D15E4E32CD1}"/>
              </a:ext>
            </a:extLst>
          </p:cNvPr>
          <p:cNvSpPr txBox="1">
            <a:spLocks/>
          </p:cNvSpPr>
          <p:nvPr/>
        </p:nvSpPr>
        <p:spPr>
          <a:xfrm>
            <a:off x="379404" y="5071050"/>
            <a:ext cx="8385175" cy="369332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71000">
                <a:schemeClr val="bg1"/>
              </a:gs>
              <a:gs pos="35000">
                <a:schemeClr val="bg2"/>
              </a:gs>
              <a:gs pos="100000">
                <a:schemeClr val="bg2">
                  <a:lumMod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students </a:t>
            </a:r>
            <a:r>
              <a:rPr lang="en-US" sz="1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name LIKE ‘B%’;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9AFCC469-6886-4247-A4C5-03F745A9C9AE}"/>
              </a:ext>
            </a:extLst>
          </p:cNvPr>
          <p:cNvSpPr txBox="1">
            <a:spLocks/>
          </p:cNvSpPr>
          <p:nvPr/>
        </p:nvSpPr>
        <p:spPr>
          <a:xfrm>
            <a:off x="379411" y="2868126"/>
            <a:ext cx="8385175" cy="369332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71000">
                <a:schemeClr val="bg1"/>
              </a:gs>
              <a:gs pos="35000">
                <a:schemeClr val="bg2"/>
              </a:gs>
              <a:gs pos="100000">
                <a:schemeClr val="bg2">
                  <a:lumMod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students </a:t>
            </a:r>
            <a:r>
              <a:rPr lang="en-US" sz="1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name IN (‘A’, ‘B’, ‘C’); 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9F26963F-25F0-41B7-ACAF-E11FA7A75C92}"/>
              </a:ext>
            </a:extLst>
          </p:cNvPr>
          <p:cNvSpPr txBox="1">
            <a:spLocks/>
          </p:cNvSpPr>
          <p:nvPr/>
        </p:nvSpPr>
        <p:spPr>
          <a:xfrm>
            <a:off x="379406" y="5994380"/>
            <a:ext cx="8385175" cy="369332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71000">
                <a:schemeClr val="bg1"/>
              </a:gs>
              <a:gs pos="35000">
                <a:schemeClr val="bg2"/>
              </a:gs>
              <a:gs pos="100000">
                <a:schemeClr val="bg2">
                  <a:lumMod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students </a:t>
            </a:r>
            <a:r>
              <a:rPr lang="en-US" sz="1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graduation IS NULL;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70D7D6-E627-45CD-B57F-157A97F77C7D}"/>
              </a:ext>
            </a:extLst>
          </p:cNvPr>
          <p:cNvSpPr txBox="1"/>
          <p:nvPr/>
        </p:nvSpPr>
        <p:spPr>
          <a:xfrm>
            <a:off x="379405" y="5578641"/>
            <a:ext cx="8385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all the records that do not have a set graduation date.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815AC6-8929-4031-A59B-23749319A2BE}"/>
              </a:ext>
            </a:extLst>
          </p:cNvPr>
          <p:cNvSpPr txBox="1"/>
          <p:nvPr/>
        </p:nvSpPr>
        <p:spPr>
          <a:xfrm>
            <a:off x="379403" y="4592715"/>
            <a:ext cx="8385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all the students whose name starts with the letter B.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E7FFED-FE6D-4009-9A7D-930A55993A75}"/>
              </a:ext>
            </a:extLst>
          </p:cNvPr>
          <p:cNvSpPr txBox="1"/>
          <p:nvPr/>
        </p:nvSpPr>
        <p:spPr>
          <a:xfrm>
            <a:off x="379402" y="3297377"/>
            <a:ext cx="8385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all the students that will graduate between June of this year and May of next.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E2C661-EB1E-4275-BFD9-8F240A15BD32}"/>
              </a:ext>
            </a:extLst>
          </p:cNvPr>
          <p:cNvSpPr txBox="1"/>
          <p:nvPr/>
        </p:nvSpPr>
        <p:spPr>
          <a:xfrm>
            <a:off x="379402" y="2449879"/>
            <a:ext cx="8385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all the records that whose name is ‘A’, ‘B’ or ‘C’.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4B0DF1-E884-46E3-BBFB-68A248E83D49}"/>
              </a:ext>
            </a:extLst>
          </p:cNvPr>
          <p:cNvSpPr txBox="1"/>
          <p:nvPr/>
        </p:nvSpPr>
        <p:spPr>
          <a:xfrm>
            <a:off x="379401" y="1158970"/>
            <a:ext cx="8385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all the students that will graduate on </a:t>
            </a:r>
            <a:r>
              <a:rPr lang="en-US" sz="1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‘2021-06-01’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and have a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gpa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 greater than 3.0.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55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6" grpId="0" uiExpand="1" build="p" animBg="1"/>
      <p:bldP spid="7" grpId="0" uiExpand="1" build="p" animBg="1"/>
      <p:bldP spid="8" grpId="0" uiExpand="1" build="p" animBg="1"/>
      <p:bldP spid="9" grpId="0" uiExpand="1" build="p" animBg="1"/>
      <p:bldP spid="10" grpId="0" uiExpand="1" build="p" animBg="1"/>
      <p:bldP spid="12" grpId="0" build="p"/>
      <p:bldP spid="15" grpId="0" build="p"/>
      <p:bldP spid="16" grpId="0" build="p"/>
      <p:bldP spid="17" grpId="0" build="p"/>
      <p:bldP spid="2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F9AAA-9B2E-4F16-882A-AC36E550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0DE2E-51CF-4ECF-8FB3-115C0AB01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give alternative names for columns and tables.</a:t>
            </a:r>
          </a:p>
          <a:p>
            <a:r>
              <a:rPr lang="en-US" dirty="0"/>
              <a:t>May use the AS keyword. </a:t>
            </a:r>
          </a:p>
          <a:p>
            <a:r>
              <a:rPr lang="en-US" dirty="0"/>
              <a:t>Alternatively, may just specify the alias immediately after the database object name.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2D497-17D1-45A8-A498-3549C1DF9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6586F1-01B2-474E-97FD-927EBDC41065}"/>
              </a:ext>
            </a:extLst>
          </p:cNvPr>
          <p:cNvSpPr txBox="1">
            <a:spLocks/>
          </p:cNvSpPr>
          <p:nvPr/>
        </p:nvSpPr>
        <p:spPr>
          <a:xfrm>
            <a:off x="268624" y="3980248"/>
            <a:ext cx="8385175" cy="156966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71000">
                <a:schemeClr val="bg1"/>
              </a:gs>
              <a:gs pos="35000">
                <a:schemeClr val="bg2"/>
              </a:gs>
              <a:gs pos="100000">
                <a:schemeClr val="bg2">
                  <a:lumMod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MAX(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grades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graduation FROM students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School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GROUP BY graduation HAVING MAX(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)&lt;= 2.0 ORDER BY graduation ASC; 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35FC240F-28D7-409A-BDD6-DB72150F22CC}"/>
              </a:ext>
            </a:extLst>
          </p:cNvPr>
          <p:cNvSpPr txBox="1">
            <a:spLocks/>
          </p:cNvSpPr>
          <p:nvPr/>
        </p:nvSpPr>
        <p:spPr>
          <a:xfrm>
            <a:off x="268625" y="5681031"/>
            <a:ext cx="8385175" cy="83099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71000">
                <a:schemeClr val="bg1"/>
              </a:gs>
              <a:gs pos="35000">
                <a:schemeClr val="bg2"/>
              </a:gs>
              <a:gs pos="100000">
                <a:schemeClr val="bg2">
                  <a:lumMod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MAX(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graduation FROM students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School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GROUP BY graduation;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45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vature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" id="{24F846AD-0162-44D4-93E8-2F393369D2EF}" vid="{C2372A91-FFE2-4AA5-895E-1FECFBB281D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Revature</Template>
  <TotalTime>351</TotalTime>
  <Words>517</Words>
  <Application>Microsoft Office PowerPoint</Application>
  <PresentationFormat>On-screen Show (4:3)</PresentationFormat>
  <Paragraphs>71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Courier New</vt:lpstr>
      <vt:lpstr>Revature</vt:lpstr>
      <vt:lpstr>DML &amp; DQL</vt:lpstr>
      <vt:lpstr>Data Manipulation Language Data Query Language</vt:lpstr>
      <vt:lpstr>DML Keywords</vt:lpstr>
      <vt:lpstr>WHERE clause </vt:lpstr>
      <vt:lpstr>WHERE continued</vt:lpstr>
      <vt:lpstr>Examples</vt:lpstr>
      <vt:lpstr>ALIASES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Manipulation Language</dc:title>
  <dc:creator>Bryn Portella</dc:creator>
  <cp:lastModifiedBy>Joseph Highe</cp:lastModifiedBy>
  <cp:revision>6</cp:revision>
  <dcterms:created xsi:type="dcterms:W3CDTF">2021-04-20T18:35:45Z</dcterms:created>
  <dcterms:modified xsi:type="dcterms:W3CDTF">2023-08-23T22:15:54Z</dcterms:modified>
</cp:coreProperties>
</file>