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0"/>
  </p:notesMasterIdLst>
  <p:sldIdLst>
    <p:sldId id="256" r:id="rId2"/>
    <p:sldId id="281" r:id="rId3"/>
    <p:sldId id="264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72" r:id="rId13"/>
    <p:sldId id="263" r:id="rId14"/>
    <p:sldId id="275" r:id="rId15"/>
    <p:sldId id="291" r:id="rId16"/>
    <p:sldId id="273" r:id="rId17"/>
    <p:sldId id="274" r:id="rId18"/>
    <p:sldId id="278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139" autoAdjust="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Copy/create file in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  <dgm:t>
        <a:bodyPr/>
        <a:lstStyle/>
        <a:p>
          <a:endParaRPr lang="en-US"/>
        </a:p>
      </dgm:t>
    </dgm:pt>
    <dgm:pt modelId="{D0D8F87F-29C4-47DC-88FC-3FCFC93E5FF2}" type="sibTrans" cxnId="{3911B386-8C5E-4A84-875E-0A4CDC913245}">
      <dgm:prSet/>
      <dgm:spPr/>
      <dgm:t>
        <a:bodyPr/>
        <a:lstStyle/>
        <a:p>
          <a:endParaRPr lang="en-US"/>
        </a:p>
      </dgm:t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–b “Branch1”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Create a new branch called </a:t>
          </a:r>
          <a:r>
            <a:rPr lang="en-US" i="1" dirty="0"/>
            <a:t>Branch1</a:t>
          </a:r>
          <a:r>
            <a:rPr lang="en-US" dirty="0"/>
            <a:t>.</a:t>
          </a:r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Then switch to that branch.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0F0F3A6F-C8FC-446E-BA64-F6919893DFE1}">
      <dgm:prSet phldrT="[Text]"/>
      <dgm:spPr/>
      <dgm:t>
        <a:bodyPr/>
        <a:lstStyle/>
        <a:p>
          <a:r>
            <a:rPr lang="en-US" dirty="0"/>
            <a:t>Now when you add files and commit it will be to this new branch. </a:t>
          </a:r>
        </a:p>
      </dgm:t>
    </dgm:pt>
    <dgm:pt modelId="{A4407A8B-2DDD-403D-8CB9-C74DFAA94834}" type="parTrans" cxnId="{A0565099-043F-4CA4-BD47-E49447AA66D2}">
      <dgm:prSet/>
      <dgm:spPr/>
      <dgm:t>
        <a:bodyPr/>
        <a:lstStyle/>
        <a:p>
          <a:endParaRPr lang="en-US"/>
        </a:p>
      </dgm:t>
    </dgm:pt>
    <dgm:pt modelId="{72A62BA1-5383-47BE-B5E9-DCF7D27B30FB}" type="sibTrans" cxnId="{A0565099-043F-4CA4-BD47-E49447AA66D2}">
      <dgm:prSet/>
      <dgm:spPr/>
      <dgm:t>
        <a:bodyPr/>
        <a:lstStyle/>
        <a:p>
          <a:endParaRPr lang="en-US"/>
        </a:p>
      </dgm:t>
    </dgm:pt>
    <dgm:pt modelId="{9CAD43A0-10F1-4BF9-BA29-DABCDAA979DB}">
      <dgm:prSet phldrT="[Text]"/>
      <dgm:spPr/>
      <dgm:t>
        <a:bodyPr/>
        <a:lstStyle/>
        <a:p>
          <a:r>
            <a:rPr lang="en-US" dirty="0"/>
            <a:t>Shorthand for</a:t>
          </a:r>
        </a:p>
      </dgm:t>
    </dgm:pt>
    <dgm:pt modelId="{DA59FBB6-DBA4-4AA2-BA38-52B5AAD824F4}" type="parTrans" cxnId="{015E1A03-EDFC-451E-B5F8-1C0C89457CC4}">
      <dgm:prSet/>
      <dgm:spPr/>
      <dgm:t>
        <a:bodyPr/>
        <a:lstStyle/>
        <a:p>
          <a:endParaRPr lang="en-US"/>
        </a:p>
      </dgm:t>
    </dgm:pt>
    <dgm:pt modelId="{6614FED3-6730-4321-8F81-1A5D9CB1BC30}" type="sibTrans" cxnId="{015E1A03-EDFC-451E-B5F8-1C0C89457CC4}">
      <dgm:prSet/>
      <dgm:spPr/>
      <dgm:t>
        <a:bodyPr/>
        <a:lstStyle/>
        <a:p>
          <a:endParaRPr lang="en-US"/>
        </a:p>
      </dgm:t>
    </dgm:pt>
    <dgm:pt modelId="{F5A0E36F-7586-4BB5-B5FA-B30BA46F8128}">
      <dgm:prSet phldrT="[Text]"/>
      <dgm:spPr/>
      <dgm:t>
        <a:bodyPr/>
        <a:lstStyle/>
        <a:p>
          <a:r>
            <a:rPr lang="en-US" dirty="0"/>
            <a:t>git checkout “Branch1”</a:t>
          </a:r>
        </a:p>
      </dgm:t>
    </dgm:pt>
    <dgm:pt modelId="{1A26C4F9-7C84-4693-9E81-C82690AC9976}" type="parTrans" cxnId="{2F1DF50D-F091-4743-992C-D6340887896E}">
      <dgm:prSet/>
      <dgm:spPr/>
      <dgm:t>
        <a:bodyPr/>
        <a:lstStyle/>
        <a:p>
          <a:endParaRPr lang="en-US"/>
        </a:p>
      </dgm:t>
    </dgm:pt>
    <dgm:pt modelId="{ED5EBC4D-C94F-426D-9F9B-6B25CA25B778}" type="sibTrans" cxnId="{2F1DF50D-F091-4743-992C-D6340887896E}">
      <dgm:prSet/>
      <dgm:spPr/>
      <dgm:t>
        <a:bodyPr/>
        <a:lstStyle/>
        <a:p>
          <a:endParaRPr lang="en-US"/>
        </a:p>
      </dgm:t>
    </dgm:pt>
    <dgm:pt modelId="{0DEB0E1B-51B8-45D1-95AF-59B386964FB5}">
      <dgm:prSet phldrT="[Text]"/>
      <dgm:spPr/>
      <dgm:t>
        <a:bodyPr/>
        <a:lstStyle/>
        <a:p>
          <a:r>
            <a:rPr lang="en-US" dirty="0"/>
            <a:t>git branch “Branch1”</a:t>
          </a:r>
        </a:p>
      </dgm:t>
    </dgm:pt>
    <dgm:pt modelId="{4A669C86-0140-4E47-87BB-09E7DFD6BF62}" type="parTrans" cxnId="{92A933C6-3B14-45DB-9B55-AC695BFD9948}">
      <dgm:prSet/>
      <dgm:spPr/>
      <dgm:t>
        <a:bodyPr/>
        <a:lstStyle/>
        <a:p>
          <a:endParaRPr lang="en-US"/>
        </a:p>
      </dgm:t>
    </dgm:pt>
    <dgm:pt modelId="{2F670BF8-84E9-4DC8-B388-BC8B0B07D89B}" type="sibTrans" cxnId="{92A933C6-3B14-45DB-9B55-AC695BFD9948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015E1A03-EDFC-451E-B5F8-1C0C89457CC4}" srcId="{9AD01EBB-8C43-47C3-AFB6-E0A8230DFD02}" destId="{9CAD43A0-10F1-4BF9-BA29-DABCDAA979DB}" srcOrd="3" destOrd="0" parTransId="{DA59FBB6-DBA4-4AA2-BA38-52B5AAD824F4}" sibTransId="{6614FED3-6730-4321-8F81-1A5D9CB1BC30}"/>
    <dgm:cxn modelId="{2F1DF50D-F091-4743-992C-D6340887896E}" srcId="{9CAD43A0-10F1-4BF9-BA29-DABCDAA979DB}" destId="{F5A0E36F-7586-4BB5-B5FA-B30BA46F8128}" srcOrd="1" destOrd="0" parTransId="{1A26C4F9-7C84-4693-9E81-C82690AC9976}" sibTransId="{ED5EBC4D-C94F-426D-9F9B-6B25CA25B778}"/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11CF6563-9267-468A-A22A-5AADF1E77A4A}" type="presOf" srcId="{0F0F3A6F-C8FC-446E-BA64-F6919893DFE1}" destId="{0B02D171-70D1-4938-8D68-A6465FCF183B}" srcOrd="0" destOrd="2" presId="urn:microsoft.com/office/officeart/2005/8/layout/vList2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A0565099-043F-4CA4-BD47-E49447AA66D2}" srcId="{9AD01EBB-8C43-47C3-AFB6-E0A8230DFD02}" destId="{0F0F3A6F-C8FC-446E-BA64-F6919893DFE1}" srcOrd="2" destOrd="0" parTransId="{A4407A8B-2DDD-403D-8CB9-C74DFAA94834}" sibTransId="{72A62BA1-5383-47BE-B5E9-DCF7D27B30FB}"/>
    <dgm:cxn modelId="{5ECECEAA-C58F-4A91-A648-3E05E58283EE}" type="presOf" srcId="{9CAD43A0-10F1-4BF9-BA29-DABCDAA979DB}" destId="{0B02D171-70D1-4938-8D68-A6465FCF183B}" srcOrd="0" destOrd="3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92A933C6-3B14-45DB-9B55-AC695BFD9948}" srcId="{9CAD43A0-10F1-4BF9-BA29-DABCDAA979DB}" destId="{0DEB0E1B-51B8-45D1-95AF-59B386964FB5}" srcOrd="0" destOrd="0" parTransId="{4A669C86-0140-4E47-87BB-09E7DFD6BF62}" sibTransId="{2F670BF8-84E9-4DC8-B388-BC8B0B07D89B}"/>
    <dgm:cxn modelId="{8E9316D3-5C18-4E55-8388-B8EC5C010661}" type="presOf" srcId="{0DEB0E1B-51B8-45D1-95AF-59B386964FB5}" destId="{0B02D171-70D1-4938-8D68-A6465FCF183B}" srcOrd="0" destOrd="4" presId="urn:microsoft.com/office/officeart/2005/8/layout/vList2"/>
    <dgm:cxn modelId="{721397D8-9CD3-48EB-8240-B3C4AC9A2664}" type="presOf" srcId="{F5A0E36F-7586-4BB5-B5FA-B30BA46F8128}" destId="{0B02D171-70D1-4938-8D68-A6465FCF183B}" srcOrd="0" destOrd="5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main</a:t>
          </a:r>
        </a:p>
        <a:p>
          <a:r>
            <a:rPr lang="en-US" dirty="0"/>
            <a:t>$ git merge Branch1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To merge </a:t>
          </a:r>
          <a:r>
            <a:rPr lang="en-US" i="1" dirty="0"/>
            <a:t>Branch1 into main</a:t>
          </a:r>
          <a:endParaRPr lang="en-US" dirty="0"/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Switch from any other branch to main.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55D0A95D-8589-41B7-B101-0BDD06B7F7A2}">
      <dgm:prSet phldrT="[Text]"/>
      <dgm:spPr/>
      <dgm:t>
        <a:bodyPr/>
        <a:lstStyle/>
        <a:p>
          <a:r>
            <a:rPr lang="en-US" dirty="0"/>
            <a:t>Call git merge from main siting the other branch</a:t>
          </a:r>
        </a:p>
      </dgm:t>
    </dgm:pt>
    <dgm:pt modelId="{E4CDA13A-30C3-4A0A-BBCA-38FBA2D4D776}" type="parTrans" cxnId="{92AD3E47-9C38-4150-87A0-834858095714}">
      <dgm:prSet/>
      <dgm:spPr/>
      <dgm:t>
        <a:bodyPr/>
        <a:lstStyle/>
        <a:p>
          <a:endParaRPr lang="en-US"/>
        </a:p>
      </dgm:t>
    </dgm:pt>
    <dgm:pt modelId="{BE39B148-ED09-42B7-B8ED-7705749D1E92}" type="sibTrans" cxnId="{92AD3E47-9C38-4150-87A0-834858095714}">
      <dgm:prSet/>
      <dgm:spPr/>
      <dgm:t>
        <a:bodyPr/>
        <a:lstStyle/>
        <a:p>
          <a:endParaRPr lang="en-US"/>
        </a:p>
      </dgm:t>
    </dgm:pt>
    <dgm:pt modelId="{EB956256-1E01-43AB-839B-E7AE9621952B}">
      <dgm:prSet phldrT="[Text]"/>
      <dgm:spPr/>
      <dgm:t>
        <a:bodyPr/>
        <a:lstStyle/>
        <a:p>
          <a:r>
            <a:rPr lang="en-US" dirty="0"/>
            <a:t>Possibly resolve </a:t>
          </a:r>
          <a:r>
            <a:rPr lang="en-US" i="1" dirty="0"/>
            <a:t>merge conflicts</a:t>
          </a:r>
          <a:endParaRPr lang="en-US" dirty="0"/>
        </a:p>
      </dgm:t>
    </dgm:pt>
    <dgm:pt modelId="{D17B83CD-875F-4DB5-BB4C-09672126B4A4}" type="parTrans" cxnId="{3F28D27F-5C0A-4719-AB2C-97F8B03CF55D}">
      <dgm:prSet/>
      <dgm:spPr/>
      <dgm:t>
        <a:bodyPr/>
        <a:lstStyle/>
        <a:p>
          <a:endParaRPr lang="en-US"/>
        </a:p>
      </dgm:t>
    </dgm:pt>
    <dgm:pt modelId="{EC82D1E7-63B5-4253-BFB8-0EA60723019F}" type="sibTrans" cxnId="{3F28D27F-5C0A-4719-AB2C-97F8B03CF55D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92AD3E47-9C38-4150-87A0-834858095714}" srcId="{9AD01EBB-8C43-47C3-AFB6-E0A8230DFD02}" destId="{55D0A95D-8589-41B7-B101-0BDD06B7F7A2}" srcOrd="2" destOrd="0" parTransId="{E4CDA13A-30C3-4A0A-BBCA-38FBA2D4D776}" sibTransId="{BE39B148-ED09-42B7-B8ED-7705749D1E92}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3F28D27F-5C0A-4719-AB2C-97F8B03CF55D}" srcId="{9AD01EBB-8C43-47C3-AFB6-E0A8230DFD02}" destId="{EB956256-1E01-43AB-839B-E7AE9621952B}" srcOrd="3" destOrd="0" parTransId="{D17B83CD-875F-4DB5-BB4C-09672126B4A4}" sibTransId="{EC82D1E7-63B5-4253-BFB8-0EA60723019F}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8F6033B1-E36D-4864-B1BC-97BC7A86A57D}" type="presOf" srcId="{EB956256-1E01-43AB-839B-E7AE9621952B}" destId="{0B02D171-70D1-4938-8D68-A6465FCF183B}" srcOrd="0" destOrd="3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775F46F3-5496-49FE-A4AB-9089D25D416A}" type="presOf" srcId="{55D0A95D-8589-41B7-B101-0BDD06B7F7A2}" destId="{0B02D171-70D1-4938-8D68-A6465FCF183B}" srcOrd="0" destOrd="2" presId="urn:microsoft.com/office/officeart/2005/8/layout/vList2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Copy/create file in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59601"/>
          <a:ext cx="838517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 git checkout –b “Branch1”</a:t>
          </a:r>
        </a:p>
      </dsp:txBody>
      <dsp:txXfrm>
        <a:off x="39980" y="99581"/>
        <a:ext cx="8305215" cy="739039"/>
      </dsp:txXfrm>
    </dsp:sp>
    <dsp:sp modelId="{0B02D171-70D1-4938-8D68-A6465FCF183B}">
      <dsp:nvSpPr>
        <dsp:cNvPr id="0" name=""/>
        <dsp:cNvSpPr/>
      </dsp:nvSpPr>
      <dsp:spPr>
        <a:xfrm>
          <a:off x="0" y="878601"/>
          <a:ext cx="8385175" cy="39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Create a new branch called </a:t>
          </a:r>
          <a:r>
            <a:rPr lang="en-US" sz="2700" i="1" kern="1200" dirty="0"/>
            <a:t>Branch1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Then switch to that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Now when you add files and commit it will be to this new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Shorthand for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branch “Branch1”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checkout “Branch1”</a:t>
          </a:r>
        </a:p>
      </dsp:txBody>
      <dsp:txXfrm>
        <a:off x="0" y="878601"/>
        <a:ext cx="8385175" cy="394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42747"/>
          <a:ext cx="8385175" cy="1688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checkout main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merge Branch1</a:t>
          </a:r>
        </a:p>
      </dsp:txBody>
      <dsp:txXfrm>
        <a:off x="82417" y="125164"/>
        <a:ext cx="8220341" cy="1523476"/>
      </dsp:txXfrm>
    </dsp:sp>
    <dsp:sp modelId="{0B02D171-70D1-4938-8D68-A6465FCF183B}">
      <dsp:nvSpPr>
        <dsp:cNvPr id="0" name=""/>
        <dsp:cNvSpPr/>
      </dsp:nvSpPr>
      <dsp:spPr>
        <a:xfrm>
          <a:off x="0" y="1731057"/>
          <a:ext cx="8385175" cy="31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To merge </a:t>
          </a:r>
          <a:r>
            <a:rPr lang="en-US" sz="3000" i="1" kern="1200" dirty="0"/>
            <a:t>Branch1 into main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Switch from any other branch to main.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Call git merge from main siting the other branch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Possibly resolve </a:t>
          </a:r>
          <a:r>
            <a:rPr lang="en-US" sz="3000" i="1" kern="1200" dirty="0"/>
            <a:t>merge conflicts</a:t>
          </a:r>
          <a:endParaRPr lang="en-US" sz="3000" kern="1200" dirty="0"/>
        </a:p>
      </dsp:txBody>
      <dsp:txXfrm>
        <a:off x="0" y="1731057"/>
        <a:ext cx="8385175" cy="3108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E336-FA77-4937-9F43-09B79C1702B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EE16-B673-4D07-B4A7-401FE2B4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DC7-3F0A-4899-A812-18344528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6" y="320634"/>
            <a:ext cx="7282849" cy="2543545"/>
          </a:xfrm>
        </p:spPr>
        <p:txBody>
          <a:bodyPr/>
          <a:lstStyle/>
          <a:p>
            <a:r>
              <a:rPr lang="en-US" dirty="0"/>
              <a:t>File Systems</a:t>
            </a:r>
            <a:br>
              <a:rPr lang="en-US" dirty="0"/>
            </a:br>
            <a:r>
              <a:rPr lang="en-US" dirty="0"/>
              <a:t>CLI</a:t>
            </a:r>
            <a:br>
              <a:rPr lang="en-US" dirty="0"/>
            </a:br>
            <a:r>
              <a:rPr lang="en-US" dirty="0"/>
              <a:t>Collaboration with GIT</a:t>
            </a:r>
          </a:p>
        </p:txBody>
      </p:sp>
    </p:spTree>
    <p:extLst>
      <p:ext uri="{BB962C8B-B14F-4D97-AF65-F5344CB8AC3E}">
        <p14:creationId xmlns:p14="http://schemas.microsoft.com/office/powerpoint/2010/main" val="3178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i="1" dirty="0"/>
              <a:t> (manual)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displays helpful information about the command. Note that Git bash uses the --help flag in lieu of the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dirty="0"/>
              <a:t> command.</a:t>
            </a:r>
          </a:p>
          <a:p>
            <a:pPr lvl="1"/>
            <a:r>
              <a:rPr lang="en-US" sz="3200" dirty="0" err="1"/>
              <a:t>unix</a:t>
            </a:r>
            <a:r>
              <a:rPr lang="en-US" sz="3200" dirty="0"/>
              <a:t>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200" dirty="0"/>
              <a:t> &lt;command&gt;</a:t>
            </a:r>
          </a:p>
          <a:p>
            <a:pPr lvl="2"/>
            <a:r>
              <a:rPr lang="en-US" sz="2800" dirty="0"/>
              <a:t>i.e.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man cat</a:t>
            </a:r>
          </a:p>
          <a:p>
            <a:pPr lvl="1"/>
            <a:r>
              <a:rPr lang="en-US" sz="3200" i="1" dirty="0" err="1"/>
              <a:t>Gitbash</a:t>
            </a:r>
            <a:r>
              <a:rPr lang="en-US" sz="3200" i="1" dirty="0"/>
              <a:t>: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</a:p>
          <a:p>
            <a:pPr lvl="2"/>
            <a:r>
              <a:rPr lang="en-US" sz="2800" i="1" dirty="0"/>
              <a:t>i.e.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--help</a:t>
            </a:r>
          </a:p>
          <a:p>
            <a:r>
              <a:rPr lang="en-US" sz="3600" dirty="0"/>
              <a:t>Google is your best friend as a programmer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Allows for safer collaboration between teams</a:t>
            </a:r>
          </a:p>
          <a:p>
            <a:r>
              <a:rPr lang="en-US" dirty="0"/>
              <a:t>Many different hosting tools for git based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 etc. </a:t>
            </a:r>
          </a:p>
          <a:p>
            <a:r>
              <a:rPr lang="en-US" dirty="0"/>
              <a:t>git is the underlying software that these platforms rely on, but </a:t>
            </a:r>
            <a:r>
              <a:rPr lang="en-US" i="1" dirty="0"/>
              <a:t>it is not the platform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FAD-8CA0-425C-B6C5-A1B3E961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7B37-1ED6-4390-AC3B-795F3C3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A150D-04B2-45CC-9513-964482C385EE}"/>
              </a:ext>
            </a:extLst>
          </p:cNvPr>
          <p:cNvGrpSpPr/>
          <p:nvPr/>
        </p:nvGrpSpPr>
        <p:grpSpPr>
          <a:xfrm>
            <a:off x="1255294" y="3153497"/>
            <a:ext cx="7591926" cy="2013452"/>
            <a:chOff x="854242" y="2142844"/>
            <a:chExt cx="7591926" cy="20134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D73FDE-A4F1-4E44-8702-37EA8749596E}"/>
                </a:ext>
              </a:extLst>
            </p:cNvPr>
            <p:cNvCxnSpPr/>
            <p:nvPr/>
          </p:nvCxnSpPr>
          <p:spPr>
            <a:xfrm>
              <a:off x="854242" y="2273968"/>
              <a:ext cx="7591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240BE1-2BBA-4B4D-B81E-C1925F7469D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2" y="2273968"/>
              <a:ext cx="1431758" cy="792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92B339-9DEB-4886-B74C-FDA62F41294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394284" y="3066492"/>
              <a:ext cx="27432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C335F9-C521-427C-9793-67950A9C76C9}"/>
                </a:ext>
              </a:extLst>
            </p:cNvPr>
            <p:cNvCxnSpPr/>
            <p:nvPr/>
          </p:nvCxnSpPr>
          <p:spPr>
            <a:xfrm rot="16200000" flipH="1">
              <a:off x="2345377" y="3115398"/>
              <a:ext cx="964088" cy="866274"/>
            </a:xfrm>
            <a:prstGeom prst="bentConnector3">
              <a:avLst>
                <a:gd name="adj1" fmla="val 999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7E284BE-9C11-4BA2-A64A-2E0620CCF56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248527" y="3066492"/>
              <a:ext cx="1888957" cy="9640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2623882-53EB-4DB5-B664-18DC62D2F85C}"/>
                </a:ext>
              </a:extLst>
            </p:cNvPr>
            <p:cNvSpPr/>
            <p:nvPr/>
          </p:nvSpPr>
          <p:spPr>
            <a:xfrm>
              <a:off x="2286000" y="292718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4CD647A-63A6-4596-8710-C7710C490B81}"/>
                </a:ext>
              </a:extLst>
            </p:cNvPr>
            <p:cNvSpPr/>
            <p:nvPr/>
          </p:nvSpPr>
          <p:spPr>
            <a:xfrm>
              <a:off x="3292824" y="390486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275FBD7E-E809-4BF6-AD9E-61765A7D381A}"/>
                </a:ext>
              </a:extLst>
            </p:cNvPr>
            <p:cNvSpPr/>
            <p:nvPr/>
          </p:nvSpPr>
          <p:spPr>
            <a:xfrm>
              <a:off x="5137484" y="2940775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955A443-9CCF-404A-ABC1-899A1502EDC0}"/>
                </a:ext>
              </a:extLst>
            </p:cNvPr>
            <p:cNvSpPr/>
            <p:nvPr/>
          </p:nvSpPr>
          <p:spPr>
            <a:xfrm>
              <a:off x="3064224" y="2142844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55F7CA-D558-4B43-BBCE-3B1749A5EBF3}"/>
                </a:ext>
              </a:extLst>
            </p:cNvPr>
            <p:cNvSpPr/>
            <p:nvPr/>
          </p:nvSpPr>
          <p:spPr>
            <a:xfrm>
              <a:off x="5767318" y="216281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60195A-AE3A-4D2D-A06F-1849EA4E853B}"/>
                </a:ext>
              </a:extLst>
            </p:cNvPr>
            <p:cNvCxnSpPr>
              <a:stCxn id="29" idx="0"/>
              <a:endCxn id="33" idx="4"/>
            </p:cNvCxnSpPr>
            <p:nvPr/>
          </p:nvCxnSpPr>
          <p:spPr>
            <a:xfrm flipV="1">
              <a:off x="5251784" y="2414244"/>
              <a:ext cx="629834" cy="52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626EC-AAB7-4F2E-9D76-C00E03AC26E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684421" y="2268561"/>
              <a:ext cx="1379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687DF8-5ED3-4F6E-97D5-F114ECCD5CF7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3292824" y="2268561"/>
              <a:ext cx="2474494" cy="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3F161CFB-2822-44AF-844D-D83670856852}"/>
                </a:ext>
              </a:extLst>
            </p:cNvPr>
            <p:cNvSpPr/>
            <p:nvPr/>
          </p:nvSpPr>
          <p:spPr>
            <a:xfrm>
              <a:off x="4078706" y="292055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5C461A-C16B-4CD6-9CFB-910202F2690C}"/>
              </a:ext>
            </a:extLst>
          </p:cNvPr>
          <p:cNvSpPr/>
          <p:nvPr/>
        </p:nvSpPr>
        <p:spPr>
          <a:xfrm>
            <a:off x="1868084" y="3153497"/>
            <a:ext cx="228600" cy="2514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733294-820A-4750-80FF-95E0A21DDC70}"/>
              </a:ext>
            </a:extLst>
          </p:cNvPr>
          <p:cNvSpPr txBox="1"/>
          <p:nvPr/>
        </p:nvSpPr>
        <p:spPr>
          <a:xfrm>
            <a:off x="1130650" y="2332788"/>
            <a:ext cx="213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MASTER or MAIN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0BB06E60-A8A7-4FCD-BE94-28B9034DD040}"/>
              </a:ext>
            </a:extLst>
          </p:cNvPr>
          <p:cNvSpPr/>
          <p:nvPr/>
        </p:nvSpPr>
        <p:spPr>
          <a:xfrm>
            <a:off x="1873279" y="2798629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66173-4035-4A68-A029-C8DC55BC3B5D}"/>
              </a:ext>
            </a:extLst>
          </p:cNvPr>
          <p:cNvSpPr txBox="1"/>
          <p:nvPr/>
        </p:nvSpPr>
        <p:spPr>
          <a:xfrm>
            <a:off x="1175380" y="4540936"/>
            <a:ext cx="10438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6B930AF-609D-49A5-B039-5A2813C50316}"/>
              </a:ext>
            </a:extLst>
          </p:cNvPr>
          <p:cNvSpPr/>
          <p:nvPr/>
        </p:nvSpPr>
        <p:spPr>
          <a:xfrm>
            <a:off x="2681036" y="358698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81734-18DD-4951-BC87-D31387DE95E6}"/>
              </a:ext>
            </a:extLst>
          </p:cNvPr>
          <p:cNvSpPr txBox="1"/>
          <p:nvPr/>
        </p:nvSpPr>
        <p:spPr>
          <a:xfrm>
            <a:off x="2229875" y="5153942"/>
            <a:ext cx="104387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FAF0E7B-5E07-4DC9-8872-8175A85349E9}"/>
              </a:ext>
            </a:extLst>
          </p:cNvPr>
          <p:cNvSpPr/>
          <p:nvPr/>
        </p:nvSpPr>
        <p:spPr>
          <a:xfrm>
            <a:off x="3465276" y="2836501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DA87C7C-1B27-4B54-AB50-04F6341B240D}"/>
              </a:ext>
            </a:extLst>
          </p:cNvPr>
          <p:cNvSpPr/>
          <p:nvPr/>
        </p:nvSpPr>
        <p:spPr>
          <a:xfrm>
            <a:off x="3693876" y="4591111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D0E9827-3E26-429F-9357-F4311084F231}"/>
              </a:ext>
            </a:extLst>
          </p:cNvPr>
          <p:cNvSpPr/>
          <p:nvPr/>
        </p:nvSpPr>
        <p:spPr>
          <a:xfrm>
            <a:off x="4479758" y="3574279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A037F16-30E8-4E14-87C2-F395FCA699C6}"/>
              </a:ext>
            </a:extLst>
          </p:cNvPr>
          <p:cNvSpPr/>
          <p:nvPr/>
        </p:nvSpPr>
        <p:spPr>
          <a:xfrm>
            <a:off x="4547024" y="358279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1990FE9-A444-4141-AB5F-F6BCF854DF63}"/>
              </a:ext>
            </a:extLst>
          </p:cNvPr>
          <p:cNvSpPr/>
          <p:nvPr/>
        </p:nvSpPr>
        <p:spPr>
          <a:xfrm>
            <a:off x="6168370" y="2846127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2BED5D-3738-43A7-86A4-47FEE52A94E2}"/>
              </a:ext>
            </a:extLst>
          </p:cNvPr>
          <p:cNvSpPr/>
          <p:nvPr/>
        </p:nvSpPr>
        <p:spPr>
          <a:xfrm>
            <a:off x="5538536" y="360655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F83D7BB-6DBE-46B5-83DD-03CDE62D54CA}"/>
              </a:ext>
            </a:extLst>
          </p:cNvPr>
          <p:cNvSpPr/>
          <p:nvPr/>
        </p:nvSpPr>
        <p:spPr>
          <a:xfrm>
            <a:off x="6252230" y="285340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Basic Add Program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A6F-9A7A-452F-ACA1-9DD9776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409-B925-41FA-A0CF-E8694A963FF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i="1" dirty="0" err="1"/>
              <a:t>newdirectory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…code is written and saved in this folder…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git add .</a:t>
            </a:r>
          </a:p>
          <a:p>
            <a:pPr marL="0" indent="0">
              <a:buNone/>
            </a:pPr>
            <a:r>
              <a:rPr lang="en-US" dirty="0"/>
              <a:t>$ git commit –m “description of work completed”</a:t>
            </a:r>
          </a:p>
          <a:p>
            <a:pPr marL="0" indent="0">
              <a:buNone/>
            </a:pPr>
            <a:r>
              <a:rPr lang="en-US" dirty="0"/>
              <a:t>$ git pull origin main</a:t>
            </a:r>
          </a:p>
          <a:p>
            <a:pPr marL="0" indent="0">
              <a:buNone/>
            </a:pPr>
            <a:r>
              <a:rPr lang="en-US" dirty="0"/>
              <a:t>$ git push origin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D1EB-8A28-4FE9-B387-E1A9529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git clone</a:t>
            </a:r>
            <a:r>
              <a:rPr lang="en-US" dirty="0"/>
              <a:t> – create a copy of a repository on github.com or gitlab.com onto your local machine.</a:t>
            </a:r>
          </a:p>
          <a:p>
            <a:r>
              <a:rPr lang="en-US" b="1" i="1" dirty="0"/>
              <a:t>git add</a:t>
            </a:r>
            <a:r>
              <a:rPr lang="en-US" dirty="0"/>
              <a:t> – stage files (staging indicates which files you want to keep a record of or remove. i.e. it tracks your current work)</a:t>
            </a:r>
          </a:p>
          <a:p>
            <a:r>
              <a:rPr lang="en-US" b="1" i="1" dirty="0"/>
              <a:t>git commit</a:t>
            </a:r>
            <a:r>
              <a:rPr lang="en-US" dirty="0"/>
              <a:t> – take a ‘snapshot’ of your staged files, and inform git to use these as a working standard moving forward. You interact with remove git repositories using these commits..</a:t>
            </a:r>
          </a:p>
          <a:p>
            <a:pPr lvl="1"/>
            <a:r>
              <a:rPr lang="en-US" dirty="0"/>
              <a:t>Note that commit must always be accompanied by a message. Using the ‘-m’ flag will allow you to write a message automatically.</a:t>
            </a:r>
          </a:p>
          <a:p>
            <a:r>
              <a:rPr lang="en-US" b="1" i="1" dirty="0"/>
              <a:t>git pull</a:t>
            </a:r>
            <a:r>
              <a:rPr lang="en-US" dirty="0"/>
              <a:t> – a command used retrieve and merge the most recent commit from a branch on a linked, remote repository</a:t>
            </a:r>
          </a:p>
          <a:p>
            <a:r>
              <a:rPr lang="en-US" b="1" i="1" dirty="0"/>
              <a:t>git push</a:t>
            </a:r>
            <a:r>
              <a:rPr lang="en-US" dirty="0"/>
              <a:t> – a command used to copy your local commit from a repository to a branch on a linked, remote repository.</a:t>
            </a:r>
          </a:p>
          <a:p>
            <a:r>
              <a:rPr lang="en-US" b="1" i="1" dirty="0"/>
              <a:t>git status</a:t>
            </a:r>
            <a:r>
              <a:rPr lang="en-US" dirty="0"/>
              <a:t> – a utility command used to compare your local repository, the stages files, and your record of commits, as compared to the linked repository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5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8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1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CC-4946-4562-BD71-19B6248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50CE-DF56-4A3E-90BB-B75698C9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2" y="1605734"/>
            <a:ext cx="838398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Forking a repository creates your own copy of a project.</a:t>
            </a:r>
          </a:p>
          <a:p>
            <a:pPr lvl="4"/>
            <a:r>
              <a:rPr lang="en-US" dirty="0"/>
              <a:t>Created using the fork button on </a:t>
            </a:r>
            <a:r>
              <a:rPr lang="en-US" dirty="0" err="1"/>
              <a:t>github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Clone this repo as you would any other to create a local copy. </a:t>
            </a:r>
          </a:p>
          <a:p>
            <a:r>
              <a:rPr lang="en-US" dirty="0"/>
              <a:t>If you want to pull in changes from the original repo- $ git pull </a:t>
            </a:r>
            <a:r>
              <a:rPr lang="en-US" u="sng" dirty="0" err="1"/>
              <a:t>url</a:t>
            </a:r>
            <a:r>
              <a:rPr lang="en-US" u="sng" dirty="0"/>
              <a:t> of original</a:t>
            </a:r>
          </a:p>
          <a:p>
            <a:r>
              <a:rPr lang="en-US" dirty="0"/>
              <a:t>If you made changes that you want the original to add in --- you create a </a:t>
            </a:r>
            <a:r>
              <a:rPr lang="en-US" i="1" dirty="0"/>
              <a:t>pull request </a:t>
            </a:r>
          </a:p>
          <a:p>
            <a:pPr lvl="1"/>
            <a:r>
              <a:rPr lang="en-US" dirty="0"/>
              <a:t>You request that they pull in your changes to their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4D0F-7CBE-40B7-9CA6-55A0AEB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The “Fork” button">
            <a:extLst>
              <a:ext uri="{FF2B5EF4-FFF2-40B4-BE49-F238E27FC236}">
                <a16:creationId xmlns:a16="http://schemas.microsoft.com/office/drawing/2014/main" id="{31407B4A-3208-45B2-9B4F-BC0116C9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2578593"/>
            <a:ext cx="1295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  <a:p>
            <a:pPr lvl="1"/>
            <a:r>
              <a:rPr lang="en-US" dirty="0"/>
              <a:t>With a relative path ‘../’ is used to move outside of the current directly (“one level up”).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7"/>
            <a:ext cx="7919328" cy="6671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901611" y="1497396"/>
            <a:ext cx="8082817" cy="4429272"/>
            <a:chOff x="896683" y="1768287"/>
            <a:chExt cx="5697404" cy="3453463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879231" y="176828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0072" y="2824771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20178" y="4887805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57534" y="4887805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5127" y="49354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400" dirty="0"/>
              <a:t> </a:t>
            </a:r>
          </a:p>
          <a:p>
            <a:pPr lvl="1"/>
            <a:r>
              <a:rPr lang="en-US" sz="1600" dirty="0"/>
              <a:t>the clear command usually prints several blank lines such that all previous commands are no longer on the screen.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400" dirty="0"/>
              <a:t>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lvl="1"/>
            <a:r>
              <a:rPr lang="en-US" dirty="0"/>
              <a:t>the concatenate command prints the contents of a file to the console. cat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/>
              <a:t>the head command prints the first ten lines of a file to the console. head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/>
            <a:r>
              <a:rPr lang="en-US" dirty="0"/>
              <a:t>the tail command prints the last ten lines of a file to the console. tail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</a:p>
          <a:p>
            <a:pPr lvl="1"/>
            <a:r>
              <a:rPr lang="en-US" dirty="0"/>
              <a:t>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959"/>
            <a:ext cx="8383980" cy="5246878"/>
          </a:xfrm>
        </p:spPr>
        <p:txBody>
          <a:bodyPr>
            <a:normAutofit fontScale="32500" lnSpcReduction="2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copy command creates a copy of the specified file at the location specified. If the recursive </a:t>
            </a:r>
            <a:r>
              <a:rPr lang="en-US" sz="4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 ( </a:t>
            </a:r>
            <a:r>
              <a:rPr lang="en-US" sz="4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-r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) is used, it will operate on directories. </a:t>
            </a:r>
            <a:endParaRPr lang="en-US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hello.txt goodbye.txt 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-r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move command will rename or move a file or entire directory with the recursive flag. 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 mv hello.txt goodbye.txt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 hello.txt B/.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 mv -r A C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remove command will delete a file. If you use the recursive flag, it can delete a directory. The force flag ( -f) will cause the command to delete files without prompting the user if there are warnings. The command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-rf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hello.txt: rm hello.txt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 hello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657</TotalTime>
  <Words>1416</Words>
  <Application>Microsoft Office PowerPoint</Application>
  <PresentationFormat>On-screen Show (4:3)</PresentationFormat>
  <Paragraphs>175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Revature</vt:lpstr>
      <vt:lpstr>File Systems CLI Collaboration with GIT</vt:lpstr>
      <vt:lpstr>File System</vt:lpstr>
      <vt:lpstr>Absolute and Relative Paths</vt:lpstr>
      <vt:lpstr>Absolute and Relative Paths</vt:lpstr>
      <vt:lpstr>Command Line</vt:lpstr>
      <vt:lpstr>Common BASH Commands</vt:lpstr>
      <vt:lpstr>Common BASH Commands (cont…)</vt:lpstr>
      <vt:lpstr>Common BASH Commands (cont…)</vt:lpstr>
      <vt:lpstr>Common BASH Commands (cont…)</vt:lpstr>
      <vt:lpstr>Getting help with the command line</vt:lpstr>
      <vt:lpstr>Git</vt:lpstr>
      <vt:lpstr>Branching</vt:lpstr>
      <vt:lpstr>Basic Add Program to GitHub</vt:lpstr>
      <vt:lpstr>Example</vt:lpstr>
      <vt:lpstr>Git CLI Commands</vt:lpstr>
      <vt:lpstr>Create branch</vt:lpstr>
      <vt:lpstr>Merge branch</vt:lpstr>
      <vt:lpstr>Forking Repositories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36</cp:revision>
  <dcterms:created xsi:type="dcterms:W3CDTF">2021-05-10T12:23:39Z</dcterms:created>
  <dcterms:modified xsi:type="dcterms:W3CDTF">2023-08-17T22:46:46Z</dcterms:modified>
</cp:coreProperties>
</file>