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23" r:id="rId4"/>
    <p:sldId id="324" r:id="rId5"/>
    <p:sldId id="322" r:id="rId6"/>
    <p:sldId id="321" r:id="rId7"/>
    <p:sldId id="320" r:id="rId8"/>
    <p:sldId id="325" r:id="rId9"/>
    <p:sldId id="327" r:id="rId10"/>
    <p:sldId id="315" r:id="rId11"/>
    <p:sldId id="329" r:id="rId12"/>
    <p:sldId id="328" r:id="rId13"/>
    <p:sldId id="316" r:id="rId14"/>
    <p:sldId id="319" r:id="rId15"/>
    <p:sldId id="332" r:id="rId16"/>
    <p:sldId id="333" r:id="rId17"/>
    <p:sldId id="331" r:id="rId18"/>
    <p:sldId id="334"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1566" y="9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721658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Testing with JUnit and Mockito</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a:bodyPr>
          <a:lstStyle/>
          <a:p>
            <a:r>
              <a:rPr lang="en-US" dirty="0"/>
              <a:t>JUnit is an open-source java framework designed for the purpose of writing and running unit testing.</a:t>
            </a:r>
          </a:p>
          <a:p>
            <a:r>
              <a:rPr lang="en-US" dirty="0"/>
              <a:t>JUnit allows for the creation of both application code and test during development.</a:t>
            </a:r>
          </a:p>
          <a:p>
            <a:r>
              <a:rPr lang="en-US" dirty="0"/>
              <a:t>JUnit also provides a graphical user interface (GUI) which makes it possible to write and test source code quickly and easily.</a:t>
            </a:r>
          </a:p>
          <a:p>
            <a:pPr lvl="1"/>
            <a:r>
              <a:rPr lang="en-US" dirty="0"/>
              <a:t>JUnit shows test progress in a bar that starts green if testing is going fine, but turns red when a test fails.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24599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Content Placeholder 4">
            <a:extLst>
              <a:ext uri="{FF2B5EF4-FFF2-40B4-BE49-F238E27FC236}">
                <a16:creationId xmlns:a16="http://schemas.microsoft.com/office/drawing/2014/main" id="{DEB7C9A2-5719-42D5-9593-C3F102F11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41" y="1472883"/>
            <a:ext cx="7053117" cy="5033906"/>
          </a:xfrm>
          <a:prstGeom prst="rect">
            <a:avLst/>
          </a:prstGeom>
          <a:noFill/>
          <a:ln>
            <a:noFill/>
          </a:ln>
        </p:spPr>
      </p:pic>
    </p:spTree>
    <p:extLst>
      <p:ext uri="{BB962C8B-B14F-4D97-AF65-F5344CB8AC3E}">
        <p14:creationId xmlns:p14="http://schemas.microsoft.com/office/powerpoint/2010/main" val="428571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Annotations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fontScale="85000" lnSpcReduction="10000"/>
          </a:bodyPr>
          <a:lstStyle/>
          <a:p>
            <a:r>
              <a:rPr lang="en-US" dirty="0"/>
              <a:t>JUnit uses several annotations within the </a:t>
            </a:r>
            <a:r>
              <a:rPr lang="en-US" dirty="0" err="1"/>
              <a:t>org.junit</a:t>
            </a:r>
            <a:r>
              <a:rPr lang="en-US" dirty="0"/>
              <a:t> package that developers can use to create tests and setup test environments:</a:t>
            </a:r>
          </a:p>
          <a:p>
            <a:pPr lvl="1"/>
            <a:r>
              <a:rPr lang="en-US" dirty="0">
                <a:latin typeface="Courier New" panose="02070309020205020404" pitchFamily="49" charset="0"/>
                <a:cs typeface="Courier New" panose="02070309020205020404" pitchFamily="49" charset="0"/>
              </a:rPr>
              <a:t>@Test</a:t>
            </a:r>
            <a:r>
              <a:rPr lang="en-US" dirty="0"/>
              <a:t> – declares a method as a test method</a:t>
            </a:r>
          </a:p>
          <a:p>
            <a:pPr lvl="1"/>
            <a:r>
              <a:rPr lang="en-US" dirty="0">
                <a:latin typeface="Courier New" panose="02070309020205020404" pitchFamily="49" charset="0"/>
                <a:cs typeface="Courier New" panose="02070309020205020404" pitchFamily="49" charset="0"/>
              </a:rPr>
              <a:t>@BeforeClass</a:t>
            </a:r>
            <a:r>
              <a:rPr lang="en-US" dirty="0"/>
              <a:t> – declares a setup method that runs once, before all other methods in the class</a:t>
            </a:r>
          </a:p>
          <a:p>
            <a:pPr lvl="1"/>
            <a:r>
              <a:rPr lang="en-US" dirty="0">
                <a:latin typeface="Courier New" panose="02070309020205020404" pitchFamily="49" charset="0"/>
                <a:cs typeface="Courier New" panose="02070309020205020404" pitchFamily="49" charset="0"/>
              </a:rPr>
              <a:t>@Before</a:t>
            </a:r>
            <a:r>
              <a:rPr lang="en-US" dirty="0"/>
              <a:t> – declares a setup method that runs before each test method is run</a:t>
            </a:r>
          </a:p>
          <a:p>
            <a:pPr lvl="1"/>
            <a:r>
              <a:rPr lang="en-US" dirty="0">
                <a:latin typeface="Courier New" panose="02070309020205020404" pitchFamily="49" charset="0"/>
                <a:cs typeface="Courier New" panose="02070309020205020404" pitchFamily="49" charset="0"/>
              </a:rPr>
              <a:t>@After</a:t>
            </a:r>
            <a:r>
              <a:rPr lang="en-US" dirty="0"/>
              <a:t> – declares a ‘tear-down’ method that runs after each test method</a:t>
            </a:r>
          </a:p>
          <a:p>
            <a:pPr lvl="1"/>
            <a:r>
              <a:rPr lang="en-US" dirty="0">
                <a:latin typeface="Courier New" panose="02070309020205020404" pitchFamily="49" charset="0"/>
                <a:cs typeface="Courier New" panose="02070309020205020404" pitchFamily="49" charset="0"/>
              </a:rPr>
              <a:t>@AfterClass</a:t>
            </a:r>
            <a:r>
              <a:rPr lang="en-US" dirty="0"/>
              <a:t> – declares a ‘tear-down’ method that runs once, after all other methods in the class</a:t>
            </a:r>
          </a:p>
          <a:p>
            <a:pPr lvl="1"/>
            <a:r>
              <a:rPr lang="en-US" dirty="0">
                <a:latin typeface="Courier New" panose="02070309020205020404" pitchFamily="49" charset="0"/>
                <a:cs typeface="Courier New" panose="02070309020205020404" pitchFamily="49" charset="0"/>
              </a:rPr>
              <a:t>@Ignore</a:t>
            </a:r>
            <a:r>
              <a:rPr lang="en-US" dirty="0"/>
              <a:t> – declares that the proceeding test will not be run. </a:t>
            </a:r>
          </a:p>
          <a:p>
            <a:pPr lvl="2"/>
            <a:r>
              <a:rPr lang="en-US" dirty="0"/>
              <a:t>Used to check other test cases within a test class before refactoring individual test cases.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1132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Assertions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assertEquals</a:t>
            </a:r>
            <a:r>
              <a:rPr lang="en-US" dirty="0">
                <a:latin typeface="Courier New" panose="02070309020205020404" pitchFamily="49" charset="0"/>
                <a:cs typeface="Courier New" panose="02070309020205020404" pitchFamily="49" charset="0"/>
              </a:rPr>
              <a:t>()</a:t>
            </a:r>
            <a:r>
              <a:rPr lang="en-US" dirty="0"/>
              <a:t> – Test to see if a return value is the same as an expected result</a:t>
            </a:r>
          </a:p>
          <a:p>
            <a:r>
              <a:rPr lang="en-US" dirty="0" err="1">
                <a:latin typeface="Courier New" panose="02070309020205020404" pitchFamily="49" charset="0"/>
                <a:cs typeface="Courier New" panose="02070309020205020404" pitchFamily="49" charset="0"/>
              </a:rPr>
              <a:t>assertNotEquals</a:t>
            </a:r>
            <a:r>
              <a:rPr lang="en-US" dirty="0">
                <a:latin typeface="Courier New" panose="02070309020205020404" pitchFamily="49" charset="0"/>
                <a:cs typeface="Courier New" panose="02070309020205020404" pitchFamily="49" charset="0"/>
              </a:rPr>
              <a:t>()</a:t>
            </a:r>
            <a:r>
              <a:rPr lang="en-US" dirty="0"/>
              <a:t> – Test to see if return value differs from an expected result</a:t>
            </a:r>
          </a:p>
          <a:p>
            <a:r>
              <a:rPr lang="en-US" dirty="0" err="1">
                <a:latin typeface="Courier New" panose="02070309020205020404" pitchFamily="49" charset="0"/>
                <a:cs typeface="Courier New" panose="02070309020205020404" pitchFamily="49" charset="0"/>
              </a:rPr>
              <a:t>assertNull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reference is null</a:t>
            </a:r>
          </a:p>
          <a:p>
            <a:r>
              <a:rPr lang="en-US" dirty="0" err="1">
                <a:latin typeface="Courier New" panose="02070309020205020404" pitchFamily="49" charset="0"/>
                <a:cs typeface="Courier New" panose="02070309020205020404" pitchFamily="49" charset="0"/>
              </a:rPr>
              <a:t>assertNotNull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has a non-null reference</a:t>
            </a:r>
          </a:p>
          <a:p>
            <a:r>
              <a:rPr lang="en-US" dirty="0" err="1">
                <a:latin typeface="Courier New" panose="02070309020205020404" pitchFamily="49" charset="0"/>
                <a:cs typeface="Courier New" panose="02070309020205020404" pitchFamily="49" charset="0"/>
              </a:rPr>
              <a:t>assertArrayEquals</a:t>
            </a:r>
            <a:r>
              <a:rPr lang="en-US" dirty="0">
                <a:latin typeface="Courier New" panose="02070309020205020404" pitchFamily="49" charset="0"/>
                <a:cs typeface="Courier New" panose="02070309020205020404" pitchFamily="49" charset="0"/>
              </a:rPr>
              <a:t>()</a:t>
            </a:r>
            <a:r>
              <a:rPr lang="en-US" dirty="0"/>
              <a:t> – Test to see if the values of an array match a provided array.</a:t>
            </a:r>
          </a:p>
          <a:p>
            <a:r>
              <a:rPr lang="en-US" dirty="0" err="1">
                <a:latin typeface="Courier New" panose="02070309020205020404" pitchFamily="49" charset="0"/>
                <a:cs typeface="Courier New" panose="02070309020205020404" pitchFamily="49" charset="0"/>
              </a:rPr>
              <a:t>assertTrue</a:t>
            </a:r>
            <a:r>
              <a:rPr lang="en-US" dirty="0">
                <a:latin typeface="Courier New" panose="02070309020205020404" pitchFamily="49" charset="0"/>
                <a:cs typeface="Courier New" panose="02070309020205020404" pitchFamily="49" charset="0"/>
              </a:rPr>
              <a:t>()</a:t>
            </a:r>
            <a:r>
              <a:rPr lang="en-US" dirty="0"/>
              <a:t> – Test to see if something is true</a:t>
            </a:r>
          </a:p>
          <a:p>
            <a:r>
              <a:rPr lang="en-US" dirty="0" err="1">
                <a:latin typeface="Courier New" panose="02070309020205020404" pitchFamily="49" charset="0"/>
                <a:cs typeface="Courier New" panose="02070309020205020404" pitchFamily="49" charset="0"/>
              </a:rPr>
              <a:t>assertFalse</a:t>
            </a:r>
            <a:r>
              <a:rPr lang="en-US" dirty="0">
                <a:latin typeface="Courier New" panose="02070309020205020404" pitchFamily="49" charset="0"/>
                <a:cs typeface="Courier New" panose="02070309020205020404" pitchFamily="49" charset="0"/>
              </a:rPr>
              <a:t>()</a:t>
            </a:r>
            <a:r>
              <a:rPr lang="en-US" dirty="0"/>
              <a:t> – Test to see if something is false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18120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Stubs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stub is a piece of code or a program that simulates the behavior of a portion of software that is under test.</a:t>
            </a:r>
          </a:p>
          <a:p>
            <a:r>
              <a:rPr lang="en-US" dirty="0"/>
              <a:t>Although a stub simulates behavior, the end goal is not to verify that behavior, but instead to verify state as part of the testing process.</a:t>
            </a:r>
          </a:p>
          <a:p>
            <a:r>
              <a:rPr lang="en-US" dirty="0"/>
              <a:t>Generally, a stub provides a predetermined answer or response rather than recreating the behavior it is replacing.</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81123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Mocking Data</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mock is an object that mimics the behavior of a real object. </a:t>
            </a:r>
          </a:p>
          <a:p>
            <a:r>
              <a:rPr lang="en-US" dirty="0"/>
              <a:t>The primary goal of using a test mock is to verify the behavior of an object under test.</a:t>
            </a:r>
          </a:p>
          <a:p>
            <a:r>
              <a:rPr lang="en-US" dirty="0"/>
              <a:t>This approach to testing is also called Behavior Verification.</a:t>
            </a:r>
          </a:p>
          <a:p>
            <a:r>
              <a:rPr lang="en-US" dirty="0"/>
              <a:t>Tools such as Mockito give developers the ability to easily mock classes.</a:t>
            </a:r>
          </a:p>
          <a:p>
            <a:r>
              <a:rPr lang="en-US" dirty="0"/>
              <a:t>Test mocks are used to inject behavior where needed and verify the behavior of the code.</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13943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Mocks vs Stubs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8D4A71A4-AEFE-4EB2-AEF7-BF2E1B40547A}"/>
              </a:ext>
            </a:extLst>
          </p:cNvPr>
          <p:cNvSpPr/>
          <p:nvPr/>
        </p:nvSpPr>
        <p:spPr>
          <a:xfrm>
            <a:off x="380010" y="1842101"/>
            <a:ext cx="3804923"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200" b="1" dirty="0">
                <a:latin typeface="Courier New" panose="02070309020205020404" pitchFamily="49" charset="0"/>
                <a:cs typeface="Courier New" panose="02070309020205020404" pitchFamily="49" charset="0"/>
              </a:rPr>
              <a:t>// TEST STUBS:</a:t>
            </a:r>
          </a:p>
          <a:p>
            <a:pPr defTabSz="228600"/>
            <a:r>
              <a:rPr lang="en-US" sz="1200" b="1" dirty="0">
                <a:latin typeface="Courier New" panose="02070309020205020404" pitchFamily="49" charset="0"/>
                <a:cs typeface="Courier New" panose="02070309020205020404" pitchFamily="49" charset="0"/>
              </a:rPr>
              <a:t>public class Example {</a:t>
            </a:r>
          </a:p>
          <a:p>
            <a:pPr defTabSz="228600"/>
            <a:r>
              <a:rPr lang="en-US" sz="1200" b="1" dirty="0">
                <a:latin typeface="Courier New" panose="02070309020205020404" pitchFamily="49" charset="0"/>
                <a:cs typeface="Courier New" panose="02070309020205020404" pitchFamily="49" charset="0"/>
              </a:rPr>
              <a:t>	public int</a:t>
            </a:r>
            <a:r>
              <a:rPr lang="en-US" sz="1200" dirty="0">
                <a:latin typeface="Courier New" panose="02070309020205020404" pitchFamily="49" charset="0"/>
                <a:cs typeface="Courier New" panose="02070309020205020404" pitchFamily="49" charset="0"/>
              </a:rPr>
              <a:t> sum(int...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int sum = 0;</a:t>
            </a:r>
          </a:p>
          <a:p>
            <a:pPr defTabSz="228600"/>
            <a:r>
              <a:rPr lang="en-US" sz="1200" dirty="0">
                <a:latin typeface="Courier New" panose="02070309020205020404" pitchFamily="49" charset="0"/>
                <a:cs typeface="Courier New" panose="02070309020205020404" pitchFamily="49" charset="0"/>
              </a:rPr>
              <a:t>		for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sum += i;</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return sum;</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a:p>
            <a:pPr defTabSz="228600"/>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//Equivalent method stub:</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sum(int…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return 1;</a:t>
            </a:r>
          </a:p>
          <a:p>
            <a:pPr defTabSz="228600"/>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8AEE4098-D85C-4353-8302-3B8DDDA49505}"/>
              </a:ext>
            </a:extLst>
          </p:cNvPr>
          <p:cNvSpPr/>
          <p:nvPr/>
        </p:nvSpPr>
        <p:spPr>
          <a:xfrm>
            <a:off x="4572000" y="1842101"/>
            <a:ext cx="4412428"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TEST MOCKS: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Example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public int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 sum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for (int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return sum;</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//test mock:</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ExampleMock</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extends</a:t>
            </a:r>
            <a:r>
              <a:rPr lang="en-US" sz="1200" dirty="0">
                <a:latin typeface="Courier New" panose="02070309020205020404" pitchFamily="49" charset="0"/>
                <a:cs typeface="Courier New" panose="02070309020205020404" pitchFamily="49" charset="0"/>
              </a:rPr>
              <a:t> Example {</a:t>
            </a:r>
          </a:p>
          <a:p>
            <a:pPr lvl="1" defTabSz="228600"/>
            <a:r>
              <a:rPr lang="en-US" sz="1200" dirty="0">
                <a:latin typeface="Courier New" panose="02070309020205020404" pitchFamily="49" charset="0"/>
                <a:cs typeface="Courier New" panose="02070309020205020404" pitchFamily="49" charset="0"/>
              </a:rPr>
              <a:t>	// Override inherited methods here!</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453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Mockito is a mocking framework for unit tests in java that provides support for test stubs and test mocks.</a:t>
            </a:r>
          </a:p>
          <a:p>
            <a:r>
              <a:rPr lang="en-US" dirty="0"/>
              <a:t>It provides a simple API which allows for readable tests and simple verification errors. </a:t>
            </a:r>
          </a:p>
          <a:p>
            <a:r>
              <a:rPr lang="en-US" dirty="0"/>
              <a:t>Due to its simplicity, it is one of the most popular mocking libraries for Java.</a:t>
            </a:r>
          </a:p>
          <a:p>
            <a:pPr lvl="1"/>
            <a:r>
              <a:rPr lang="en-US" dirty="0"/>
              <a:t>Mockito eliminates the need to manually mock objects. All the developer has to do is specify the type they would like to mock and Mockito will create the requested mocks at runtime.</a:t>
            </a:r>
          </a:p>
          <a:p>
            <a:pPr lvl="1"/>
            <a:r>
              <a:rPr lang="en-US" dirty="0"/>
              <a:t>Mockito uses built-in annotations which make it easy to learn and use. Ex: </a:t>
            </a:r>
            <a:r>
              <a:rPr lang="en-US" dirty="0">
                <a:latin typeface="Courier New" panose="02070309020205020404" pitchFamily="49" charset="0"/>
                <a:cs typeface="Courier New" panose="02070309020205020404" pitchFamily="49" charset="0"/>
              </a:rPr>
              <a:t>@Mock</a:t>
            </a:r>
          </a:p>
          <a:p>
            <a:pPr lvl="1"/>
            <a:r>
              <a:rPr lang="en-US" dirty="0"/>
              <a:t>Provides simple behavior verification. For instance, keeping track of the number of times a method is called uses Mockito’s </a:t>
            </a:r>
            <a:r>
              <a:rPr lang="en-US" dirty="0">
                <a:latin typeface="Courier New" panose="02070309020205020404" pitchFamily="49" charset="0"/>
                <a:cs typeface="Courier New" panose="02070309020205020404" pitchFamily="49" charset="0"/>
              </a:rPr>
              <a:t>Verify()</a:t>
            </a:r>
            <a:r>
              <a:rPr lang="en-US" dirty="0">
                <a:latin typeface="+mj-lt"/>
                <a:cs typeface="Courier New" panose="02070309020205020404" pitchFamily="49" charset="0"/>
              </a:rPr>
              <a:t> method.</a:t>
            </a:r>
          </a:p>
          <a:p>
            <a:r>
              <a:rPr lang="en-US" dirty="0"/>
              <a:t>Other mocking frameworks include: </a:t>
            </a:r>
            <a:r>
              <a:rPr lang="en-US" dirty="0" err="1"/>
              <a:t>EasyMock</a:t>
            </a:r>
            <a:r>
              <a:rPr lang="en-US" dirty="0"/>
              <a:t>, and </a:t>
            </a:r>
            <a:r>
              <a:rPr lang="en-US" dirty="0" err="1"/>
              <a:t>JMockit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5507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 Features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Mockito utilizes a simple annotation system for easy mocking:</a:t>
            </a:r>
          </a:p>
          <a:p>
            <a:pPr lvl="1"/>
            <a:r>
              <a:rPr lang="en-US" dirty="0">
                <a:latin typeface="Courier New" panose="02070309020205020404" pitchFamily="49" charset="0"/>
                <a:cs typeface="Courier New" panose="02070309020205020404" pitchFamily="49" charset="0"/>
              </a:rPr>
              <a:t>@Mock</a:t>
            </a:r>
            <a:r>
              <a:rPr lang="en-US" dirty="0"/>
              <a:t> – Annotation used to create mock classes</a:t>
            </a:r>
          </a:p>
          <a:p>
            <a:pPr lvl="1"/>
            <a:r>
              <a:rPr lang="en-US" dirty="0">
                <a:latin typeface="Courier New" panose="02070309020205020404" pitchFamily="49" charset="0"/>
                <a:cs typeface="Courier New" panose="02070309020205020404" pitchFamily="49" charset="0"/>
              </a:rPr>
              <a:t>@InjectMocks</a:t>
            </a:r>
            <a:r>
              <a:rPr lang="en-US" dirty="0"/>
              <a:t> – Annotation used to inject mocked classes into another class</a:t>
            </a:r>
          </a:p>
          <a:p>
            <a:pPr lvl="1"/>
            <a:r>
              <a:rPr lang="en-US" dirty="0" err="1">
                <a:latin typeface="Courier New" panose="02070309020205020404" pitchFamily="49" charset="0"/>
                <a:cs typeface="Courier New" panose="02070309020205020404" pitchFamily="49" charset="0"/>
              </a:rPr>
              <a:t>initMocks</a:t>
            </a:r>
            <a:r>
              <a:rPr lang="en-US" dirty="0">
                <a:latin typeface="Courier New" panose="02070309020205020404" pitchFamily="49" charset="0"/>
                <a:cs typeface="Courier New" panose="02070309020205020404" pitchFamily="49" charset="0"/>
              </a:rPr>
              <a:t>()</a:t>
            </a:r>
            <a:r>
              <a:rPr lang="en-US" dirty="0"/>
              <a:t> – Method used to initialize the mocked classes. For Mockito 4 and lower, this method must be invoked before mocks can be used.</a:t>
            </a:r>
          </a:p>
          <a:p>
            <a:pPr lvl="1"/>
            <a:r>
              <a:rPr lang="en-US" dirty="0" err="1"/>
              <a:t>openMocks</a:t>
            </a:r>
            <a:r>
              <a:rPr lang="en-US" dirty="0"/>
              <a:t>() – This is the equivalent to ‘</a:t>
            </a:r>
            <a:r>
              <a:rPr lang="en-US" dirty="0" err="1"/>
              <a:t>initMocks</a:t>
            </a:r>
            <a:r>
              <a:rPr lang="en-US" dirty="0"/>
              <a:t>’ in Mockito 5</a:t>
            </a:r>
          </a:p>
          <a:p>
            <a:r>
              <a:rPr lang="en-US" dirty="0"/>
              <a:t>Method Stubbing:</a:t>
            </a:r>
          </a:p>
          <a:p>
            <a:pPr lvl="1"/>
            <a:r>
              <a:rPr lang="en-US" dirty="0">
                <a:latin typeface="Courier New" panose="02070309020205020404" pitchFamily="49" charset="0"/>
                <a:cs typeface="Courier New" panose="02070309020205020404" pitchFamily="49" charset="0"/>
              </a:rPr>
              <a:t>when()</a:t>
            </a:r>
            <a:r>
              <a:rPr lang="en-US" dirty="0"/>
              <a:t> – The when method allows you to return canned/dummy results. This ensures that internal systems are preserved during unit testing.</a:t>
            </a:r>
          </a:p>
          <a:p>
            <a:r>
              <a:rPr lang="en-US" dirty="0"/>
              <a:t>Behavior Verification</a:t>
            </a:r>
          </a:p>
          <a:p>
            <a:pPr lvl="1"/>
            <a:r>
              <a:rPr lang="en-US" dirty="0">
                <a:latin typeface="Courier New" panose="02070309020205020404" pitchFamily="49" charset="0"/>
                <a:cs typeface="Courier New" panose="02070309020205020404" pitchFamily="49" charset="0"/>
              </a:rPr>
              <a:t>verify()</a:t>
            </a:r>
            <a:r>
              <a:rPr lang="en-US" dirty="0"/>
              <a:t> – Allows for the verification that code has been invoked correctly.</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84685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Testing is a very broad term that encompasses many different strategies, levels and techniques. </a:t>
            </a:r>
          </a:p>
          <a:p>
            <a:r>
              <a:rPr lang="en-US" dirty="0"/>
              <a:t>Software testing can be done either:</a:t>
            </a:r>
          </a:p>
          <a:p>
            <a:pPr lvl="1"/>
            <a:r>
              <a:rPr lang="en-US" dirty="0"/>
              <a:t>Manually (by a human using the system) </a:t>
            </a:r>
          </a:p>
          <a:p>
            <a:pPr lvl="1"/>
            <a:r>
              <a:rPr lang="en-US" dirty="0"/>
              <a:t>automated by writing tests with code. </a:t>
            </a:r>
          </a:p>
          <a:p>
            <a:pPr lvl="2"/>
            <a:r>
              <a:rPr lang="en-US" dirty="0"/>
              <a:t>Generally, when we discuss software testing, we are referring to this approach.</a:t>
            </a:r>
          </a:p>
          <a:p>
            <a:r>
              <a:rPr lang="en-US" dirty="0"/>
              <a:t>You’ve probably already performed </a:t>
            </a:r>
            <a:r>
              <a:rPr lang="en-US" b="1" dirty="0"/>
              <a:t>manual testing</a:t>
            </a:r>
            <a:r>
              <a:rPr lang="en-US" dirty="0"/>
              <a:t> by simply running your application code, providing some user input, and manually observing the resulting behavior.</a:t>
            </a:r>
          </a:p>
          <a:p>
            <a:pPr lvl="1"/>
            <a:r>
              <a:rPr lang="en-US" dirty="0"/>
              <a:t>This kind of testing is effective but does not scale well as the size of an application increases to 100, 1000s or tens of thousands of lines of code.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 (</a:t>
            </a:r>
            <a:r>
              <a:rPr lang="en-US" dirty="0" err="1"/>
              <a:t>cont</a:t>
            </a:r>
            <a:r>
              <a:rPr lang="en-US" dirty="0"/>
              <a: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t>Any time you develop software, testing should be considered as a crucial component to your development process.</a:t>
            </a:r>
          </a:p>
          <a:p>
            <a:r>
              <a:rPr lang="en-US" dirty="0"/>
              <a:t>Testing should not be:</a:t>
            </a:r>
          </a:p>
          <a:p>
            <a:pPr lvl="1"/>
            <a:r>
              <a:rPr lang="en-US" dirty="0"/>
              <a:t>Optional</a:t>
            </a:r>
          </a:p>
          <a:p>
            <a:pPr lvl="1"/>
            <a:r>
              <a:rPr lang="en-US" dirty="0"/>
              <a:t>An afterthought</a:t>
            </a:r>
          </a:p>
          <a:p>
            <a:pPr lvl="1"/>
            <a:r>
              <a:rPr lang="en-US" dirty="0"/>
              <a:t>A chore</a:t>
            </a:r>
          </a:p>
          <a:p>
            <a:pPr lvl="1"/>
            <a:r>
              <a:rPr lang="en-US" dirty="0"/>
              <a:t>Time-consuming</a:t>
            </a:r>
          </a:p>
          <a:p>
            <a:pPr lvl="1"/>
            <a:r>
              <a:rPr lang="en-US" dirty="0"/>
              <a:t>Strictly about ‘code coverage’</a:t>
            </a:r>
          </a:p>
          <a:p>
            <a:r>
              <a:rPr lang="en-US" dirty="0"/>
              <a:t>When creating and executing tests you should make sure that you:</a:t>
            </a:r>
          </a:p>
          <a:p>
            <a:pPr lvl="1"/>
            <a:r>
              <a:rPr lang="en-US" dirty="0"/>
              <a:t>Clarify the unambiguously state the requirements of the system</a:t>
            </a:r>
          </a:p>
          <a:p>
            <a:pPr lvl="1"/>
            <a:r>
              <a:rPr lang="en-US" dirty="0"/>
              <a:t>Ensure software meets expectations and helps achieve business objectives</a:t>
            </a:r>
          </a:p>
          <a:p>
            <a:pPr lvl="1"/>
            <a:r>
              <a:rPr lang="en-US" dirty="0"/>
              <a:t>Can easily identify areas that do not meet requirements</a:t>
            </a:r>
          </a:p>
          <a:p>
            <a:pPr lvl="1"/>
            <a:r>
              <a:rPr lang="en-US" dirty="0"/>
              <a:t>Quickly and easily make changes to the application and tests if needed</a:t>
            </a:r>
          </a:p>
          <a:p>
            <a:pPr lvl="1"/>
            <a:r>
              <a:rPr lang="en-US" dirty="0"/>
              <a:t>Assume product quality.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978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Pyramid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2" name="Text Placeholder 2">
            <a:extLst>
              <a:ext uri="{FF2B5EF4-FFF2-40B4-BE49-F238E27FC236}">
                <a16:creationId xmlns:a16="http://schemas.microsoft.com/office/drawing/2014/main" id="{177585AB-3893-470C-B88D-F491A7407BAC}"/>
              </a:ext>
            </a:extLst>
          </p:cNvPr>
          <p:cNvSpPr>
            <a:spLocks noGrp="1"/>
          </p:cNvSpPr>
          <p:nvPr>
            <p:ph type="body" idx="1"/>
          </p:nvPr>
        </p:nvSpPr>
        <p:spPr>
          <a:xfrm>
            <a:off x="380010" y="4449024"/>
            <a:ext cx="8383980" cy="1914688"/>
          </a:xfrm>
        </p:spPr>
        <p:txBody>
          <a:bodyPr>
            <a:normAutofit fontScale="70000" lnSpcReduction="20000"/>
          </a:bodyPr>
          <a:lstStyle/>
          <a:p>
            <a:r>
              <a:rPr lang="en-US" dirty="0"/>
              <a:t>When determining costs for tests, it is useful to keep the ‘Testing Pyramid’ in mind. </a:t>
            </a:r>
          </a:p>
          <a:p>
            <a:r>
              <a:rPr lang="en-US" dirty="0"/>
              <a:t>This is a visual representation of the cost vs abundance of tests based on certain “levels” of testing. </a:t>
            </a:r>
          </a:p>
          <a:p>
            <a:r>
              <a:rPr lang="en-US" dirty="0"/>
              <a:t>More tests exist at lower levels of the pyramid, than the top, because they exist at a lower level of abstraction.</a:t>
            </a:r>
          </a:p>
        </p:txBody>
      </p:sp>
      <p:pic>
        <p:nvPicPr>
          <p:cNvPr id="14" name="Picture 13" descr="Diagram&#10;&#10;Description automatically generated">
            <a:extLst>
              <a:ext uri="{FF2B5EF4-FFF2-40B4-BE49-F238E27FC236}">
                <a16:creationId xmlns:a16="http://schemas.microsoft.com/office/drawing/2014/main" id="{941DCCE8-EBF9-4259-A149-3D704A8F7368}"/>
              </a:ext>
            </a:extLst>
          </p:cNvPr>
          <p:cNvPicPr>
            <a:picLocks noChangeAspect="1"/>
          </p:cNvPicPr>
          <p:nvPr/>
        </p:nvPicPr>
        <p:blipFill>
          <a:blip r:embed="rId2"/>
          <a:stretch>
            <a:fillRect/>
          </a:stretch>
        </p:blipFill>
        <p:spPr>
          <a:xfrm>
            <a:off x="1602114" y="1520543"/>
            <a:ext cx="5939772" cy="2928481"/>
          </a:xfrm>
          <a:prstGeom prst="rect">
            <a:avLst/>
          </a:prstGeom>
        </p:spPr>
      </p:pic>
    </p:spTree>
    <p:extLst>
      <p:ext uri="{BB962C8B-B14F-4D97-AF65-F5344CB8AC3E}">
        <p14:creationId xmlns:p14="http://schemas.microsoft.com/office/powerpoint/2010/main" val="131559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338470"/>
            <a:ext cx="8383980" cy="5025242"/>
          </a:xfrm>
        </p:spPr>
        <p:txBody>
          <a:bodyPr>
            <a:normAutofit fontScale="92500" lnSpcReduction="10000"/>
          </a:bodyPr>
          <a:lstStyle/>
          <a:p>
            <a:r>
              <a:rPr lang="en-US" sz="1600" b="1" dirty="0"/>
              <a:t>*Unit Testing*</a:t>
            </a:r>
          </a:p>
          <a:p>
            <a:pPr lvl="1"/>
            <a:r>
              <a:rPr lang="en-US" sz="1400" dirty="0"/>
              <a:t>Most Micro-level of testing</a:t>
            </a:r>
          </a:p>
          <a:p>
            <a:pPr lvl="1"/>
            <a:r>
              <a:rPr lang="en-US" sz="1400" dirty="0"/>
              <a:t>Test each component in isolation (without dependencies)</a:t>
            </a:r>
          </a:p>
          <a:p>
            <a:pPr lvl="1"/>
            <a:r>
              <a:rPr lang="en-US" sz="1400" dirty="0"/>
              <a:t>Usually requires mocking data</a:t>
            </a:r>
          </a:p>
          <a:p>
            <a:pPr lvl="1"/>
            <a:r>
              <a:rPr lang="en-US" sz="1400" dirty="0"/>
              <a:t>Unit testing tools include JUnit and </a:t>
            </a:r>
            <a:r>
              <a:rPr lang="en-US" sz="1400" dirty="0" err="1"/>
              <a:t>TestNg</a:t>
            </a:r>
            <a:endParaRPr lang="en-US" sz="1400" dirty="0"/>
          </a:p>
          <a:p>
            <a:r>
              <a:rPr lang="en-US" sz="1600" dirty="0"/>
              <a:t>Integration Testing</a:t>
            </a:r>
          </a:p>
          <a:p>
            <a:pPr lvl="1"/>
            <a:r>
              <a:rPr lang="en-US" sz="1400" dirty="0"/>
              <a:t>Test components with dependencies</a:t>
            </a:r>
          </a:p>
          <a:p>
            <a:pPr lvl="1"/>
            <a:r>
              <a:rPr lang="en-US" sz="1400" dirty="0"/>
              <a:t>Check that components work with one another correctly</a:t>
            </a:r>
          </a:p>
          <a:p>
            <a:pPr lvl="1"/>
            <a:r>
              <a:rPr lang="en-US" sz="1400" dirty="0"/>
              <a:t>Logically related modules are tested as a group</a:t>
            </a:r>
          </a:p>
          <a:p>
            <a:pPr lvl="1"/>
            <a:r>
              <a:rPr lang="en-US" sz="1400" dirty="0"/>
              <a:t>Integration testing tools include selenium and protractor</a:t>
            </a:r>
          </a:p>
          <a:p>
            <a:r>
              <a:rPr lang="en-US" sz="1600" dirty="0"/>
              <a:t>System Testing</a:t>
            </a:r>
          </a:p>
          <a:p>
            <a:pPr lvl="1"/>
            <a:r>
              <a:rPr lang="en-US" sz="1400" dirty="0"/>
              <a:t>Test the entire application as a whole</a:t>
            </a:r>
          </a:p>
          <a:p>
            <a:pPr lvl="1"/>
            <a:r>
              <a:rPr lang="en-US" sz="1400" dirty="0"/>
              <a:t>Ensure the entire application works without errors</a:t>
            </a:r>
          </a:p>
          <a:p>
            <a:r>
              <a:rPr lang="en-US" sz="1600" dirty="0"/>
              <a:t>User Acceptance Testing (UAT)</a:t>
            </a:r>
          </a:p>
          <a:p>
            <a:pPr lvl="1"/>
            <a:r>
              <a:rPr lang="en-US" sz="1400" dirty="0"/>
              <a:t>Test that all requirements are met</a:t>
            </a:r>
          </a:p>
          <a:p>
            <a:pPr lvl="1"/>
            <a:r>
              <a:rPr lang="en-US" sz="1400" dirty="0"/>
              <a:t>Simulate an end-user to guarantee that users can perform all the tasks required</a:t>
            </a:r>
          </a:p>
          <a:p>
            <a:pPr lvl="1"/>
            <a:r>
              <a:rPr lang="en-US" sz="1400" dirty="0"/>
              <a:t>Generally, UAT is handled by a physical user</a:t>
            </a:r>
          </a:p>
          <a:p>
            <a:pPr lvl="1"/>
            <a:r>
              <a:rPr lang="en-US" sz="1400" dirty="0"/>
              <a:t>Two forms of UAT exist: Alpha and Beta</a:t>
            </a:r>
          </a:p>
          <a:p>
            <a:pPr lvl="2"/>
            <a:r>
              <a:rPr lang="en-US" sz="1200" dirty="0"/>
              <a:t>Alpha Testing – First round of UAT (normally in-house builds and teams)</a:t>
            </a:r>
          </a:p>
          <a:p>
            <a:pPr lvl="2"/>
            <a:r>
              <a:rPr lang="en-US" sz="1200" dirty="0"/>
              <a:t>Beta testing – Generally, testing done ‘out-of-house’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84729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Driven Development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When developing software, it is important to ensure that most, if not all, of the code being written is tested to verify the functionality of the code.</a:t>
            </a:r>
          </a:p>
          <a:p>
            <a:r>
              <a:rPr lang="en-US" dirty="0"/>
              <a:t>One way to ensure this, is to follow a process called ‘</a:t>
            </a:r>
            <a:r>
              <a:rPr lang="en-US" b="1" dirty="0"/>
              <a:t>test-driven development</a:t>
            </a:r>
            <a:r>
              <a:rPr lang="en-US" dirty="0"/>
              <a:t>’ or TDD.</a:t>
            </a:r>
          </a:p>
          <a:p>
            <a:r>
              <a:rPr lang="en-US" dirty="0"/>
              <a:t>The TDD process consists of writing unit tests first, </a:t>
            </a:r>
            <a:r>
              <a:rPr lang="en-US" b="1" i="1" dirty="0"/>
              <a:t>before</a:t>
            </a:r>
            <a:r>
              <a:rPr lang="en-US" dirty="0"/>
              <a:t> the application code has been written. Then, code can be written to make the test pass, and the process can be completed for each piece of functionality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73805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TDD Process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To follow a TDD process you would:</a:t>
            </a:r>
          </a:p>
          <a:p>
            <a:pPr marL="990600" lvl="1" indent="-457200">
              <a:buFont typeface="+mj-lt"/>
              <a:buAutoNum type="arabicPeriod"/>
            </a:pPr>
            <a:r>
              <a:rPr lang="en-US" dirty="0"/>
              <a:t>Write a unit test</a:t>
            </a:r>
          </a:p>
          <a:p>
            <a:pPr marL="990600" lvl="1" indent="-457200">
              <a:buFont typeface="+mj-lt"/>
              <a:buAutoNum type="arabicPeriod"/>
            </a:pPr>
            <a:r>
              <a:rPr lang="en-US" dirty="0"/>
              <a:t>Run the test =&gt; the test will fail</a:t>
            </a:r>
          </a:p>
          <a:p>
            <a:pPr marL="990600" lvl="1" indent="-457200">
              <a:buFont typeface="+mj-lt"/>
              <a:buAutoNum type="arabicPeriod"/>
            </a:pPr>
            <a:r>
              <a:rPr lang="en-US" dirty="0"/>
              <a:t>Fix the text by writing application code</a:t>
            </a:r>
          </a:p>
          <a:p>
            <a:pPr marL="990600" lvl="1" indent="-457200">
              <a:buFont typeface="+mj-lt"/>
              <a:buAutoNum type="arabicPeriod"/>
            </a:pPr>
            <a:r>
              <a:rPr lang="en-US" dirty="0"/>
              <a:t>Retest the code.</a:t>
            </a:r>
          </a:p>
          <a:p>
            <a:pPr marL="1447800" lvl="2" indent="-457200">
              <a:buFont typeface="+mj-lt"/>
              <a:buAutoNum type="arabicPeriod"/>
            </a:pPr>
            <a:r>
              <a:rPr lang="en-US" dirty="0"/>
              <a:t>If the code fails: refactor the application code and test again</a:t>
            </a:r>
          </a:p>
          <a:p>
            <a:pPr marL="1447800" lvl="2" indent="-457200">
              <a:buFont typeface="+mj-lt"/>
              <a:buAutoNum type="arabicPeriod"/>
            </a:pPr>
            <a:r>
              <a:rPr lang="en-US" dirty="0"/>
              <a:t>If the code does not fail: Repeat for the next test</a:t>
            </a:r>
          </a:p>
          <a:p>
            <a:pPr marL="533400" indent="-457200"/>
            <a:r>
              <a:rPr lang="en-US" dirty="0"/>
              <a:t>Following the TDD process can be useful to ensure that a valid unit test always exists for any class or method that is written. </a:t>
            </a:r>
          </a:p>
          <a:p>
            <a:pPr marL="533400" indent="-457200"/>
            <a:r>
              <a:rPr lang="en-US" dirty="0"/>
              <a:t>Later, when refactoring code, the unit tests give us confidence that we can change the source code without breaking functionality. </a:t>
            </a:r>
          </a:p>
          <a:p>
            <a:pPr marL="533400" indent="-457200"/>
            <a:r>
              <a:rPr lang="en-US" dirty="0"/>
              <a:t>If we mess up somewhere, when the unit tests are run, we can pinpoint exactly where the problem lies. </a:t>
            </a:r>
          </a:p>
          <a:p>
            <a:pPr marL="533400" indent="-457200"/>
            <a:r>
              <a:rPr lang="en-US" dirty="0"/>
              <a:t>This makes debugging much easier.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98886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Unit Testing is the testing of individual software components in isolation from the rest of a system.</a:t>
            </a:r>
          </a:p>
          <a:p>
            <a:r>
              <a:rPr lang="en-US" dirty="0"/>
              <a:t>This is done by writing tests which execute the code on the individual units we want to inspect.</a:t>
            </a:r>
          </a:p>
          <a:p>
            <a:r>
              <a:rPr lang="en-US" dirty="0"/>
              <a:t>When the code under scrutiny deviates from an expected outcome or behavior, the test will fail.</a:t>
            </a:r>
          </a:p>
          <a:p>
            <a:r>
              <a:rPr lang="en-US" dirty="0"/>
              <a:t>If the test passes, this means that application performs as expected (unless there is a problem with the test itself).</a:t>
            </a:r>
          </a:p>
          <a:p>
            <a:r>
              <a:rPr lang="en-US" b="1" u="sng" dirty="0"/>
              <a:t>Unit testing should never manipulate actual databases or use real data. It is the process of testing the functionality, without changing the actual environment.</a:t>
            </a:r>
          </a:p>
          <a:p>
            <a:r>
              <a:rPr lang="en-US" dirty="0"/>
              <a:t>In Java the most common unit testing framework is called JUnit.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77909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New Code</a:t>
            </a:r>
          </a:p>
          <a:p>
            <a:pPr lvl="1"/>
            <a:r>
              <a:rPr lang="en-US" dirty="0"/>
              <a:t>Once a developer add more code, they need to write unit tests for the new code to ensure it is working properly</a:t>
            </a:r>
          </a:p>
          <a:p>
            <a:pPr lvl="1"/>
            <a:r>
              <a:rPr lang="en-US" dirty="0"/>
              <a:t>Alternatively, Tests can be written first if utilizing Test Driven Development</a:t>
            </a:r>
          </a:p>
          <a:p>
            <a:r>
              <a:rPr lang="en-US" dirty="0"/>
              <a:t>Refactoring</a:t>
            </a:r>
          </a:p>
          <a:p>
            <a:pPr lvl="1"/>
            <a:r>
              <a:rPr lang="en-US" dirty="0"/>
              <a:t>As projects grow and requirements change, code made need to be updated</a:t>
            </a:r>
          </a:p>
          <a:p>
            <a:pPr lvl="1"/>
            <a:r>
              <a:rPr lang="en-US" dirty="0"/>
              <a:t>Refactoring involves updating code on a later date and testing to make sure everything is still running smoothly, or quickly find what causes tests to fail.</a:t>
            </a:r>
          </a:p>
          <a:p>
            <a:r>
              <a:rPr lang="en-US" dirty="0"/>
              <a:t>What is a Test Case?</a:t>
            </a:r>
          </a:p>
          <a:p>
            <a:pPr lvl="1"/>
            <a:r>
              <a:rPr lang="en-US" dirty="0"/>
              <a:t>A test case is a set of conditions or variables under which a tester will determine whether an application is working correctly</a:t>
            </a:r>
          </a:p>
          <a:p>
            <a:pPr lvl="1"/>
            <a:r>
              <a:rPr lang="en-US" dirty="0"/>
              <a:t>Once we break up our code into a unit, we can come up with test cases that will determine if the unit is working correctly.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45813595"/>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15199</TotalTime>
  <Words>1800</Words>
  <Application>Microsoft Office PowerPoint</Application>
  <PresentationFormat>On-screen Show (4:3)</PresentationFormat>
  <Paragraphs>181</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Testing with JUnit and Mockito</vt:lpstr>
      <vt:lpstr>Basics of Testing</vt:lpstr>
      <vt:lpstr>Basics of Testing (cont…)</vt:lpstr>
      <vt:lpstr>Testing Pyramid</vt:lpstr>
      <vt:lpstr>Testing “Levels”</vt:lpstr>
      <vt:lpstr>Test Driven Development</vt:lpstr>
      <vt:lpstr>TDD Process</vt:lpstr>
      <vt:lpstr>Unit Testing</vt:lpstr>
      <vt:lpstr>Unit Testing</vt:lpstr>
      <vt:lpstr>JUnit</vt:lpstr>
      <vt:lpstr>Junit Interface</vt:lpstr>
      <vt:lpstr>JUnit Annotations</vt:lpstr>
      <vt:lpstr>JUnit Assertions</vt:lpstr>
      <vt:lpstr>Test Stubs</vt:lpstr>
      <vt:lpstr>Mocking Data</vt:lpstr>
      <vt:lpstr>Mocks vs Stubs</vt:lpstr>
      <vt:lpstr>Mockito</vt:lpstr>
      <vt:lpstr>Mockito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232</cp:revision>
  <dcterms:modified xsi:type="dcterms:W3CDTF">2023-09-08T22:46:32Z</dcterms:modified>
</cp:coreProperties>
</file>