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73" r:id="rId3"/>
    <p:sldId id="274" r:id="rId4"/>
    <p:sldId id="276" r:id="rId5"/>
    <p:sldId id="275" r:id="rId6"/>
    <p:sldId id="279" r:id="rId7"/>
    <p:sldId id="277" r:id="rId8"/>
    <p:sldId id="297" r:id="rId9"/>
    <p:sldId id="298" r:id="rId10"/>
    <p:sldId id="281" r:id="rId11"/>
    <p:sldId id="282" r:id="rId12"/>
    <p:sldId id="280" r:id="rId13"/>
    <p:sldId id="289" r:id="rId14"/>
    <p:sldId id="272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76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34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47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2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31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</a:t>
            </a:r>
            <a:br>
              <a:rPr lang="en-US" dirty="0"/>
            </a:br>
            <a:r>
              <a:rPr lang="en-US" dirty="0"/>
              <a:t>Java Collection API</a:t>
            </a:r>
            <a:br>
              <a:rPr lang="en-US" dirty="0"/>
            </a:br>
            <a:r>
              <a:rPr lang="en-US" dirty="0"/>
              <a:t>Generics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Sets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1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*HashSet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Algorithmically* hashes** data to store information. Uses a </a:t>
            </a:r>
            <a:r>
              <a:rPr lang="en-US" sz="2000" dirty="0" err="1"/>
              <a:t>HashTable</a:t>
            </a:r>
            <a:r>
              <a:rPr lang="en-US" sz="2000" dirty="0"/>
              <a:t> as it’s underlying data storage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 err="1"/>
              <a:t>LinkedHashSet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Similar to HashSet, however is stores data using a </a:t>
            </a:r>
            <a:r>
              <a:rPr lang="en-US" sz="2000" dirty="0" err="1"/>
              <a:t>HashTable</a:t>
            </a:r>
            <a:r>
              <a:rPr lang="en-US" sz="2000" dirty="0"/>
              <a:t> and a doubly linked list to maintain insertion order of elements.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 err="1"/>
              <a:t>SortedSet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Stores elements and sorts them based on natural ordering or the implementation of the Comparable interface of the elements in the collection.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Sets also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sz="2400" dirty="0"/>
              <a:t>method to add new information to the set,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2400" dirty="0"/>
              <a:t>method to remove information.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19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190" dirty="0"/>
              <a:t>*An algorithm is simply a fancy way of saying “A step-by-step approach to solve a problem”.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190" dirty="0"/>
              <a:t>**Hashing is the process of converting any information into numerical representation.</a:t>
            </a: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Queue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Dequeue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 collection where both the “front” and “back” support insertion and removal. Allowing it to be used as a list and stack simultaneously.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Priority Queue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 collection that removes elements based on sorted priority that is based on natural ordering or the implementation of the Comparator interface for the elements in the collection.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Queues can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add(e), remove() and element() </a:t>
            </a:r>
            <a:r>
              <a:rPr lang="en-US" sz="2400" dirty="0"/>
              <a:t>methods to add, remove and inspect information respectively. Alternatively a queue can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offer(e), poll() or peek() </a:t>
            </a:r>
            <a:r>
              <a:rPr lang="en-US" sz="2400" dirty="0"/>
              <a:t>method to do the same actions. The difference is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add(e), remove() and element()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can result in an exception, whereas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offer(e), poll() or peek()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will return some other value, such 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null.</a:t>
            </a:r>
            <a:endParaRPr lang="en-US" sz="2400"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C70-748F-47D4-8D03-F8D42FB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4DC3-E8C9-44E4-AEF1-E011117B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Allows Duplicates</a:t>
            </a:r>
          </a:p>
          <a:p>
            <a:pPr lvl="1"/>
            <a:r>
              <a:rPr lang="en-US" i="1" dirty="0"/>
              <a:t>Indexed*** 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Non-ordered</a:t>
            </a:r>
          </a:p>
          <a:p>
            <a:pPr lvl="1"/>
            <a:r>
              <a:rPr lang="en-US" dirty="0"/>
              <a:t>No Duplicates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FIFO*** </a:t>
            </a:r>
          </a:p>
          <a:p>
            <a:pPr lvl="1"/>
            <a:r>
              <a:rPr lang="en-US" dirty="0"/>
              <a:t>Ordered* </a:t>
            </a:r>
          </a:p>
          <a:p>
            <a:pPr lvl="1"/>
            <a:r>
              <a:rPr lang="en-US" dirty="0"/>
              <a:t>Allows Duplicates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7544-74A5-4719-9F65-B68C800BC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FD3A-2FFC-4E8D-95F1-9C41F9AA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0700-E6D9-42C0-9F52-0CAC9EB4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9459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Java Collections use “Generics”: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</a:p>
          <a:p>
            <a:r>
              <a:rPr lang="en-US" dirty="0"/>
              <a:t>Generics act as a specifier (and limiter) for a type of data to be used within a class or interface.</a:t>
            </a:r>
          </a:p>
          <a:p>
            <a:r>
              <a:rPr lang="en-US" dirty="0"/>
              <a:t>Generics can be used when writing classes, interfaces and methods*.</a:t>
            </a:r>
          </a:p>
          <a:p>
            <a:pPr lvl="1"/>
            <a:r>
              <a:rPr lang="en-US" dirty="0"/>
              <a:t>*To use generics in a method, the containing class or interface must use generics</a:t>
            </a:r>
          </a:p>
          <a:p>
            <a:r>
              <a:rPr lang="en-US" dirty="0"/>
              <a:t>Generic types must be an object, primitives are not allowed. ‘Generic primitives’ are achieved using wrapper classes.</a:t>
            </a:r>
          </a:p>
          <a:p>
            <a:r>
              <a:rPr lang="en-US" dirty="0"/>
              <a:t>Generics are a way of saying, “</a:t>
            </a:r>
            <a:r>
              <a:rPr lang="en-US" i="1" dirty="0"/>
              <a:t>I don’t know what type this will be right now, but when this class is instantiated into an object, a type will be provided</a:t>
            </a:r>
            <a:r>
              <a:rPr lang="en-US" dirty="0"/>
              <a:t>”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279A-A0B5-4F67-94F3-EEC304C43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9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familiar with arrays- array-based structures simply use an array in the background. </a:t>
            </a:r>
          </a:p>
          <a:p>
            <a:r>
              <a:rPr lang="en-US" dirty="0"/>
              <a:t>Saving data in particular positions that each have corresponding indices. Then we can modify how these values are accessed if we wrap the array in another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1542860" y="4775226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information in Nodes which may have one or more references to other Nodes. </a:t>
            </a:r>
          </a:p>
          <a:p>
            <a:r>
              <a:rPr lang="en-US" dirty="0"/>
              <a:t>Remember that any non primitive variable holds a reference, so if you have a variable </a:t>
            </a:r>
            <a:r>
              <a:rPr lang="en-US" i="1" dirty="0"/>
              <a:t>Node next; </a:t>
            </a:r>
          </a:p>
          <a:p>
            <a:r>
              <a:rPr lang="en-US" i="1" dirty="0"/>
              <a:t>next</a:t>
            </a:r>
            <a:r>
              <a:rPr lang="en-US" dirty="0"/>
              <a:t> really holds a reference to a Node object in memory.</a:t>
            </a:r>
          </a:p>
          <a:p>
            <a:r>
              <a:rPr lang="en-US" dirty="0"/>
              <a:t>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50D33A-602F-4050-AEFC-67583E29010E}"/>
              </a:ext>
            </a:extLst>
          </p:cNvPr>
          <p:cNvGrpSpPr/>
          <p:nvPr/>
        </p:nvGrpSpPr>
        <p:grpSpPr>
          <a:xfrm>
            <a:off x="2074997" y="4446770"/>
            <a:ext cx="3860983" cy="1204103"/>
            <a:chOff x="1114877" y="3085840"/>
            <a:chExt cx="7345228" cy="22907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368897-0FB8-4699-8F48-2EF801927FB0}"/>
                </a:ext>
              </a:extLst>
            </p:cNvPr>
            <p:cNvSpPr/>
            <p:nvPr/>
          </p:nvSpPr>
          <p:spPr>
            <a:xfrm>
              <a:off x="1114877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35276D-7617-4B42-91C4-8D58E3D76C9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433870" y="4231197"/>
              <a:ext cx="1811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B56CC8-A22F-4C63-90CE-6723389B4C47}"/>
                </a:ext>
              </a:extLst>
            </p:cNvPr>
            <p:cNvSpPr/>
            <p:nvPr/>
          </p:nvSpPr>
          <p:spPr>
            <a:xfrm>
              <a:off x="5231876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04EB50C-DCAA-4FBF-9A2C-442D98048C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550869" y="4231197"/>
              <a:ext cx="678731" cy="1038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84503" y="5269584"/>
              <a:ext cx="475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5312428"/>
              <a:ext cx="392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079105" y="5357214"/>
              <a:ext cx="3219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3BA-9A3E-4459-B228-4CCC19B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(Single)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2D76-682A-4874-B538-429C317C1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E6EB8-4CB2-4EDE-9097-49F5A05C36B9}"/>
              </a:ext>
            </a:extLst>
          </p:cNvPr>
          <p:cNvSpPr txBox="1">
            <a:spLocks/>
          </p:cNvSpPr>
          <p:nvPr/>
        </p:nvSpPr>
        <p:spPr>
          <a:xfrm>
            <a:off x="232012" y="1481446"/>
            <a:ext cx="4412428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SingleNodeLinkedList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Node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add(Node node)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node;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add(int value)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Node(value);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add(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 …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FEE86E-ABB6-43C6-A3FB-A3444DE0EEBE}"/>
              </a:ext>
            </a:extLst>
          </p:cNvPr>
          <p:cNvSpPr txBox="1">
            <a:spLocks/>
          </p:cNvSpPr>
          <p:nvPr/>
        </p:nvSpPr>
        <p:spPr>
          <a:xfrm>
            <a:off x="4793715" y="1481446"/>
            <a:ext cx="4009110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//Continued …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 Integer remove()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("Empty List");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-1;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Node temp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head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 = "";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(runner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 += runner + "--&gt;";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28600">
              <a:spcBef>
                <a:spcPts val="0"/>
              </a:spcBef>
              <a:buClr>
                <a:srgbClr val="F36A25"/>
              </a:buClr>
              <a:buFont typeface="Arial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08528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Collection Interface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Everything can be “iterated through”. i.e. you can look at data within these items, one by one.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provides an architecture to store and manipulate objects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elements.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/>
              <a:t>HashSet, </a:t>
            </a:r>
            <a:r>
              <a:rPr lang="en-US" sz="2190" dirty="0" err="1"/>
              <a:t>LinkedHashSet</a:t>
            </a:r>
            <a:r>
              <a:rPr lang="en-US" sz="2190" dirty="0"/>
              <a:t>, </a:t>
            </a:r>
            <a:r>
              <a:rPr lang="en-US" sz="2190" dirty="0" err="1"/>
              <a:t>SortedSet</a:t>
            </a:r>
            <a:endParaRPr lang="en-US" sz="21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 collection which orders objects using a First-in-first-out principle or other strategy. Note, removal of elements may cause element re-ordering.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/>
              <a:t>Priority Queue, Deque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 to maintain the order.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 err="1"/>
              <a:t>ArrayList</a:t>
            </a:r>
            <a:r>
              <a:rPr lang="en-US" sz="2190" dirty="0"/>
              <a:t>, Vector, LinkedList</a:t>
            </a: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Lists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</a:t>
            </a:r>
            <a:r>
              <a:rPr lang="en-US" b="1" dirty="0" err="1"/>
              <a:t>ArrayList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List interface that uses a dynamic array to store elements.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Not synchronized.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Vector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Similar to ArrayList; however, it is synchronized (thread-safe).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*Stack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a Vector that processes data in a last-in, first-out order, like a stack of dinner plates.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*LinkedList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the List interface that uses a doubly linked list to store the elements.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Lists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sz="2400" dirty="0"/>
              <a:t>method to add new information to the list,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2400" dirty="0"/>
              <a:t>method to remove information.</a:t>
            </a:r>
            <a:endParaRPr sz="24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59762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1499</Words>
  <Application>Microsoft Office PowerPoint</Application>
  <PresentationFormat>On-screen Show (4:3)</PresentationFormat>
  <Paragraphs>228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Segoe Print</vt:lpstr>
      <vt:lpstr>2_Custom Design</vt:lpstr>
      <vt:lpstr>Data Structures Java Collection API Generics</vt:lpstr>
      <vt:lpstr>Array Based Structures </vt:lpstr>
      <vt:lpstr>Node Based Structures</vt:lpstr>
      <vt:lpstr>Simple Node Class</vt:lpstr>
      <vt:lpstr>Stack </vt:lpstr>
      <vt:lpstr>LinkedList (Single)</vt:lpstr>
      <vt:lpstr>Collection Hierarchy</vt:lpstr>
      <vt:lpstr>Collection Interface</vt:lpstr>
      <vt:lpstr>Lists</vt:lpstr>
      <vt:lpstr>Sets</vt:lpstr>
      <vt:lpstr>Queue</vt:lpstr>
      <vt:lpstr>Data Structures</vt:lpstr>
      <vt:lpstr>Generics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Bryn Portella</dc:creator>
  <cp:lastModifiedBy>Joseph Highe</cp:lastModifiedBy>
  <cp:revision>23</cp:revision>
  <dcterms:modified xsi:type="dcterms:W3CDTF">2023-09-11T17:57:45Z</dcterms:modified>
</cp:coreProperties>
</file>