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1"/>
  </p:sldMasterIdLst>
  <p:sldIdLst>
    <p:sldId id="256" r:id="rId2"/>
    <p:sldId id="257" r:id="rId3"/>
    <p:sldId id="323" r:id="rId4"/>
    <p:sldId id="308" r:id="rId5"/>
    <p:sldId id="322" r:id="rId6"/>
    <p:sldId id="293" r:id="rId7"/>
    <p:sldId id="258" r:id="rId8"/>
    <p:sldId id="264" r:id="rId9"/>
    <p:sldId id="262" r:id="rId10"/>
    <p:sldId id="260" r:id="rId11"/>
    <p:sldId id="259" r:id="rId12"/>
    <p:sldId id="261" r:id="rId13"/>
    <p:sldId id="301" r:id="rId14"/>
    <p:sldId id="307" r:id="rId1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D6EDCA-DAFD-4019-8A8F-400FA7C32276}" v="8" dt="2021-04-19T14:19:47.3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9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620" y="96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onthenet.com/postgresql/tables/create_table.php" TargetMode="External"/><Relationship Id="rId2" Type="http://schemas.openxmlformats.org/officeDocument/2006/relationships/hyperlink" Target="https://www.postgresql.org/docs/10/datatype-numeric.html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tutorialspoint.com/postgresql/postgresql_syntax.htm" TargetMode="External"/><Relationship Id="rId4" Type="http://schemas.openxmlformats.org/officeDocument/2006/relationships/hyperlink" Target="https://www.postgresqltutorial.com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gresql.org/docs/10/sql.html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A5490-6456-4190-BBEC-61C17ED96E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Introduction</a:t>
            </a:r>
          </a:p>
        </p:txBody>
      </p:sp>
    </p:spTree>
    <p:extLst>
      <p:ext uri="{BB962C8B-B14F-4D97-AF65-F5344CB8AC3E}">
        <p14:creationId xmlns:p14="http://schemas.microsoft.com/office/powerpoint/2010/main" val="499037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25330-57A0-4A2B-A79A-1DDAD21FF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93E8E-9097-452F-8B38-5310D9A9044E}"/>
              </a:ext>
            </a:extLst>
          </p:cNvPr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anchor="ctr"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students(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id int,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name VARCHAR (13),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Decimal,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PRIMARY KEY(id)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B2FE8F-8A06-4000-B7E7-E145B5D43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39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EBFDE-999C-4C61-AB30-5C1E6A211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5BA3D-6A28-42CC-8C7E-660D9E6B4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12354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Depends on the RDBMS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Numeric or Decimal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Integer or </a:t>
            </a:r>
            <a:r>
              <a:rPr lang="en-US" dirty="0" err="1"/>
              <a:t>Bigint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Varchar(n)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Char(n)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Text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Boolean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Timestamp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With(without) </a:t>
            </a:r>
            <a:r>
              <a:rPr lang="en-US" dirty="0" err="1"/>
              <a:t>timezone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Date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Time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With(without) </a:t>
            </a:r>
            <a:r>
              <a:rPr lang="en-US" dirty="0" err="1"/>
              <a:t>timezone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Byte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6F2EC-DBE9-43FE-87AE-BC4E6B1E4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122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54B76-35BB-4700-81D6-CB06E1FA2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Helpful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770A4-CBEE-4759-8182-E0FE1BF59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https://www.postgresql.org/docs/10/datatype.html</a:t>
            </a:r>
          </a:p>
          <a:p>
            <a:r>
              <a:rPr lang="en-US" dirty="0">
                <a:hlinkClick r:id="rId3"/>
              </a:rPr>
              <a:t>https://www.techonthenet.com/postgresql/tables/create_table.php</a:t>
            </a:r>
            <a:endParaRPr lang="en-US" dirty="0"/>
          </a:p>
          <a:p>
            <a:r>
              <a:rPr lang="en-US" dirty="0">
                <a:hlinkClick r:id="rId4"/>
              </a:rPr>
              <a:t>https://www.postgresqltutorial.com/</a:t>
            </a:r>
            <a:endParaRPr lang="en-US" dirty="0"/>
          </a:p>
          <a:p>
            <a:r>
              <a:rPr lang="en-US" dirty="0">
                <a:hlinkClick r:id="rId5"/>
              </a:rPr>
              <a:t>https://www.tutorialspoint.com/postgresql/postgresql_syntax.htm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40AF48-57AC-4586-9417-6D31EDB0B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95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1D0E-4D82-4BD3-A377-0C4E3AA74E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Entity Relationship Diagram</a:t>
            </a:r>
          </a:p>
          <a:p>
            <a:r>
              <a:rPr lang="en-US" dirty="0"/>
              <a:t>Structural diagram used to visually describe the relationships between tables within a database, as well as the structure of the tables.</a:t>
            </a:r>
          </a:p>
          <a:p>
            <a:r>
              <a:rPr lang="en-US" dirty="0"/>
              <a:t>Within an ERD, each table represents a single type of entity.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88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A684F94-83A4-4E55-B32C-3589876A5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658" y="1724761"/>
            <a:ext cx="5214770" cy="4627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1CC6B1-E0D5-4B16-B569-2603CABA5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219200"/>
            <a:ext cx="3670359" cy="5638800"/>
          </a:xfrm>
        </p:spPr>
        <p:txBody>
          <a:bodyPr/>
          <a:lstStyle/>
          <a:p>
            <a:r>
              <a:rPr lang="en-US" sz="1800" dirty="0"/>
              <a:t>Parents</a:t>
            </a:r>
          </a:p>
          <a:p>
            <a:pPr lvl="1"/>
            <a:r>
              <a:rPr lang="en-US" sz="1400" dirty="0"/>
              <a:t>PK – </a:t>
            </a:r>
            <a:r>
              <a:rPr lang="en-US" sz="1400" dirty="0" err="1"/>
              <a:t>parent_id</a:t>
            </a:r>
            <a:endParaRPr lang="en-US" sz="1400" dirty="0"/>
          </a:p>
          <a:p>
            <a:pPr lvl="1"/>
            <a:r>
              <a:rPr lang="en-US" sz="1400" dirty="0"/>
              <a:t>FK – </a:t>
            </a:r>
            <a:r>
              <a:rPr lang="en-US" sz="1400" dirty="0" err="1"/>
              <a:t>student_id</a:t>
            </a:r>
            <a:endParaRPr lang="en-US" sz="1400" dirty="0"/>
          </a:p>
          <a:p>
            <a:pPr lvl="1"/>
            <a:r>
              <a:rPr lang="en-US" sz="1400" dirty="0"/>
              <a:t>m:n relationship with Students</a:t>
            </a:r>
          </a:p>
          <a:p>
            <a:r>
              <a:rPr lang="en-US" sz="1800" dirty="0"/>
              <a:t>Students</a:t>
            </a:r>
          </a:p>
          <a:p>
            <a:pPr lvl="1"/>
            <a:r>
              <a:rPr lang="en-US" sz="1400" dirty="0"/>
              <a:t>PK – </a:t>
            </a:r>
            <a:r>
              <a:rPr lang="en-US" sz="1400" dirty="0" err="1"/>
              <a:t>student_id</a:t>
            </a:r>
            <a:endParaRPr lang="en-US" sz="1400" dirty="0"/>
          </a:p>
          <a:p>
            <a:pPr lvl="1"/>
            <a:r>
              <a:rPr lang="en-US" sz="1400" dirty="0"/>
              <a:t>FK – </a:t>
            </a:r>
            <a:r>
              <a:rPr lang="en-US" sz="1400" dirty="0" err="1"/>
              <a:t>school_id</a:t>
            </a:r>
            <a:endParaRPr lang="en-US" sz="1400" dirty="0"/>
          </a:p>
          <a:p>
            <a:pPr lvl="1"/>
            <a:r>
              <a:rPr lang="en-US" sz="1400" dirty="0"/>
              <a:t>m:n relationship with Parents</a:t>
            </a:r>
          </a:p>
          <a:p>
            <a:pPr lvl="1"/>
            <a:r>
              <a:rPr lang="en-US" sz="1400" dirty="0"/>
              <a:t>n:1 relationship with Schools</a:t>
            </a:r>
          </a:p>
          <a:p>
            <a:r>
              <a:rPr lang="en-US" sz="1800" dirty="0"/>
              <a:t>Schools</a:t>
            </a:r>
          </a:p>
          <a:p>
            <a:pPr lvl="1"/>
            <a:r>
              <a:rPr lang="en-US" sz="1400" dirty="0"/>
              <a:t>PK – </a:t>
            </a:r>
            <a:r>
              <a:rPr lang="en-US" sz="1400" dirty="0" err="1"/>
              <a:t>school_id</a:t>
            </a:r>
            <a:endParaRPr lang="en-US" sz="1400" dirty="0"/>
          </a:p>
          <a:p>
            <a:pPr lvl="1"/>
            <a:r>
              <a:rPr lang="en-US" sz="1400" dirty="0"/>
              <a:t>FK – </a:t>
            </a:r>
            <a:r>
              <a:rPr lang="en-US" sz="1400" dirty="0" err="1"/>
              <a:t>principal_id</a:t>
            </a:r>
            <a:endParaRPr lang="en-US" sz="1400" dirty="0"/>
          </a:p>
          <a:p>
            <a:pPr lvl="1"/>
            <a:r>
              <a:rPr lang="en-US" sz="1400" dirty="0"/>
              <a:t>1:n relationship with Students</a:t>
            </a:r>
          </a:p>
          <a:p>
            <a:pPr lvl="1"/>
            <a:r>
              <a:rPr lang="en-US" sz="1400" dirty="0"/>
              <a:t>1:1 relationship with principals</a:t>
            </a:r>
          </a:p>
          <a:p>
            <a:r>
              <a:rPr lang="en-US" sz="1800" dirty="0"/>
              <a:t>Principals</a:t>
            </a:r>
          </a:p>
          <a:p>
            <a:pPr lvl="1"/>
            <a:r>
              <a:rPr lang="en-US" sz="1400" dirty="0"/>
              <a:t>PK – </a:t>
            </a:r>
            <a:r>
              <a:rPr lang="en-US" sz="1400" dirty="0" err="1"/>
              <a:t>principal_id</a:t>
            </a:r>
            <a:endParaRPr lang="en-US" sz="1400" dirty="0"/>
          </a:p>
          <a:p>
            <a:pPr lvl="1"/>
            <a:r>
              <a:rPr lang="en-US" sz="1400" dirty="0"/>
              <a:t>FK – </a:t>
            </a:r>
            <a:r>
              <a:rPr lang="en-US" sz="1400" dirty="0" err="1"/>
              <a:t>school_id</a:t>
            </a:r>
            <a:endParaRPr lang="en-US" sz="1400" dirty="0"/>
          </a:p>
          <a:p>
            <a:pPr lvl="1"/>
            <a:r>
              <a:rPr lang="en-US" sz="1400" dirty="0"/>
              <a:t>1:1 relationship with Schools</a:t>
            </a:r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30384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869BA-08A3-4057-923C-93DA2501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94569-2240-4BDB-AD3B-191809E51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Servers dedicated to the </a:t>
            </a:r>
            <a:r>
              <a:rPr lang="en-US" b="1" i="1" dirty="0"/>
              <a:t>storage</a:t>
            </a:r>
            <a:r>
              <a:rPr lang="en-US" dirty="0"/>
              <a:t> and </a:t>
            </a:r>
            <a:r>
              <a:rPr lang="en-US" b="1" i="1" dirty="0"/>
              <a:t>retrieval</a:t>
            </a:r>
            <a:r>
              <a:rPr lang="en-US" dirty="0"/>
              <a:t> of data.</a:t>
            </a:r>
          </a:p>
          <a:p>
            <a:pPr lvl="1"/>
            <a:r>
              <a:rPr lang="en-US" b="1" dirty="0"/>
              <a:t>Schema</a:t>
            </a:r>
            <a:r>
              <a:rPr lang="en-US" dirty="0"/>
              <a:t>: Named clusters of objects, functions and other data for a given database.</a:t>
            </a:r>
          </a:p>
          <a:p>
            <a:pPr lvl="1"/>
            <a:r>
              <a:rPr lang="en-US" b="1" dirty="0"/>
              <a:t>Table</a:t>
            </a:r>
            <a:r>
              <a:rPr lang="en-US" dirty="0"/>
              <a:t>: Named entities used to store important data as records. Tables are composed of columns.</a:t>
            </a:r>
          </a:p>
          <a:p>
            <a:pPr lvl="1"/>
            <a:r>
              <a:rPr lang="en-US" b="1" dirty="0"/>
              <a:t>Column</a:t>
            </a:r>
            <a:r>
              <a:rPr lang="en-US" dirty="0"/>
              <a:t>: A named field with a specified datatype. Used to describe the structure of desired data to be stored.</a:t>
            </a:r>
          </a:p>
          <a:p>
            <a:pPr lvl="1"/>
            <a:r>
              <a:rPr lang="en-US" b="1" dirty="0"/>
              <a:t>Record </a:t>
            </a:r>
            <a:r>
              <a:rPr lang="en-US" dirty="0"/>
              <a:t>(Row): A significant unit of data in a table. Records should have a value for each column of the table in which it resides.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DE6B5-8B93-4186-A863-5BAA06E88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996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869BA-08A3-4057-923C-93DA2501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94569-2240-4BDB-AD3B-191809E51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Relational Database Management System</a:t>
            </a:r>
          </a:p>
          <a:p>
            <a:r>
              <a:rPr lang="en-US" dirty="0"/>
              <a:t>Majority use/support SQL</a:t>
            </a:r>
          </a:p>
          <a:p>
            <a:pPr lvl="1"/>
            <a:r>
              <a:rPr lang="en-US" dirty="0"/>
              <a:t>Structured Query Language</a:t>
            </a:r>
          </a:p>
          <a:p>
            <a:pPr lvl="1"/>
            <a:r>
              <a:rPr lang="en-US" dirty="0"/>
              <a:t>ANSI standards 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Oracle </a:t>
            </a:r>
          </a:p>
          <a:p>
            <a:pPr lvl="1"/>
            <a:r>
              <a:rPr lang="en-US" dirty="0"/>
              <a:t>MySQL</a:t>
            </a:r>
          </a:p>
          <a:p>
            <a:pPr lvl="1"/>
            <a:r>
              <a:rPr lang="en-US" dirty="0" err="1"/>
              <a:t>SQLServer</a:t>
            </a:r>
            <a:endParaRPr lang="en-US" dirty="0"/>
          </a:p>
          <a:p>
            <a:pPr lvl="1"/>
            <a:r>
              <a:rPr lang="en-US" dirty="0"/>
              <a:t>PostgreSQL</a:t>
            </a:r>
          </a:p>
          <a:p>
            <a:pPr lvl="2"/>
            <a:r>
              <a:rPr lang="en-US" dirty="0">
                <a:hlinkClick r:id="rId2"/>
              </a:rPr>
              <a:t>https://www.postgresql.org/docs/10/sql.html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DE6B5-8B93-4186-A863-5BAA06E88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623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PostgreSQL database clusters contain one or more databases. </a:t>
            </a:r>
          </a:p>
          <a:p>
            <a:pPr lvl="1"/>
            <a:r>
              <a:rPr lang="en-US" dirty="0"/>
              <a:t>Users and groups of users are shared across the entire database</a:t>
            </a:r>
          </a:p>
          <a:p>
            <a:pPr lvl="1"/>
            <a:r>
              <a:rPr lang="en-US" dirty="0"/>
              <a:t>No other data is shared across the databases.</a:t>
            </a:r>
          </a:p>
          <a:p>
            <a:r>
              <a:rPr lang="en-US" b="1" dirty="0"/>
              <a:t>Schemas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Schemas are similar to ‘packages’ in java, and can be used to organize data within your database.</a:t>
            </a:r>
          </a:p>
          <a:p>
            <a:pPr lvl="1"/>
            <a:r>
              <a:rPr lang="en-US" dirty="0"/>
              <a:t>The same object name can be used in different schemas without conflict.</a:t>
            </a:r>
          </a:p>
          <a:p>
            <a:pPr lvl="1"/>
            <a:r>
              <a:rPr lang="en-US" dirty="0"/>
              <a:t>Use multiple schemas to allow many users to use one database without interfering with one another, or organize database objects into logical groups for maintainability.</a:t>
            </a:r>
          </a:p>
          <a:p>
            <a:pPr lvl="1"/>
            <a:r>
              <a:rPr lang="en-US" dirty="0"/>
              <a:t>Schema names </a:t>
            </a:r>
            <a:r>
              <a:rPr lang="en-US" b="1" i="1" dirty="0"/>
              <a:t>must</a:t>
            </a:r>
            <a:r>
              <a:rPr lang="en-US" dirty="0"/>
              <a:t> begin with a letter and may include an underscore, numbers and dollar signs*.</a:t>
            </a:r>
          </a:p>
          <a:p>
            <a:pPr lvl="2"/>
            <a:r>
              <a:rPr lang="en-US" dirty="0"/>
              <a:t>NOTE: using dollar signs can make your application less portable as many applications and tools do not allow for its use.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9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Schemas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/>
          </a:bodyPr>
          <a:lstStyle/>
          <a:p>
            <a:r>
              <a:rPr lang="en-US" dirty="0"/>
              <a:t>You can use the CREATE command to declare a new Schema: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access an object in a schema, you can use the schemas as the ‘</a:t>
            </a:r>
            <a:r>
              <a:rPr lang="en-US" i="1" dirty="0"/>
              <a:t>qualified name’.</a:t>
            </a:r>
          </a:p>
          <a:p>
            <a:endParaRPr lang="en-US" i="1" dirty="0"/>
          </a:p>
          <a:p>
            <a:endParaRPr lang="en-US" i="1" dirty="0"/>
          </a:p>
          <a:p>
            <a:r>
              <a:rPr lang="en-US" dirty="0"/>
              <a:t>To remove a Schema, use the DROP command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F22B2846-D68D-4E2A-B387-AF1CEC22F710}"/>
              </a:ext>
            </a:extLst>
          </p:cNvPr>
          <p:cNvSpPr txBox="1">
            <a:spLocks/>
          </p:cNvSpPr>
          <p:nvPr/>
        </p:nvSpPr>
        <p:spPr>
          <a:xfrm>
            <a:off x="2392017" y="2729949"/>
            <a:ext cx="4359965" cy="49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SCHEMA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mySchema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Google Shape;219;p16">
            <a:extLst>
              <a:ext uri="{FF2B5EF4-FFF2-40B4-BE49-F238E27FC236}">
                <a16:creationId xmlns:a16="http://schemas.microsoft.com/office/drawing/2014/main" id="{F751754F-2D46-462E-AB22-ACB4975F20F7}"/>
              </a:ext>
            </a:extLst>
          </p:cNvPr>
          <p:cNvSpPr txBox="1">
            <a:spLocks/>
          </p:cNvSpPr>
          <p:nvPr/>
        </p:nvSpPr>
        <p:spPr>
          <a:xfrm>
            <a:off x="981073" y="4652847"/>
            <a:ext cx="7181852" cy="49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mySchema.mytable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 ... )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Google Shape;219;p16">
            <a:extLst>
              <a:ext uri="{FF2B5EF4-FFF2-40B4-BE49-F238E27FC236}">
                <a16:creationId xmlns:a16="http://schemas.microsoft.com/office/drawing/2014/main" id="{256BF2F1-95EE-46EB-A310-CA64686716F3}"/>
              </a:ext>
            </a:extLst>
          </p:cNvPr>
          <p:cNvSpPr txBox="1">
            <a:spLocks/>
          </p:cNvSpPr>
          <p:nvPr/>
        </p:nvSpPr>
        <p:spPr>
          <a:xfrm>
            <a:off x="1816848" y="6055945"/>
            <a:ext cx="5510302" cy="49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DROP SCHEMA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mySchema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CASCADE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13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uiExpand="1" build="p" animBg="1"/>
      <p:bldP spid="7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Naming Conventions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/>
          </a:bodyPr>
          <a:lstStyle/>
          <a:p>
            <a:r>
              <a:rPr lang="en-US" dirty="0"/>
              <a:t>In SQL, the definition for tables and keywords are NOT case sensitive, however </a:t>
            </a:r>
            <a:r>
              <a:rPr lang="en-US" b="1" i="1" dirty="0"/>
              <a:t>values</a:t>
            </a:r>
            <a:r>
              <a:rPr lang="en-US" dirty="0"/>
              <a:t> within a database are. Typically, SQL naming convention are as follows:</a:t>
            </a:r>
          </a:p>
          <a:p>
            <a:pPr lvl="1"/>
            <a:r>
              <a:rPr lang="en-US" b="1" dirty="0"/>
              <a:t>KEYWORDS</a:t>
            </a:r>
            <a:r>
              <a:rPr lang="en-US" dirty="0"/>
              <a:t> – All  Uppercase</a:t>
            </a:r>
          </a:p>
          <a:p>
            <a:pPr lvl="1"/>
            <a:r>
              <a:rPr lang="en-US" i="1" dirty="0"/>
              <a:t>table and column names </a:t>
            </a:r>
            <a:r>
              <a:rPr lang="en-US" dirty="0"/>
              <a:t>– All Lowercase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507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B3321-D1A4-4382-85A5-94B3D4E5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SQL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E5256-BE80-4E85-BD73-EFA302E85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DDL</a:t>
            </a:r>
          </a:p>
          <a:p>
            <a:pPr lvl="1"/>
            <a:r>
              <a:rPr lang="en-US" dirty="0"/>
              <a:t>Data definition language</a:t>
            </a:r>
          </a:p>
          <a:p>
            <a:pPr lvl="1"/>
            <a:r>
              <a:rPr lang="en-US" dirty="0"/>
              <a:t>Defining a schema (creating a table), etc. </a:t>
            </a:r>
          </a:p>
          <a:p>
            <a:r>
              <a:rPr lang="en-US" dirty="0"/>
              <a:t>DML</a:t>
            </a:r>
          </a:p>
          <a:p>
            <a:pPr lvl="1"/>
            <a:r>
              <a:rPr lang="en-US" dirty="0"/>
              <a:t>Data manipulation language</a:t>
            </a:r>
          </a:p>
          <a:p>
            <a:pPr lvl="1"/>
            <a:r>
              <a:rPr lang="en-US" dirty="0"/>
              <a:t>C.R.U.D.</a:t>
            </a:r>
          </a:p>
          <a:p>
            <a:r>
              <a:rPr lang="en-US" dirty="0"/>
              <a:t>DQL</a:t>
            </a:r>
          </a:p>
          <a:p>
            <a:pPr lvl="1"/>
            <a:r>
              <a:rPr lang="en-US" dirty="0"/>
              <a:t>Data query language</a:t>
            </a:r>
          </a:p>
          <a:p>
            <a:pPr lvl="1"/>
            <a:r>
              <a:rPr lang="en-US" dirty="0"/>
              <a:t>Select</a:t>
            </a:r>
          </a:p>
          <a:p>
            <a:r>
              <a:rPr lang="en-US" dirty="0"/>
              <a:t>TCL</a:t>
            </a:r>
          </a:p>
          <a:p>
            <a:pPr lvl="1"/>
            <a:r>
              <a:rPr lang="en-US" dirty="0"/>
              <a:t>Transaction control language</a:t>
            </a:r>
          </a:p>
          <a:p>
            <a:pPr lvl="1"/>
            <a:r>
              <a:rPr lang="en-US" dirty="0" err="1"/>
              <a:t>Savepoint</a:t>
            </a:r>
            <a:r>
              <a:rPr lang="en-US" dirty="0"/>
              <a:t>, Rollback, Commit</a:t>
            </a:r>
          </a:p>
          <a:p>
            <a:r>
              <a:rPr lang="en-US" dirty="0"/>
              <a:t>DCL</a:t>
            </a:r>
          </a:p>
          <a:p>
            <a:pPr lvl="1"/>
            <a:r>
              <a:rPr lang="en-US" dirty="0"/>
              <a:t>Data Control Language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65E22-2567-47D8-9E53-C70569259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519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B22A4-F8F5-41CA-9762-66518D4EB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8E8AB-E57B-4A0F-AF94-FA3ACB08B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: Make a new entity (Schema, User, Table) for your database.</a:t>
            </a:r>
          </a:p>
          <a:p>
            <a:r>
              <a:rPr lang="en-US" dirty="0"/>
              <a:t>Alter : Modify an existing entity in your database.</a:t>
            </a:r>
          </a:p>
          <a:p>
            <a:r>
              <a:rPr lang="en-US" dirty="0"/>
              <a:t>Drop : Remove an existing entity in your database.</a:t>
            </a:r>
          </a:p>
          <a:p>
            <a:pPr lvl="1"/>
            <a:r>
              <a:rPr lang="en-US" dirty="0"/>
              <a:t>Note: It is common to include an ‘IF EXISTS’ clause when using the drop command so that entities are only removed if you haven’t already removed them.</a:t>
            </a:r>
          </a:p>
          <a:p>
            <a:r>
              <a:rPr lang="en-US" dirty="0"/>
              <a:t>Truncate : Removes all records from a specified table, but leaves the structure of the table intact.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D860D-D52C-4DD3-AA21-4964446F4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402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4941B28-46D0-40A9-8329-09A6ADE7C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Example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93FBADA-2D88-4C7C-BF9F-2313ED2DFF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7076744"/>
              </p:ext>
            </p:extLst>
          </p:nvPr>
        </p:nvGraphicFramePr>
        <p:xfrm>
          <a:off x="380010" y="3002747"/>
          <a:ext cx="4010025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675">
                  <a:extLst>
                    <a:ext uri="{9D8B030D-6E8A-4147-A177-3AD203B41FA5}">
                      <a16:colId xmlns:a16="http://schemas.microsoft.com/office/drawing/2014/main" val="4046783494"/>
                    </a:ext>
                  </a:extLst>
                </a:gridCol>
                <a:gridCol w="1336675">
                  <a:extLst>
                    <a:ext uri="{9D8B030D-6E8A-4147-A177-3AD203B41FA5}">
                      <a16:colId xmlns:a16="http://schemas.microsoft.com/office/drawing/2014/main" val="120472998"/>
                    </a:ext>
                  </a:extLst>
                </a:gridCol>
                <a:gridCol w="1336675">
                  <a:extLst>
                    <a:ext uri="{9D8B030D-6E8A-4147-A177-3AD203B41FA5}">
                      <a16:colId xmlns:a16="http://schemas.microsoft.com/office/drawing/2014/main" val="14987941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gpa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0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‘Anne Smith’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485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‘Bob Johnson’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359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‘Nicoletta Doe’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738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‘Prakash Ali’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028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‘Xiao Tsung’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51269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7973A7-FF11-4D93-8051-69E04BECD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97D105F-14F8-412B-A907-4996465BB17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/>
          </a:bodyPr>
          <a:lstStyle/>
          <a:p>
            <a:r>
              <a:rPr lang="en-US" sz="3200" dirty="0"/>
              <a:t>Data is organized in tables</a:t>
            </a:r>
          </a:p>
          <a:p>
            <a:r>
              <a:rPr lang="en-US" sz="3200" dirty="0"/>
              <a:t>Tables have rows and columns.</a:t>
            </a:r>
          </a:p>
          <a:p>
            <a:r>
              <a:rPr lang="en-US" sz="3200" dirty="0"/>
              <a:t>Columns define the type of information. </a:t>
            </a:r>
          </a:p>
          <a:p>
            <a:r>
              <a:rPr lang="en-US" sz="3200" dirty="0"/>
              <a:t>An individual record is stored in each row.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715AC1-0313-4752-989C-616F1B51D4E0}"/>
              </a:ext>
            </a:extLst>
          </p:cNvPr>
          <p:cNvSpPr txBox="1"/>
          <p:nvPr/>
        </p:nvSpPr>
        <p:spPr>
          <a:xfrm>
            <a:off x="461639" y="1748901"/>
            <a:ext cx="35599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3"/>
                </a:solidFill>
              </a:rPr>
              <a:t>Students</a:t>
            </a:r>
          </a:p>
        </p:txBody>
      </p:sp>
    </p:spTree>
    <p:extLst>
      <p:ext uri="{BB962C8B-B14F-4D97-AF65-F5344CB8AC3E}">
        <p14:creationId xmlns:p14="http://schemas.microsoft.com/office/powerpoint/2010/main" val="1566948813"/>
      </p:ext>
    </p:extLst>
  </p:cSld>
  <p:clrMapOvr>
    <a:masterClrMapping/>
  </p:clrMapOvr>
</p:sld>
</file>

<file path=ppt/theme/theme1.xml><?xml version="1.0" encoding="utf-8"?>
<a:theme xmlns:a="http://schemas.openxmlformats.org/drawingml/2006/main" name="Revature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" id="{24F846AD-0162-44D4-93E8-2F393369D2EF}" vid="{C2372A91-FFE2-4AA5-895E-1FECFBB281D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Revature</Template>
  <TotalTime>320</TotalTime>
  <Words>824</Words>
  <Application>Microsoft Office PowerPoint</Application>
  <PresentationFormat>On-screen Show (4:3)</PresentationFormat>
  <Paragraphs>153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Courier New</vt:lpstr>
      <vt:lpstr>Revature</vt:lpstr>
      <vt:lpstr>SQL Introduction</vt:lpstr>
      <vt:lpstr>Databases</vt:lpstr>
      <vt:lpstr>RDBMS</vt:lpstr>
      <vt:lpstr>Database Structure</vt:lpstr>
      <vt:lpstr>More on Schemas</vt:lpstr>
      <vt:lpstr>SQL Naming Conventions</vt:lpstr>
      <vt:lpstr>Types Of SQL Languages</vt:lpstr>
      <vt:lpstr>Data Definition Language</vt:lpstr>
      <vt:lpstr>Tables Example</vt:lpstr>
      <vt:lpstr>Create a Table</vt:lpstr>
      <vt:lpstr>Datatypes</vt:lpstr>
      <vt:lpstr>Helpful Resources</vt:lpstr>
      <vt:lpstr>ERD</vt:lpstr>
      <vt:lpstr>ERD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Introduction</dc:title>
  <dc:creator>Bryn Portella</dc:creator>
  <cp:lastModifiedBy>Joseph Highe</cp:lastModifiedBy>
  <cp:revision>6</cp:revision>
  <dcterms:created xsi:type="dcterms:W3CDTF">2021-04-16T18:32:15Z</dcterms:created>
  <dcterms:modified xsi:type="dcterms:W3CDTF">2023-08-21T19:54:10Z</dcterms:modified>
</cp:coreProperties>
</file>