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90" r:id="rId1"/>
  </p:sldMasterIdLst>
  <p:notesMasterIdLst>
    <p:notesMasterId r:id="rId15"/>
  </p:notesMasterIdLst>
  <p:sldIdLst>
    <p:sldId id="256" r:id="rId2"/>
    <p:sldId id="324" r:id="rId3"/>
    <p:sldId id="299" r:id="rId4"/>
    <p:sldId id="287" r:id="rId5"/>
    <p:sldId id="286" r:id="rId6"/>
    <p:sldId id="288" r:id="rId7"/>
    <p:sldId id="321" r:id="rId8"/>
    <p:sldId id="290" r:id="rId9"/>
    <p:sldId id="309" r:id="rId10"/>
    <p:sldId id="291" r:id="rId11"/>
    <p:sldId id="292" r:id="rId12"/>
    <p:sldId id="311" r:id="rId13"/>
    <p:sldId id="319" r:id="rId14"/>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76">
          <p15:clr>
            <a:srgbClr val="A4A3A4"/>
          </p15:clr>
        </p15:guide>
        <p15:guide id="2" orient="horz" pos="763">
          <p15:clr>
            <a:srgbClr val="A4A3A4"/>
          </p15:clr>
        </p15:guide>
        <p15:guide id="3" orient="horz" pos="288">
          <p15:clr>
            <a:srgbClr val="A4A3A4"/>
          </p15:clr>
        </p15:guide>
        <p15:guide id="4" orient="horz" pos="708">
          <p15:clr>
            <a:srgbClr val="A4A3A4"/>
          </p15:clr>
        </p15:guide>
        <p15:guide id="5" pos="240">
          <p15:clr>
            <a:srgbClr val="A4A3A4"/>
          </p15:clr>
        </p15:guide>
        <p15:guide id="6" pos="5035">
          <p15:clr>
            <a:srgbClr val="A4A3A4"/>
          </p15:clr>
        </p15:guide>
        <p15:guide id="7" pos="3437">
          <p15:clr>
            <a:srgbClr val="A4A3A4"/>
          </p15:clr>
        </p15:guide>
        <p15:guide id="8" pos="3495">
          <p15:clr>
            <a:srgbClr val="A4A3A4"/>
          </p15:clr>
        </p15:guide>
        <p15:guide id="9" pos="1825">
          <p15:clr>
            <a:srgbClr val="A4A3A4"/>
          </p15:clr>
        </p15:guide>
        <p15:guide id="10" pos="1882">
          <p15:clr>
            <a:srgbClr val="A4A3A4"/>
          </p15:clr>
        </p15:guide>
        <p15:guide id="11" pos="3399">
          <p15:clr>
            <a:srgbClr val="A4A3A4"/>
          </p15:clr>
        </p15:guide>
        <p15:guide id="12" pos="2122">
          <p15:clr>
            <a:srgbClr val="A4A3A4"/>
          </p15:clr>
        </p15:guide>
        <p15:guide id="13" orient="horz" pos="765">
          <p15:clr>
            <a:srgbClr val="A4A3A4"/>
          </p15:clr>
        </p15:guide>
        <p15:guide id="14" pos="2880">
          <p15:clr>
            <a:srgbClr val="A4A3A4"/>
          </p15:clr>
        </p15:guide>
        <p15:guide id="15" pos="1440">
          <p15:clr>
            <a:srgbClr val="A4A3A4"/>
          </p15:clr>
        </p15:guide>
        <p15:guide id="16" pos="4320">
          <p15:clr>
            <a:srgbClr val="A4A3A4"/>
          </p15:clr>
        </p15:guide>
      </p15:sldGuideLst>
    </p:ext>
    <p:ext uri="{2D200454-40CA-4A62-9FC3-DE9A4176ACB9}">
      <p15:notesGuideLst xmlns:p15="http://schemas.microsoft.com/office/powerpoint/2012/main">
        <p15:guide id="1" orient="horz" pos="3002">
          <p15:clr>
            <a:srgbClr val="A4A3A4"/>
          </p15:clr>
        </p15:guide>
        <p15:guide id="2" pos="2282">
          <p15:clr>
            <a:srgbClr val="A4A3A4"/>
          </p15:clr>
        </p15:guide>
        <p15:guide id="3" orient="horz" pos="2928">
          <p15:clr>
            <a:srgbClr val="A4A3A4"/>
          </p15:clr>
        </p15:guide>
        <p15:guide id="4"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9" autoAdjust="0"/>
    <p:restoredTop sz="94660"/>
  </p:normalViewPr>
  <p:slideViewPr>
    <p:cSldViewPr snapToGrid="0">
      <p:cViewPr varScale="1">
        <p:scale>
          <a:sx n="112" d="100"/>
          <a:sy n="112" d="100"/>
        </p:scale>
        <p:origin x="1620" y="108"/>
      </p:cViewPr>
      <p:guideLst>
        <p:guide orient="horz" pos="4176"/>
        <p:guide orient="horz" pos="763"/>
        <p:guide orient="horz" pos="288"/>
        <p:guide orient="horz" pos="708"/>
        <p:guide pos="240"/>
        <p:guide pos="5035"/>
        <p:guide pos="3437"/>
        <p:guide pos="3495"/>
        <p:guide pos="1825"/>
        <p:guide pos="1882"/>
        <p:guide pos="3399"/>
        <p:guide pos="2122"/>
        <p:guide orient="horz" pos="765"/>
        <p:guide pos="2880"/>
        <p:guide pos="1440"/>
        <p:guide pos="432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3002"/>
        <p:guide pos="2282"/>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CE4CFADC-D723-474C-BC23-00E14133A490}" type="datetimeFigureOut">
              <a:rPr lang="en-US" smtClean="0"/>
              <a:t>8/29/2023</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44501B3-9A73-4B4F-86F1-79553C5B41F6}" type="slidenum">
              <a:rPr lang="en-US" smtClean="0"/>
              <a:t>‹#›</a:t>
            </a:fld>
            <a:endParaRPr lang="en-US"/>
          </a:p>
        </p:txBody>
      </p:sp>
    </p:spTree>
    <p:extLst>
      <p:ext uri="{BB962C8B-B14F-4D97-AF65-F5344CB8AC3E}">
        <p14:creationId xmlns:p14="http://schemas.microsoft.com/office/powerpoint/2010/main" val="12688152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t="33848" b="649"/>
          <a:stretch/>
        </p:blipFill>
        <p:spPr>
          <a:xfrm>
            <a:off x="-1" y="0"/>
            <a:ext cx="9144002" cy="5030078"/>
          </a:xfrm>
          <a:prstGeom prst="rect">
            <a:avLst/>
          </a:prstGeom>
        </p:spPr>
      </p:pic>
      <p:grpSp>
        <p:nvGrpSpPr>
          <p:cNvPr id="27" name="Group 26"/>
          <p:cNvGrpSpPr/>
          <p:nvPr/>
        </p:nvGrpSpPr>
        <p:grpSpPr>
          <a:xfrm>
            <a:off x="496176" y="5451818"/>
            <a:ext cx="3105481" cy="975083"/>
            <a:chOff x="2814452" y="4625522"/>
            <a:chExt cx="5459889" cy="1714337"/>
          </a:xfrm>
        </p:grpSpPr>
        <p:sp>
          <p:nvSpPr>
            <p:cNvPr id="9"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hasCustomPrompt="1"/>
          </p:nvPr>
        </p:nvSpPr>
        <p:spPr>
          <a:xfrm>
            <a:off x="496177" y="320634"/>
            <a:ext cx="6807148" cy="2543545"/>
          </a:xfrm>
        </p:spPr>
        <p:txBody>
          <a:bodyPr anchor="b"/>
          <a:lstStyle>
            <a:lvl1pPr>
              <a:lnSpc>
                <a:spcPct val="80000"/>
              </a:lnSpc>
              <a:defRPr sz="4400" baseline="0">
                <a:solidFill>
                  <a:schemeClr val="accent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496176" y="2924299"/>
            <a:ext cx="6814614" cy="1752600"/>
          </a:xfrm>
        </p:spPr>
        <p:txBody>
          <a:bodyPr/>
          <a:lstStyle>
            <a:lvl1pPr marL="0" indent="0" algn="l">
              <a:buNone/>
              <a:defRPr b="1" baseline="0">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71138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3_Title Only">
    <p:spTree>
      <p:nvGrpSpPr>
        <p:cNvPr id="1" name=""/>
        <p:cNvGrpSpPr/>
        <p:nvPr/>
      </p:nvGrpSpPr>
      <p:grpSpPr>
        <a:xfrm>
          <a:off x="0" y="0"/>
          <a:ext cx="0" cy="0"/>
          <a:chOff x="0" y="0"/>
          <a:chExt cx="0" cy="0"/>
        </a:xfrm>
      </p:grpSpPr>
      <p:pic>
        <p:nvPicPr>
          <p:cNvPr id="24" name="Picture 23"/>
          <p:cNvPicPr>
            <a:picLocks noChangeAspect="1"/>
          </p:cNvPicPr>
          <p:nvPr/>
        </p:nvPicPr>
        <p:blipFill rotWithShape="1">
          <a:blip r:embed="rId2" cstate="print">
            <a:extLst>
              <a:ext uri="{28A0092B-C50C-407E-A947-70E740481C1C}">
                <a14:useLocalDpi xmlns:a14="http://schemas.microsoft.com/office/drawing/2010/main" val="0"/>
              </a:ext>
            </a:extLst>
          </a:blip>
          <a:srcRect t="91557" b="649"/>
          <a:stretch/>
        </p:blipFill>
        <p:spPr>
          <a:xfrm>
            <a:off x="-1" y="6259484"/>
            <a:ext cx="9144002" cy="598516"/>
          </a:xfrm>
          <a:prstGeom prst="rect">
            <a:avLst/>
          </a:prstGeom>
        </p:spPr>
      </p:pic>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3" name="SmartArt Placeholder 2"/>
          <p:cNvSpPr>
            <a:spLocks noGrp="1"/>
          </p:cNvSpPr>
          <p:nvPr>
            <p:ph type="dgm" sz="quarter" idx="13"/>
          </p:nvPr>
        </p:nvSpPr>
        <p:spPr>
          <a:xfrm>
            <a:off x="133350" y="125413"/>
            <a:ext cx="8850313" cy="6008687"/>
          </a:xfrm>
        </p:spPr>
        <p:txBody>
          <a:bodyPr/>
          <a:lstStyle/>
          <a:p>
            <a:r>
              <a:rPr lang="en-US"/>
              <a:t>Click icon to add SmartArt graphic</a:t>
            </a:r>
          </a:p>
        </p:txBody>
      </p:sp>
    </p:spTree>
    <p:extLst>
      <p:ext uri="{BB962C8B-B14F-4D97-AF65-F5344CB8AC3E}">
        <p14:creationId xmlns:p14="http://schemas.microsoft.com/office/powerpoint/2010/main" val="2998561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2_Title Only">
    <p:spTree>
      <p:nvGrpSpPr>
        <p:cNvPr id="1" name=""/>
        <p:cNvGrpSpPr/>
        <p:nvPr/>
      </p:nvGrpSpPr>
      <p:grpSpPr>
        <a:xfrm>
          <a:off x="0" y="0"/>
          <a:ext cx="0" cy="0"/>
          <a:chOff x="0" y="0"/>
          <a:chExt cx="0" cy="0"/>
        </a:xfrm>
      </p:grpSpPr>
      <p:sp>
        <p:nvSpPr>
          <p:cNvPr id="2" name="Rectangle 1"/>
          <p:cNvSpPr/>
          <p:nvPr/>
        </p:nvSpPr>
        <p:spPr>
          <a:xfrm>
            <a:off x="0" y="6251171"/>
            <a:ext cx="9144000" cy="6068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7765" y="6367323"/>
            <a:ext cx="1260213" cy="394766"/>
          </a:xfrm>
          <a:prstGeom prst="rect">
            <a:avLst/>
          </a:prstGeom>
        </p:spPr>
      </p:pic>
      <p:sp>
        <p:nvSpPr>
          <p:cNvPr id="7" name="Title 1"/>
          <p:cNvSpPr>
            <a:spLocks noGrp="1"/>
          </p:cNvSpPr>
          <p:nvPr>
            <p:ph type="title"/>
          </p:nvPr>
        </p:nvSpPr>
        <p:spPr>
          <a:xfrm>
            <a:off x="380010" y="-4950"/>
            <a:ext cx="8383980" cy="844535"/>
          </a:xfrm>
        </p:spPr>
        <p:txBody>
          <a:bodyPr/>
          <a:lstStyle>
            <a:lvl1pPr>
              <a:defRPr baseline="0">
                <a:solidFill>
                  <a:schemeClr val="accent1"/>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380010" y="1097280"/>
            <a:ext cx="8383980" cy="4910129"/>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302513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4" name="Rectangle 3"/>
          <p:cNvSpPr/>
          <p:nvPr/>
        </p:nvSpPr>
        <p:spPr>
          <a:xfrm flipV="1">
            <a:off x="0" y="1219200"/>
            <a:ext cx="9144000" cy="563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0" y="0"/>
            <a:ext cx="91440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lvl1pPr>
              <a:defRPr baseline="0">
                <a:solidFill>
                  <a:schemeClr val="tx2"/>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grpSp>
        <p:nvGrpSpPr>
          <p:cNvPr id="3" name="Group 2"/>
          <p:cNvGrpSpPr/>
          <p:nvPr/>
        </p:nvGrpSpPr>
        <p:grpSpPr>
          <a:xfrm>
            <a:off x="7264458" y="365740"/>
            <a:ext cx="1553307" cy="487719"/>
            <a:chOff x="7264458" y="365740"/>
            <a:chExt cx="1553307" cy="487719"/>
          </a:xfrm>
        </p:grpSpPr>
        <p:sp>
          <p:nvSpPr>
            <p:cNvPr id="8" name="Freeform 6"/>
            <p:cNvSpPr>
              <a:spLocks noEditPoints="1"/>
            </p:cNvSpPr>
            <p:nvPr/>
          </p:nvSpPr>
          <p:spPr bwMode="auto">
            <a:xfrm>
              <a:off x="7264458" y="705011"/>
              <a:ext cx="148988" cy="144669"/>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p:nvSpPr>
          <p:spPr bwMode="auto">
            <a:xfrm>
              <a:off x="7450153" y="705011"/>
              <a:ext cx="131714" cy="144669"/>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p:cNvSpPr>
            <p:nvPr/>
          </p:nvSpPr>
          <p:spPr bwMode="auto">
            <a:xfrm>
              <a:off x="7613446" y="705011"/>
              <a:ext cx="154116" cy="144669"/>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noEditPoints="1"/>
            </p:cNvSpPr>
            <p:nvPr/>
          </p:nvSpPr>
          <p:spPr bwMode="auto">
            <a:xfrm>
              <a:off x="7767562" y="705011"/>
              <a:ext cx="173010" cy="144669"/>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0"/>
            <p:cNvSpPr>
              <a:spLocks/>
            </p:cNvSpPr>
            <p:nvPr/>
          </p:nvSpPr>
          <p:spPr bwMode="auto">
            <a:xfrm>
              <a:off x="7934364" y="705011"/>
              <a:ext cx="157895" cy="144669"/>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1"/>
            <p:cNvSpPr>
              <a:spLocks/>
            </p:cNvSpPr>
            <p:nvPr/>
          </p:nvSpPr>
          <p:spPr bwMode="auto">
            <a:xfrm>
              <a:off x="8122758" y="705011"/>
              <a:ext cx="154116" cy="148448"/>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2"/>
            <p:cNvSpPr>
              <a:spLocks noEditPoints="1"/>
            </p:cNvSpPr>
            <p:nvPr/>
          </p:nvSpPr>
          <p:spPr bwMode="auto">
            <a:xfrm>
              <a:off x="8321678" y="705011"/>
              <a:ext cx="148448" cy="144669"/>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3"/>
            <p:cNvSpPr>
              <a:spLocks/>
            </p:cNvSpPr>
            <p:nvPr/>
          </p:nvSpPr>
          <p:spPr bwMode="auto">
            <a:xfrm>
              <a:off x="8507374" y="705011"/>
              <a:ext cx="131714" cy="144669"/>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4"/>
            <p:cNvSpPr>
              <a:spLocks/>
            </p:cNvSpPr>
            <p:nvPr/>
          </p:nvSpPr>
          <p:spPr bwMode="auto">
            <a:xfrm>
              <a:off x="7785916" y="618911"/>
              <a:ext cx="25911" cy="24831"/>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5"/>
            <p:cNvSpPr>
              <a:spLocks/>
            </p:cNvSpPr>
            <p:nvPr/>
          </p:nvSpPr>
          <p:spPr bwMode="auto">
            <a:xfrm>
              <a:off x="7868507" y="539289"/>
              <a:ext cx="37247" cy="44804"/>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6"/>
            <p:cNvSpPr>
              <a:spLocks/>
            </p:cNvSpPr>
            <p:nvPr/>
          </p:nvSpPr>
          <p:spPr bwMode="auto">
            <a:xfrm>
              <a:off x="7965403" y="477481"/>
              <a:ext cx="37787" cy="69366"/>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7"/>
            <p:cNvSpPr>
              <a:spLocks/>
            </p:cNvSpPr>
            <p:nvPr/>
          </p:nvSpPr>
          <p:spPr bwMode="auto">
            <a:xfrm>
              <a:off x="8070936" y="427548"/>
              <a:ext cx="32119" cy="95546"/>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8"/>
            <p:cNvSpPr>
              <a:spLocks/>
            </p:cNvSpPr>
            <p:nvPr/>
          </p:nvSpPr>
          <p:spPr bwMode="auto">
            <a:xfrm>
              <a:off x="8178358" y="392731"/>
              <a:ext cx="29690" cy="119568"/>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9"/>
            <p:cNvSpPr>
              <a:spLocks/>
            </p:cNvSpPr>
            <p:nvPr/>
          </p:nvSpPr>
          <p:spPr bwMode="auto">
            <a:xfrm>
              <a:off x="8280113" y="371948"/>
              <a:ext cx="46154" cy="14143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20"/>
            <p:cNvSpPr>
              <a:spLocks/>
            </p:cNvSpPr>
            <p:nvPr/>
          </p:nvSpPr>
          <p:spPr bwMode="auto">
            <a:xfrm>
              <a:off x="8379438" y="365740"/>
              <a:ext cx="68826" cy="16167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1"/>
            <p:cNvSpPr>
              <a:spLocks/>
            </p:cNvSpPr>
            <p:nvPr/>
          </p:nvSpPr>
          <p:spPr bwMode="auto">
            <a:xfrm>
              <a:off x="8477144" y="377076"/>
              <a:ext cx="95007" cy="176788"/>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2"/>
            <p:cNvSpPr>
              <a:spLocks/>
            </p:cNvSpPr>
            <p:nvPr/>
          </p:nvSpPr>
          <p:spPr bwMode="auto">
            <a:xfrm>
              <a:off x="8573230" y="405416"/>
              <a:ext cx="122537" cy="187584"/>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3"/>
            <p:cNvSpPr>
              <a:spLocks/>
            </p:cNvSpPr>
            <p:nvPr/>
          </p:nvSpPr>
          <p:spPr bwMode="auto">
            <a:xfrm>
              <a:off x="8663109" y="450760"/>
              <a:ext cx="154656" cy="19352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3385316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Tree>
    <p:extLst>
      <p:ext uri="{BB962C8B-B14F-4D97-AF65-F5344CB8AC3E}">
        <p14:creationId xmlns:p14="http://schemas.microsoft.com/office/powerpoint/2010/main" val="3725119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28" name="Picture 27"/>
          <p:cNvPicPr>
            <a:picLocks noChangeAspect="1"/>
          </p:cNvPicPr>
          <p:nvPr/>
        </p:nvPicPr>
        <p:blipFill rotWithShape="1">
          <a:blip r:embed="rId2" cstate="print">
            <a:extLst>
              <a:ext uri="{28A0092B-C50C-407E-A947-70E740481C1C}">
                <a14:useLocalDpi xmlns:a14="http://schemas.microsoft.com/office/drawing/2010/main" val="0"/>
              </a:ext>
            </a:extLst>
          </a:blip>
          <a:srcRect t="33086" b="1379"/>
          <a:stretch/>
        </p:blipFill>
        <p:spPr>
          <a:xfrm flipV="1">
            <a:off x="0" y="0"/>
            <a:ext cx="9144000" cy="5030078"/>
          </a:xfrm>
          <a:prstGeom prst="rect">
            <a:avLst/>
          </a:prstGeom>
        </p:spPr>
      </p:pic>
      <p:grpSp>
        <p:nvGrpSpPr>
          <p:cNvPr id="27" name="Group 26"/>
          <p:cNvGrpSpPr/>
          <p:nvPr/>
        </p:nvGrpSpPr>
        <p:grpSpPr>
          <a:xfrm>
            <a:off x="496176" y="5451818"/>
            <a:ext cx="3105481" cy="975083"/>
            <a:chOff x="2814452" y="4625522"/>
            <a:chExt cx="5459889" cy="1714337"/>
          </a:xfrm>
        </p:grpSpPr>
        <p:sp>
          <p:nvSpPr>
            <p:cNvPr id="9"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hasCustomPrompt="1"/>
          </p:nvPr>
        </p:nvSpPr>
        <p:spPr>
          <a:xfrm>
            <a:off x="496177" y="320634"/>
            <a:ext cx="6807148" cy="2543545"/>
          </a:xfrm>
        </p:spPr>
        <p:txBody>
          <a:bodyPr anchor="b"/>
          <a:lstStyle>
            <a:lvl1pPr>
              <a:lnSpc>
                <a:spcPct val="80000"/>
              </a:lnSpc>
              <a:defRPr sz="4400" baseline="0">
                <a:solidFill>
                  <a:schemeClr val="bg1"/>
                </a:solidFill>
                <a:latin typeface="Arial" panose="020B0604020202020204" pitchFamily="34" charset="0"/>
                <a:cs typeface="Arial" panose="020B0604020202020204" pitchFamily="34" charset="0"/>
              </a:defRPr>
            </a:lvl1pPr>
          </a:lstStyle>
          <a:p>
            <a:r>
              <a:rPr lang="en-US" dirty="0"/>
              <a:t>Click to edit master</a:t>
            </a:r>
          </a:p>
        </p:txBody>
      </p:sp>
      <p:sp>
        <p:nvSpPr>
          <p:cNvPr id="3" name="Subtitle 2"/>
          <p:cNvSpPr>
            <a:spLocks noGrp="1"/>
          </p:cNvSpPr>
          <p:nvPr>
            <p:ph type="subTitle" idx="1"/>
          </p:nvPr>
        </p:nvSpPr>
        <p:spPr>
          <a:xfrm>
            <a:off x="496176" y="2924299"/>
            <a:ext cx="6814614" cy="1752600"/>
          </a:xfrm>
        </p:spPr>
        <p:txBody>
          <a:bodyPr/>
          <a:lstStyle>
            <a:lvl1pPr marL="0" indent="0" algn="l">
              <a:buNone/>
              <a:defRPr baseline="0">
                <a:solidFill>
                  <a:schemeClr val="tx2"/>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21615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67499" b="6701"/>
          <a:stretch/>
        </p:blipFill>
        <p:spPr>
          <a:xfrm flipV="1">
            <a:off x="0" y="1740436"/>
            <a:ext cx="9144000" cy="1502227"/>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t="24620" b="16130"/>
          <a:stretch/>
        </p:blipFill>
        <p:spPr>
          <a:xfrm flipH="1">
            <a:off x="2766" y="3242663"/>
            <a:ext cx="9144000" cy="3615334"/>
          </a:xfrm>
          <a:prstGeom prst="rect">
            <a:avLst/>
          </a:prstGeom>
        </p:spPr>
      </p:pic>
      <p:sp>
        <p:nvSpPr>
          <p:cNvPr id="9" name="Rectangle 8"/>
          <p:cNvSpPr/>
          <p:nvPr/>
        </p:nvSpPr>
        <p:spPr>
          <a:xfrm>
            <a:off x="-3" y="0"/>
            <a:ext cx="9143999" cy="17404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496176" y="382676"/>
            <a:ext cx="3105481" cy="975083"/>
            <a:chOff x="2814452" y="4625522"/>
            <a:chExt cx="5459889" cy="1714337"/>
          </a:xfrm>
        </p:grpSpPr>
        <p:sp>
          <p:nvSpPr>
            <p:cNvPr id="11"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0" name="Text Placeholder 29"/>
          <p:cNvSpPr>
            <a:spLocks noGrp="1"/>
          </p:cNvSpPr>
          <p:nvPr>
            <p:ph type="body" sz="quarter" idx="13" hasCustomPrompt="1"/>
          </p:nvPr>
        </p:nvSpPr>
        <p:spPr>
          <a:xfrm>
            <a:off x="323135" y="1846263"/>
            <a:ext cx="8441453" cy="1241425"/>
          </a:xfrm>
        </p:spPr>
        <p:txBody>
          <a:bodyPr anchor="ctr" anchorCtr="0">
            <a:normAutofit/>
          </a:bodyPr>
          <a:lstStyle>
            <a:lvl1pPr marL="0" indent="0">
              <a:buNone/>
              <a:defRPr sz="4000" b="1">
                <a:solidFill>
                  <a:schemeClr val="bg1"/>
                </a:solidFill>
              </a:defRPr>
            </a:lvl1pPr>
          </a:lstStyle>
          <a:p>
            <a:pPr lvl="0"/>
            <a:r>
              <a:rPr lang="en-US" dirty="0"/>
              <a:t>CLICK TO ADD TEXT</a:t>
            </a:r>
          </a:p>
        </p:txBody>
      </p:sp>
    </p:spTree>
    <p:extLst>
      <p:ext uri="{BB962C8B-B14F-4D97-AF65-F5344CB8AC3E}">
        <p14:creationId xmlns:p14="http://schemas.microsoft.com/office/powerpoint/2010/main" val="2728903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3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0-#ppt_w/2"/>
                                          </p:val>
                                        </p:tav>
                                        <p:tav tm="100000">
                                          <p:val>
                                            <p:strVal val="#ppt_x"/>
                                          </p:val>
                                        </p:tav>
                                      </p:tavLst>
                                    </p:anim>
                                    <p:anim calcmode="lin" valueType="num">
                                      <p:cBhvr additive="base">
                                        <p:cTn id="8" dur="750" fill="hold"/>
                                        <p:tgtEl>
                                          <p:spTgt spid="7"/>
                                        </p:tgtEl>
                                        <p:attrNameLst>
                                          <p:attrName>ppt_y</p:attrName>
                                        </p:attrNameLst>
                                      </p:cBhvr>
                                      <p:tavLst>
                                        <p:tav tm="0">
                                          <p:val>
                                            <p:strVal val="#ppt_y"/>
                                          </p:val>
                                        </p:tav>
                                        <p:tav tm="100000">
                                          <p:val>
                                            <p:strVal val="#ppt_y"/>
                                          </p:val>
                                        </p:tav>
                                      </p:tavLst>
                                    </p:anim>
                                  </p:childTnLst>
                                </p:cTn>
                              </p:par>
                              <p:par>
                                <p:cTn id="9" presetID="2" presetClass="entr" presetSubtype="1" decel="10000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750" fill="hold"/>
                                        <p:tgtEl>
                                          <p:spTgt spid="6"/>
                                        </p:tgtEl>
                                        <p:attrNameLst>
                                          <p:attrName>ppt_x</p:attrName>
                                        </p:attrNameLst>
                                      </p:cBhvr>
                                      <p:tavLst>
                                        <p:tav tm="0">
                                          <p:val>
                                            <p:strVal val="#ppt_x"/>
                                          </p:val>
                                        </p:tav>
                                        <p:tav tm="100000">
                                          <p:val>
                                            <p:strVal val="#ppt_x"/>
                                          </p:val>
                                        </p:tav>
                                      </p:tavLst>
                                    </p:anim>
                                    <p:anim calcmode="lin" valueType="num">
                                      <p:cBhvr additive="base">
                                        <p:cTn id="12" dur="75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2">
    <p:spTree>
      <p:nvGrpSpPr>
        <p:cNvPr id="1" name=""/>
        <p:cNvGrpSpPr/>
        <p:nvPr/>
      </p:nvGrpSpPr>
      <p:grpSpPr>
        <a:xfrm>
          <a:off x="0" y="0"/>
          <a:ext cx="0" cy="0"/>
          <a:chOff x="0" y="0"/>
          <a:chExt cx="0" cy="0"/>
        </a:xfrm>
      </p:grpSpPr>
      <p:pic>
        <p:nvPicPr>
          <p:cNvPr id="53" name="Picture 52"/>
          <p:cNvPicPr>
            <a:picLocks noChangeAspect="1"/>
          </p:cNvPicPr>
          <p:nvPr/>
        </p:nvPicPr>
        <p:blipFill rotWithShape="1">
          <a:blip r:embed="rId2" cstate="print">
            <a:extLst>
              <a:ext uri="{28A0092B-C50C-407E-A947-70E740481C1C}">
                <a14:useLocalDpi xmlns:a14="http://schemas.microsoft.com/office/drawing/2010/main" val="0"/>
              </a:ext>
            </a:extLst>
          </a:blip>
          <a:srcRect l="6615" t="2065" r="80083" b="1471"/>
          <a:stretch/>
        </p:blipFill>
        <p:spPr>
          <a:xfrm rot="5400000">
            <a:off x="3820885" y="-2080448"/>
            <a:ext cx="1502227" cy="9143997"/>
          </a:xfrm>
          <a:prstGeom prst="rect">
            <a:avLst/>
          </a:prstGeom>
        </p:spPr>
      </p:pic>
      <p:pic>
        <p:nvPicPr>
          <p:cNvPr id="54" name="Picture 53"/>
          <p:cNvPicPr>
            <a:picLocks noChangeAspect="1"/>
          </p:cNvPicPr>
          <p:nvPr/>
        </p:nvPicPr>
        <p:blipFill rotWithShape="1">
          <a:blip r:embed="rId3" cstate="print">
            <a:extLst>
              <a:ext uri="{28A0092B-C50C-407E-A947-70E740481C1C}">
                <a14:useLocalDpi xmlns:a14="http://schemas.microsoft.com/office/drawing/2010/main" val="0"/>
              </a:ext>
            </a:extLst>
          </a:blip>
          <a:srcRect t="20282" b="20282"/>
          <a:stretch/>
        </p:blipFill>
        <p:spPr>
          <a:xfrm>
            <a:off x="0" y="3242662"/>
            <a:ext cx="9144000" cy="3623223"/>
          </a:xfrm>
          <a:prstGeom prst="rect">
            <a:avLst/>
          </a:prstGeom>
        </p:spPr>
      </p:pic>
      <p:sp>
        <p:nvSpPr>
          <p:cNvPr id="9" name="Rectangle 8"/>
          <p:cNvSpPr/>
          <p:nvPr/>
        </p:nvSpPr>
        <p:spPr>
          <a:xfrm>
            <a:off x="-3" y="0"/>
            <a:ext cx="9143999" cy="17404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496176" y="382676"/>
            <a:ext cx="3105481" cy="975083"/>
            <a:chOff x="2814452" y="4625522"/>
            <a:chExt cx="5459889" cy="1714337"/>
          </a:xfrm>
        </p:grpSpPr>
        <p:sp>
          <p:nvSpPr>
            <p:cNvPr id="11"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0" name="Text Placeholder 29"/>
          <p:cNvSpPr>
            <a:spLocks noGrp="1"/>
          </p:cNvSpPr>
          <p:nvPr>
            <p:ph type="body" sz="quarter" idx="13" hasCustomPrompt="1"/>
          </p:nvPr>
        </p:nvSpPr>
        <p:spPr>
          <a:xfrm>
            <a:off x="323135" y="1846263"/>
            <a:ext cx="8441453" cy="1241425"/>
          </a:xfrm>
        </p:spPr>
        <p:txBody>
          <a:bodyPr anchor="ctr" anchorCtr="0">
            <a:normAutofit/>
          </a:bodyPr>
          <a:lstStyle>
            <a:lvl1pPr marL="0" indent="0">
              <a:buNone/>
              <a:defRPr sz="4000" b="1">
                <a:solidFill>
                  <a:schemeClr val="bg1"/>
                </a:solidFill>
              </a:defRPr>
            </a:lvl1pPr>
          </a:lstStyle>
          <a:p>
            <a:pPr lvl="0"/>
            <a:r>
              <a:rPr lang="en-US" dirty="0"/>
              <a:t>CLICK TO ADD TEXT</a:t>
            </a:r>
          </a:p>
        </p:txBody>
      </p:sp>
    </p:spTree>
    <p:extLst>
      <p:ext uri="{BB962C8B-B14F-4D97-AF65-F5344CB8AC3E}">
        <p14:creationId xmlns:p14="http://schemas.microsoft.com/office/powerpoint/2010/main" val="1409891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750" fill="hold"/>
                                        <p:tgtEl>
                                          <p:spTgt spid="53"/>
                                        </p:tgtEl>
                                        <p:attrNameLst>
                                          <p:attrName>ppt_x</p:attrName>
                                        </p:attrNameLst>
                                      </p:cBhvr>
                                      <p:tavLst>
                                        <p:tav tm="0">
                                          <p:val>
                                            <p:strVal val="#ppt_x"/>
                                          </p:val>
                                        </p:tav>
                                        <p:tav tm="100000">
                                          <p:val>
                                            <p:strVal val="#ppt_x"/>
                                          </p:val>
                                        </p:tav>
                                      </p:tavLst>
                                    </p:anim>
                                    <p:anim calcmode="lin" valueType="num">
                                      <p:cBhvr additive="base">
                                        <p:cTn id="8" dur="750" fill="hold"/>
                                        <p:tgtEl>
                                          <p:spTgt spid="53"/>
                                        </p:tgtEl>
                                        <p:attrNameLst>
                                          <p:attrName>ppt_y</p:attrName>
                                        </p:attrNameLst>
                                      </p:cBhvr>
                                      <p:tavLst>
                                        <p:tav tm="0">
                                          <p:val>
                                            <p:strVal val="0-#ppt_h/2"/>
                                          </p:val>
                                        </p:tav>
                                        <p:tav tm="100000">
                                          <p:val>
                                            <p:strVal val="#ppt_y"/>
                                          </p:val>
                                        </p:tav>
                                      </p:tavLst>
                                    </p:anim>
                                  </p:childTnLst>
                                </p:cTn>
                              </p:par>
                              <p:par>
                                <p:cTn id="9" presetID="2" presetClass="entr" presetSubtype="8" decel="100000" fill="hold" nodeType="withEffect">
                                  <p:stCondLst>
                                    <p:cond delay="300"/>
                                  </p:stCondLst>
                                  <p:childTnLst>
                                    <p:set>
                                      <p:cBhvr>
                                        <p:cTn id="10" dur="1" fill="hold">
                                          <p:stCondLst>
                                            <p:cond delay="0"/>
                                          </p:stCondLst>
                                        </p:cTn>
                                        <p:tgtEl>
                                          <p:spTgt spid="54"/>
                                        </p:tgtEl>
                                        <p:attrNameLst>
                                          <p:attrName>style.visibility</p:attrName>
                                        </p:attrNameLst>
                                      </p:cBhvr>
                                      <p:to>
                                        <p:strVal val="visible"/>
                                      </p:to>
                                    </p:set>
                                    <p:anim calcmode="lin" valueType="num">
                                      <p:cBhvr additive="base">
                                        <p:cTn id="11" dur="750" fill="hold"/>
                                        <p:tgtEl>
                                          <p:spTgt spid="54"/>
                                        </p:tgtEl>
                                        <p:attrNameLst>
                                          <p:attrName>ppt_x</p:attrName>
                                        </p:attrNameLst>
                                      </p:cBhvr>
                                      <p:tavLst>
                                        <p:tav tm="0">
                                          <p:val>
                                            <p:strVal val="0-#ppt_w/2"/>
                                          </p:val>
                                        </p:tav>
                                        <p:tav tm="100000">
                                          <p:val>
                                            <p:strVal val="#ppt_x"/>
                                          </p:val>
                                        </p:tav>
                                      </p:tavLst>
                                    </p:anim>
                                    <p:anim calcmode="lin" valueType="num">
                                      <p:cBhvr additive="base">
                                        <p:cTn id="12" dur="750" fill="hold"/>
                                        <p:tgtEl>
                                          <p:spTgt spid="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Tree>
    <p:extLst>
      <p:ext uri="{BB962C8B-B14F-4D97-AF65-F5344CB8AC3E}">
        <p14:creationId xmlns:p14="http://schemas.microsoft.com/office/powerpoint/2010/main" val="3820702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380010" y="1481446"/>
            <a:ext cx="4009110" cy="4525963"/>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b="1">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7" name="Content Placeholder 2"/>
          <p:cNvSpPr>
            <a:spLocks noGrp="1"/>
          </p:cNvSpPr>
          <p:nvPr>
            <p:ph idx="13"/>
          </p:nvPr>
        </p:nvSpPr>
        <p:spPr>
          <a:xfrm>
            <a:off x="4644440" y="1481446"/>
            <a:ext cx="4009110" cy="4525963"/>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37227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8" name="Content Placeholder 5"/>
          <p:cNvSpPr>
            <a:spLocks noGrp="1"/>
          </p:cNvSpPr>
          <p:nvPr>
            <p:ph sz="quarter" idx="16" hasCustomPrompt="1"/>
          </p:nvPr>
        </p:nvSpPr>
        <p:spPr>
          <a:xfrm>
            <a:off x="4708408" y="1538839"/>
            <a:ext cx="4107743" cy="2416827"/>
          </a:xfrm>
        </p:spPr>
        <p:txBody>
          <a:bodyPr/>
          <a:lstStyle>
            <a:lvl1pPr marL="176213" indent="-176213" algn="l">
              <a:buClr>
                <a:schemeClr val="accent1"/>
              </a:buClr>
              <a:defRPr sz="2000"/>
            </a:lvl1pPr>
            <a:lvl2pPr marL="396875" indent="-223838" algn="l" defTabSz="452438">
              <a:defRPr sz="1800"/>
            </a:lvl2pPr>
            <a:lvl3pPr algn="l">
              <a:defRPr sz="1600"/>
            </a:lvl3pPr>
            <a:lvl4pPr algn="l">
              <a:defRPr sz="1400"/>
            </a:lvl4pPr>
            <a:lvl5pPr algn="l">
              <a:defRPr sz="1200"/>
            </a:lvl5pPr>
          </a:lstStyle>
          <a:p>
            <a:pPr lvl="0"/>
            <a:r>
              <a:rPr lang="en-US" dirty="0"/>
              <a:t>Click to edit Master text styles</a:t>
            </a:r>
          </a:p>
          <a:p>
            <a:pPr lvl="1"/>
            <a:r>
              <a:rPr lang="en-US" dirty="0"/>
              <a:t>Second level</a:t>
            </a:r>
          </a:p>
        </p:txBody>
      </p:sp>
      <p:sp>
        <p:nvSpPr>
          <p:cNvPr id="9" name="Content Placeholder 5"/>
          <p:cNvSpPr>
            <a:spLocks noGrp="1"/>
          </p:cNvSpPr>
          <p:nvPr>
            <p:ph sz="quarter" idx="17"/>
          </p:nvPr>
        </p:nvSpPr>
        <p:spPr>
          <a:xfrm>
            <a:off x="351116" y="1540358"/>
            <a:ext cx="4113904" cy="2415307"/>
          </a:xfrm>
        </p:spPr>
        <p:txBody>
          <a:bodyPr/>
          <a:lstStyle>
            <a:lvl1pPr marL="176213" indent="-176213" algn="l">
              <a:buClr>
                <a:schemeClr val="accent1"/>
              </a:buClr>
              <a:buFont typeface="Arial" panose="020B0604020202020204" pitchFamily="34" charset="0"/>
              <a:buChar char="•"/>
              <a:defRPr sz="2000"/>
            </a:lvl1pPr>
            <a:lvl2pPr marL="396875" indent="-223838" algn="l" defTabSz="452438">
              <a:buClr>
                <a:schemeClr val="accent1"/>
              </a:buClr>
              <a:defRPr sz="1800"/>
            </a:lvl2pPr>
            <a:lvl3pPr algn="l">
              <a:defRPr sz="1600"/>
            </a:lvl3pPr>
            <a:lvl4pPr algn="l">
              <a:defRPr sz="1400"/>
            </a:lvl4pPr>
            <a:lvl5pPr algn="l">
              <a:defRPr sz="1200"/>
            </a:lvl5pPr>
          </a:lstStyle>
          <a:p>
            <a:pPr lvl="0"/>
            <a:r>
              <a:rPr lang="en-US"/>
              <a:t>Click to edit Master text styles</a:t>
            </a:r>
          </a:p>
          <a:p>
            <a:pPr lvl="1"/>
            <a:r>
              <a:rPr lang="en-US"/>
              <a:t>Second level</a:t>
            </a:r>
          </a:p>
        </p:txBody>
      </p:sp>
      <p:sp>
        <p:nvSpPr>
          <p:cNvPr id="12" name="Content Placeholder 5"/>
          <p:cNvSpPr>
            <a:spLocks noGrp="1"/>
          </p:cNvSpPr>
          <p:nvPr>
            <p:ph sz="quarter" idx="18" hasCustomPrompt="1"/>
          </p:nvPr>
        </p:nvSpPr>
        <p:spPr>
          <a:xfrm>
            <a:off x="4708408" y="4099159"/>
            <a:ext cx="4107743" cy="2416827"/>
          </a:xfrm>
        </p:spPr>
        <p:txBody>
          <a:bodyPr/>
          <a:lstStyle>
            <a:lvl1pPr marL="176213" indent="-176213" algn="l">
              <a:buClr>
                <a:schemeClr val="accent1"/>
              </a:buClr>
              <a:defRPr sz="2000"/>
            </a:lvl1pPr>
            <a:lvl2pPr marL="396875" indent="-223838" algn="l" defTabSz="452438">
              <a:defRPr sz="1800"/>
            </a:lvl2pPr>
            <a:lvl3pPr algn="l">
              <a:defRPr sz="1600"/>
            </a:lvl3pPr>
            <a:lvl4pPr algn="l">
              <a:defRPr sz="1400"/>
            </a:lvl4pPr>
            <a:lvl5pPr algn="l">
              <a:defRPr sz="1200"/>
            </a:lvl5pPr>
          </a:lstStyle>
          <a:p>
            <a:pPr lvl="0"/>
            <a:r>
              <a:rPr lang="en-US" dirty="0"/>
              <a:t>Click to edit Master text styles</a:t>
            </a:r>
          </a:p>
          <a:p>
            <a:pPr lvl="1"/>
            <a:r>
              <a:rPr lang="en-US" dirty="0"/>
              <a:t>Second level</a:t>
            </a:r>
          </a:p>
        </p:txBody>
      </p:sp>
      <p:sp>
        <p:nvSpPr>
          <p:cNvPr id="13" name="Content Placeholder 5"/>
          <p:cNvSpPr>
            <a:spLocks noGrp="1"/>
          </p:cNvSpPr>
          <p:nvPr>
            <p:ph sz="quarter" idx="19"/>
          </p:nvPr>
        </p:nvSpPr>
        <p:spPr>
          <a:xfrm>
            <a:off x="351116" y="4100678"/>
            <a:ext cx="4113904" cy="2415307"/>
          </a:xfrm>
        </p:spPr>
        <p:txBody>
          <a:bodyPr/>
          <a:lstStyle>
            <a:lvl1pPr marL="176213" indent="-176213" algn="l">
              <a:buClr>
                <a:schemeClr val="accent1"/>
              </a:buClr>
              <a:buFont typeface="Arial" panose="020B0604020202020204" pitchFamily="34" charset="0"/>
              <a:buChar char="•"/>
              <a:defRPr sz="2000"/>
            </a:lvl1pPr>
            <a:lvl2pPr marL="396875" indent="-223838" algn="l" defTabSz="452438">
              <a:buClr>
                <a:schemeClr val="accent1"/>
              </a:buClr>
              <a:defRPr sz="1800"/>
            </a:lvl2pPr>
            <a:lvl3pPr algn="l">
              <a:defRPr sz="1600"/>
            </a:lvl3pPr>
            <a:lvl4pPr algn="l">
              <a:defRPr sz="1400"/>
            </a:lvl4pPr>
            <a:lvl5pPr algn="l">
              <a:defRPr sz="1200"/>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352677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itle Only">
    <p:spTree>
      <p:nvGrpSpPr>
        <p:cNvPr id="1" name=""/>
        <p:cNvGrpSpPr/>
        <p:nvPr/>
      </p:nvGrpSpPr>
      <p:grpSpPr>
        <a:xfrm>
          <a:off x="0" y="0"/>
          <a:ext cx="0" cy="0"/>
          <a:chOff x="0" y="0"/>
          <a:chExt cx="0" cy="0"/>
        </a:xfrm>
      </p:grpSpPr>
      <p:pic>
        <p:nvPicPr>
          <p:cNvPr id="24" name="Picture 23"/>
          <p:cNvPicPr>
            <a:picLocks noChangeAspect="1"/>
          </p:cNvPicPr>
          <p:nvPr/>
        </p:nvPicPr>
        <p:blipFill rotWithShape="1">
          <a:blip r:embed="rId2" cstate="print">
            <a:extLst>
              <a:ext uri="{28A0092B-C50C-407E-A947-70E740481C1C}">
                <a14:useLocalDpi xmlns:a14="http://schemas.microsoft.com/office/drawing/2010/main" val="0"/>
              </a:ext>
            </a:extLst>
          </a:blip>
          <a:srcRect t="91557" b="649"/>
          <a:stretch/>
        </p:blipFill>
        <p:spPr>
          <a:xfrm>
            <a:off x="-1" y="6259484"/>
            <a:ext cx="9144002" cy="598516"/>
          </a:xfrm>
          <a:prstGeom prst="rect">
            <a:avLst/>
          </a:prstGeom>
        </p:spPr>
      </p:pic>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46" name="Content Placeholder 45"/>
          <p:cNvSpPr>
            <a:spLocks noGrp="1"/>
          </p:cNvSpPr>
          <p:nvPr>
            <p:ph sz="quarter" idx="13"/>
          </p:nvPr>
        </p:nvSpPr>
        <p:spPr>
          <a:xfrm>
            <a:off x="157163" y="133350"/>
            <a:ext cx="8826500" cy="5951538"/>
          </a:xfrm>
        </p:spPr>
        <p:txBody>
          <a:bodyPr/>
          <a:lstStyle>
            <a:lvl1pPr marL="0" indent="0">
              <a:buNone/>
              <a:defRPr/>
            </a:lvl1pPr>
          </a:lstStyle>
          <a:p>
            <a:pPr lvl="0"/>
            <a:r>
              <a:rPr lang="en-US"/>
              <a:t>Click to edit Master text styles</a:t>
            </a:r>
          </a:p>
        </p:txBody>
      </p:sp>
    </p:spTree>
    <p:extLst>
      <p:ext uri="{BB962C8B-B14F-4D97-AF65-F5344CB8AC3E}">
        <p14:creationId xmlns:p14="http://schemas.microsoft.com/office/powerpoint/2010/main" val="1626810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 white">
    <p:spTree>
      <p:nvGrpSpPr>
        <p:cNvPr id="1" name=""/>
        <p:cNvGrpSpPr/>
        <p:nvPr/>
      </p:nvGrpSpPr>
      <p:grpSpPr>
        <a:xfrm>
          <a:off x="0" y="0"/>
          <a:ext cx="0" cy="0"/>
          <a:chOff x="0" y="0"/>
          <a:chExt cx="0" cy="0"/>
        </a:xfrm>
      </p:grpSpPr>
      <p:sp>
        <p:nvSpPr>
          <p:cNvPr id="4" name="Rectangle 3"/>
          <p:cNvSpPr/>
          <p:nvPr/>
        </p:nvSpPr>
        <p:spPr>
          <a:xfrm>
            <a:off x="0" y="0"/>
            <a:ext cx="91440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lvl1pPr>
              <a:defRPr baseline="0">
                <a:solidFill>
                  <a:schemeClr val="accent3"/>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grpSp>
        <p:nvGrpSpPr>
          <p:cNvPr id="7" name="Group 6"/>
          <p:cNvGrpSpPr/>
          <p:nvPr/>
        </p:nvGrpSpPr>
        <p:grpSpPr>
          <a:xfrm>
            <a:off x="7264458" y="365740"/>
            <a:ext cx="1553307" cy="487719"/>
            <a:chOff x="7264458" y="365740"/>
            <a:chExt cx="1553307" cy="487719"/>
          </a:xfrm>
        </p:grpSpPr>
        <p:sp>
          <p:nvSpPr>
            <p:cNvPr id="8" name="Freeform 6"/>
            <p:cNvSpPr>
              <a:spLocks noEditPoints="1"/>
            </p:cNvSpPr>
            <p:nvPr/>
          </p:nvSpPr>
          <p:spPr bwMode="auto">
            <a:xfrm>
              <a:off x="7264458" y="705011"/>
              <a:ext cx="148988" cy="144669"/>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p:nvSpPr>
          <p:spPr bwMode="auto">
            <a:xfrm>
              <a:off x="7450153" y="705011"/>
              <a:ext cx="131714" cy="144669"/>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p:cNvSpPr>
            <p:nvPr/>
          </p:nvSpPr>
          <p:spPr bwMode="auto">
            <a:xfrm>
              <a:off x="7613446" y="705011"/>
              <a:ext cx="154116" cy="144669"/>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noEditPoints="1"/>
            </p:cNvSpPr>
            <p:nvPr/>
          </p:nvSpPr>
          <p:spPr bwMode="auto">
            <a:xfrm>
              <a:off x="7767562" y="705011"/>
              <a:ext cx="173010" cy="144669"/>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0"/>
            <p:cNvSpPr>
              <a:spLocks/>
            </p:cNvSpPr>
            <p:nvPr/>
          </p:nvSpPr>
          <p:spPr bwMode="auto">
            <a:xfrm>
              <a:off x="7934364" y="705011"/>
              <a:ext cx="157895" cy="144669"/>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1"/>
            <p:cNvSpPr>
              <a:spLocks/>
            </p:cNvSpPr>
            <p:nvPr/>
          </p:nvSpPr>
          <p:spPr bwMode="auto">
            <a:xfrm>
              <a:off x="8122758" y="705011"/>
              <a:ext cx="154116" cy="148448"/>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2"/>
            <p:cNvSpPr>
              <a:spLocks noEditPoints="1"/>
            </p:cNvSpPr>
            <p:nvPr/>
          </p:nvSpPr>
          <p:spPr bwMode="auto">
            <a:xfrm>
              <a:off x="8321678" y="705011"/>
              <a:ext cx="148448" cy="144669"/>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3"/>
            <p:cNvSpPr>
              <a:spLocks/>
            </p:cNvSpPr>
            <p:nvPr/>
          </p:nvSpPr>
          <p:spPr bwMode="auto">
            <a:xfrm>
              <a:off x="8507374" y="705011"/>
              <a:ext cx="131714" cy="144669"/>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4"/>
            <p:cNvSpPr>
              <a:spLocks/>
            </p:cNvSpPr>
            <p:nvPr/>
          </p:nvSpPr>
          <p:spPr bwMode="auto">
            <a:xfrm>
              <a:off x="7785916" y="618911"/>
              <a:ext cx="25911" cy="24831"/>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5"/>
            <p:cNvSpPr>
              <a:spLocks/>
            </p:cNvSpPr>
            <p:nvPr/>
          </p:nvSpPr>
          <p:spPr bwMode="auto">
            <a:xfrm>
              <a:off x="7868507" y="539289"/>
              <a:ext cx="37247" cy="44804"/>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6"/>
            <p:cNvSpPr>
              <a:spLocks/>
            </p:cNvSpPr>
            <p:nvPr/>
          </p:nvSpPr>
          <p:spPr bwMode="auto">
            <a:xfrm>
              <a:off x="7965403" y="477481"/>
              <a:ext cx="37787" cy="69366"/>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7"/>
            <p:cNvSpPr>
              <a:spLocks/>
            </p:cNvSpPr>
            <p:nvPr/>
          </p:nvSpPr>
          <p:spPr bwMode="auto">
            <a:xfrm>
              <a:off x="8070936" y="427548"/>
              <a:ext cx="32119" cy="95546"/>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8"/>
            <p:cNvSpPr>
              <a:spLocks/>
            </p:cNvSpPr>
            <p:nvPr/>
          </p:nvSpPr>
          <p:spPr bwMode="auto">
            <a:xfrm>
              <a:off x="8178358" y="392731"/>
              <a:ext cx="29690" cy="119568"/>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9"/>
            <p:cNvSpPr>
              <a:spLocks/>
            </p:cNvSpPr>
            <p:nvPr/>
          </p:nvSpPr>
          <p:spPr bwMode="auto">
            <a:xfrm>
              <a:off x="8280113" y="371948"/>
              <a:ext cx="46154" cy="14143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20"/>
            <p:cNvSpPr>
              <a:spLocks/>
            </p:cNvSpPr>
            <p:nvPr/>
          </p:nvSpPr>
          <p:spPr bwMode="auto">
            <a:xfrm>
              <a:off x="8379438" y="365740"/>
              <a:ext cx="68826" cy="16167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1"/>
            <p:cNvSpPr>
              <a:spLocks/>
            </p:cNvSpPr>
            <p:nvPr/>
          </p:nvSpPr>
          <p:spPr bwMode="auto">
            <a:xfrm>
              <a:off x="8477144" y="377076"/>
              <a:ext cx="95007" cy="176788"/>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2"/>
            <p:cNvSpPr>
              <a:spLocks/>
            </p:cNvSpPr>
            <p:nvPr/>
          </p:nvSpPr>
          <p:spPr bwMode="auto">
            <a:xfrm>
              <a:off x="8573230" y="405416"/>
              <a:ext cx="122537" cy="187584"/>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3"/>
            <p:cNvSpPr>
              <a:spLocks/>
            </p:cNvSpPr>
            <p:nvPr/>
          </p:nvSpPr>
          <p:spPr bwMode="auto">
            <a:xfrm>
              <a:off x="8663109" y="450760"/>
              <a:ext cx="154656" cy="19352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964137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0"/>
            <a:ext cx="9144000" cy="1219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p:cNvGrpSpPr/>
          <p:nvPr/>
        </p:nvGrpSpPr>
        <p:grpSpPr>
          <a:xfrm>
            <a:off x="7264458" y="365740"/>
            <a:ext cx="1553307" cy="487719"/>
            <a:chOff x="166688" y="-3240088"/>
            <a:chExt cx="9136063" cy="2868613"/>
          </a:xfrm>
        </p:grpSpPr>
        <p:sp>
          <p:nvSpPr>
            <p:cNvPr id="12" name="Freeform 6"/>
            <p:cNvSpPr>
              <a:spLocks noEditPoints="1"/>
            </p:cNvSpPr>
            <p:nvPr/>
          </p:nvSpPr>
          <p:spPr bwMode="auto">
            <a:xfrm>
              <a:off x="166688" y="-1244600"/>
              <a:ext cx="876300" cy="850900"/>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7"/>
            <p:cNvSpPr>
              <a:spLocks/>
            </p:cNvSpPr>
            <p:nvPr/>
          </p:nvSpPr>
          <p:spPr bwMode="auto">
            <a:xfrm>
              <a:off x="1258888" y="-1244600"/>
              <a:ext cx="774700" cy="850900"/>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8"/>
            <p:cNvSpPr>
              <a:spLocks/>
            </p:cNvSpPr>
            <p:nvPr/>
          </p:nvSpPr>
          <p:spPr bwMode="auto">
            <a:xfrm>
              <a:off x="2219326" y="-1244600"/>
              <a:ext cx="906463" cy="850900"/>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9"/>
            <p:cNvSpPr>
              <a:spLocks noEditPoints="1"/>
            </p:cNvSpPr>
            <p:nvPr/>
          </p:nvSpPr>
          <p:spPr bwMode="auto">
            <a:xfrm>
              <a:off x="3125788" y="-1244600"/>
              <a:ext cx="1017588" cy="850900"/>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0"/>
            <p:cNvSpPr>
              <a:spLocks/>
            </p:cNvSpPr>
            <p:nvPr/>
          </p:nvSpPr>
          <p:spPr bwMode="auto">
            <a:xfrm>
              <a:off x="4106863" y="-1244600"/>
              <a:ext cx="928688" cy="850900"/>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1"/>
            <p:cNvSpPr>
              <a:spLocks/>
            </p:cNvSpPr>
            <p:nvPr/>
          </p:nvSpPr>
          <p:spPr bwMode="auto">
            <a:xfrm>
              <a:off x="5214938" y="-1244600"/>
              <a:ext cx="906463" cy="873125"/>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2"/>
            <p:cNvSpPr>
              <a:spLocks noEditPoints="1"/>
            </p:cNvSpPr>
            <p:nvPr/>
          </p:nvSpPr>
          <p:spPr bwMode="auto">
            <a:xfrm>
              <a:off x="6384926" y="-1244600"/>
              <a:ext cx="873125" cy="850900"/>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3"/>
            <p:cNvSpPr>
              <a:spLocks/>
            </p:cNvSpPr>
            <p:nvPr/>
          </p:nvSpPr>
          <p:spPr bwMode="auto">
            <a:xfrm>
              <a:off x="7477126" y="-1244600"/>
              <a:ext cx="774700" cy="850900"/>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4"/>
            <p:cNvSpPr>
              <a:spLocks/>
            </p:cNvSpPr>
            <p:nvPr/>
          </p:nvSpPr>
          <p:spPr bwMode="auto">
            <a:xfrm>
              <a:off x="3233738" y="-1751013"/>
              <a:ext cx="152400" cy="146050"/>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5"/>
            <p:cNvSpPr>
              <a:spLocks/>
            </p:cNvSpPr>
            <p:nvPr/>
          </p:nvSpPr>
          <p:spPr bwMode="auto">
            <a:xfrm>
              <a:off x="3719513" y="-2219325"/>
              <a:ext cx="219075" cy="263525"/>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6"/>
            <p:cNvSpPr>
              <a:spLocks/>
            </p:cNvSpPr>
            <p:nvPr/>
          </p:nvSpPr>
          <p:spPr bwMode="auto">
            <a:xfrm>
              <a:off x="4289426" y="-2582863"/>
              <a:ext cx="222250" cy="407988"/>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7"/>
            <p:cNvSpPr>
              <a:spLocks/>
            </p:cNvSpPr>
            <p:nvPr/>
          </p:nvSpPr>
          <p:spPr bwMode="auto">
            <a:xfrm>
              <a:off x="4910138" y="-2876550"/>
              <a:ext cx="188913" cy="561975"/>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8"/>
            <p:cNvSpPr>
              <a:spLocks/>
            </p:cNvSpPr>
            <p:nvPr/>
          </p:nvSpPr>
          <p:spPr bwMode="auto">
            <a:xfrm>
              <a:off x="5541963" y="-3081338"/>
              <a:ext cx="174625" cy="70326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19"/>
            <p:cNvSpPr>
              <a:spLocks/>
            </p:cNvSpPr>
            <p:nvPr/>
          </p:nvSpPr>
          <p:spPr bwMode="auto">
            <a:xfrm>
              <a:off x="6140451" y="-3203575"/>
              <a:ext cx="271463" cy="83185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0"/>
            <p:cNvSpPr>
              <a:spLocks/>
            </p:cNvSpPr>
            <p:nvPr/>
          </p:nvSpPr>
          <p:spPr bwMode="auto">
            <a:xfrm>
              <a:off x="6724651" y="-3240088"/>
              <a:ext cx="404813" cy="95091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1"/>
            <p:cNvSpPr>
              <a:spLocks/>
            </p:cNvSpPr>
            <p:nvPr/>
          </p:nvSpPr>
          <p:spPr bwMode="auto">
            <a:xfrm>
              <a:off x="7299326" y="-3173413"/>
              <a:ext cx="558800" cy="1039813"/>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2"/>
            <p:cNvSpPr>
              <a:spLocks/>
            </p:cNvSpPr>
            <p:nvPr/>
          </p:nvSpPr>
          <p:spPr bwMode="auto">
            <a:xfrm>
              <a:off x="7864476" y="-3006725"/>
              <a:ext cx="720725" cy="1103313"/>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 name="Freeform 23"/>
            <p:cNvSpPr>
              <a:spLocks/>
            </p:cNvSpPr>
            <p:nvPr/>
          </p:nvSpPr>
          <p:spPr bwMode="auto">
            <a:xfrm>
              <a:off x="8393113" y="-2740025"/>
              <a:ext cx="909638" cy="1138238"/>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 name="Text Placeholder 2"/>
          <p:cNvSpPr>
            <a:spLocks noGrp="1"/>
          </p:cNvSpPr>
          <p:nvPr>
            <p:ph type="body" idx="1"/>
          </p:nvPr>
        </p:nvSpPr>
        <p:spPr>
          <a:xfrm>
            <a:off x="380010" y="1481446"/>
            <a:ext cx="838398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8122757" y="6363712"/>
            <a:ext cx="861671" cy="365125"/>
          </a:xfrm>
          <a:prstGeom prst="rect">
            <a:avLst/>
          </a:prstGeom>
        </p:spPr>
        <p:txBody>
          <a:bodyPr vert="horz" lIns="91440" tIns="45720" rIns="91440" bIns="45720" rtlCol="0" anchor="ctr"/>
          <a:lstStyle>
            <a:lvl1pPr algn="r">
              <a:defRPr sz="1200" b="0">
                <a:solidFill>
                  <a:schemeClr val="accent2"/>
                </a:solidFill>
              </a:defRPr>
            </a:lvl1pPr>
          </a:lstStyle>
          <a:p>
            <a:fld id="{F6728BC2-ACA3-447C-A909-F3F49211C066}" type="slidenum">
              <a:rPr lang="en-US" smtClean="0"/>
              <a:pPr/>
              <a:t>‹#›</a:t>
            </a:fld>
            <a:endParaRPr lang="en-US" dirty="0"/>
          </a:p>
        </p:txBody>
      </p:sp>
      <p:sp>
        <p:nvSpPr>
          <p:cNvPr id="2" name="Title Placeholder 1"/>
          <p:cNvSpPr>
            <a:spLocks noGrp="1"/>
          </p:cNvSpPr>
          <p:nvPr>
            <p:ph type="title"/>
          </p:nvPr>
        </p:nvSpPr>
        <p:spPr>
          <a:xfrm>
            <a:off x="380010" y="-4950"/>
            <a:ext cx="6222671" cy="1224150"/>
          </a:xfrm>
          <a:prstGeom prst="rect">
            <a:avLst/>
          </a:prstGeom>
        </p:spPr>
        <p:txBody>
          <a:bodyPr vert="horz" lIns="91440" tIns="45720" rIns="91440" bIns="45720" rtlCol="0" anchor="ctr">
            <a:noAutofit/>
          </a:bodyPr>
          <a:lstStyle/>
          <a:p>
            <a:r>
              <a:rPr lang="en-US"/>
              <a:t>Click to edit Master title style</a:t>
            </a:r>
            <a:endParaRPr lang="en-US" dirty="0"/>
          </a:p>
        </p:txBody>
      </p:sp>
    </p:spTree>
    <p:extLst>
      <p:ext uri="{BB962C8B-B14F-4D97-AF65-F5344CB8AC3E}">
        <p14:creationId xmlns:p14="http://schemas.microsoft.com/office/powerpoint/2010/main" val="146004641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704" r:id="rId3"/>
    <p:sldLayoutId id="2147483705" r:id="rId4"/>
    <p:sldLayoutId id="2147483694" r:id="rId5"/>
    <p:sldLayoutId id="2147483698" r:id="rId6"/>
    <p:sldLayoutId id="2147483699" r:id="rId7"/>
    <p:sldLayoutId id="2147483695" r:id="rId8"/>
    <p:sldLayoutId id="2147483703" r:id="rId9"/>
    <p:sldLayoutId id="2147483701" r:id="rId10"/>
    <p:sldLayoutId id="2147483702" r:id="rId11"/>
    <p:sldLayoutId id="2147483696" r:id="rId12"/>
    <p:sldLayoutId id="2147483697" r:id="rId13"/>
  </p:sldLayoutIdLst>
  <p:hf hdr="0" ftr="0" dt="0"/>
  <p:txStyles>
    <p:titleStyle>
      <a:lvl1pPr algn="l" defTabSz="914400" rtl="0" eaLnBrk="1" latinLnBrk="0" hangingPunct="1">
        <a:spcBef>
          <a:spcPct val="0"/>
        </a:spcBef>
        <a:buNone/>
        <a:defRPr sz="2400" b="1" kern="1200" spc="100" baseline="0">
          <a:solidFill>
            <a:schemeClr val="bg1"/>
          </a:solidFill>
          <a:latin typeface="+mj-lt"/>
          <a:ea typeface="+mj-ea"/>
          <a:cs typeface="+mj-cs"/>
        </a:defRPr>
      </a:lvl1pPr>
    </p:titleStyle>
    <p:bodyStyle>
      <a:lvl1pPr marL="342900" indent="-342900" algn="l" defTabSz="914400" rtl="0" eaLnBrk="1" latinLnBrk="0" hangingPunct="1">
        <a:spcBef>
          <a:spcPct val="20000"/>
        </a:spcBef>
        <a:buClr>
          <a:schemeClr val="accent1"/>
        </a:buClr>
        <a:buFont typeface="Arial" panose="020B0604020202020204" pitchFamily="34" charset="0"/>
        <a:buChar char="•"/>
        <a:defRPr sz="2800" kern="1200">
          <a:solidFill>
            <a:schemeClr val="tx2"/>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E0318-B31B-4D90-9599-F0ED5C3F3731}"/>
              </a:ext>
            </a:extLst>
          </p:cNvPr>
          <p:cNvSpPr>
            <a:spLocks noGrp="1"/>
          </p:cNvSpPr>
          <p:nvPr>
            <p:ph type="ctrTitle"/>
          </p:nvPr>
        </p:nvSpPr>
        <p:spPr/>
        <p:txBody>
          <a:bodyPr/>
          <a:lstStyle/>
          <a:p>
            <a:r>
              <a:rPr lang="en-US" dirty="0"/>
              <a:t>Describing SQL Relationships and Normalization</a:t>
            </a:r>
          </a:p>
        </p:txBody>
      </p:sp>
      <p:sp>
        <p:nvSpPr>
          <p:cNvPr id="3" name="Subtitle 2">
            <a:extLst>
              <a:ext uri="{FF2B5EF4-FFF2-40B4-BE49-F238E27FC236}">
                <a16:creationId xmlns:a16="http://schemas.microsoft.com/office/drawing/2014/main" id="{4C4BC605-D554-4C64-A628-213ABA910D2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5013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2NF</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606609"/>
            <a:ext cx="8678532" cy="555478"/>
          </a:xfrm>
        </p:spPr>
        <p:txBody>
          <a:bodyPr/>
          <a:lstStyle/>
          <a:p>
            <a:r>
              <a:rPr lang="en-US" dirty="0"/>
              <a:t>First Normal Form, plus, no partial dependencies</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graphicFrame>
        <p:nvGraphicFramePr>
          <p:cNvPr id="5" name="Table 4">
            <a:extLst>
              <a:ext uri="{FF2B5EF4-FFF2-40B4-BE49-F238E27FC236}">
                <a16:creationId xmlns:a16="http://schemas.microsoft.com/office/drawing/2014/main" id="{CB5D9B06-4CC5-6EFF-EF9C-9EDCEE2A8193}"/>
              </a:ext>
            </a:extLst>
          </p:cNvPr>
          <p:cNvGraphicFramePr>
            <a:graphicFrameLocks noGrp="1"/>
          </p:cNvGraphicFramePr>
          <p:nvPr>
            <p:extLst>
              <p:ext uri="{D42A27DB-BD31-4B8C-83A1-F6EECF244321}">
                <p14:modId xmlns:p14="http://schemas.microsoft.com/office/powerpoint/2010/main" val="3557020938"/>
              </p:ext>
            </p:extLst>
          </p:nvPr>
        </p:nvGraphicFramePr>
        <p:xfrm>
          <a:off x="5562521" y="2234448"/>
          <a:ext cx="3412569" cy="2453640"/>
        </p:xfrm>
        <a:graphic>
          <a:graphicData uri="http://schemas.openxmlformats.org/drawingml/2006/table">
            <a:tbl>
              <a:tblPr firstRow="1" bandRow="1">
                <a:tableStyleId>{5C22544A-7EE6-4342-B048-85BDC9FD1C3A}</a:tableStyleId>
              </a:tblPr>
              <a:tblGrid>
                <a:gridCol w="1057295">
                  <a:extLst>
                    <a:ext uri="{9D8B030D-6E8A-4147-A177-3AD203B41FA5}">
                      <a16:colId xmlns:a16="http://schemas.microsoft.com/office/drawing/2014/main" val="1832882233"/>
                    </a:ext>
                  </a:extLst>
                </a:gridCol>
                <a:gridCol w="1057295">
                  <a:extLst>
                    <a:ext uri="{9D8B030D-6E8A-4147-A177-3AD203B41FA5}">
                      <a16:colId xmlns:a16="http://schemas.microsoft.com/office/drawing/2014/main" val="3561806936"/>
                    </a:ext>
                  </a:extLst>
                </a:gridCol>
                <a:gridCol w="1297979">
                  <a:extLst>
                    <a:ext uri="{9D8B030D-6E8A-4147-A177-3AD203B41FA5}">
                      <a16:colId xmlns:a16="http://schemas.microsoft.com/office/drawing/2014/main" val="4041480804"/>
                    </a:ext>
                  </a:extLst>
                </a:gridCol>
              </a:tblGrid>
              <a:tr h="0">
                <a:tc>
                  <a:txBody>
                    <a:bodyPr/>
                    <a:lstStyle/>
                    <a:p>
                      <a:pPr algn="ctr"/>
                      <a:r>
                        <a:rPr lang="en-US" sz="1400" dirty="0" err="1"/>
                        <a:t>movie_id</a:t>
                      </a:r>
                      <a:endParaRPr lang="en-US" sz="1400" dirty="0"/>
                    </a:p>
                  </a:txBody>
                  <a:tcPr/>
                </a:tc>
                <a:tc>
                  <a:txBody>
                    <a:bodyPr/>
                    <a:lstStyle/>
                    <a:p>
                      <a:pPr algn="ctr"/>
                      <a:r>
                        <a:rPr lang="en-US" sz="1400" dirty="0" err="1"/>
                        <a:t>person_Id</a:t>
                      </a:r>
                      <a:endParaRPr lang="en-US" sz="1400" dirty="0"/>
                    </a:p>
                  </a:txBody>
                  <a:tcPr/>
                </a:tc>
                <a:tc>
                  <a:txBody>
                    <a:bodyPr/>
                    <a:lstStyle/>
                    <a:p>
                      <a:pPr algn="ctr"/>
                      <a:r>
                        <a:rPr lang="en-US" sz="1400" dirty="0" err="1"/>
                        <a:t>movie_name</a:t>
                      </a:r>
                      <a:endParaRPr lang="en-US" sz="1400" dirty="0"/>
                    </a:p>
                  </a:txBody>
                  <a:tcPr/>
                </a:tc>
                <a:extLst>
                  <a:ext uri="{0D108BD9-81ED-4DB2-BD59-A6C34878D82A}">
                    <a16:rowId xmlns:a16="http://schemas.microsoft.com/office/drawing/2014/main" val="1492990565"/>
                  </a:ext>
                </a:extLst>
              </a:tr>
              <a:tr h="370840">
                <a:tc>
                  <a:txBody>
                    <a:bodyPr/>
                    <a:lstStyle/>
                    <a:p>
                      <a:pPr algn="ctr"/>
                      <a:r>
                        <a:rPr lang="en-US" sz="1400" dirty="0"/>
                        <a:t>1</a:t>
                      </a:r>
                    </a:p>
                  </a:txBody>
                  <a:tcPr/>
                </a:tc>
                <a:tc>
                  <a:txBody>
                    <a:bodyPr/>
                    <a:lstStyle/>
                    <a:p>
                      <a:pPr algn="ctr"/>
                      <a:r>
                        <a:rPr lang="en-US" sz="1400" dirty="0"/>
                        <a:t>1001</a:t>
                      </a:r>
                    </a:p>
                  </a:txBody>
                  <a:tcPr/>
                </a:tc>
                <a:tc>
                  <a:txBody>
                    <a:bodyPr/>
                    <a:lstStyle/>
                    <a:p>
                      <a:pPr algn="ctr"/>
                      <a:r>
                        <a:rPr lang="en-US" sz="1400" dirty="0"/>
                        <a:t>Harry Potter</a:t>
                      </a:r>
                    </a:p>
                  </a:txBody>
                  <a:tcPr/>
                </a:tc>
                <a:extLst>
                  <a:ext uri="{0D108BD9-81ED-4DB2-BD59-A6C34878D82A}">
                    <a16:rowId xmlns:a16="http://schemas.microsoft.com/office/drawing/2014/main" val="3014115787"/>
                  </a:ext>
                </a:extLst>
              </a:tr>
              <a:tr h="370840">
                <a:tc>
                  <a:txBody>
                    <a:bodyPr/>
                    <a:lstStyle/>
                    <a:p>
                      <a:pPr algn="ctr"/>
                      <a:r>
                        <a:rPr lang="en-US" sz="1400" dirty="0"/>
                        <a:t>2</a:t>
                      </a:r>
                    </a:p>
                  </a:txBody>
                  <a:tcPr/>
                </a:tc>
                <a:tc>
                  <a:txBody>
                    <a:bodyPr/>
                    <a:lstStyle/>
                    <a:p>
                      <a:pPr algn="ctr"/>
                      <a:r>
                        <a:rPr lang="en-US" sz="1400" dirty="0"/>
                        <a:t>1001</a:t>
                      </a:r>
                    </a:p>
                  </a:txBody>
                  <a:tcPr/>
                </a:tc>
                <a:tc>
                  <a:txBody>
                    <a:bodyPr/>
                    <a:lstStyle/>
                    <a:p>
                      <a:pPr algn="ctr"/>
                      <a:r>
                        <a:rPr lang="en-US" sz="1400" dirty="0"/>
                        <a:t>The Incredibles</a:t>
                      </a:r>
                    </a:p>
                  </a:txBody>
                  <a:tcPr/>
                </a:tc>
                <a:extLst>
                  <a:ext uri="{0D108BD9-81ED-4DB2-BD59-A6C34878D82A}">
                    <a16:rowId xmlns:a16="http://schemas.microsoft.com/office/drawing/2014/main" val="4107963131"/>
                  </a:ext>
                </a:extLst>
              </a:tr>
              <a:tr h="370840">
                <a:tc>
                  <a:txBody>
                    <a:bodyPr/>
                    <a:lstStyle/>
                    <a:p>
                      <a:pPr algn="ctr"/>
                      <a:r>
                        <a:rPr lang="en-US" sz="1400" dirty="0"/>
                        <a:t>3</a:t>
                      </a:r>
                    </a:p>
                  </a:txBody>
                  <a:tcPr/>
                </a:tc>
                <a:tc>
                  <a:txBody>
                    <a:bodyPr/>
                    <a:lstStyle/>
                    <a:p>
                      <a:pPr algn="ctr"/>
                      <a:r>
                        <a:rPr lang="en-US" sz="1400" dirty="0"/>
                        <a:t>1002</a:t>
                      </a:r>
                    </a:p>
                  </a:txBody>
                  <a:tcPr/>
                </a:tc>
                <a:tc>
                  <a:txBody>
                    <a:bodyPr/>
                    <a:lstStyle/>
                    <a:p>
                      <a:pPr algn="ctr"/>
                      <a:r>
                        <a:rPr lang="en-US" sz="1400" dirty="0"/>
                        <a:t>The Martian</a:t>
                      </a:r>
                    </a:p>
                  </a:txBody>
                  <a:tcPr/>
                </a:tc>
                <a:extLst>
                  <a:ext uri="{0D108BD9-81ED-4DB2-BD59-A6C34878D82A}">
                    <a16:rowId xmlns:a16="http://schemas.microsoft.com/office/drawing/2014/main" val="3294600792"/>
                  </a:ext>
                </a:extLst>
              </a:tr>
              <a:tr h="370840">
                <a:tc>
                  <a:txBody>
                    <a:bodyPr/>
                    <a:lstStyle/>
                    <a:p>
                      <a:pPr algn="ctr"/>
                      <a:r>
                        <a:rPr lang="en-US" sz="1400" dirty="0"/>
                        <a:t>4</a:t>
                      </a:r>
                    </a:p>
                  </a:txBody>
                  <a:tcPr/>
                </a:tc>
                <a:tc>
                  <a:txBody>
                    <a:bodyPr/>
                    <a:lstStyle/>
                    <a:p>
                      <a:pPr algn="ctr"/>
                      <a:r>
                        <a:rPr lang="en-US" sz="1400" dirty="0"/>
                        <a:t>1002</a:t>
                      </a:r>
                    </a:p>
                  </a:txBody>
                  <a:tcPr/>
                </a:tc>
                <a:tc>
                  <a:txBody>
                    <a:bodyPr/>
                    <a:lstStyle/>
                    <a:p>
                      <a:pPr algn="ctr"/>
                      <a:r>
                        <a:rPr lang="en-US" sz="1400" dirty="0"/>
                        <a:t>Avengers</a:t>
                      </a:r>
                    </a:p>
                  </a:txBody>
                  <a:tcPr/>
                </a:tc>
                <a:extLst>
                  <a:ext uri="{0D108BD9-81ED-4DB2-BD59-A6C34878D82A}">
                    <a16:rowId xmlns:a16="http://schemas.microsoft.com/office/drawing/2014/main" val="1389462563"/>
                  </a:ext>
                </a:extLst>
              </a:tr>
              <a:tr h="370840">
                <a:tc>
                  <a:txBody>
                    <a:bodyPr/>
                    <a:lstStyle/>
                    <a:p>
                      <a:pPr algn="ctr"/>
                      <a:r>
                        <a:rPr lang="en-US" sz="1400" dirty="0"/>
                        <a:t>5</a:t>
                      </a:r>
                    </a:p>
                  </a:txBody>
                  <a:tcPr/>
                </a:tc>
                <a:tc>
                  <a:txBody>
                    <a:bodyPr/>
                    <a:lstStyle/>
                    <a:p>
                      <a:pPr algn="ctr"/>
                      <a:r>
                        <a:rPr lang="en-US" sz="1400" dirty="0"/>
                        <a:t>1003</a:t>
                      </a:r>
                    </a:p>
                  </a:txBody>
                  <a:tcPr/>
                </a:tc>
                <a:tc>
                  <a:txBody>
                    <a:bodyPr/>
                    <a:lstStyle/>
                    <a:p>
                      <a:pPr algn="ctr"/>
                      <a:r>
                        <a:rPr lang="en-US" sz="1400" dirty="0"/>
                        <a:t>Lord of the Rings</a:t>
                      </a:r>
                    </a:p>
                  </a:txBody>
                  <a:tcPr/>
                </a:tc>
                <a:extLst>
                  <a:ext uri="{0D108BD9-81ED-4DB2-BD59-A6C34878D82A}">
                    <a16:rowId xmlns:a16="http://schemas.microsoft.com/office/drawing/2014/main" val="2680654040"/>
                  </a:ext>
                </a:extLst>
              </a:tr>
            </a:tbl>
          </a:graphicData>
        </a:graphic>
      </p:graphicFrame>
      <p:graphicFrame>
        <p:nvGraphicFramePr>
          <p:cNvPr id="6" name="Table 5">
            <a:extLst>
              <a:ext uri="{FF2B5EF4-FFF2-40B4-BE49-F238E27FC236}">
                <a16:creationId xmlns:a16="http://schemas.microsoft.com/office/drawing/2014/main" id="{B6A0DB5D-F7E1-A98E-0B51-EA14C4D4F040}"/>
              </a:ext>
            </a:extLst>
          </p:cNvPr>
          <p:cNvGraphicFramePr>
            <a:graphicFrameLocks noGrp="1"/>
          </p:cNvGraphicFramePr>
          <p:nvPr>
            <p:extLst>
              <p:ext uri="{D42A27DB-BD31-4B8C-83A1-F6EECF244321}">
                <p14:modId xmlns:p14="http://schemas.microsoft.com/office/powerpoint/2010/main" val="98104692"/>
              </p:ext>
            </p:extLst>
          </p:nvPr>
        </p:nvGraphicFramePr>
        <p:xfrm>
          <a:off x="675337" y="4950837"/>
          <a:ext cx="8299753" cy="1778000"/>
        </p:xfrm>
        <a:graphic>
          <a:graphicData uri="http://schemas.openxmlformats.org/drawingml/2006/table">
            <a:tbl>
              <a:tblPr firstRow="1" bandRow="1">
                <a:tableStyleId>{5C22544A-7EE6-4342-B048-85BDC9FD1C3A}</a:tableStyleId>
              </a:tblPr>
              <a:tblGrid>
                <a:gridCol w="1185679">
                  <a:extLst>
                    <a:ext uri="{9D8B030D-6E8A-4147-A177-3AD203B41FA5}">
                      <a16:colId xmlns:a16="http://schemas.microsoft.com/office/drawing/2014/main" val="3155980071"/>
                    </a:ext>
                  </a:extLst>
                </a:gridCol>
                <a:gridCol w="1185679">
                  <a:extLst>
                    <a:ext uri="{9D8B030D-6E8A-4147-A177-3AD203B41FA5}">
                      <a16:colId xmlns:a16="http://schemas.microsoft.com/office/drawing/2014/main" val="2103592626"/>
                    </a:ext>
                  </a:extLst>
                </a:gridCol>
                <a:gridCol w="1185679">
                  <a:extLst>
                    <a:ext uri="{9D8B030D-6E8A-4147-A177-3AD203B41FA5}">
                      <a16:colId xmlns:a16="http://schemas.microsoft.com/office/drawing/2014/main" val="3291405774"/>
                    </a:ext>
                  </a:extLst>
                </a:gridCol>
                <a:gridCol w="1185679">
                  <a:extLst>
                    <a:ext uri="{9D8B030D-6E8A-4147-A177-3AD203B41FA5}">
                      <a16:colId xmlns:a16="http://schemas.microsoft.com/office/drawing/2014/main" val="3084846301"/>
                    </a:ext>
                  </a:extLst>
                </a:gridCol>
                <a:gridCol w="1185679">
                  <a:extLst>
                    <a:ext uri="{9D8B030D-6E8A-4147-A177-3AD203B41FA5}">
                      <a16:colId xmlns:a16="http://schemas.microsoft.com/office/drawing/2014/main" val="2055399707"/>
                    </a:ext>
                  </a:extLst>
                </a:gridCol>
                <a:gridCol w="1185679">
                  <a:extLst>
                    <a:ext uri="{9D8B030D-6E8A-4147-A177-3AD203B41FA5}">
                      <a16:colId xmlns:a16="http://schemas.microsoft.com/office/drawing/2014/main" val="3347116633"/>
                    </a:ext>
                  </a:extLst>
                </a:gridCol>
                <a:gridCol w="1185679">
                  <a:extLst>
                    <a:ext uri="{9D8B030D-6E8A-4147-A177-3AD203B41FA5}">
                      <a16:colId xmlns:a16="http://schemas.microsoft.com/office/drawing/2014/main" val="4233679342"/>
                    </a:ext>
                  </a:extLst>
                </a:gridCol>
              </a:tblGrid>
              <a:tr h="370840">
                <a:tc>
                  <a:txBody>
                    <a:bodyPr/>
                    <a:lstStyle/>
                    <a:p>
                      <a:pPr algn="ctr"/>
                      <a:r>
                        <a:rPr lang="en-US" sz="1400" dirty="0" err="1"/>
                        <a:t>Person_Id</a:t>
                      </a:r>
                      <a:endParaRPr lang="en-US" sz="1400" dirty="0"/>
                    </a:p>
                  </a:txBody>
                  <a:tcPr/>
                </a:tc>
                <a:tc>
                  <a:txBody>
                    <a:bodyPr/>
                    <a:lstStyle/>
                    <a:p>
                      <a:pPr algn="ctr"/>
                      <a:r>
                        <a:rPr lang="en-US" sz="1400" dirty="0" err="1"/>
                        <a:t>first_name</a:t>
                      </a:r>
                      <a:endParaRPr lang="en-US" sz="1400" dirty="0"/>
                    </a:p>
                  </a:txBody>
                  <a:tcPr/>
                </a:tc>
                <a:tc>
                  <a:txBody>
                    <a:bodyPr/>
                    <a:lstStyle/>
                    <a:p>
                      <a:pPr algn="ctr"/>
                      <a:r>
                        <a:rPr lang="en-US" sz="1400" dirty="0" err="1"/>
                        <a:t>last_name</a:t>
                      </a:r>
                      <a:endParaRPr lang="en-US" sz="1400" dirty="0"/>
                    </a:p>
                  </a:txBody>
                  <a:tcPr/>
                </a:tc>
                <a:tc>
                  <a:txBody>
                    <a:bodyPr/>
                    <a:lstStyle/>
                    <a:p>
                      <a:pPr algn="ctr"/>
                      <a:r>
                        <a:rPr lang="en-US" sz="1400" dirty="0" err="1"/>
                        <a:t>Street_addr</a:t>
                      </a:r>
                      <a:endParaRPr lang="en-US" sz="1400" dirty="0"/>
                    </a:p>
                  </a:txBody>
                  <a:tcPr/>
                </a:tc>
                <a:tc>
                  <a:txBody>
                    <a:bodyPr/>
                    <a:lstStyle/>
                    <a:p>
                      <a:pPr algn="ctr"/>
                      <a:r>
                        <a:rPr lang="en-US" sz="1400" dirty="0"/>
                        <a:t>city</a:t>
                      </a:r>
                    </a:p>
                  </a:txBody>
                  <a:tcPr/>
                </a:tc>
                <a:tc>
                  <a:txBody>
                    <a:bodyPr/>
                    <a:lstStyle/>
                    <a:p>
                      <a:pPr algn="ctr"/>
                      <a:r>
                        <a:rPr lang="en-US" sz="1400" dirty="0"/>
                        <a:t>phone</a:t>
                      </a:r>
                    </a:p>
                  </a:txBody>
                  <a:tcPr/>
                </a:tc>
                <a:tc>
                  <a:txBody>
                    <a:bodyPr/>
                    <a:lstStyle/>
                    <a:p>
                      <a:pPr algn="ctr"/>
                      <a:r>
                        <a:rPr lang="en-US" sz="1400" dirty="0"/>
                        <a:t>Email</a:t>
                      </a:r>
                    </a:p>
                  </a:txBody>
                  <a:tcPr/>
                </a:tc>
                <a:extLst>
                  <a:ext uri="{0D108BD9-81ED-4DB2-BD59-A6C34878D82A}">
                    <a16:rowId xmlns:a16="http://schemas.microsoft.com/office/drawing/2014/main" val="3831509558"/>
                  </a:ext>
                </a:extLst>
              </a:tr>
              <a:tr h="370840">
                <a:tc>
                  <a:txBody>
                    <a:bodyPr/>
                    <a:lstStyle/>
                    <a:p>
                      <a:pPr algn="ctr"/>
                      <a:r>
                        <a:rPr lang="en-US" sz="1400" dirty="0"/>
                        <a:t>1001</a:t>
                      </a:r>
                    </a:p>
                  </a:txBody>
                  <a:tcPr/>
                </a:tc>
                <a:tc>
                  <a:txBody>
                    <a:bodyPr/>
                    <a:lstStyle/>
                    <a:p>
                      <a:pPr algn="ctr"/>
                      <a:r>
                        <a:rPr lang="en-US" sz="1400" dirty="0"/>
                        <a:t>John</a:t>
                      </a:r>
                    </a:p>
                  </a:txBody>
                  <a:tcPr/>
                </a:tc>
                <a:tc>
                  <a:txBody>
                    <a:bodyPr/>
                    <a:lstStyle/>
                    <a:p>
                      <a:pPr algn="ctr"/>
                      <a:r>
                        <a:rPr lang="en-US" sz="1400" dirty="0"/>
                        <a:t>Smith</a:t>
                      </a:r>
                    </a:p>
                  </a:txBody>
                  <a:tcPr/>
                </a:tc>
                <a:tc>
                  <a:txBody>
                    <a:bodyPr/>
                    <a:lstStyle/>
                    <a:p>
                      <a:pPr algn="ctr"/>
                      <a:r>
                        <a:rPr lang="en-US" sz="1400" dirty="0"/>
                        <a:t>123 main</a:t>
                      </a:r>
                    </a:p>
                  </a:txBody>
                  <a:tcPr/>
                </a:tc>
                <a:tc>
                  <a:txBody>
                    <a:bodyPr/>
                    <a:lstStyle/>
                    <a:p>
                      <a:pPr algn="ctr"/>
                      <a:r>
                        <a:rPr lang="en-US" sz="1400" dirty="0"/>
                        <a:t>Denver</a:t>
                      </a:r>
                    </a:p>
                  </a:txBody>
                  <a:tcPr/>
                </a:tc>
                <a:tc>
                  <a:txBody>
                    <a:bodyPr/>
                    <a:lstStyle/>
                    <a:p>
                      <a:pPr algn="ctr"/>
                      <a:r>
                        <a:rPr lang="en-US" sz="1400" dirty="0"/>
                        <a:t>555-5555</a:t>
                      </a:r>
                    </a:p>
                  </a:txBody>
                  <a:tcPr/>
                </a:tc>
                <a:tc>
                  <a:txBody>
                    <a:bodyPr/>
                    <a:lstStyle/>
                    <a:p>
                      <a:pPr algn="ctr"/>
                      <a:r>
                        <a:rPr lang="en-US" sz="1400" dirty="0"/>
                        <a:t>john.smith@email.com</a:t>
                      </a:r>
                    </a:p>
                  </a:txBody>
                  <a:tcPr/>
                </a:tc>
                <a:extLst>
                  <a:ext uri="{0D108BD9-81ED-4DB2-BD59-A6C34878D82A}">
                    <a16:rowId xmlns:a16="http://schemas.microsoft.com/office/drawing/2014/main" val="539188170"/>
                  </a:ext>
                </a:extLst>
              </a:tr>
              <a:tr h="370840">
                <a:tc>
                  <a:txBody>
                    <a:bodyPr/>
                    <a:lstStyle/>
                    <a:p>
                      <a:pPr algn="ctr"/>
                      <a:r>
                        <a:rPr lang="en-US" sz="1400" dirty="0"/>
                        <a:t>1002</a:t>
                      </a:r>
                    </a:p>
                  </a:txBody>
                  <a:tcPr/>
                </a:tc>
                <a:tc>
                  <a:txBody>
                    <a:bodyPr/>
                    <a:lstStyle/>
                    <a:p>
                      <a:pPr algn="ctr"/>
                      <a:r>
                        <a:rPr lang="en-US" sz="1400" dirty="0"/>
                        <a:t>Mary</a:t>
                      </a:r>
                    </a:p>
                  </a:txBody>
                  <a:tcPr/>
                </a:tc>
                <a:tc>
                  <a:txBody>
                    <a:bodyPr/>
                    <a:lstStyle/>
                    <a:p>
                      <a:pPr algn="ctr"/>
                      <a:r>
                        <a:rPr lang="en-US" sz="1400" dirty="0"/>
                        <a:t>Jones</a:t>
                      </a:r>
                    </a:p>
                  </a:txBody>
                  <a:tcPr/>
                </a:tc>
                <a:tc>
                  <a:txBody>
                    <a:bodyPr/>
                    <a:lstStyle/>
                    <a:p>
                      <a:pPr algn="ctr"/>
                      <a:r>
                        <a:rPr lang="en-US" sz="1400" dirty="0"/>
                        <a:t>456 south</a:t>
                      </a:r>
                    </a:p>
                  </a:txBody>
                  <a:tcPr/>
                </a:tc>
                <a:tc>
                  <a:txBody>
                    <a:bodyPr/>
                    <a:lstStyle/>
                    <a:p>
                      <a:pPr algn="ctr"/>
                      <a:r>
                        <a:rPr lang="en-US" sz="1400" dirty="0"/>
                        <a:t>Dallas</a:t>
                      </a:r>
                    </a:p>
                  </a:txBody>
                  <a:tcPr/>
                </a:tc>
                <a:tc>
                  <a:txBody>
                    <a:bodyPr/>
                    <a:lstStyle/>
                    <a:p>
                      <a:pPr algn="ctr"/>
                      <a:r>
                        <a:rPr lang="en-US" sz="1400" dirty="0"/>
                        <a:t>444-4444</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t>Mary.jones@email.com</a:t>
                      </a:r>
                    </a:p>
                  </a:txBody>
                  <a:tcPr/>
                </a:tc>
                <a:extLst>
                  <a:ext uri="{0D108BD9-81ED-4DB2-BD59-A6C34878D82A}">
                    <a16:rowId xmlns:a16="http://schemas.microsoft.com/office/drawing/2014/main" val="4114299666"/>
                  </a:ext>
                </a:extLst>
              </a:tr>
              <a:tr h="370840">
                <a:tc>
                  <a:txBody>
                    <a:bodyPr/>
                    <a:lstStyle/>
                    <a:p>
                      <a:pPr algn="ctr"/>
                      <a:r>
                        <a:rPr lang="en-US" sz="1400" dirty="0"/>
                        <a:t>1003</a:t>
                      </a:r>
                    </a:p>
                  </a:txBody>
                  <a:tcPr/>
                </a:tc>
                <a:tc>
                  <a:txBody>
                    <a:bodyPr/>
                    <a:lstStyle/>
                    <a:p>
                      <a:pPr algn="ctr"/>
                      <a:r>
                        <a:rPr lang="en-US" sz="1400" dirty="0"/>
                        <a:t>Sally</a:t>
                      </a:r>
                    </a:p>
                  </a:txBody>
                  <a:tcPr/>
                </a:tc>
                <a:tc>
                  <a:txBody>
                    <a:bodyPr/>
                    <a:lstStyle/>
                    <a:p>
                      <a:pPr algn="ctr"/>
                      <a:r>
                        <a:rPr lang="en-US" sz="1400" dirty="0"/>
                        <a:t>Brown</a:t>
                      </a:r>
                    </a:p>
                  </a:txBody>
                  <a:tcPr/>
                </a:tc>
                <a:tc>
                  <a:txBody>
                    <a:bodyPr/>
                    <a:lstStyle/>
                    <a:p>
                      <a:pPr algn="ctr"/>
                      <a:r>
                        <a:rPr lang="en-US" sz="1400" dirty="0"/>
                        <a:t>123 main</a:t>
                      </a:r>
                    </a:p>
                  </a:txBody>
                  <a:tcPr/>
                </a:tc>
                <a:tc>
                  <a:txBody>
                    <a:bodyPr/>
                    <a:lstStyle/>
                    <a:p>
                      <a:pPr algn="ctr"/>
                      <a:r>
                        <a:rPr lang="en-US" sz="1400" dirty="0"/>
                        <a:t>Denver</a:t>
                      </a:r>
                    </a:p>
                  </a:txBody>
                  <a:tcPr/>
                </a:tc>
                <a:tc>
                  <a:txBody>
                    <a:bodyPr/>
                    <a:lstStyle/>
                    <a:p>
                      <a:pPr algn="ctr"/>
                      <a:r>
                        <a:rPr lang="en-US" sz="1400" dirty="0"/>
                        <a:t>555-5555</a:t>
                      </a:r>
                    </a:p>
                  </a:txBody>
                  <a:tcPr/>
                </a:tc>
                <a:tc>
                  <a:txBody>
                    <a:bodyPr/>
                    <a:lstStyle/>
                    <a:p>
                      <a:pPr algn="ctr"/>
                      <a:endParaRPr lang="en-US" sz="1400" dirty="0"/>
                    </a:p>
                  </a:txBody>
                  <a:tcPr/>
                </a:tc>
                <a:extLst>
                  <a:ext uri="{0D108BD9-81ED-4DB2-BD59-A6C34878D82A}">
                    <a16:rowId xmlns:a16="http://schemas.microsoft.com/office/drawing/2014/main" val="3943126984"/>
                  </a:ext>
                </a:extLst>
              </a:tr>
            </a:tbl>
          </a:graphicData>
        </a:graphic>
      </p:graphicFrame>
      <p:sp>
        <p:nvSpPr>
          <p:cNvPr id="7" name="Text Placeholder 2">
            <a:extLst>
              <a:ext uri="{FF2B5EF4-FFF2-40B4-BE49-F238E27FC236}">
                <a16:creationId xmlns:a16="http://schemas.microsoft.com/office/drawing/2014/main" id="{A95F7E9F-FE69-BB62-1351-DEAF7DAA5C8A}"/>
              </a:ext>
            </a:extLst>
          </p:cNvPr>
          <p:cNvSpPr txBox="1">
            <a:spLocks/>
          </p:cNvSpPr>
          <p:nvPr/>
        </p:nvSpPr>
        <p:spPr>
          <a:xfrm>
            <a:off x="380010" y="2162086"/>
            <a:ext cx="5182511" cy="253382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tx2"/>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r>
              <a:rPr lang="en-US" dirty="0"/>
              <a:t>All values must be fully functionally dependent on the primary key</a:t>
            </a:r>
          </a:p>
          <a:p>
            <a:pPr lvl="1"/>
            <a:r>
              <a:rPr lang="en-US" dirty="0"/>
              <a:t>This typically means we will get rid of most redundant data.</a:t>
            </a:r>
          </a:p>
        </p:txBody>
      </p:sp>
    </p:spTree>
    <p:extLst>
      <p:ext uri="{BB962C8B-B14F-4D97-AF65-F5344CB8AC3E}">
        <p14:creationId xmlns:p14="http://schemas.microsoft.com/office/powerpoint/2010/main" val="1955141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3NF</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p:txBody>
          <a:bodyPr/>
          <a:lstStyle/>
          <a:p>
            <a:r>
              <a:rPr lang="en-US" dirty="0"/>
              <a:t>Second normal form, plus, no transitive dependencies.</a:t>
            </a:r>
          </a:p>
          <a:p>
            <a:pPr lvl="1"/>
            <a:r>
              <a:rPr lang="en-US" dirty="0"/>
              <a:t>A Transitive dependency is one in which the data is dependent on the primary key, because of the nature of the data the key is describing, but not necessarily the key itself…</a:t>
            </a:r>
          </a:p>
          <a:p>
            <a:pPr lvl="1"/>
            <a:r>
              <a:rPr lang="en-US" dirty="0"/>
              <a:t>No columns in any given table are dependent on a column that is not the primary key of that given table</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Tree>
    <p:extLst>
      <p:ext uri="{BB962C8B-B14F-4D97-AF65-F5344CB8AC3E}">
        <p14:creationId xmlns:p14="http://schemas.microsoft.com/office/powerpoint/2010/main" val="352854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3NF</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graphicFrame>
        <p:nvGraphicFramePr>
          <p:cNvPr id="7" name="Table 5">
            <a:extLst>
              <a:ext uri="{FF2B5EF4-FFF2-40B4-BE49-F238E27FC236}">
                <a16:creationId xmlns:a16="http://schemas.microsoft.com/office/drawing/2014/main" id="{A6404DE5-AB56-42CC-A72E-340B126D5017}"/>
              </a:ext>
            </a:extLst>
          </p:cNvPr>
          <p:cNvGraphicFramePr>
            <a:graphicFrameLocks noGrp="1"/>
          </p:cNvGraphicFramePr>
          <p:nvPr>
            <p:extLst>
              <p:ext uri="{D42A27DB-BD31-4B8C-83A1-F6EECF244321}">
                <p14:modId xmlns:p14="http://schemas.microsoft.com/office/powerpoint/2010/main" val="1305640048"/>
              </p:ext>
            </p:extLst>
          </p:nvPr>
        </p:nvGraphicFramePr>
        <p:xfrm>
          <a:off x="209289" y="4585712"/>
          <a:ext cx="8569248" cy="1778000"/>
        </p:xfrm>
        <a:graphic>
          <a:graphicData uri="http://schemas.openxmlformats.org/drawingml/2006/table">
            <a:tbl>
              <a:tblPr firstRow="1" bandRow="1">
                <a:tableStyleId>{5C22544A-7EE6-4342-B048-85BDC9FD1C3A}</a:tableStyleId>
              </a:tblPr>
              <a:tblGrid>
                <a:gridCol w="1428208">
                  <a:extLst>
                    <a:ext uri="{9D8B030D-6E8A-4147-A177-3AD203B41FA5}">
                      <a16:colId xmlns:a16="http://schemas.microsoft.com/office/drawing/2014/main" val="3155980071"/>
                    </a:ext>
                  </a:extLst>
                </a:gridCol>
                <a:gridCol w="1428208">
                  <a:extLst>
                    <a:ext uri="{9D8B030D-6E8A-4147-A177-3AD203B41FA5}">
                      <a16:colId xmlns:a16="http://schemas.microsoft.com/office/drawing/2014/main" val="2103592626"/>
                    </a:ext>
                  </a:extLst>
                </a:gridCol>
                <a:gridCol w="1428208">
                  <a:extLst>
                    <a:ext uri="{9D8B030D-6E8A-4147-A177-3AD203B41FA5}">
                      <a16:colId xmlns:a16="http://schemas.microsoft.com/office/drawing/2014/main" val="3291405774"/>
                    </a:ext>
                  </a:extLst>
                </a:gridCol>
                <a:gridCol w="1428208">
                  <a:extLst>
                    <a:ext uri="{9D8B030D-6E8A-4147-A177-3AD203B41FA5}">
                      <a16:colId xmlns:a16="http://schemas.microsoft.com/office/drawing/2014/main" val="3084846301"/>
                    </a:ext>
                  </a:extLst>
                </a:gridCol>
                <a:gridCol w="1428208">
                  <a:extLst>
                    <a:ext uri="{9D8B030D-6E8A-4147-A177-3AD203B41FA5}">
                      <a16:colId xmlns:a16="http://schemas.microsoft.com/office/drawing/2014/main" val="3347116633"/>
                    </a:ext>
                  </a:extLst>
                </a:gridCol>
                <a:gridCol w="1428208">
                  <a:extLst>
                    <a:ext uri="{9D8B030D-6E8A-4147-A177-3AD203B41FA5}">
                      <a16:colId xmlns:a16="http://schemas.microsoft.com/office/drawing/2014/main" val="4233679342"/>
                    </a:ext>
                  </a:extLst>
                </a:gridCol>
              </a:tblGrid>
              <a:tr h="370840">
                <a:tc>
                  <a:txBody>
                    <a:bodyPr/>
                    <a:lstStyle/>
                    <a:p>
                      <a:pPr algn="ctr"/>
                      <a:r>
                        <a:rPr lang="en-US" sz="1400" dirty="0" err="1"/>
                        <a:t>Person_Id</a:t>
                      </a:r>
                      <a:endParaRPr lang="en-US" sz="1400" dirty="0"/>
                    </a:p>
                  </a:txBody>
                  <a:tcPr/>
                </a:tc>
                <a:tc>
                  <a:txBody>
                    <a:bodyPr/>
                    <a:lstStyle/>
                    <a:p>
                      <a:pPr algn="ctr"/>
                      <a:r>
                        <a:rPr lang="en-US" sz="1400" dirty="0" err="1"/>
                        <a:t>first_name</a:t>
                      </a:r>
                      <a:endParaRPr lang="en-US" sz="1400" dirty="0"/>
                    </a:p>
                  </a:txBody>
                  <a:tcPr/>
                </a:tc>
                <a:tc>
                  <a:txBody>
                    <a:bodyPr/>
                    <a:lstStyle/>
                    <a:p>
                      <a:pPr algn="ctr"/>
                      <a:r>
                        <a:rPr lang="en-US" sz="1400" dirty="0" err="1"/>
                        <a:t>last_name</a:t>
                      </a:r>
                      <a:endParaRPr lang="en-US" sz="1400" dirty="0"/>
                    </a:p>
                  </a:txBody>
                  <a:tcPr/>
                </a:tc>
                <a:tc>
                  <a:txBody>
                    <a:bodyPr/>
                    <a:lstStyle/>
                    <a:p>
                      <a:pPr algn="ctr"/>
                      <a:r>
                        <a:rPr lang="en-US" sz="1400" dirty="0" err="1"/>
                        <a:t>addr_id</a:t>
                      </a:r>
                      <a:endParaRPr lang="en-US" sz="1400" dirty="0"/>
                    </a:p>
                  </a:txBody>
                  <a:tcPr/>
                </a:tc>
                <a:tc>
                  <a:txBody>
                    <a:bodyPr/>
                    <a:lstStyle/>
                    <a:p>
                      <a:pPr algn="ctr"/>
                      <a:r>
                        <a:rPr lang="en-US" sz="1400" dirty="0"/>
                        <a:t>phone</a:t>
                      </a:r>
                    </a:p>
                  </a:txBody>
                  <a:tcPr/>
                </a:tc>
                <a:tc>
                  <a:txBody>
                    <a:bodyPr/>
                    <a:lstStyle/>
                    <a:p>
                      <a:pPr algn="ctr"/>
                      <a:r>
                        <a:rPr lang="en-US" sz="1400" dirty="0"/>
                        <a:t>Email</a:t>
                      </a:r>
                    </a:p>
                  </a:txBody>
                  <a:tcPr/>
                </a:tc>
                <a:extLst>
                  <a:ext uri="{0D108BD9-81ED-4DB2-BD59-A6C34878D82A}">
                    <a16:rowId xmlns:a16="http://schemas.microsoft.com/office/drawing/2014/main" val="3831509558"/>
                  </a:ext>
                </a:extLst>
              </a:tr>
              <a:tr h="370840">
                <a:tc>
                  <a:txBody>
                    <a:bodyPr/>
                    <a:lstStyle/>
                    <a:p>
                      <a:pPr algn="ctr"/>
                      <a:r>
                        <a:rPr lang="en-US" sz="1400" dirty="0"/>
                        <a:t>1001</a:t>
                      </a:r>
                    </a:p>
                  </a:txBody>
                  <a:tcPr/>
                </a:tc>
                <a:tc>
                  <a:txBody>
                    <a:bodyPr/>
                    <a:lstStyle/>
                    <a:p>
                      <a:pPr algn="ctr"/>
                      <a:r>
                        <a:rPr lang="en-US" sz="1400" dirty="0"/>
                        <a:t>John</a:t>
                      </a:r>
                    </a:p>
                  </a:txBody>
                  <a:tcPr/>
                </a:tc>
                <a:tc>
                  <a:txBody>
                    <a:bodyPr/>
                    <a:lstStyle/>
                    <a:p>
                      <a:pPr algn="ctr"/>
                      <a:r>
                        <a:rPr lang="en-US" sz="1400" dirty="0"/>
                        <a:t>Smith</a:t>
                      </a:r>
                    </a:p>
                  </a:txBody>
                  <a:tcPr/>
                </a:tc>
                <a:tc>
                  <a:txBody>
                    <a:bodyPr/>
                    <a:lstStyle/>
                    <a:p>
                      <a:pPr algn="ctr"/>
                      <a:r>
                        <a:rPr lang="en-US" sz="1400" dirty="0"/>
                        <a:t>1</a:t>
                      </a:r>
                    </a:p>
                  </a:txBody>
                  <a:tcPr/>
                </a:tc>
                <a:tc>
                  <a:txBody>
                    <a:bodyPr/>
                    <a:lstStyle/>
                    <a:p>
                      <a:pPr algn="ctr"/>
                      <a:r>
                        <a:rPr lang="en-US" sz="1400" dirty="0"/>
                        <a:t>2</a:t>
                      </a:r>
                    </a:p>
                  </a:txBody>
                  <a:tcPr/>
                </a:tc>
                <a:tc>
                  <a:txBody>
                    <a:bodyPr/>
                    <a:lstStyle/>
                    <a:p>
                      <a:pPr algn="ctr"/>
                      <a:r>
                        <a:rPr lang="en-US" sz="1400" dirty="0"/>
                        <a:t>john.smith@email.com</a:t>
                      </a:r>
                    </a:p>
                  </a:txBody>
                  <a:tcPr/>
                </a:tc>
                <a:extLst>
                  <a:ext uri="{0D108BD9-81ED-4DB2-BD59-A6C34878D82A}">
                    <a16:rowId xmlns:a16="http://schemas.microsoft.com/office/drawing/2014/main" val="539188170"/>
                  </a:ext>
                </a:extLst>
              </a:tr>
              <a:tr h="370840">
                <a:tc>
                  <a:txBody>
                    <a:bodyPr/>
                    <a:lstStyle/>
                    <a:p>
                      <a:pPr algn="ctr"/>
                      <a:r>
                        <a:rPr lang="en-US" sz="1400" dirty="0"/>
                        <a:t>1002</a:t>
                      </a:r>
                    </a:p>
                  </a:txBody>
                  <a:tcPr/>
                </a:tc>
                <a:tc>
                  <a:txBody>
                    <a:bodyPr/>
                    <a:lstStyle/>
                    <a:p>
                      <a:pPr algn="ctr"/>
                      <a:r>
                        <a:rPr lang="en-US" sz="1400" dirty="0"/>
                        <a:t>Mary</a:t>
                      </a:r>
                    </a:p>
                  </a:txBody>
                  <a:tcPr/>
                </a:tc>
                <a:tc>
                  <a:txBody>
                    <a:bodyPr/>
                    <a:lstStyle/>
                    <a:p>
                      <a:pPr algn="ctr"/>
                      <a:r>
                        <a:rPr lang="en-US" sz="1400" dirty="0"/>
                        <a:t>Jones</a:t>
                      </a:r>
                    </a:p>
                  </a:txBody>
                  <a:tcPr/>
                </a:tc>
                <a:tc>
                  <a:txBody>
                    <a:bodyPr/>
                    <a:lstStyle/>
                    <a:p>
                      <a:pPr algn="ctr"/>
                      <a:r>
                        <a:rPr lang="en-US" sz="1400" dirty="0"/>
                        <a:t>2</a:t>
                      </a:r>
                    </a:p>
                  </a:txBody>
                  <a:tcPr/>
                </a:tc>
                <a:tc>
                  <a:txBody>
                    <a:bodyPr/>
                    <a:lstStyle/>
                    <a:p>
                      <a:pPr algn="ctr"/>
                      <a:r>
                        <a:rPr lang="en-US" sz="1400" dirty="0"/>
                        <a:t>1</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t>Mary.jones@email.com</a:t>
                      </a:r>
                    </a:p>
                  </a:txBody>
                  <a:tcPr/>
                </a:tc>
                <a:extLst>
                  <a:ext uri="{0D108BD9-81ED-4DB2-BD59-A6C34878D82A}">
                    <a16:rowId xmlns:a16="http://schemas.microsoft.com/office/drawing/2014/main" val="4114299666"/>
                  </a:ext>
                </a:extLst>
              </a:tr>
              <a:tr h="370840">
                <a:tc>
                  <a:txBody>
                    <a:bodyPr/>
                    <a:lstStyle/>
                    <a:p>
                      <a:pPr algn="ctr"/>
                      <a:r>
                        <a:rPr lang="en-US" sz="1400" dirty="0"/>
                        <a:t>1003</a:t>
                      </a:r>
                    </a:p>
                  </a:txBody>
                  <a:tcPr/>
                </a:tc>
                <a:tc>
                  <a:txBody>
                    <a:bodyPr/>
                    <a:lstStyle/>
                    <a:p>
                      <a:pPr algn="ctr"/>
                      <a:r>
                        <a:rPr lang="en-US" sz="1400" dirty="0"/>
                        <a:t>Sally</a:t>
                      </a:r>
                    </a:p>
                  </a:txBody>
                  <a:tcPr/>
                </a:tc>
                <a:tc>
                  <a:txBody>
                    <a:bodyPr/>
                    <a:lstStyle/>
                    <a:p>
                      <a:pPr algn="ctr"/>
                      <a:r>
                        <a:rPr lang="en-US" sz="1400" dirty="0"/>
                        <a:t>Brown</a:t>
                      </a:r>
                    </a:p>
                  </a:txBody>
                  <a:tcPr/>
                </a:tc>
                <a:tc>
                  <a:txBody>
                    <a:bodyPr/>
                    <a:lstStyle/>
                    <a:p>
                      <a:pPr algn="ctr"/>
                      <a:r>
                        <a:rPr lang="en-US" sz="1400" dirty="0"/>
                        <a:t>1</a:t>
                      </a:r>
                    </a:p>
                  </a:txBody>
                  <a:tcPr/>
                </a:tc>
                <a:tc>
                  <a:txBody>
                    <a:bodyPr/>
                    <a:lstStyle/>
                    <a:p>
                      <a:pPr algn="ctr"/>
                      <a:r>
                        <a:rPr lang="en-US" sz="1400" dirty="0"/>
                        <a:t>2</a:t>
                      </a:r>
                    </a:p>
                  </a:txBody>
                  <a:tcPr/>
                </a:tc>
                <a:tc>
                  <a:txBody>
                    <a:bodyPr/>
                    <a:lstStyle/>
                    <a:p>
                      <a:pPr algn="ctr"/>
                      <a:endParaRPr lang="en-US" sz="1400" dirty="0"/>
                    </a:p>
                  </a:txBody>
                  <a:tcPr/>
                </a:tc>
                <a:extLst>
                  <a:ext uri="{0D108BD9-81ED-4DB2-BD59-A6C34878D82A}">
                    <a16:rowId xmlns:a16="http://schemas.microsoft.com/office/drawing/2014/main" val="3943126984"/>
                  </a:ext>
                </a:extLst>
              </a:tr>
            </a:tbl>
          </a:graphicData>
        </a:graphic>
      </p:graphicFrame>
      <p:graphicFrame>
        <p:nvGraphicFramePr>
          <p:cNvPr id="3" name="Table 2">
            <a:extLst>
              <a:ext uri="{FF2B5EF4-FFF2-40B4-BE49-F238E27FC236}">
                <a16:creationId xmlns:a16="http://schemas.microsoft.com/office/drawing/2014/main" id="{AB2A0AF2-A12D-45D9-A96D-5F989BF246E4}"/>
              </a:ext>
            </a:extLst>
          </p:cNvPr>
          <p:cNvGraphicFramePr>
            <a:graphicFrameLocks noGrp="1"/>
          </p:cNvGraphicFramePr>
          <p:nvPr>
            <p:extLst>
              <p:ext uri="{D42A27DB-BD31-4B8C-83A1-F6EECF244321}">
                <p14:modId xmlns:p14="http://schemas.microsoft.com/office/powerpoint/2010/main" val="3829636865"/>
              </p:ext>
            </p:extLst>
          </p:nvPr>
        </p:nvGraphicFramePr>
        <p:xfrm>
          <a:off x="522668" y="1721488"/>
          <a:ext cx="4049332" cy="1112520"/>
        </p:xfrm>
        <a:graphic>
          <a:graphicData uri="http://schemas.openxmlformats.org/drawingml/2006/table">
            <a:tbl>
              <a:tblPr firstRow="1" bandRow="1">
                <a:tableStyleId>{5C22544A-7EE6-4342-B048-85BDC9FD1C3A}</a:tableStyleId>
              </a:tblPr>
              <a:tblGrid>
                <a:gridCol w="1209312">
                  <a:extLst>
                    <a:ext uri="{9D8B030D-6E8A-4147-A177-3AD203B41FA5}">
                      <a16:colId xmlns:a16="http://schemas.microsoft.com/office/drawing/2014/main" val="856919155"/>
                    </a:ext>
                  </a:extLst>
                </a:gridCol>
                <a:gridCol w="1831888">
                  <a:extLst>
                    <a:ext uri="{9D8B030D-6E8A-4147-A177-3AD203B41FA5}">
                      <a16:colId xmlns:a16="http://schemas.microsoft.com/office/drawing/2014/main" val="722213254"/>
                    </a:ext>
                  </a:extLst>
                </a:gridCol>
                <a:gridCol w="1008132">
                  <a:extLst>
                    <a:ext uri="{9D8B030D-6E8A-4147-A177-3AD203B41FA5}">
                      <a16:colId xmlns:a16="http://schemas.microsoft.com/office/drawing/2014/main" val="3571340534"/>
                    </a:ext>
                  </a:extLst>
                </a:gridCol>
              </a:tblGrid>
              <a:tr h="370840">
                <a:tc>
                  <a:txBody>
                    <a:bodyPr/>
                    <a:lstStyle/>
                    <a:p>
                      <a:pPr algn="ctr"/>
                      <a:r>
                        <a:rPr lang="en-US" sz="1400" dirty="0" err="1"/>
                        <a:t>addr_id</a:t>
                      </a:r>
                      <a:endParaRPr lang="en-US" sz="1400" dirty="0"/>
                    </a:p>
                  </a:txBody>
                  <a:tcPr/>
                </a:tc>
                <a:tc>
                  <a:txBody>
                    <a:bodyPr/>
                    <a:lstStyle/>
                    <a:p>
                      <a:pPr algn="ctr"/>
                      <a:r>
                        <a:rPr lang="en-US" sz="1400" dirty="0" err="1"/>
                        <a:t>Street_addr</a:t>
                      </a:r>
                      <a:endParaRPr lang="en-US" sz="1400" dirty="0"/>
                    </a:p>
                  </a:txBody>
                  <a:tcPr/>
                </a:tc>
                <a:tc>
                  <a:txBody>
                    <a:bodyPr/>
                    <a:lstStyle/>
                    <a:p>
                      <a:pPr algn="ctr"/>
                      <a:r>
                        <a:rPr lang="en-US" sz="1400" dirty="0"/>
                        <a:t>city</a:t>
                      </a:r>
                    </a:p>
                  </a:txBody>
                  <a:tcPr/>
                </a:tc>
                <a:extLst>
                  <a:ext uri="{0D108BD9-81ED-4DB2-BD59-A6C34878D82A}">
                    <a16:rowId xmlns:a16="http://schemas.microsoft.com/office/drawing/2014/main" val="3584755737"/>
                  </a:ext>
                </a:extLst>
              </a:tr>
              <a:tr h="370840">
                <a:tc>
                  <a:txBody>
                    <a:bodyPr/>
                    <a:lstStyle/>
                    <a:p>
                      <a:pPr algn="ctr"/>
                      <a:r>
                        <a:rPr lang="en-US" sz="1400" dirty="0"/>
                        <a:t>1</a:t>
                      </a:r>
                    </a:p>
                  </a:txBody>
                  <a:tcPr/>
                </a:tc>
                <a:tc>
                  <a:txBody>
                    <a:bodyPr/>
                    <a:lstStyle/>
                    <a:p>
                      <a:pPr algn="ctr"/>
                      <a:r>
                        <a:rPr lang="en-US" sz="1400" dirty="0"/>
                        <a:t>123 main </a:t>
                      </a:r>
                      <a:r>
                        <a:rPr lang="en-US" sz="1400" dirty="0" err="1"/>
                        <a:t>st</a:t>
                      </a:r>
                      <a:endParaRPr lang="en-US" sz="1400" dirty="0"/>
                    </a:p>
                  </a:txBody>
                  <a:tcPr/>
                </a:tc>
                <a:tc>
                  <a:txBody>
                    <a:bodyPr/>
                    <a:lstStyle/>
                    <a:p>
                      <a:pPr algn="ctr"/>
                      <a:r>
                        <a:rPr lang="en-US" sz="1400" dirty="0"/>
                        <a:t>Denver</a:t>
                      </a:r>
                    </a:p>
                  </a:txBody>
                  <a:tcPr/>
                </a:tc>
                <a:extLst>
                  <a:ext uri="{0D108BD9-81ED-4DB2-BD59-A6C34878D82A}">
                    <a16:rowId xmlns:a16="http://schemas.microsoft.com/office/drawing/2014/main" val="3161367728"/>
                  </a:ext>
                </a:extLst>
              </a:tr>
              <a:tr h="370840">
                <a:tc>
                  <a:txBody>
                    <a:bodyPr/>
                    <a:lstStyle/>
                    <a:p>
                      <a:pPr algn="ctr"/>
                      <a:r>
                        <a:rPr lang="en-US" sz="1400" dirty="0"/>
                        <a:t>2</a:t>
                      </a:r>
                    </a:p>
                  </a:txBody>
                  <a:tcPr/>
                </a:tc>
                <a:tc>
                  <a:txBody>
                    <a:bodyPr/>
                    <a:lstStyle/>
                    <a:p>
                      <a:pPr algn="ctr"/>
                      <a:r>
                        <a:rPr lang="en-US" sz="1400" dirty="0"/>
                        <a:t>456 south </a:t>
                      </a:r>
                      <a:r>
                        <a:rPr lang="en-US" sz="1400" dirty="0" err="1"/>
                        <a:t>ave</a:t>
                      </a:r>
                      <a:endParaRPr lang="en-US" sz="1400" dirty="0"/>
                    </a:p>
                  </a:txBody>
                  <a:tcPr/>
                </a:tc>
                <a:tc>
                  <a:txBody>
                    <a:bodyPr/>
                    <a:lstStyle/>
                    <a:p>
                      <a:pPr algn="ctr"/>
                      <a:r>
                        <a:rPr lang="en-US" sz="1400" dirty="0"/>
                        <a:t>Dallas</a:t>
                      </a:r>
                    </a:p>
                  </a:txBody>
                  <a:tcPr/>
                </a:tc>
                <a:extLst>
                  <a:ext uri="{0D108BD9-81ED-4DB2-BD59-A6C34878D82A}">
                    <a16:rowId xmlns:a16="http://schemas.microsoft.com/office/drawing/2014/main" val="2008638113"/>
                  </a:ext>
                </a:extLst>
              </a:tr>
            </a:tbl>
          </a:graphicData>
        </a:graphic>
      </p:graphicFrame>
      <p:graphicFrame>
        <p:nvGraphicFramePr>
          <p:cNvPr id="5" name="Table 4">
            <a:extLst>
              <a:ext uri="{FF2B5EF4-FFF2-40B4-BE49-F238E27FC236}">
                <a16:creationId xmlns:a16="http://schemas.microsoft.com/office/drawing/2014/main" id="{1D08CE60-6365-168B-EB49-25A2252CD3CE}"/>
              </a:ext>
            </a:extLst>
          </p:cNvPr>
          <p:cNvGraphicFramePr>
            <a:graphicFrameLocks noGrp="1"/>
          </p:cNvGraphicFramePr>
          <p:nvPr>
            <p:extLst>
              <p:ext uri="{D42A27DB-BD31-4B8C-83A1-F6EECF244321}">
                <p14:modId xmlns:p14="http://schemas.microsoft.com/office/powerpoint/2010/main" val="3054238246"/>
              </p:ext>
            </p:extLst>
          </p:nvPr>
        </p:nvGraphicFramePr>
        <p:xfrm>
          <a:off x="5365967" y="1721488"/>
          <a:ext cx="3412569" cy="2453640"/>
        </p:xfrm>
        <a:graphic>
          <a:graphicData uri="http://schemas.openxmlformats.org/drawingml/2006/table">
            <a:tbl>
              <a:tblPr firstRow="1" bandRow="1">
                <a:tableStyleId>{5C22544A-7EE6-4342-B048-85BDC9FD1C3A}</a:tableStyleId>
              </a:tblPr>
              <a:tblGrid>
                <a:gridCol w="1057295">
                  <a:extLst>
                    <a:ext uri="{9D8B030D-6E8A-4147-A177-3AD203B41FA5}">
                      <a16:colId xmlns:a16="http://schemas.microsoft.com/office/drawing/2014/main" val="1832882233"/>
                    </a:ext>
                  </a:extLst>
                </a:gridCol>
                <a:gridCol w="1057295">
                  <a:extLst>
                    <a:ext uri="{9D8B030D-6E8A-4147-A177-3AD203B41FA5}">
                      <a16:colId xmlns:a16="http://schemas.microsoft.com/office/drawing/2014/main" val="3561806936"/>
                    </a:ext>
                  </a:extLst>
                </a:gridCol>
                <a:gridCol w="1297979">
                  <a:extLst>
                    <a:ext uri="{9D8B030D-6E8A-4147-A177-3AD203B41FA5}">
                      <a16:colId xmlns:a16="http://schemas.microsoft.com/office/drawing/2014/main" val="4041480804"/>
                    </a:ext>
                  </a:extLst>
                </a:gridCol>
              </a:tblGrid>
              <a:tr h="0">
                <a:tc>
                  <a:txBody>
                    <a:bodyPr/>
                    <a:lstStyle/>
                    <a:p>
                      <a:pPr algn="ctr"/>
                      <a:r>
                        <a:rPr lang="en-US" sz="1400" dirty="0" err="1"/>
                        <a:t>movie_id</a:t>
                      </a:r>
                      <a:endParaRPr lang="en-US" sz="1400" dirty="0"/>
                    </a:p>
                  </a:txBody>
                  <a:tcPr/>
                </a:tc>
                <a:tc>
                  <a:txBody>
                    <a:bodyPr/>
                    <a:lstStyle/>
                    <a:p>
                      <a:pPr algn="ctr"/>
                      <a:r>
                        <a:rPr lang="en-US" sz="1400" dirty="0" err="1"/>
                        <a:t>person_Id</a:t>
                      </a:r>
                      <a:endParaRPr lang="en-US" sz="1400" dirty="0"/>
                    </a:p>
                  </a:txBody>
                  <a:tcPr/>
                </a:tc>
                <a:tc>
                  <a:txBody>
                    <a:bodyPr/>
                    <a:lstStyle/>
                    <a:p>
                      <a:pPr algn="ctr"/>
                      <a:r>
                        <a:rPr lang="en-US" sz="1400" dirty="0" err="1"/>
                        <a:t>movie_name</a:t>
                      </a:r>
                      <a:endParaRPr lang="en-US" sz="1400" dirty="0"/>
                    </a:p>
                  </a:txBody>
                  <a:tcPr/>
                </a:tc>
                <a:extLst>
                  <a:ext uri="{0D108BD9-81ED-4DB2-BD59-A6C34878D82A}">
                    <a16:rowId xmlns:a16="http://schemas.microsoft.com/office/drawing/2014/main" val="1492990565"/>
                  </a:ext>
                </a:extLst>
              </a:tr>
              <a:tr h="370840">
                <a:tc>
                  <a:txBody>
                    <a:bodyPr/>
                    <a:lstStyle/>
                    <a:p>
                      <a:pPr algn="ctr"/>
                      <a:r>
                        <a:rPr lang="en-US" sz="1400" dirty="0"/>
                        <a:t>1</a:t>
                      </a:r>
                    </a:p>
                  </a:txBody>
                  <a:tcPr/>
                </a:tc>
                <a:tc>
                  <a:txBody>
                    <a:bodyPr/>
                    <a:lstStyle/>
                    <a:p>
                      <a:pPr algn="ctr"/>
                      <a:r>
                        <a:rPr lang="en-US" sz="1400" dirty="0"/>
                        <a:t>1001</a:t>
                      </a:r>
                    </a:p>
                  </a:txBody>
                  <a:tcPr/>
                </a:tc>
                <a:tc>
                  <a:txBody>
                    <a:bodyPr/>
                    <a:lstStyle/>
                    <a:p>
                      <a:pPr algn="ctr"/>
                      <a:r>
                        <a:rPr lang="en-US" sz="1400" dirty="0"/>
                        <a:t>Harry Potter</a:t>
                      </a:r>
                    </a:p>
                  </a:txBody>
                  <a:tcPr/>
                </a:tc>
                <a:extLst>
                  <a:ext uri="{0D108BD9-81ED-4DB2-BD59-A6C34878D82A}">
                    <a16:rowId xmlns:a16="http://schemas.microsoft.com/office/drawing/2014/main" val="3014115787"/>
                  </a:ext>
                </a:extLst>
              </a:tr>
              <a:tr h="370840">
                <a:tc>
                  <a:txBody>
                    <a:bodyPr/>
                    <a:lstStyle/>
                    <a:p>
                      <a:pPr algn="ctr"/>
                      <a:r>
                        <a:rPr lang="en-US" sz="1400" dirty="0"/>
                        <a:t>2</a:t>
                      </a:r>
                    </a:p>
                  </a:txBody>
                  <a:tcPr/>
                </a:tc>
                <a:tc>
                  <a:txBody>
                    <a:bodyPr/>
                    <a:lstStyle/>
                    <a:p>
                      <a:pPr algn="ctr"/>
                      <a:r>
                        <a:rPr lang="en-US" sz="1400" dirty="0"/>
                        <a:t>1001</a:t>
                      </a:r>
                    </a:p>
                  </a:txBody>
                  <a:tcPr/>
                </a:tc>
                <a:tc>
                  <a:txBody>
                    <a:bodyPr/>
                    <a:lstStyle/>
                    <a:p>
                      <a:pPr algn="ctr"/>
                      <a:r>
                        <a:rPr lang="en-US" sz="1400" dirty="0"/>
                        <a:t>The Incredibles</a:t>
                      </a:r>
                    </a:p>
                  </a:txBody>
                  <a:tcPr/>
                </a:tc>
                <a:extLst>
                  <a:ext uri="{0D108BD9-81ED-4DB2-BD59-A6C34878D82A}">
                    <a16:rowId xmlns:a16="http://schemas.microsoft.com/office/drawing/2014/main" val="4107963131"/>
                  </a:ext>
                </a:extLst>
              </a:tr>
              <a:tr h="370840">
                <a:tc>
                  <a:txBody>
                    <a:bodyPr/>
                    <a:lstStyle/>
                    <a:p>
                      <a:pPr algn="ctr"/>
                      <a:r>
                        <a:rPr lang="en-US" sz="1400" dirty="0"/>
                        <a:t>3</a:t>
                      </a:r>
                    </a:p>
                  </a:txBody>
                  <a:tcPr/>
                </a:tc>
                <a:tc>
                  <a:txBody>
                    <a:bodyPr/>
                    <a:lstStyle/>
                    <a:p>
                      <a:pPr algn="ctr"/>
                      <a:r>
                        <a:rPr lang="en-US" sz="1400" dirty="0"/>
                        <a:t>1002</a:t>
                      </a:r>
                    </a:p>
                  </a:txBody>
                  <a:tcPr/>
                </a:tc>
                <a:tc>
                  <a:txBody>
                    <a:bodyPr/>
                    <a:lstStyle/>
                    <a:p>
                      <a:pPr algn="ctr"/>
                      <a:r>
                        <a:rPr lang="en-US" sz="1400" dirty="0"/>
                        <a:t>The Martian</a:t>
                      </a:r>
                    </a:p>
                  </a:txBody>
                  <a:tcPr/>
                </a:tc>
                <a:extLst>
                  <a:ext uri="{0D108BD9-81ED-4DB2-BD59-A6C34878D82A}">
                    <a16:rowId xmlns:a16="http://schemas.microsoft.com/office/drawing/2014/main" val="3294600792"/>
                  </a:ext>
                </a:extLst>
              </a:tr>
              <a:tr h="370840">
                <a:tc>
                  <a:txBody>
                    <a:bodyPr/>
                    <a:lstStyle/>
                    <a:p>
                      <a:pPr algn="ctr"/>
                      <a:r>
                        <a:rPr lang="en-US" sz="1400" dirty="0"/>
                        <a:t>4</a:t>
                      </a:r>
                    </a:p>
                  </a:txBody>
                  <a:tcPr/>
                </a:tc>
                <a:tc>
                  <a:txBody>
                    <a:bodyPr/>
                    <a:lstStyle/>
                    <a:p>
                      <a:pPr algn="ctr"/>
                      <a:r>
                        <a:rPr lang="en-US" sz="1400" dirty="0"/>
                        <a:t>1002</a:t>
                      </a:r>
                    </a:p>
                  </a:txBody>
                  <a:tcPr/>
                </a:tc>
                <a:tc>
                  <a:txBody>
                    <a:bodyPr/>
                    <a:lstStyle/>
                    <a:p>
                      <a:pPr algn="ctr"/>
                      <a:r>
                        <a:rPr lang="en-US" sz="1400" dirty="0"/>
                        <a:t>Avengers</a:t>
                      </a:r>
                    </a:p>
                  </a:txBody>
                  <a:tcPr/>
                </a:tc>
                <a:extLst>
                  <a:ext uri="{0D108BD9-81ED-4DB2-BD59-A6C34878D82A}">
                    <a16:rowId xmlns:a16="http://schemas.microsoft.com/office/drawing/2014/main" val="1389462563"/>
                  </a:ext>
                </a:extLst>
              </a:tr>
              <a:tr h="370840">
                <a:tc>
                  <a:txBody>
                    <a:bodyPr/>
                    <a:lstStyle/>
                    <a:p>
                      <a:pPr algn="ctr"/>
                      <a:r>
                        <a:rPr lang="en-US" sz="1400" dirty="0"/>
                        <a:t>5</a:t>
                      </a:r>
                    </a:p>
                  </a:txBody>
                  <a:tcPr/>
                </a:tc>
                <a:tc>
                  <a:txBody>
                    <a:bodyPr/>
                    <a:lstStyle/>
                    <a:p>
                      <a:pPr algn="ctr"/>
                      <a:r>
                        <a:rPr lang="en-US" sz="1400" dirty="0"/>
                        <a:t>1003</a:t>
                      </a:r>
                    </a:p>
                  </a:txBody>
                  <a:tcPr/>
                </a:tc>
                <a:tc>
                  <a:txBody>
                    <a:bodyPr/>
                    <a:lstStyle/>
                    <a:p>
                      <a:pPr algn="ctr"/>
                      <a:r>
                        <a:rPr lang="en-US" sz="1400" dirty="0"/>
                        <a:t>Lord of the Rings</a:t>
                      </a:r>
                    </a:p>
                  </a:txBody>
                  <a:tcPr/>
                </a:tc>
                <a:extLst>
                  <a:ext uri="{0D108BD9-81ED-4DB2-BD59-A6C34878D82A}">
                    <a16:rowId xmlns:a16="http://schemas.microsoft.com/office/drawing/2014/main" val="2680654040"/>
                  </a:ext>
                </a:extLst>
              </a:tr>
            </a:tbl>
          </a:graphicData>
        </a:graphic>
      </p:graphicFrame>
      <p:graphicFrame>
        <p:nvGraphicFramePr>
          <p:cNvPr id="8" name="Table 7">
            <a:extLst>
              <a:ext uri="{FF2B5EF4-FFF2-40B4-BE49-F238E27FC236}">
                <a16:creationId xmlns:a16="http://schemas.microsoft.com/office/drawing/2014/main" id="{4CC7DE7A-70E1-23D3-A7D3-568E4BB827A0}"/>
              </a:ext>
            </a:extLst>
          </p:cNvPr>
          <p:cNvGraphicFramePr>
            <a:graphicFrameLocks noGrp="1"/>
          </p:cNvGraphicFramePr>
          <p:nvPr>
            <p:extLst>
              <p:ext uri="{D42A27DB-BD31-4B8C-83A1-F6EECF244321}">
                <p14:modId xmlns:p14="http://schemas.microsoft.com/office/powerpoint/2010/main" val="1848402225"/>
              </p:ext>
            </p:extLst>
          </p:nvPr>
        </p:nvGraphicFramePr>
        <p:xfrm>
          <a:off x="540552" y="3062608"/>
          <a:ext cx="3041200" cy="1112520"/>
        </p:xfrm>
        <a:graphic>
          <a:graphicData uri="http://schemas.openxmlformats.org/drawingml/2006/table">
            <a:tbl>
              <a:tblPr firstRow="1" bandRow="1">
                <a:tableStyleId>{5C22544A-7EE6-4342-B048-85BDC9FD1C3A}</a:tableStyleId>
              </a:tblPr>
              <a:tblGrid>
                <a:gridCol w="1209312">
                  <a:extLst>
                    <a:ext uri="{9D8B030D-6E8A-4147-A177-3AD203B41FA5}">
                      <a16:colId xmlns:a16="http://schemas.microsoft.com/office/drawing/2014/main" val="856919155"/>
                    </a:ext>
                  </a:extLst>
                </a:gridCol>
                <a:gridCol w="1831888">
                  <a:extLst>
                    <a:ext uri="{9D8B030D-6E8A-4147-A177-3AD203B41FA5}">
                      <a16:colId xmlns:a16="http://schemas.microsoft.com/office/drawing/2014/main" val="722213254"/>
                    </a:ext>
                  </a:extLst>
                </a:gridCol>
              </a:tblGrid>
              <a:tr h="370840">
                <a:tc>
                  <a:txBody>
                    <a:bodyPr/>
                    <a:lstStyle/>
                    <a:p>
                      <a:pPr algn="ctr"/>
                      <a:r>
                        <a:rPr lang="en-US" sz="1400" dirty="0" err="1"/>
                        <a:t>phone_id</a:t>
                      </a:r>
                      <a:endParaRPr lang="en-US" sz="1400" dirty="0"/>
                    </a:p>
                  </a:txBody>
                  <a:tcPr/>
                </a:tc>
                <a:tc>
                  <a:txBody>
                    <a:bodyPr/>
                    <a:lstStyle/>
                    <a:p>
                      <a:pPr algn="ctr"/>
                      <a:r>
                        <a:rPr lang="en-US" sz="1400" dirty="0" err="1"/>
                        <a:t>phone_number</a:t>
                      </a:r>
                      <a:endParaRPr lang="en-US" sz="1400" dirty="0"/>
                    </a:p>
                  </a:txBody>
                  <a:tcPr/>
                </a:tc>
                <a:extLst>
                  <a:ext uri="{0D108BD9-81ED-4DB2-BD59-A6C34878D82A}">
                    <a16:rowId xmlns:a16="http://schemas.microsoft.com/office/drawing/2014/main" val="3584755737"/>
                  </a:ext>
                </a:extLst>
              </a:tr>
              <a:tr h="370840">
                <a:tc>
                  <a:txBody>
                    <a:bodyPr/>
                    <a:lstStyle/>
                    <a:p>
                      <a:pPr algn="ctr"/>
                      <a:r>
                        <a:rPr lang="en-US" sz="1400" dirty="0"/>
                        <a:t>1</a:t>
                      </a:r>
                    </a:p>
                  </a:txBody>
                  <a:tcPr/>
                </a:tc>
                <a:tc>
                  <a:txBody>
                    <a:bodyPr/>
                    <a:lstStyle/>
                    <a:p>
                      <a:pPr algn="ctr"/>
                      <a:r>
                        <a:rPr lang="en-US" sz="1400" dirty="0"/>
                        <a:t>444-4444</a:t>
                      </a:r>
                    </a:p>
                  </a:txBody>
                  <a:tcPr/>
                </a:tc>
                <a:extLst>
                  <a:ext uri="{0D108BD9-81ED-4DB2-BD59-A6C34878D82A}">
                    <a16:rowId xmlns:a16="http://schemas.microsoft.com/office/drawing/2014/main" val="3161367728"/>
                  </a:ext>
                </a:extLst>
              </a:tr>
              <a:tr h="370840">
                <a:tc>
                  <a:txBody>
                    <a:bodyPr/>
                    <a:lstStyle/>
                    <a:p>
                      <a:pPr algn="ctr"/>
                      <a:r>
                        <a:rPr lang="en-US" sz="1400" dirty="0"/>
                        <a:t>2</a:t>
                      </a:r>
                    </a:p>
                  </a:txBody>
                  <a:tcPr/>
                </a:tc>
                <a:tc>
                  <a:txBody>
                    <a:bodyPr/>
                    <a:lstStyle/>
                    <a:p>
                      <a:pPr algn="ctr"/>
                      <a:r>
                        <a:rPr lang="en-US" sz="1400" dirty="0"/>
                        <a:t>555-5555</a:t>
                      </a:r>
                    </a:p>
                  </a:txBody>
                  <a:tcPr/>
                </a:tc>
                <a:extLst>
                  <a:ext uri="{0D108BD9-81ED-4DB2-BD59-A6C34878D82A}">
                    <a16:rowId xmlns:a16="http://schemas.microsoft.com/office/drawing/2014/main" val="2008638113"/>
                  </a:ext>
                </a:extLst>
              </a:tr>
            </a:tbl>
          </a:graphicData>
        </a:graphic>
      </p:graphicFrame>
    </p:spTree>
    <p:extLst>
      <p:ext uri="{BB962C8B-B14F-4D97-AF65-F5344CB8AC3E}">
        <p14:creationId xmlns:p14="http://schemas.microsoft.com/office/powerpoint/2010/main" val="2606311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Denormalization</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fontScale="92500" lnSpcReduction="10000"/>
          </a:bodyPr>
          <a:lstStyle/>
          <a:p>
            <a:r>
              <a:rPr lang="en-US" dirty="0"/>
              <a:t>Adding redundancy and duplication to a database in order to improve reading data.</a:t>
            </a:r>
          </a:p>
          <a:p>
            <a:pPr lvl="1"/>
            <a:r>
              <a:rPr lang="en-US" dirty="0"/>
              <a:t>This should not be done if avoidable</a:t>
            </a:r>
          </a:p>
          <a:p>
            <a:r>
              <a:rPr lang="en-US" dirty="0"/>
              <a:t>Normalized data takes less space; however, it may require the use of a join predicate to construct the desired result set. </a:t>
            </a:r>
          </a:p>
          <a:p>
            <a:pPr lvl="1"/>
            <a:r>
              <a:rPr lang="en-US" dirty="0"/>
              <a:t>Additionally, normalized data can take longer to read data from the query</a:t>
            </a:r>
          </a:p>
          <a:p>
            <a:r>
              <a:rPr lang="en-US" dirty="0"/>
              <a:t>Denormalization can improve reading data (because data is readily available in multiple locations); however, updating and maintaining data becomes more costly.</a:t>
            </a:r>
          </a:p>
          <a:p>
            <a:endParaRPr lang="en-US" dirty="0"/>
          </a:p>
          <a:p>
            <a:endParaRPr lang="en-US" dirty="0"/>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Tree>
    <p:extLst>
      <p:ext uri="{BB962C8B-B14F-4D97-AF65-F5344CB8AC3E}">
        <p14:creationId xmlns:p14="http://schemas.microsoft.com/office/powerpoint/2010/main" val="1567511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35CB1-FC65-4AC7-83C5-D9E8749D97F2}"/>
              </a:ext>
            </a:extLst>
          </p:cNvPr>
          <p:cNvSpPr>
            <a:spLocks noGrp="1"/>
          </p:cNvSpPr>
          <p:nvPr>
            <p:ph type="title"/>
          </p:nvPr>
        </p:nvSpPr>
        <p:spPr/>
        <p:txBody>
          <a:bodyPr/>
          <a:lstStyle/>
          <a:p>
            <a:r>
              <a:rPr lang="en-US" dirty="0"/>
              <a:t>Relationships [Review]</a:t>
            </a:r>
          </a:p>
        </p:txBody>
      </p:sp>
      <p:sp>
        <p:nvSpPr>
          <p:cNvPr id="3" name="Text Placeholder 2">
            <a:extLst>
              <a:ext uri="{FF2B5EF4-FFF2-40B4-BE49-F238E27FC236}">
                <a16:creationId xmlns:a16="http://schemas.microsoft.com/office/drawing/2014/main" id="{C6F51D0E-4D82-4BD3-A377-0C4E3AA74EF7}"/>
              </a:ext>
            </a:extLst>
          </p:cNvPr>
          <p:cNvSpPr>
            <a:spLocks noGrp="1"/>
          </p:cNvSpPr>
          <p:nvPr>
            <p:ph type="body" idx="1"/>
          </p:nvPr>
        </p:nvSpPr>
        <p:spPr>
          <a:xfrm>
            <a:off x="380010" y="1631849"/>
            <a:ext cx="8604418" cy="1073747"/>
          </a:xfrm>
        </p:spPr>
        <p:txBody>
          <a:bodyPr>
            <a:normAutofit/>
          </a:bodyPr>
          <a:lstStyle/>
          <a:p>
            <a:r>
              <a:rPr lang="en-US" dirty="0"/>
              <a:t>A relationship in a RDBMS such as is a logical link between two tables.</a:t>
            </a:r>
          </a:p>
        </p:txBody>
      </p:sp>
      <p:sp>
        <p:nvSpPr>
          <p:cNvPr id="4" name="Slide Number Placeholder 3">
            <a:extLst>
              <a:ext uri="{FF2B5EF4-FFF2-40B4-BE49-F238E27FC236}">
                <a16:creationId xmlns:a16="http://schemas.microsoft.com/office/drawing/2014/main" id="{7B9A9BDE-83F8-4120-9B0A-D765603A17F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a:t>
            </a:fld>
            <a:endParaRPr lang="en-US"/>
          </a:p>
        </p:txBody>
      </p:sp>
      <p:pic>
        <p:nvPicPr>
          <p:cNvPr id="5" name="Picture 2">
            <a:extLst>
              <a:ext uri="{FF2B5EF4-FFF2-40B4-BE49-F238E27FC236}">
                <a16:creationId xmlns:a16="http://schemas.microsoft.com/office/drawing/2014/main" id="{601E2A17-321D-2D43-AC31-79BCDD48A8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6224" y="2827765"/>
            <a:ext cx="3984537" cy="3535947"/>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2">
            <a:extLst>
              <a:ext uri="{FF2B5EF4-FFF2-40B4-BE49-F238E27FC236}">
                <a16:creationId xmlns:a16="http://schemas.microsoft.com/office/drawing/2014/main" id="{0C97052E-5E45-85D3-2D4B-BF55CC6EF709}"/>
              </a:ext>
            </a:extLst>
          </p:cNvPr>
          <p:cNvSpPr txBox="1">
            <a:spLocks/>
          </p:cNvSpPr>
          <p:nvPr/>
        </p:nvSpPr>
        <p:spPr>
          <a:xfrm>
            <a:off x="380010" y="2827765"/>
            <a:ext cx="4431272" cy="3535947"/>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tx2"/>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t>We visually represent relationships using Entity Relationship Diagrams (ERDs)</a:t>
            </a:r>
          </a:p>
          <a:p>
            <a:r>
              <a:rPr lang="en-US" dirty="0"/>
              <a:t>We can mathematically describe these relationships using</a:t>
            </a:r>
            <a:r>
              <a:rPr lang="en-US" b="1" dirty="0"/>
              <a:t> Multiplicity</a:t>
            </a:r>
            <a:endParaRPr lang="en-US" dirty="0"/>
          </a:p>
        </p:txBody>
      </p:sp>
    </p:spTree>
    <p:extLst>
      <p:ext uri="{BB962C8B-B14F-4D97-AF65-F5344CB8AC3E}">
        <p14:creationId xmlns:p14="http://schemas.microsoft.com/office/powerpoint/2010/main" val="429604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35CB1-FC65-4AC7-83C5-D9E8749D97F2}"/>
              </a:ext>
            </a:extLst>
          </p:cNvPr>
          <p:cNvSpPr>
            <a:spLocks noGrp="1"/>
          </p:cNvSpPr>
          <p:nvPr>
            <p:ph type="title"/>
          </p:nvPr>
        </p:nvSpPr>
        <p:spPr/>
        <p:txBody>
          <a:bodyPr/>
          <a:lstStyle/>
          <a:p>
            <a:r>
              <a:rPr lang="en-US" dirty="0"/>
              <a:t>Multiplicity</a:t>
            </a:r>
          </a:p>
        </p:txBody>
      </p:sp>
      <p:sp>
        <p:nvSpPr>
          <p:cNvPr id="3" name="Text Placeholder 2">
            <a:extLst>
              <a:ext uri="{FF2B5EF4-FFF2-40B4-BE49-F238E27FC236}">
                <a16:creationId xmlns:a16="http://schemas.microsoft.com/office/drawing/2014/main" id="{C6F51D0E-4D82-4BD3-A377-0C4E3AA74EF7}"/>
              </a:ext>
            </a:extLst>
          </p:cNvPr>
          <p:cNvSpPr>
            <a:spLocks noGrp="1"/>
          </p:cNvSpPr>
          <p:nvPr>
            <p:ph type="body" idx="1"/>
          </p:nvPr>
        </p:nvSpPr>
        <p:spPr/>
        <p:txBody>
          <a:bodyPr>
            <a:normAutofit/>
          </a:bodyPr>
          <a:lstStyle/>
          <a:p>
            <a:r>
              <a:rPr lang="en-US" dirty="0"/>
              <a:t>A description of the numeric relationship between two tables.</a:t>
            </a:r>
          </a:p>
          <a:p>
            <a:r>
              <a:rPr lang="en-US" dirty="0"/>
              <a:t>There are 3 (technically 4) ratios.</a:t>
            </a:r>
          </a:p>
          <a:p>
            <a:pPr lvl="1"/>
            <a:r>
              <a:rPr lang="en-US" dirty="0"/>
              <a:t>One-to-One [1:1]</a:t>
            </a:r>
          </a:p>
          <a:p>
            <a:pPr lvl="1"/>
            <a:r>
              <a:rPr lang="en-US" dirty="0"/>
              <a:t>One-to-Many [1:n] | Many-to-One [n:1]</a:t>
            </a:r>
          </a:p>
          <a:p>
            <a:pPr lvl="1"/>
            <a:r>
              <a:rPr lang="en-US" dirty="0"/>
              <a:t>Many-to-Many [</a:t>
            </a:r>
            <a:r>
              <a:rPr lang="en-US" dirty="0" err="1"/>
              <a:t>m:n</a:t>
            </a:r>
            <a:r>
              <a:rPr lang="en-US" dirty="0"/>
              <a:t>]</a:t>
            </a:r>
          </a:p>
          <a:p>
            <a:r>
              <a:rPr lang="en-US" dirty="0"/>
              <a:t>Note: each type of relationship can have a ‘lower bound’ of zero, i.e. there is no associated record.</a:t>
            </a:r>
          </a:p>
        </p:txBody>
      </p:sp>
      <p:sp>
        <p:nvSpPr>
          <p:cNvPr id="4" name="Slide Number Placeholder 3">
            <a:extLst>
              <a:ext uri="{FF2B5EF4-FFF2-40B4-BE49-F238E27FC236}">
                <a16:creationId xmlns:a16="http://schemas.microsoft.com/office/drawing/2014/main" id="{7B9A9BDE-83F8-4120-9B0A-D765603A17F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extLst>
      <p:ext uri="{BB962C8B-B14F-4D97-AF65-F5344CB8AC3E}">
        <p14:creationId xmlns:p14="http://schemas.microsoft.com/office/powerpoint/2010/main" val="3016637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35CB1-FC65-4AC7-83C5-D9E8749D97F2}"/>
              </a:ext>
            </a:extLst>
          </p:cNvPr>
          <p:cNvSpPr>
            <a:spLocks noGrp="1"/>
          </p:cNvSpPr>
          <p:nvPr>
            <p:ph type="title"/>
          </p:nvPr>
        </p:nvSpPr>
        <p:spPr/>
        <p:txBody>
          <a:bodyPr/>
          <a:lstStyle/>
          <a:p>
            <a:r>
              <a:rPr lang="en-US" dirty="0"/>
              <a:t>1:1</a:t>
            </a:r>
          </a:p>
        </p:txBody>
      </p:sp>
      <p:sp>
        <p:nvSpPr>
          <p:cNvPr id="3" name="Text Placeholder 2">
            <a:extLst>
              <a:ext uri="{FF2B5EF4-FFF2-40B4-BE49-F238E27FC236}">
                <a16:creationId xmlns:a16="http://schemas.microsoft.com/office/drawing/2014/main" id="{C6F51D0E-4D82-4BD3-A377-0C4E3AA74EF7}"/>
              </a:ext>
            </a:extLst>
          </p:cNvPr>
          <p:cNvSpPr>
            <a:spLocks noGrp="1"/>
          </p:cNvSpPr>
          <p:nvPr>
            <p:ph type="body" idx="1"/>
          </p:nvPr>
        </p:nvSpPr>
        <p:spPr>
          <a:xfrm>
            <a:off x="380010" y="1481446"/>
            <a:ext cx="8383980" cy="4882266"/>
          </a:xfrm>
        </p:spPr>
        <p:txBody>
          <a:bodyPr>
            <a:normAutofit/>
          </a:bodyPr>
          <a:lstStyle/>
          <a:p>
            <a:r>
              <a:rPr lang="en-US" dirty="0"/>
              <a:t>1:1 (mandatory) For a given table there is </a:t>
            </a:r>
            <a:r>
              <a:rPr lang="en-US" b="1" dirty="0"/>
              <a:t>one and only one</a:t>
            </a:r>
            <a:r>
              <a:rPr lang="en-US" dirty="0"/>
              <a:t> counterpart record in another table.</a:t>
            </a:r>
          </a:p>
          <a:p>
            <a:pPr lvl="1"/>
            <a:r>
              <a:rPr lang="en-US" dirty="0"/>
              <a:t>Examples:</a:t>
            </a:r>
          </a:p>
          <a:p>
            <a:pPr lvl="2"/>
            <a:r>
              <a:rPr lang="en-US" dirty="0"/>
              <a:t>social security numbers</a:t>
            </a:r>
          </a:p>
          <a:p>
            <a:pPr lvl="2"/>
            <a:r>
              <a:rPr lang="en-US" dirty="0"/>
              <a:t>seat and ticket in theater</a:t>
            </a:r>
          </a:p>
          <a:p>
            <a:r>
              <a:rPr lang="en-US" dirty="0"/>
              <a:t>0:1 (optional) For a given table there is </a:t>
            </a:r>
            <a:r>
              <a:rPr lang="en-US" b="1" dirty="0"/>
              <a:t>up to one</a:t>
            </a:r>
            <a:r>
              <a:rPr lang="en-US" dirty="0"/>
              <a:t> counterpart record in another table.</a:t>
            </a:r>
          </a:p>
          <a:p>
            <a:pPr lvl="1"/>
            <a:r>
              <a:rPr lang="en-US" dirty="0"/>
              <a:t>Examples:</a:t>
            </a:r>
          </a:p>
          <a:p>
            <a:pPr lvl="2"/>
            <a:r>
              <a:rPr lang="en-US" dirty="0"/>
              <a:t>person and significant other</a:t>
            </a:r>
          </a:p>
          <a:p>
            <a:pPr lvl="2"/>
            <a:r>
              <a:rPr lang="en-US" dirty="0"/>
              <a:t>user account and profile photo</a:t>
            </a:r>
          </a:p>
          <a:p>
            <a:pPr lvl="2"/>
            <a:endParaRPr lang="en-US" dirty="0"/>
          </a:p>
        </p:txBody>
      </p:sp>
      <p:sp>
        <p:nvSpPr>
          <p:cNvPr id="4" name="Slide Number Placeholder 3">
            <a:extLst>
              <a:ext uri="{FF2B5EF4-FFF2-40B4-BE49-F238E27FC236}">
                <a16:creationId xmlns:a16="http://schemas.microsoft.com/office/drawing/2014/main" id="{7B9A9BDE-83F8-4120-9B0A-D765603A17F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Tree>
    <p:extLst>
      <p:ext uri="{BB962C8B-B14F-4D97-AF65-F5344CB8AC3E}">
        <p14:creationId xmlns:p14="http://schemas.microsoft.com/office/powerpoint/2010/main" val="1566514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35CB1-FC65-4AC7-83C5-D9E8749D97F2}"/>
              </a:ext>
            </a:extLst>
          </p:cNvPr>
          <p:cNvSpPr>
            <a:spLocks noGrp="1"/>
          </p:cNvSpPr>
          <p:nvPr>
            <p:ph type="title"/>
          </p:nvPr>
        </p:nvSpPr>
        <p:spPr/>
        <p:txBody>
          <a:bodyPr/>
          <a:lstStyle/>
          <a:p>
            <a:r>
              <a:rPr lang="en-US" dirty="0"/>
              <a:t>1:n (and n:1)</a:t>
            </a:r>
          </a:p>
        </p:txBody>
      </p:sp>
      <p:sp>
        <p:nvSpPr>
          <p:cNvPr id="3" name="Text Placeholder 2">
            <a:extLst>
              <a:ext uri="{FF2B5EF4-FFF2-40B4-BE49-F238E27FC236}">
                <a16:creationId xmlns:a16="http://schemas.microsoft.com/office/drawing/2014/main" id="{C6F51D0E-4D82-4BD3-A377-0C4E3AA74EF7}"/>
              </a:ext>
            </a:extLst>
          </p:cNvPr>
          <p:cNvSpPr>
            <a:spLocks noGrp="1"/>
          </p:cNvSpPr>
          <p:nvPr>
            <p:ph type="body" idx="1"/>
          </p:nvPr>
        </p:nvSpPr>
        <p:spPr>
          <a:xfrm>
            <a:off x="380010" y="1481446"/>
            <a:ext cx="8383980" cy="4882266"/>
          </a:xfrm>
        </p:spPr>
        <p:txBody>
          <a:bodyPr>
            <a:normAutofit lnSpcReduction="10000"/>
          </a:bodyPr>
          <a:lstStyle/>
          <a:p>
            <a:r>
              <a:rPr lang="en-US" dirty="0"/>
              <a:t>1:n (mandatory) For a record in a given table, there is </a:t>
            </a:r>
            <a:r>
              <a:rPr lang="en-US" b="1" dirty="0"/>
              <a:t>at least one and up to many </a:t>
            </a:r>
            <a:r>
              <a:rPr lang="en-US" dirty="0"/>
              <a:t>associated records.</a:t>
            </a:r>
          </a:p>
          <a:p>
            <a:r>
              <a:rPr lang="en-US" dirty="0"/>
              <a:t>Most common database relationship.</a:t>
            </a:r>
          </a:p>
          <a:p>
            <a:pPr lvl="1"/>
            <a:r>
              <a:rPr lang="en-US" dirty="0"/>
              <a:t>Examples:</a:t>
            </a:r>
          </a:p>
          <a:p>
            <a:pPr lvl="2"/>
            <a:r>
              <a:rPr lang="en-US" dirty="0"/>
              <a:t>Beehive and bees</a:t>
            </a:r>
          </a:p>
          <a:p>
            <a:pPr lvl="2"/>
            <a:r>
              <a:rPr lang="en-US" dirty="0"/>
              <a:t>Author and books</a:t>
            </a:r>
          </a:p>
          <a:p>
            <a:r>
              <a:rPr lang="en-US" dirty="0"/>
              <a:t>0:n (optional) For a record in a given table, there are </a:t>
            </a:r>
            <a:r>
              <a:rPr lang="en-US" b="1" dirty="0"/>
              <a:t>up to many</a:t>
            </a:r>
            <a:r>
              <a:rPr lang="en-US" dirty="0"/>
              <a:t> associated records.</a:t>
            </a:r>
          </a:p>
          <a:p>
            <a:pPr lvl="1"/>
            <a:r>
              <a:rPr lang="en-US" dirty="0"/>
              <a:t>Examples:</a:t>
            </a:r>
          </a:p>
          <a:p>
            <a:pPr lvl="2"/>
            <a:r>
              <a:rPr lang="en-US" dirty="0"/>
              <a:t>Customer and Orders</a:t>
            </a:r>
          </a:p>
          <a:p>
            <a:pPr lvl="2"/>
            <a:r>
              <a:rPr lang="en-US" dirty="0"/>
              <a:t>Employee and paychecks</a:t>
            </a:r>
          </a:p>
          <a:p>
            <a:endParaRPr lang="en-US" dirty="0"/>
          </a:p>
          <a:p>
            <a:pPr lvl="1"/>
            <a:endParaRPr lang="en-US" dirty="0"/>
          </a:p>
        </p:txBody>
      </p:sp>
      <p:sp>
        <p:nvSpPr>
          <p:cNvPr id="4" name="Slide Number Placeholder 3">
            <a:extLst>
              <a:ext uri="{FF2B5EF4-FFF2-40B4-BE49-F238E27FC236}">
                <a16:creationId xmlns:a16="http://schemas.microsoft.com/office/drawing/2014/main" id="{7B9A9BDE-83F8-4120-9B0A-D765603A17F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Tree>
    <p:extLst>
      <p:ext uri="{BB962C8B-B14F-4D97-AF65-F5344CB8AC3E}">
        <p14:creationId xmlns:p14="http://schemas.microsoft.com/office/powerpoint/2010/main" val="3346678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35CB1-FC65-4AC7-83C5-D9E8749D97F2}"/>
              </a:ext>
            </a:extLst>
          </p:cNvPr>
          <p:cNvSpPr>
            <a:spLocks noGrp="1"/>
          </p:cNvSpPr>
          <p:nvPr>
            <p:ph type="title"/>
          </p:nvPr>
        </p:nvSpPr>
        <p:spPr/>
        <p:txBody>
          <a:bodyPr/>
          <a:lstStyle/>
          <a:p>
            <a:r>
              <a:rPr lang="en-US" dirty="0"/>
              <a:t>m:n</a:t>
            </a:r>
          </a:p>
        </p:txBody>
      </p:sp>
      <p:sp>
        <p:nvSpPr>
          <p:cNvPr id="3" name="Text Placeholder 2">
            <a:extLst>
              <a:ext uri="{FF2B5EF4-FFF2-40B4-BE49-F238E27FC236}">
                <a16:creationId xmlns:a16="http://schemas.microsoft.com/office/drawing/2014/main" id="{C6F51D0E-4D82-4BD3-A377-0C4E3AA74EF7}"/>
              </a:ext>
            </a:extLst>
          </p:cNvPr>
          <p:cNvSpPr>
            <a:spLocks noGrp="1"/>
          </p:cNvSpPr>
          <p:nvPr>
            <p:ph type="body" idx="1"/>
          </p:nvPr>
        </p:nvSpPr>
        <p:spPr>
          <a:xfrm>
            <a:off x="380010" y="1481445"/>
            <a:ext cx="8383980" cy="4979175"/>
          </a:xfrm>
        </p:spPr>
        <p:txBody>
          <a:bodyPr>
            <a:normAutofit fontScale="92500" lnSpcReduction="10000"/>
          </a:bodyPr>
          <a:lstStyle/>
          <a:p>
            <a:r>
              <a:rPr lang="en-US" dirty="0"/>
              <a:t>Two tables have such a relationship where many records from one table may be associated with many records from another table.</a:t>
            </a:r>
          </a:p>
          <a:p>
            <a:r>
              <a:rPr lang="en-US" dirty="0"/>
              <a:t>Most DBs will break a many-to-many relationship into two 1:n relationships.</a:t>
            </a:r>
          </a:p>
          <a:p>
            <a:r>
              <a:rPr lang="en-US" dirty="0"/>
              <a:t>A ‘Join Table’ generally best represents this relationship.</a:t>
            </a:r>
          </a:p>
          <a:p>
            <a:r>
              <a:rPr lang="en-US" dirty="0"/>
              <a:t>Examples:</a:t>
            </a:r>
          </a:p>
          <a:p>
            <a:pPr lvl="1"/>
            <a:r>
              <a:rPr lang="en-US" dirty="0"/>
              <a:t>Join Tables</a:t>
            </a:r>
          </a:p>
          <a:p>
            <a:pPr lvl="1"/>
            <a:r>
              <a:rPr lang="en-US" dirty="0"/>
              <a:t>Actors and Movies</a:t>
            </a:r>
          </a:p>
          <a:p>
            <a:pPr lvl="1"/>
            <a:r>
              <a:rPr lang="en-US" dirty="0"/>
              <a:t>Students and Classes</a:t>
            </a:r>
          </a:p>
          <a:p>
            <a:pPr lvl="1"/>
            <a:r>
              <a:rPr lang="en-US" dirty="0"/>
              <a:t>Products and Orders</a:t>
            </a:r>
          </a:p>
        </p:txBody>
      </p:sp>
      <p:sp>
        <p:nvSpPr>
          <p:cNvPr id="4" name="Slide Number Placeholder 3">
            <a:extLst>
              <a:ext uri="{FF2B5EF4-FFF2-40B4-BE49-F238E27FC236}">
                <a16:creationId xmlns:a16="http://schemas.microsoft.com/office/drawing/2014/main" id="{7B9A9BDE-83F8-4120-9B0A-D765603A17F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Tree>
    <p:extLst>
      <p:ext uri="{BB962C8B-B14F-4D97-AF65-F5344CB8AC3E}">
        <p14:creationId xmlns:p14="http://schemas.microsoft.com/office/powerpoint/2010/main" val="2062468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Normalization</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a:bodyPr>
          <a:lstStyle/>
          <a:p>
            <a:r>
              <a:rPr lang="en-US" dirty="0"/>
              <a:t>Database normalization is a design pattern which aims to reduce duplicate data and reduce redundancy.</a:t>
            </a:r>
          </a:p>
          <a:p>
            <a:r>
              <a:rPr lang="en-US" dirty="0"/>
              <a:t>Additionally, aims to ensure reference integrity</a:t>
            </a:r>
          </a:p>
          <a:p>
            <a:r>
              <a:rPr lang="en-US" dirty="0"/>
              <a:t>Tables should be atomic (granular).</a:t>
            </a:r>
          </a:p>
          <a:p>
            <a:pPr lvl="1"/>
            <a:r>
              <a:rPr lang="en-US" b="1" dirty="0"/>
              <a:t>Atomic Data</a:t>
            </a:r>
            <a:r>
              <a:rPr lang="en-US" dirty="0"/>
              <a:t>: Data that has been broken down into the smallest possible unit of meaningful data.</a:t>
            </a:r>
          </a:p>
          <a:p>
            <a:r>
              <a:rPr lang="en-US" dirty="0"/>
              <a:t>Tables should only store information related to that table</a:t>
            </a:r>
          </a:p>
          <a:p>
            <a:r>
              <a:rPr lang="en-US" dirty="0"/>
              <a:t>Each table should have its own unique identifier</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3127437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0NF</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lstStyle/>
          <a:p>
            <a:r>
              <a:rPr lang="en-US" dirty="0"/>
              <a:t>0NF [Zero Normal Form]: no normalization</a:t>
            </a:r>
          </a:p>
          <a:p>
            <a:pPr lvl="1"/>
            <a:r>
              <a:rPr lang="en-US" dirty="0"/>
              <a:t>Ex: name, address, movies owned, contact</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graphicFrame>
        <p:nvGraphicFramePr>
          <p:cNvPr id="5" name="Table 5">
            <a:extLst>
              <a:ext uri="{FF2B5EF4-FFF2-40B4-BE49-F238E27FC236}">
                <a16:creationId xmlns:a16="http://schemas.microsoft.com/office/drawing/2014/main" id="{E43820B1-1538-4CEA-8476-0DC48B7FE8A0}"/>
              </a:ext>
            </a:extLst>
          </p:cNvPr>
          <p:cNvGraphicFramePr>
            <a:graphicFrameLocks noGrp="1"/>
          </p:cNvGraphicFramePr>
          <p:nvPr>
            <p:extLst>
              <p:ext uri="{D42A27DB-BD31-4B8C-83A1-F6EECF244321}">
                <p14:modId xmlns:p14="http://schemas.microsoft.com/office/powerpoint/2010/main" val="4146417882"/>
              </p:ext>
            </p:extLst>
          </p:nvPr>
        </p:nvGraphicFramePr>
        <p:xfrm>
          <a:off x="380010" y="3185733"/>
          <a:ext cx="8439250" cy="2839720"/>
        </p:xfrm>
        <a:graphic>
          <a:graphicData uri="http://schemas.openxmlformats.org/drawingml/2006/table">
            <a:tbl>
              <a:tblPr firstRow="1" bandRow="1">
                <a:tableStyleId>{5C22544A-7EE6-4342-B048-85BDC9FD1C3A}</a:tableStyleId>
              </a:tblPr>
              <a:tblGrid>
                <a:gridCol w="2095995">
                  <a:extLst>
                    <a:ext uri="{9D8B030D-6E8A-4147-A177-3AD203B41FA5}">
                      <a16:colId xmlns:a16="http://schemas.microsoft.com/office/drawing/2014/main" val="3291405774"/>
                    </a:ext>
                  </a:extLst>
                </a:gridCol>
                <a:gridCol w="2095995">
                  <a:extLst>
                    <a:ext uri="{9D8B030D-6E8A-4147-A177-3AD203B41FA5}">
                      <a16:colId xmlns:a16="http://schemas.microsoft.com/office/drawing/2014/main" val="3084846301"/>
                    </a:ext>
                  </a:extLst>
                </a:gridCol>
                <a:gridCol w="2170632">
                  <a:extLst>
                    <a:ext uri="{9D8B030D-6E8A-4147-A177-3AD203B41FA5}">
                      <a16:colId xmlns:a16="http://schemas.microsoft.com/office/drawing/2014/main" val="2055399707"/>
                    </a:ext>
                  </a:extLst>
                </a:gridCol>
                <a:gridCol w="2076628">
                  <a:extLst>
                    <a:ext uri="{9D8B030D-6E8A-4147-A177-3AD203B41FA5}">
                      <a16:colId xmlns:a16="http://schemas.microsoft.com/office/drawing/2014/main" val="3347116633"/>
                    </a:ext>
                  </a:extLst>
                </a:gridCol>
              </a:tblGrid>
              <a:tr h="370840">
                <a:tc>
                  <a:txBody>
                    <a:bodyPr/>
                    <a:lstStyle/>
                    <a:p>
                      <a:pPr algn="ctr"/>
                      <a:r>
                        <a:rPr lang="en-US" dirty="0"/>
                        <a:t>Name</a:t>
                      </a:r>
                    </a:p>
                  </a:txBody>
                  <a:tcPr/>
                </a:tc>
                <a:tc>
                  <a:txBody>
                    <a:bodyPr/>
                    <a:lstStyle/>
                    <a:p>
                      <a:pPr algn="ctr"/>
                      <a:r>
                        <a:rPr lang="en-US" dirty="0"/>
                        <a:t>address</a:t>
                      </a:r>
                    </a:p>
                  </a:txBody>
                  <a:tcPr/>
                </a:tc>
                <a:tc>
                  <a:txBody>
                    <a:bodyPr/>
                    <a:lstStyle/>
                    <a:p>
                      <a:pPr algn="ctr"/>
                      <a:r>
                        <a:rPr lang="en-US" dirty="0" err="1"/>
                        <a:t>Movies_borrowed</a:t>
                      </a:r>
                      <a:endParaRPr lang="en-US" dirty="0"/>
                    </a:p>
                  </a:txBody>
                  <a:tcPr/>
                </a:tc>
                <a:tc>
                  <a:txBody>
                    <a:bodyPr/>
                    <a:lstStyle/>
                    <a:p>
                      <a:pPr algn="ctr"/>
                      <a:r>
                        <a:rPr lang="en-US" dirty="0" err="1"/>
                        <a:t>Contact_info</a:t>
                      </a:r>
                      <a:endParaRPr lang="en-US" dirty="0"/>
                    </a:p>
                  </a:txBody>
                  <a:tcPr/>
                </a:tc>
                <a:extLst>
                  <a:ext uri="{0D108BD9-81ED-4DB2-BD59-A6C34878D82A}">
                    <a16:rowId xmlns:a16="http://schemas.microsoft.com/office/drawing/2014/main" val="3831509558"/>
                  </a:ext>
                </a:extLst>
              </a:tr>
              <a:tr h="370840">
                <a:tc>
                  <a:txBody>
                    <a:bodyPr/>
                    <a:lstStyle/>
                    <a:p>
                      <a:pPr algn="ctr"/>
                      <a:r>
                        <a:rPr lang="en-US" dirty="0"/>
                        <a:t>John Smith</a:t>
                      </a:r>
                    </a:p>
                  </a:txBody>
                  <a:tcPr/>
                </a:tc>
                <a:tc>
                  <a:txBody>
                    <a:bodyPr/>
                    <a:lstStyle/>
                    <a:p>
                      <a:pPr algn="ctr"/>
                      <a:r>
                        <a:rPr lang="en-US" dirty="0"/>
                        <a:t>123 main street, Denver</a:t>
                      </a:r>
                    </a:p>
                  </a:txBody>
                  <a:tcPr/>
                </a:tc>
                <a:tc>
                  <a:txBody>
                    <a:bodyPr/>
                    <a:lstStyle/>
                    <a:p>
                      <a:pPr algn="ctr"/>
                      <a:r>
                        <a:rPr lang="en-US" dirty="0"/>
                        <a:t>Harry Potter, The Incredibles</a:t>
                      </a:r>
                    </a:p>
                  </a:txBody>
                  <a:tcPr/>
                </a:tc>
                <a:tc>
                  <a:txBody>
                    <a:bodyPr/>
                    <a:lstStyle/>
                    <a:p>
                      <a:pPr algn="ctr"/>
                      <a:r>
                        <a:rPr lang="en-US" dirty="0"/>
                        <a:t>555-5555, john.smith@email.com</a:t>
                      </a:r>
                    </a:p>
                  </a:txBody>
                  <a:tcPr/>
                </a:tc>
                <a:extLst>
                  <a:ext uri="{0D108BD9-81ED-4DB2-BD59-A6C34878D82A}">
                    <a16:rowId xmlns:a16="http://schemas.microsoft.com/office/drawing/2014/main" val="539188170"/>
                  </a:ext>
                </a:extLst>
              </a:tr>
              <a:tr h="370840">
                <a:tc>
                  <a:txBody>
                    <a:bodyPr/>
                    <a:lstStyle/>
                    <a:p>
                      <a:pPr algn="ctr"/>
                      <a:r>
                        <a:rPr lang="en-US" dirty="0"/>
                        <a:t>Mary Jones</a:t>
                      </a:r>
                    </a:p>
                  </a:txBody>
                  <a:tcPr/>
                </a:tc>
                <a:tc>
                  <a:txBody>
                    <a:bodyPr/>
                    <a:lstStyle/>
                    <a:p>
                      <a:pPr algn="ctr"/>
                      <a:r>
                        <a:rPr lang="en-US" dirty="0"/>
                        <a:t>456 south street, Dallas</a:t>
                      </a:r>
                    </a:p>
                  </a:txBody>
                  <a:tcPr/>
                </a:tc>
                <a:tc>
                  <a:txBody>
                    <a:bodyPr/>
                    <a:lstStyle/>
                    <a:p>
                      <a:pPr algn="ctr"/>
                      <a:r>
                        <a:rPr lang="en-US" dirty="0"/>
                        <a:t>The Martian, Avengers</a:t>
                      </a:r>
                    </a:p>
                  </a:txBody>
                  <a:tcPr/>
                </a:tc>
                <a:tc>
                  <a:txBody>
                    <a:bodyPr/>
                    <a:lstStyle/>
                    <a:p>
                      <a:pPr algn="ctr"/>
                      <a:r>
                        <a:rPr lang="en-US" dirty="0"/>
                        <a:t>444-4444</a:t>
                      </a:r>
                    </a:p>
                    <a:p>
                      <a:pPr algn="ctr"/>
                      <a:r>
                        <a:rPr lang="en-US" dirty="0"/>
                        <a:t>Mary.jones@email.com</a:t>
                      </a:r>
                    </a:p>
                  </a:txBody>
                  <a:tcPr/>
                </a:tc>
                <a:extLst>
                  <a:ext uri="{0D108BD9-81ED-4DB2-BD59-A6C34878D82A}">
                    <a16:rowId xmlns:a16="http://schemas.microsoft.com/office/drawing/2014/main" val="4114299666"/>
                  </a:ext>
                </a:extLst>
              </a:tr>
              <a:tr h="370840">
                <a:tc>
                  <a:txBody>
                    <a:bodyPr/>
                    <a:lstStyle/>
                    <a:p>
                      <a:pPr algn="ctr"/>
                      <a:r>
                        <a:rPr lang="en-US" dirty="0"/>
                        <a:t>Sally Brown</a:t>
                      </a:r>
                    </a:p>
                  </a:txBody>
                  <a:tcPr/>
                </a:tc>
                <a:tc>
                  <a:txBody>
                    <a:bodyPr/>
                    <a:lstStyle/>
                    <a:p>
                      <a:pPr algn="ctr"/>
                      <a:r>
                        <a:rPr lang="en-US" dirty="0"/>
                        <a:t>123 main street, Denver</a:t>
                      </a:r>
                    </a:p>
                  </a:txBody>
                  <a:tcPr/>
                </a:tc>
                <a:tc>
                  <a:txBody>
                    <a:bodyPr/>
                    <a:lstStyle/>
                    <a:p>
                      <a:pPr algn="ctr"/>
                      <a:r>
                        <a:rPr lang="en-US" dirty="0"/>
                        <a:t>Lord of the Rings</a:t>
                      </a:r>
                    </a:p>
                  </a:txBody>
                  <a:tcPr/>
                </a:tc>
                <a:tc>
                  <a:txBody>
                    <a:bodyPr/>
                    <a:lstStyle/>
                    <a:p>
                      <a:pPr algn="ctr"/>
                      <a:r>
                        <a:rPr lang="en-US" dirty="0"/>
                        <a:t>555-5555</a:t>
                      </a:r>
                    </a:p>
                  </a:txBody>
                  <a:tcPr/>
                </a:tc>
                <a:extLst>
                  <a:ext uri="{0D108BD9-81ED-4DB2-BD59-A6C34878D82A}">
                    <a16:rowId xmlns:a16="http://schemas.microsoft.com/office/drawing/2014/main" val="3943126984"/>
                  </a:ext>
                </a:extLst>
              </a:tr>
            </a:tbl>
          </a:graphicData>
        </a:graphic>
      </p:graphicFrame>
    </p:spTree>
    <p:extLst>
      <p:ext uri="{BB962C8B-B14F-4D97-AF65-F5344CB8AC3E}">
        <p14:creationId xmlns:p14="http://schemas.microsoft.com/office/powerpoint/2010/main" val="3282997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1NF</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77108"/>
            <a:ext cx="8383980" cy="2785403"/>
          </a:xfrm>
        </p:spPr>
        <p:txBody>
          <a:bodyPr>
            <a:normAutofit fontScale="92500" lnSpcReduction="20000"/>
          </a:bodyPr>
          <a:lstStyle/>
          <a:p>
            <a:r>
              <a:rPr lang="en-US" dirty="0"/>
              <a:t>1NF [First Normal Form] – All data must be atomic.</a:t>
            </a:r>
          </a:p>
          <a:p>
            <a:pPr lvl="1"/>
            <a:r>
              <a:rPr lang="en-US" dirty="0"/>
              <a:t>Ex: name can be split into “</a:t>
            </a:r>
            <a:r>
              <a:rPr lang="en-US" dirty="0" err="1"/>
              <a:t>first_name</a:t>
            </a:r>
            <a:r>
              <a:rPr lang="en-US" dirty="0"/>
              <a:t>” and “</a:t>
            </a:r>
            <a:r>
              <a:rPr lang="en-US" dirty="0" err="1"/>
              <a:t>last_name</a:t>
            </a:r>
            <a:r>
              <a:rPr lang="en-US" dirty="0"/>
              <a:t>”.</a:t>
            </a:r>
          </a:p>
          <a:p>
            <a:pPr lvl="1"/>
            <a:r>
              <a:rPr lang="en-US" dirty="0"/>
              <a:t>Address can be split to into street, city, state, and zip</a:t>
            </a:r>
          </a:p>
          <a:p>
            <a:pPr lvl="1"/>
            <a:r>
              <a:rPr lang="en-US" dirty="0"/>
              <a:t>Movies can be split into individual values</a:t>
            </a:r>
          </a:p>
          <a:p>
            <a:pPr lvl="1"/>
            <a:r>
              <a:rPr lang="en-US" dirty="0"/>
              <a:t>Contact can be split into ‘phone’ and ‘email’</a:t>
            </a:r>
          </a:p>
          <a:p>
            <a:r>
              <a:rPr lang="en-US" dirty="0"/>
              <a:t>Each record should be unique</a:t>
            </a:r>
          </a:p>
          <a:p>
            <a:r>
              <a:rPr lang="en-US" dirty="0"/>
              <a:t>All tables should have an identifying column (PK)</a:t>
            </a:r>
          </a:p>
          <a:p>
            <a:endParaRPr lang="en-US" dirty="0"/>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graphicFrame>
        <p:nvGraphicFramePr>
          <p:cNvPr id="5" name="Table 5">
            <a:extLst>
              <a:ext uri="{FF2B5EF4-FFF2-40B4-BE49-F238E27FC236}">
                <a16:creationId xmlns:a16="http://schemas.microsoft.com/office/drawing/2014/main" id="{F6DD58FE-DCB2-41AD-9F42-2D3CF4702727}"/>
              </a:ext>
            </a:extLst>
          </p:cNvPr>
          <p:cNvGraphicFramePr>
            <a:graphicFrameLocks noGrp="1"/>
          </p:cNvGraphicFramePr>
          <p:nvPr>
            <p:extLst>
              <p:ext uri="{D42A27DB-BD31-4B8C-83A1-F6EECF244321}">
                <p14:modId xmlns:p14="http://schemas.microsoft.com/office/powerpoint/2010/main" val="2960998221"/>
              </p:ext>
            </p:extLst>
          </p:nvPr>
        </p:nvGraphicFramePr>
        <p:xfrm>
          <a:off x="34183" y="4153069"/>
          <a:ext cx="9075634" cy="2062480"/>
        </p:xfrm>
        <a:graphic>
          <a:graphicData uri="http://schemas.openxmlformats.org/drawingml/2006/table">
            <a:tbl>
              <a:tblPr firstRow="1" bandRow="1">
                <a:tableStyleId>{5C22544A-7EE6-4342-B048-85BDC9FD1C3A}</a:tableStyleId>
              </a:tblPr>
              <a:tblGrid>
                <a:gridCol w="1296519">
                  <a:extLst>
                    <a:ext uri="{9D8B030D-6E8A-4147-A177-3AD203B41FA5}">
                      <a16:colId xmlns:a16="http://schemas.microsoft.com/office/drawing/2014/main" val="3063934791"/>
                    </a:ext>
                  </a:extLst>
                </a:gridCol>
                <a:gridCol w="1296519">
                  <a:extLst>
                    <a:ext uri="{9D8B030D-6E8A-4147-A177-3AD203B41FA5}">
                      <a16:colId xmlns:a16="http://schemas.microsoft.com/office/drawing/2014/main" val="2103592626"/>
                    </a:ext>
                  </a:extLst>
                </a:gridCol>
                <a:gridCol w="1296519">
                  <a:extLst>
                    <a:ext uri="{9D8B030D-6E8A-4147-A177-3AD203B41FA5}">
                      <a16:colId xmlns:a16="http://schemas.microsoft.com/office/drawing/2014/main" val="3291405774"/>
                    </a:ext>
                  </a:extLst>
                </a:gridCol>
                <a:gridCol w="1554114">
                  <a:extLst>
                    <a:ext uri="{9D8B030D-6E8A-4147-A177-3AD203B41FA5}">
                      <a16:colId xmlns:a16="http://schemas.microsoft.com/office/drawing/2014/main" val="3084846301"/>
                    </a:ext>
                  </a:extLst>
                </a:gridCol>
                <a:gridCol w="1038925">
                  <a:extLst>
                    <a:ext uri="{9D8B030D-6E8A-4147-A177-3AD203B41FA5}">
                      <a16:colId xmlns:a16="http://schemas.microsoft.com/office/drawing/2014/main" val="2055399707"/>
                    </a:ext>
                  </a:extLst>
                </a:gridCol>
                <a:gridCol w="1413718">
                  <a:extLst>
                    <a:ext uri="{9D8B030D-6E8A-4147-A177-3AD203B41FA5}">
                      <a16:colId xmlns:a16="http://schemas.microsoft.com/office/drawing/2014/main" val="2477988970"/>
                    </a:ext>
                  </a:extLst>
                </a:gridCol>
                <a:gridCol w="1179320">
                  <a:extLst>
                    <a:ext uri="{9D8B030D-6E8A-4147-A177-3AD203B41FA5}">
                      <a16:colId xmlns:a16="http://schemas.microsoft.com/office/drawing/2014/main" val="3347116633"/>
                    </a:ext>
                  </a:extLst>
                </a:gridCol>
              </a:tblGrid>
              <a:tr h="370840">
                <a:tc>
                  <a:txBody>
                    <a:bodyPr/>
                    <a:lstStyle/>
                    <a:p>
                      <a:pPr algn="ctr"/>
                      <a:r>
                        <a:rPr lang="en-US" sz="1600" dirty="0" err="1"/>
                        <a:t>Record_id</a:t>
                      </a:r>
                      <a:endParaRPr lang="en-US" sz="1600" dirty="0"/>
                    </a:p>
                  </a:txBody>
                  <a:tcPr/>
                </a:tc>
                <a:tc>
                  <a:txBody>
                    <a:bodyPr/>
                    <a:lstStyle/>
                    <a:p>
                      <a:pPr algn="ctr"/>
                      <a:r>
                        <a:rPr lang="en-US" sz="1600" dirty="0" err="1"/>
                        <a:t>first_name</a:t>
                      </a:r>
                      <a:endParaRPr lang="en-US" sz="1600" dirty="0"/>
                    </a:p>
                  </a:txBody>
                  <a:tcPr/>
                </a:tc>
                <a:tc>
                  <a:txBody>
                    <a:bodyPr/>
                    <a:lstStyle/>
                    <a:p>
                      <a:pPr algn="ctr"/>
                      <a:r>
                        <a:rPr lang="en-US" sz="1600" dirty="0" err="1"/>
                        <a:t>last_name</a:t>
                      </a:r>
                      <a:endParaRPr lang="en-US" sz="1600" dirty="0"/>
                    </a:p>
                  </a:txBody>
                  <a:tcPr/>
                </a:tc>
                <a:tc>
                  <a:txBody>
                    <a:bodyPr/>
                    <a:lstStyle/>
                    <a:p>
                      <a:pPr algn="ctr"/>
                      <a:r>
                        <a:rPr lang="en-US" sz="1600" dirty="0" err="1"/>
                        <a:t>Street_addr</a:t>
                      </a:r>
                      <a:endParaRPr lang="en-US" sz="1600" dirty="0"/>
                    </a:p>
                  </a:txBody>
                  <a:tcPr/>
                </a:tc>
                <a:tc>
                  <a:txBody>
                    <a:bodyPr/>
                    <a:lstStyle/>
                    <a:p>
                      <a:pPr algn="ctr"/>
                      <a:r>
                        <a:rPr lang="en-US" sz="1600" dirty="0"/>
                        <a:t>city</a:t>
                      </a:r>
                    </a:p>
                  </a:txBody>
                  <a:tcPr/>
                </a:tc>
                <a:tc>
                  <a:txBody>
                    <a:bodyPr/>
                    <a:lstStyle/>
                    <a:p>
                      <a:pPr algn="ctr"/>
                      <a:r>
                        <a:rPr lang="en-US" sz="1600" dirty="0"/>
                        <a:t>movies</a:t>
                      </a:r>
                    </a:p>
                  </a:txBody>
                  <a:tcPr/>
                </a:tc>
                <a:tc>
                  <a:txBody>
                    <a:bodyPr/>
                    <a:lstStyle/>
                    <a:p>
                      <a:pPr algn="ctr"/>
                      <a:r>
                        <a:rPr lang="en-US" sz="1600" dirty="0"/>
                        <a:t>phone</a:t>
                      </a:r>
                    </a:p>
                  </a:txBody>
                  <a:tcPr/>
                </a:tc>
                <a:extLst>
                  <a:ext uri="{0D108BD9-81ED-4DB2-BD59-A6C34878D82A}">
                    <a16:rowId xmlns:a16="http://schemas.microsoft.com/office/drawing/2014/main" val="3831509558"/>
                  </a:ext>
                </a:extLst>
              </a:tr>
              <a:tr h="370840">
                <a:tc>
                  <a:txBody>
                    <a:bodyPr/>
                    <a:lstStyle/>
                    <a:p>
                      <a:pPr algn="ctr"/>
                      <a:r>
                        <a:rPr lang="en-US" sz="1600" dirty="0"/>
                        <a:t>1</a:t>
                      </a:r>
                    </a:p>
                  </a:txBody>
                  <a:tcPr/>
                </a:tc>
                <a:tc>
                  <a:txBody>
                    <a:bodyPr/>
                    <a:lstStyle/>
                    <a:p>
                      <a:pPr algn="ctr"/>
                      <a:r>
                        <a:rPr lang="en-US" sz="1600" dirty="0"/>
                        <a:t>John</a:t>
                      </a:r>
                    </a:p>
                  </a:txBody>
                  <a:tcPr/>
                </a:tc>
                <a:tc>
                  <a:txBody>
                    <a:bodyPr/>
                    <a:lstStyle/>
                    <a:p>
                      <a:pPr algn="ctr"/>
                      <a:r>
                        <a:rPr lang="en-US" sz="1600" dirty="0"/>
                        <a:t>Smith</a:t>
                      </a:r>
                    </a:p>
                  </a:txBody>
                  <a:tcPr/>
                </a:tc>
                <a:tc>
                  <a:txBody>
                    <a:bodyPr/>
                    <a:lstStyle/>
                    <a:p>
                      <a:pPr algn="ctr"/>
                      <a:r>
                        <a:rPr lang="en-US" sz="1600" dirty="0"/>
                        <a:t>123 main </a:t>
                      </a:r>
                      <a:r>
                        <a:rPr lang="en-US" sz="1600" dirty="0" err="1"/>
                        <a:t>st</a:t>
                      </a:r>
                      <a:endParaRPr lang="en-US" sz="1600" dirty="0"/>
                    </a:p>
                  </a:txBody>
                  <a:tcPr/>
                </a:tc>
                <a:tc>
                  <a:txBody>
                    <a:bodyPr/>
                    <a:lstStyle/>
                    <a:p>
                      <a:pPr algn="ctr"/>
                      <a:r>
                        <a:rPr lang="en-US" sz="1600" dirty="0"/>
                        <a:t>Denver</a:t>
                      </a:r>
                    </a:p>
                  </a:txBody>
                  <a:tcPr/>
                </a:tc>
                <a:tc>
                  <a:txBody>
                    <a:bodyPr/>
                    <a:lstStyle/>
                    <a:p>
                      <a:pPr algn="ctr"/>
                      <a:r>
                        <a:rPr lang="en-US" sz="1600" dirty="0"/>
                        <a:t>Harry Potter</a:t>
                      </a:r>
                    </a:p>
                  </a:txBody>
                  <a:tcPr/>
                </a:tc>
                <a:tc>
                  <a:txBody>
                    <a:bodyPr/>
                    <a:lstStyle/>
                    <a:p>
                      <a:pPr algn="ctr"/>
                      <a:r>
                        <a:rPr lang="en-US" sz="1600" dirty="0"/>
                        <a:t>555-5555</a:t>
                      </a:r>
                    </a:p>
                  </a:txBody>
                  <a:tcPr/>
                </a:tc>
                <a:extLst>
                  <a:ext uri="{0D108BD9-81ED-4DB2-BD59-A6C34878D82A}">
                    <a16:rowId xmlns:a16="http://schemas.microsoft.com/office/drawing/2014/main" val="539188170"/>
                  </a:ext>
                </a:extLst>
              </a:tr>
              <a:tr h="370840">
                <a:tc>
                  <a:txBody>
                    <a:bodyPr/>
                    <a:lstStyle/>
                    <a:p>
                      <a:pPr algn="ctr"/>
                      <a:r>
                        <a:rPr lang="en-US" sz="1600" dirty="0"/>
                        <a:t>2</a:t>
                      </a:r>
                    </a:p>
                  </a:txBody>
                  <a:tcPr/>
                </a:tc>
                <a:tc>
                  <a:txBody>
                    <a:bodyPr/>
                    <a:lstStyle/>
                    <a:p>
                      <a:pPr algn="ctr"/>
                      <a:r>
                        <a:rPr lang="en-US" sz="1600" dirty="0"/>
                        <a:t>John</a:t>
                      </a:r>
                    </a:p>
                  </a:txBody>
                  <a:tcPr/>
                </a:tc>
                <a:tc>
                  <a:txBody>
                    <a:bodyPr/>
                    <a:lstStyle/>
                    <a:p>
                      <a:pPr algn="ctr"/>
                      <a:r>
                        <a:rPr lang="en-US" sz="1600" dirty="0"/>
                        <a:t>Smith</a:t>
                      </a:r>
                    </a:p>
                  </a:txBody>
                  <a:tcPr/>
                </a:tc>
                <a:tc>
                  <a:txBody>
                    <a:bodyPr/>
                    <a:lstStyle/>
                    <a:p>
                      <a:pPr algn="ctr"/>
                      <a:r>
                        <a:rPr lang="en-US" sz="1600" dirty="0"/>
                        <a:t>123 main </a:t>
                      </a:r>
                      <a:r>
                        <a:rPr lang="en-US" sz="1600" dirty="0" err="1"/>
                        <a:t>st</a:t>
                      </a:r>
                      <a:endParaRPr lang="en-US" sz="1600" dirty="0"/>
                    </a:p>
                  </a:txBody>
                  <a:tcPr/>
                </a:tc>
                <a:tc>
                  <a:txBody>
                    <a:bodyPr/>
                    <a:lstStyle/>
                    <a:p>
                      <a:pPr algn="ctr"/>
                      <a:r>
                        <a:rPr lang="en-US" sz="1600" dirty="0"/>
                        <a:t>Denver</a:t>
                      </a:r>
                    </a:p>
                  </a:txBody>
                  <a:tcPr/>
                </a:tc>
                <a:tc>
                  <a:txBody>
                    <a:bodyPr/>
                    <a:lstStyle/>
                    <a:p>
                      <a:pPr algn="ctr"/>
                      <a:r>
                        <a:rPr lang="en-US" sz="1600" dirty="0"/>
                        <a:t>The Incredibles</a:t>
                      </a:r>
                    </a:p>
                  </a:txBody>
                  <a:tcPr/>
                </a:tc>
                <a:tc>
                  <a:txBody>
                    <a:bodyPr/>
                    <a:lstStyle/>
                    <a:p>
                      <a:pPr algn="ctr"/>
                      <a:r>
                        <a:rPr lang="en-US" sz="1600" dirty="0"/>
                        <a:t>555-5555</a:t>
                      </a:r>
                    </a:p>
                  </a:txBody>
                  <a:tcPr/>
                </a:tc>
                <a:extLst>
                  <a:ext uri="{0D108BD9-81ED-4DB2-BD59-A6C34878D82A}">
                    <a16:rowId xmlns:a16="http://schemas.microsoft.com/office/drawing/2014/main" val="4114299666"/>
                  </a:ext>
                </a:extLst>
              </a:tr>
              <a:tr h="370840">
                <a:tc>
                  <a:txBody>
                    <a:bodyPr/>
                    <a:lstStyle/>
                    <a:p>
                      <a:pPr algn="ctr"/>
                      <a:r>
                        <a:rPr lang="en-US" sz="1600" dirty="0"/>
                        <a:t>3</a:t>
                      </a:r>
                    </a:p>
                  </a:txBody>
                  <a:tcPr/>
                </a:tc>
                <a:tc>
                  <a:txBody>
                    <a:bodyPr/>
                    <a:lstStyle/>
                    <a:p>
                      <a:pPr algn="ctr"/>
                      <a:r>
                        <a:rPr lang="en-US" sz="1600" dirty="0"/>
                        <a:t>Mary</a:t>
                      </a:r>
                    </a:p>
                  </a:txBody>
                  <a:tcPr/>
                </a:tc>
                <a:tc>
                  <a:txBody>
                    <a:bodyPr/>
                    <a:lstStyle/>
                    <a:p>
                      <a:pPr algn="ctr"/>
                      <a:r>
                        <a:rPr lang="en-US" sz="1600" dirty="0"/>
                        <a:t>Jones</a:t>
                      </a:r>
                    </a:p>
                  </a:txBody>
                  <a:tcPr/>
                </a:tc>
                <a:tc>
                  <a:txBody>
                    <a:bodyPr/>
                    <a:lstStyle/>
                    <a:p>
                      <a:pPr algn="ctr"/>
                      <a:r>
                        <a:rPr lang="en-US" sz="1600" dirty="0"/>
                        <a:t>456 south </a:t>
                      </a:r>
                      <a:r>
                        <a:rPr lang="en-US" sz="1600" dirty="0" err="1"/>
                        <a:t>ave</a:t>
                      </a:r>
                      <a:endParaRPr lang="en-US" sz="1600" dirty="0"/>
                    </a:p>
                  </a:txBody>
                  <a:tcPr/>
                </a:tc>
                <a:tc>
                  <a:txBody>
                    <a:bodyPr/>
                    <a:lstStyle/>
                    <a:p>
                      <a:pPr algn="ctr"/>
                      <a:r>
                        <a:rPr lang="en-US" sz="1600" dirty="0"/>
                        <a:t>Dallas</a:t>
                      </a:r>
                    </a:p>
                  </a:txBody>
                  <a:tcPr/>
                </a:tc>
                <a:tc>
                  <a:txBody>
                    <a:bodyPr/>
                    <a:lstStyle/>
                    <a:p>
                      <a:pPr algn="ctr"/>
                      <a:r>
                        <a:rPr lang="en-US" sz="1600" dirty="0"/>
                        <a:t>The Martian</a:t>
                      </a:r>
                    </a:p>
                  </a:txBody>
                  <a:tcPr/>
                </a:tc>
                <a:tc>
                  <a:txBody>
                    <a:bodyPr/>
                    <a:lstStyle/>
                    <a:p>
                      <a:pPr algn="ctr"/>
                      <a:r>
                        <a:rPr lang="en-US" sz="1600" dirty="0"/>
                        <a:t>444-4444</a:t>
                      </a:r>
                    </a:p>
                  </a:txBody>
                  <a:tcPr/>
                </a:tc>
                <a:extLst>
                  <a:ext uri="{0D108BD9-81ED-4DB2-BD59-A6C34878D82A}">
                    <a16:rowId xmlns:a16="http://schemas.microsoft.com/office/drawing/2014/main" val="3943126984"/>
                  </a:ext>
                </a:extLst>
              </a:tr>
              <a:tr h="370840">
                <a:tc>
                  <a:txBody>
                    <a:bodyPr/>
                    <a:lstStyle/>
                    <a:p>
                      <a:pPr algn="ctr"/>
                      <a:r>
                        <a:rPr lang="en-US" sz="1600" dirty="0"/>
                        <a:t>4</a:t>
                      </a:r>
                    </a:p>
                  </a:txBody>
                  <a:tcPr/>
                </a:tc>
                <a:tc>
                  <a:txBody>
                    <a:bodyPr/>
                    <a:lstStyle/>
                    <a:p>
                      <a:pPr algn="ctr"/>
                      <a:r>
                        <a:rPr lang="en-US" sz="1600" dirty="0"/>
                        <a:t>Mary</a:t>
                      </a:r>
                    </a:p>
                  </a:txBody>
                  <a:tcPr/>
                </a:tc>
                <a:tc>
                  <a:txBody>
                    <a:bodyPr/>
                    <a:lstStyle/>
                    <a:p>
                      <a:pPr algn="ctr"/>
                      <a:r>
                        <a:rPr lang="en-US" sz="1600" dirty="0"/>
                        <a:t>Jones</a:t>
                      </a:r>
                    </a:p>
                  </a:txBody>
                  <a:tcPr/>
                </a:tc>
                <a:tc>
                  <a:txBody>
                    <a:bodyPr/>
                    <a:lstStyle/>
                    <a:p>
                      <a:pPr algn="ctr"/>
                      <a:r>
                        <a:rPr lang="en-US" sz="1600" dirty="0"/>
                        <a:t>456 south </a:t>
                      </a:r>
                      <a:r>
                        <a:rPr lang="en-US" sz="1600" dirty="0" err="1"/>
                        <a:t>ave</a:t>
                      </a:r>
                      <a:endParaRPr lang="en-US" sz="1600" dirty="0"/>
                    </a:p>
                  </a:txBody>
                  <a:tcPr/>
                </a:tc>
                <a:tc>
                  <a:txBody>
                    <a:bodyPr/>
                    <a:lstStyle/>
                    <a:p>
                      <a:pPr algn="ctr"/>
                      <a:r>
                        <a:rPr lang="en-US" sz="1600" dirty="0"/>
                        <a:t>Dallas</a:t>
                      </a:r>
                    </a:p>
                  </a:txBody>
                  <a:tcPr/>
                </a:tc>
                <a:tc>
                  <a:txBody>
                    <a:bodyPr/>
                    <a:lstStyle/>
                    <a:p>
                      <a:pPr algn="ctr"/>
                      <a:r>
                        <a:rPr lang="en-US" sz="1600" dirty="0"/>
                        <a:t>Avengers</a:t>
                      </a:r>
                    </a:p>
                  </a:txBody>
                  <a:tcPr/>
                </a:tc>
                <a:tc>
                  <a:txBody>
                    <a:bodyPr/>
                    <a:lstStyle/>
                    <a:p>
                      <a:pPr algn="ctr"/>
                      <a:r>
                        <a:rPr lang="en-US" sz="1600" dirty="0"/>
                        <a:t>444-4444</a:t>
                      </a:r>
                    </a:p>
                  </a:txBody>
                  <a:tcPr/>
                </a:tc>
                <a:extLst>
                  <a:ext uri="{0D108BD9-81ED-4DB2-BD59-A6C34878D82A}">
                    <a16:rowId xmlns:a16="http://schemas.microsoft.com/office/drawing/2014/main" val="1676472032"/>
                  </a:ext>
                </a:extLst>
              </a:tr>
            </a:tbl>
          </a:graphicData>
        </a:graphic>
      </p:graphicFrame>
    </p:spTree>
    <p:extLst>
      <p:ext uri="{BB962C8B-B14F-4D97-AF65-F5344CB8AC3E}">
        <p14:creationId xmlns:p14="http://schemas.microsoft.com/office/powerpoint/2010/main" val="2308446544"/>
      </p:ext>
    </p:extLst>
  </p:cSld>
  <p:clrMapOvr>
    <a:masterClrMapping/>
  </p:clrMapOvr>
</p:sld>
</file>

<file path=ppt/theme/theme1.xml><?xml version="1.0" encoding="utf-8"?>
<a:theme xmlns:a="http://schemas.openxmlformats.org/drawingml/2006/main" name="Revature">
  <a:themeElements>
    <a:clrScheme name="Revature">
      <a:dk1>
        <a:sysClr val="windowText" lastClr="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Revature" id="{24F846AD-0162-44D4-93E8-2F393369D2EF}" vid="{C2372A91-FFE2-4AA5-895E-1FECFBB281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Revature</Template>
  <TotalTime>1687</TotalTime>
  <Words>970</Words>
  <Application>Microsoft Office PowerPoint</Application>
  <PresentationFormat>On-screen Show (4:3)</PresentationFormat>
  <Paragraphs>238</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Revature</vt:lpstr>
      <vt:lpstr>Describing SQL Relationships and Normalization</vt:lpstr>
      <vt:lpstr>Relationships [Review]</vt:lpstr>
      <vt:lpstr>Multiplicity</vt:lpstr>
      <vt:lpstr>1:1</vt:lpstr>
      <vt:lpstr>1:n (and n:1)</vt:lpstr>
      <vt:lpstr>m:n</vt:lpstr>
      <vt:lpstr>Normalization</vt:lpstr>
      <vt:lpstr>0NF</vt:lpstr>
      <vt:lpstr>1NF</vt:lpstr>
      <vt:lpstr>2NF</vt:lpstr>
      <vt:lpstr>3NF</vt:lpstr>
      <vt:lpstr>3NF</vt:lpstr>
      <vt:lpstr>Denormalization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Bryn Portella</dc:creator>
  <cp:lastModifiedBy>Joseph Highe</cp:lastModifiedBy>
  <cp:revision>9</cp:revision>
  <dcterms:created xsi:type="dcterms:W3CDTF">2021-04-22T12:54:53Z</dcterms:created>
  <dcterms:modified xsi:type="dcterms:W3CDTF">2023-08-29T22:33:47Z</dcterms:modified>
</cp:coreProperties>
</file>