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 err="1"/>
              <a:t>RestTemplate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BF373-6978-79EE-9867-41986EA1732A}"/>
              </a:ext>
            </a:extLst>
          </p:cNvPr>
          <p:cNvSpPr/>
          <p:nvPr/>
        </p:nvSpPr>
        <p:spPr>
          <a:xfrm>
            <a:off x="306289" y="1317072"/>
            <a:ext cx="8531422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http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org.springframework.web.client.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RestTemplate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yModel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getModel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id)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RestTemplate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restTemplate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RestTemplate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</a:rPr>
              <a:t>“http://website.com/</a:t>
            </a:r>
            <a:r>
              <a:rPr lang="en-US" sz="1800" dirty="0" err="1">
                <a:solidFill>
                  <a:srgbClr val="008A3E"/>
                </a:solidFill>
                <a:latin typeface="Consolas" panose="020B0609020204030204" pitchFamily="49" charset="0"/>
              </a:rPr>
              <a:t>uri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</a:rPr>
              <a:t>/{id}”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restTemplate.getForEntity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A3E"/>
                </a:solidFill>
                <a:latin typeface="Consolas" panose="020B0609020204030204" pitchFamily="49" charset="0"/>
              </a:rPr>
              <a:t>“1”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Consuming APIs - </a:t>
            </a:r>
            <a:r>
              <a:rPr lang="en-US" dirty="0" err="1"/>
              <a:t>WebClient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FB68-1E13-940F-D259-83AB423F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45246" cy="52473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WebClient</a:t>
            </a:r>
            <a:r>
              <a:rPr lang="en-US" b="1" dirty="0"/>
              <a:t> </a:t>
            </a:r>
            <a:r>
              <a:rPr lang="en-US" dirty="0"/>
              <a:t>is a non-blocking (asynchronous), reactive web client introduced to replace ‘</a:t>
            </a:r>
            <a:r>
              <a:rPr lang="en-US" b="1" dirty="0" err="1"/>
              <a:t>RestTemplate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Included in the </a:t>
            </a:r>
            <a:r>
              <a:rPr lang="en-US" b="1" dirty="0"/>
              <a:t>spring-</a:t>
            </a:r>
            <a:r>
              <a:rPr lang="en-US" b="1" dirty="0" err="1"/>
              <a:t>webflux</a:t>
            </a:r>
            <a:r>
              <a:rPr lang="en-US" b="1" dirty="0"/>
              <a:t> </a:t>
            </a:r>
            <a:r>
              <a:rPr lang="en-US" dirty="0"/>
              <a:t>module.</a:t>
            </a:r>
          </a:p>
          <a:p>
            <a:pPr lvl="1"/>
            <a:r>
              <a:rPr lang="en-US" dirty="0"/>
              <a:t>Used to consume RESTful services</a:t>
            </a:r>
          </a:p>
          <a:p>
            <a:pPr lvl="1"/>
            <a:r>
              <a:rPr lang="en-US" dirty="0" err="1"/>
              <a:t>Asychronous</a:t>
            </a:r>
            <a:r>
              <a:rPr lang="en-US" dirty="0"/>
              <a:t> consumption by default</a:t>
            </a:r>
          </a:p>
          <a:p>
            <a:pPr lvl="2"/>
            <a:r>
              <a:rPr lang="en-US" dirty="0"/>
              <a:t>The method ‘block()’ can be used to transform requests into synchronous ones.</a:t>
            </a:r>
          </a:p>
          <a:p>
            <a:pPr lvl="1"/>
            <a:r>
              <a:rPr lang="en-US" dirty="0"/>
              <a:t>‘Mono’ and ‘Flux’ objects</a:t>
            </a:r>
          </a:p>
          <a:p>
            <a:pPr lvl="2"/>
            <a:r>
              <a:rPr lang="en-US" dirty="0"/>
              <a:t>Mono : Represents 0 or 1 item from the response</a:t>
            </a:r>
          </a:p>
          <a:p>
            <a:pPr lvl="2"/>
            <a:r>
              <a:rPr lang="en-US" dirty="0"/>
              <a:t>Flux : Represents 0 or more items from the response</a:t>
            </a:r>
          </a:p>
          <a:p>
            <a:pPr lvl="1"/>
            <a:r>
              <a:rPr lang="en-US" dirty="0"/>
              <a:t>Supports multiple Data formats, including JSON and XML</a:t>
            </a:r>
          </a:p>
          <a:p>
            <a:pPr lvl="1"/>
            <a:r>
              <a:rPr lang="en-US" dirty="0"/>
              <a:t>Useful for microservice applications, consuming REST APIs or interacting with HTTP-based services.</a:t>
            </a:r>
          </a:p>
        </p:txBody>
      </p:sp>
    </p:spTree>
    <p:extLst>
      <p:ext uri="{BB962C8B-B14F-4D97-AF65-F5344CB8AC3E}">
        <p14:creationId xmlns:p14="http://schemas.microsoft.com/office/powerpoint/2010/main" val="152448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 err="1"/>
              <a:t>WebClient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BF373-6978-79EE-9867-41986EA1732A}"/>
              </a:ext>
            </a:extLst>
          </p:cNvPr>
          <p:cNvSpPr/>
          <p:nvPr/>
        </p:nvSpPr>
        <p:spPr>
          <a:xfrm>
            <a:off x="306289" y="1317072"/>
            <a:ext cx="8678139" cy="5301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org.springframework.web.reactive.function.client.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WebClient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getModel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id)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WebClient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webClient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WebClient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</a:rPr>
              <a:t>“http://website.com”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id = 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</a:rPr>
              <a:t>“1”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webClient.get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uriBuilder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-&gt;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uriBuilder.path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</a:rPr>
              <a:t>“/</a:t>
            </a:r>
            <a:r>
              <a:rPr lang="en-US" sz="1600" dirty="0" err="1">
                <a:solidFill>
                  <a:srgbClr val="008A3E"/>
                </a:solidFill>
                <a:latin typeface="Consolas" panose="020B0609020204030204" pitchFamily="49" charset="0"/>
              </a:rPr>
              <a:t>uri</a:t>
            </a:r>
            <a:r>
              <a:rPr lang="en-US" sz="1600" dirty="0">
                <a:solidFill>
                  <a:srgbClr val="008A3E"/>
                </a:solidFill>
                <a:latin typeface="Consolas" panose="020B0609020204030204" pitchFamily="49" charset="0"/>
              </a:rPr>
              <a:t>/{id}”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	.build(id))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.retrieve()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.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bodyToMono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.block();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myModel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Boot is built on top of the Spring Framework</a:t>
            </a:r>
          </a:p>
          <a:p>
            <a:pPr lvl="1"/>
            <a:r>
              <a:rPr lang="en-US" dirty="0"/>
              <a:t>Simplifies project structure, setup &amp; configuration</a:t>
            </a:r>
          </a:p>
          <a:p>
            <a:r>
              <a:rPr lang="en-US" dirty="0"/>
              <a:t>Manages dependencies and configurations internally through starts &amp; Auto configuration.</a:t>
            </a:r>
          </a:p>
          <a:p>
            <a:r>
              <a:rPr lang="en-US" dirty="0"/>
              <a:t>Spring Boot is more user-friendly due to use of auto-configuration through conventions</a:t>
            </a:r>
          </a:p>
          <a:p>
            <a:r>
              <a:rPr lang="en-US" dirty="0"/>
              <a:t>Reduces Setup time significantly and minimizes boilerplate code</a:t>
            </a:r>
          </a:p>
          <a:p>
            <a:r>
              <a:rPr lang="en-US" dirty="0"/>
              <a:t>Configurations are centralized within an </a:t>
            </a:r>
            <a:r>
              <a:rPr lang="en-US" dirty="0" err="1"/>
              <a:t>application.properties</a:t>
            </a:r>
            <a:r>
              <a:rPr lang="en-US" dirty="0"/>
              <a:t> | </a:t>
            </a:r>
            <a:r>
              <a:rPr lang="en-US" dirty="0" err="1"/>
              <a:t>application.yaml</a:t>
            </a:r>
            <a:r>
              <a:rPr lang="en-US" dirty="0"/>
              <a:t> file.</a:t>
            </a:r>
          </a:p>
          <a:p>
            <a:r>
              <a:rPr lang="en-US" dirty="0"/>
              <a:t>You can use the Spring initializer web app (</a:t>
            </a:r>
            <a:r>
              <a:rPr lang="en-US" dirty="0">
                <a:hlinkClick r:id="rId2"/>
              </a:rPr>
              <a:t>https://start.spring.io/</a:t>
            </a:r>
            <a:r>
              <a:rPr lang="en-US" dirty="0"/>
              <a:t>) to create a Spring project without requiring special IDE tools /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4A318-1344-6168-E782-2D10C98F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2547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4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Modules -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657741"/>
            <a:ext cx="8383980" cy="40710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*Beans</a:t>
            </a:r>
            <a:r>
              <a:rPr lang="en-US" dirty="0"/>
              <a:t> : Provides support for configuring and managing beans in the IoC Container.</a:t>
            </a:r>
          </a:p>
          <a:p>
            <a:r>
              <a:rPr lang="en-US" b="1" dirty="0"/>
              <a:t>*Core</a:t>
            </a:r>
            <a:r>
              <a:rPr lang="en-US" dirty="0"/>
              <a:t> : Core Module providing fundamental parts of the framework, including IoC Container and Dependency Injection features</a:t>
            </a:r>
          </a:p>
          <a:p>
            <a:r>
              <a:rPr lang="en-US" b="1" dirty="0"/>
              <a:t>*Context </a:t>
            </a:r>
            <a:r>
              <a:rPr lang="en-US" dirty="0"/>
              <a:t>: Acts as the “glue” for the Spring application (application context). Provides access to application objects</a:t>
            </a:r>
          </a:p>
          <a:p>
            <a:r>
              <a:rPr lang="en-US" b="1" dirty="0"/>
              <a:t>Spring Expression Language (</a:t>
            </a:r>
            <a:r>
              <a:rPr lang="en-US" b="1" dirty="0" err="1"/>
              <a:t>SpEL</a:t>
            </a:r>
            <a:r>
              <a:rPr lang="en-US" b="1" dirty="0"/>
              <a:t>)</a:t>
            </a:r>
            <a:r>
              <a:rPr lang="en-US" dirty="0"/>
              <a:t> : Powerful expression language for querying and manipulating objects at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green and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FE81172E-87B4-36F8-7FDD-6F177609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19" y="1477380"/>
            <a:ext cx="5904762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Spring Boot Modules -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52473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*JDBC</a:t>
            </a:r>
            <a:r>
              <a:rPr lang="en-US" dirty="0"/>
              <a:t> : Offers JDBC-Abstraction layer for Spring App</a:t>
            </a:r>
          </a:p>
          <a:p>
            <a:r>
              <a:rPr lang="en-US" b="1" dirty="0"/>
              <a:t>*Object Relational Mapping (ORM)</a:t>
            </a:r>
            <a:r>
              <a:rPr lang="en-US" dirty="0"/>
              <a:t> : Provides integration with popular ORM frameworks such as Hibernate, JPA and JDO.</a:t>
            </a:r>
          </a:p>
          <a:p>
            <a:r>
              <a:rPr lang="en-US" b="1" dirty="0"/>
              <a:t>Object XML Mappers (OXM)</a:t>
            </a:r>
            <a:r>
              <a:rPr lang="en-US" dirty="0"/>
              <a:t> : provides abstraction layer to support Object / XML mapping tools</a:t>
            </a:r>
          </a:p>
          <a:p>
            <a:r>
              <a:rPr lang="en-US" b="1" dirty="0"/>
              <a:t>Java Messaging Service (JMS)</a:t>
            </a:r>
            <a:r>
              <a:rPr lang="en-US" dirty="0"/>
              <a:t> : Helps in producing and consuming messages using Springs JMS Support tools.</a:t>
            </a:r>
          </a:p>
          <a:p>
            <a:r>
              <a:rPr lang="en-US" b="1" dirty="0"/>
              <a:t>Transactions </a:t>
            </a:r>
            <a:r>
              <a:rPr lang="en-US" dirty="0"/>
              <a:t>: Provides declarative transaction management capabilities.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7" name="Picture 6" descr="A green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877DC381-8A9F-4533-F04D-C2083F239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40" y="2514967"/>
            <a:ext cx="4009110" cy="2458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2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Spring Boot Modules -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WebSocket</a:t>
            </a:r>
            <a:r>
              <a:rPr lang="en-US" dirty="0"/>
              <a:t> : Offers support for WebSocket-based communication between client and servers</a:t>
            </a:r>
          </a:p>
          <a:p>
            <a:r>
              <a:rPr lang="en-US" b="1" dirty="0"/>
              <a:t>*Servlet </a:t>
            </a:r>
            <a:r>
              <a:rPr lang="en-US" dirty="0"/>
              <a:t>: Provides Model-view-controller architecture and components to develop web applications</a:t>
            </a:r>
          </a:p>
          <a:p>
            <a:r>
              <a:rPr lang="en-US" b="1" dirty="0"/>
              <a:t>*Web </a:t>
            </a:r>
            <a:r>
              <a:rPr lang="en-US" dirty="0"/>
              <a:t>: Contains features for developing web apps including RESTful applications</a:t>
            </a:r>
          </a:p>
          <a:p>
            <a:r>
              <a:rPr lang="en-US" b="1" dirty="0"/>
              <a:t>Portlet </a:t>
            </a:r>
            <a:r>
              <a:rPr lang="en-US" dirty="0"/>
              <a:t>: Offers support for developing portlet-based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6" name="Picture 5" descr="A green and black rectangular box with white text&#10;&#10;Description automatically generated">
            <a:extLst>
              <a:ext uri="{FF2B5EF4-FFF2-40B4-BE49-F238E27FC236}">
                <a16:creationId xmlns:a16="http://schemas.microsoft.com/office/drawing/2014/main" id="{CC30A18E-DA50-28A8-B916-827A13A6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40" y="2577218"/>
            <a:ext cx="4009110" cy="2334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35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Spring Boot Modules - 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2700469"/>
            <a:ext cx="8430704" cy="402836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Aspect-Oriented Programming (AOP) </a:t>
            </a:r>
            <a:r>
              <a:rPr lang="en-US" dirty="0"/>
              <a:t>: provides support for aspect-oriented programming</a:t>
            </a:r>
          </a:p>
          <a:p>
            <a:r>
              <a:rPr lang="en-US" b="1" dirty="0"/>
              <a:t>Aspects </a:t>
            </a:r>
            <a:r>
              <a:rPr lang="en-US" dirty="0"/>
              <a:t>: Provides integration with AspectJ, which is a richer and more powerful AOP library.</a:t>
            </a:r>
          </a:p>
          <a:p>
            <a:r>
              <a:rPr lang="en-US" b="1" dirty="0"/>
              <a:t>Instrumentation </a:t>
            </a:r>
            <a:r>
              <a:rPr lang="en-US" dirty="0"/>
              <a:t>: Provides support for class instrumentation and </a:t>
            </a:r>
            <a:r>
              <a:rPr lang="en-US" dirty="0" err="1"/>
              <a:t>classloader</a:t>
            </a:r>
            <a:r>
              <a:rPr lang="en-US" dirty="0"/>
              <a:t> implementations for use in certain application servers.</a:t>
            </a:r>
          </a:p>
          <a:p>
            <a:r>
              <a:rPr lang="en-US" b="1" dirty="0"/>
              <a:t>Messaging </a:t>
            </a:r>
            <a:r>
              <a:rPr lang="en-US" dirty="0"/>
              <a:t>: Provides support for messaging between different parts of a program or between programs (uses the observer design pattern).</a:t>
            </a:r>
          </a:p>
          <a:p>
            <a:r>
              <a:rPr lang="en-US" b="1" dirty="0"/>
              <a:t>*Test </a:t>
            </a:r>
            <a:r>
              <a:rPr lang="en-US" dirty="0"/>
              <a:t>: Supports testing of Spring components </a:t>
            </a:r>
            <a:r>
              <a:rPr lang="en-US"/>
              <a:t>with JUnit </a:t>
            </a:r>
            <a:r>
              <a:rPr lang="en-US" dirty="0"/>
              <a:t>or TestNG.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/>
          </a:p>
        </p:txBody>
      </p:sp>
      <p:pic>
        <p:nvPicPr>
          <p:cNvPr id="7" name="Picture 6" descr="A green rectangles with white text&#10;&#10;Description automatically generated">
            <a:extLst>
              <a:ext uri="{FF2B5EF4-FFF2-40B4-BE49-F238E27FC236}">
                <a16:creationId xmlns:a16="http://schemas.microsoft.com/office/drawing/2014/main" id="{6630F13B-7824-1191-E79C-C73F0E38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19" y="1443326"/>
            <a:ext cx="5904762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2964"/>
            <a:ext cx="8430704" cy="53358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Spring Boot </a:t>
            </a:r>
            <a:r>
              <a:rPr lang="en-US" b="1" dirty="0" err="1"/>
              <a:t>DevTools</a:t>
            </a:r>
            <a:r>
              <a:rPr lang="en-US" b="1" dirty="0"/>
              <a:t> </a:t>
            </a:r>
            <a:r>
              <a:rPr lang="en-US" dirty="0"/>
              <a:t>(developer tools) module provides convenient features that aim to simplify the development and testing process.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b="1" dirty="0"/>
              <a:t>*Automatic Restart</a:t>
            </a:r>
            <a:r>
              <a:rPr lang="en-US" dirty="0"/>
              <a:t> : Reloading Java classes and configuring them on the server-side. This leads to dynamic server restarts upon modification of code.</a:t>
            </a:r>
          </a:p>
          <a:p>
            <a:pPr lvl="1"/>
            <a:r>
              <a:rPr lang="en-US" b="1" dirty="0"/>
              <a:t>*Live Reload </a:t>
            </a:r>
            <a:r>
              <a:rPr lang="en-US" dirty="0"/>
              <a:t>: Spring Boot </a:t>
            </a:r>
            <a:r>
              <a:rPr lang="en-US" dirty="0" err="1"/>
              <a:t>DevTools</a:t>
            </a:r>
            <a:r>
              <a:rPr lang="en-US" dirty="0"/>
              <a:t> includes an embedded server called ‘</a:t>
            </a:r>
            <a:r>
              <a:rPr lang="en-US" dirty="0" err="1"/>
              <a:t>LiveReload</a:t>
            </a:r>
            <a:r>
              <a:rPr lang="en-US" dirty="0"/>
              <a:t>’ which allows the application to automatically trigger a browser refresh when changes are made to resources.</a:t>
            </a:r>
          </a:p>
          <a:p>
            <a:pPr lvl="1"/>
            <a:r>
              <a:rPr lang="en-US" b="1" dirty="0"/>
              <a:t>Global Configurations</a:t>
            </a:r>
            <a:r>
              <a:rPr lang="en-US" dirty="0"/>
              <a:t> : Allows for global settings for all Spring Boot applications on a machine, allowing for re-use of common configurations, such as logger settings.</a:t>
            </a:r>
          </a:p>
          <a:p>
            <a:pPr lvl="1"/>
            <a:r>
              <a:rPr lang="en-US" b="1" dirty="0"/>
              <a:t>Remote Debugging </a:t>
            </a:r>
            <a:r>
              <a:rPr lang="en-US" dirty="0"/>
              <a:t>: Supports remote debugging of an application to help with troubleshooting in different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Consuming APIs - </a:t>
            </a:r>
            <a:r>
              <a:rPr lang="en-US" dirty="0" err="1"/>
              <a:t>RestTemplate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FB68-1E13-940F-D259-83AB423F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45246" cy="5247391"/>
          </a:xfrm>
        </p:spPr>
        <p:txBody>
          <a:bodyPr/>
          <a:lstStyle/>
          <a:p>
            <a:r>
              <a:rPr lang="en-US" b="1" dirty="0" err="1"/>
              <a:t>RestTemplate</a:t>
            </a:r>
            <a:r>
              <a:rPr lang="en-US" b="1" dirty="0"/>
              <a:t> </a:t>
            </a:r>
            <a:r>
              <a:rPr lang="en-US" dirty="0"/>
              <a:t>is a class within the Spring framework which provides a convenient way to consume web services.</a:t>
            </a:r>
          </a:p>
          <a:p>
            <a:pPr lvl="1"/>
            <a:r>
              <a:rPr lang="en-US" dirty="0"/>
              <a:t>Included in the </a:t>
            </a:r>
            <a:r>
              <a:rPr lang="en-US" b="1" dirty="0"/>
              <a:t>spring-web </a:t>
            </a:r>
            <a:r>
              <a:rPr lang="en-US" dirty="0"/>
              <a:t>module.</a:t>
            </a:r>
          </a:p>
          <a:p>
            <a:pPr lvl="1"/>
            <a:r>
              <a:rPr lang="en-US" dirty="0"/>
              <a:t>Supports all HTTP Methods (GET, POST, PUT, DELETE, etc…)</a:t>
            </a:r>
          </a:p>
          <a:p>
            <a:pPr lvl="1"/>
            <a:r>
              <a:rPr lang="en-US" dirty="0"/>
              <a:t>Reponses can be mapped directly to model classes</a:t>
            </a:r>
          </a:p>
          <a:p>
            <a:pPr lvl="1"/>
            <a:r>
              <a:rPr lang="en-US" dirty="0"/>
              <a:t>Provides clean client and server error handling</a:t>
            </a:r>
          </a:p>
          <a:p>
            <a:pPr lvl="1"/>
            <a:r>
              <a:rPr lang="en-US" dirty="0"/>
              <a:t>Supports dynamic URI construction with URI templates.</a:t>
            </a:r>
          </a:p>
          <a:p>
            <a:pPr lvl="1"/>
            <a:r>
              <a:rPr lang="en-US" dirty="0"/>
              <a:t>Deprecated as of Spring v2.1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3615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875</TotalTime>
  <Words>892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Consolas</vt:lpstr>
      <vt:lpstr>Revature</vt:lpstr>
      <vt:lpstr>Spring Boot</vt:lpstr>
      <vt:lpstr>Spring Boot</vt:lpstr>
      <vt:lpstr>Spring Boot</vt:lpstr>
      <vt:lpstr>Spring Boot Modules - Core</vt:lpstr>
      <vt:lpstr>Spring Boot Modules - Data</vt:lpstr>
      <vt:lpstr>Spring Boot Modules - Web</vt:lpstr>
      <vt:lpstr>Spring Boot Modules - Other</vt:lpstr>
      <vt:lpstr>Spring Boot DevTools</vt:lpstr>
      <vt:lpstr>Consuming APIs - RestTemplate</vt:lpstr>
      <vt:lpstr>RestTemplate Example</vt:lpstr>
      <vt:lpstr>Consuming APIs - WebClient</vt:lpstr>
      <vt:lpstr>WebClient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10</cp:revision>
  <dcterms:created xsi:type="dcterms:W3CDTF">2021-04-20T18:35:45Z</dcterms:created>
  <dcterms:modified xsi:type="dcterms:W3CDTF">2023-09-27T21:32:41Z</dcterms:modified>
</cp:coreProperties>
</file>