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notesMasterIdLst>
    <p:notesMasterId r:id="rId17"/>
  </p:notesMasterIdLst>
  <p:sldIdLst>
    <p:sldId id="256" r:id="rId2"/>
    <p:sldId id="262" r:id="rId3"/>
    <p:sldId id="278" r:id="rId4"/>
    <p:sldId id="283" r:id="rId5"/>
    <p:sldId id="290" r:id="rId6"/>
    <p:sldId id="259" r:id="rId7"/>
    <p:sldId id="258" r:id="rId8"/>
    <p:sldId id="260" r:id="rId9"/>
    <p:sldId id="261" r:id="rId10"/>
    <p:sldId id="284" r:id="rId11"/>
    <p:sldId id="286" r:id="rId12"/>
    <p:sldId id="263" r:id="rId13"/>
    <p:sldId id="264" r:id="rId14"/>
    <p:sldId id="265" r:id="rId15"/>
    <p:sldId id="266"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1368" y="60"/>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2459D49-2462-4D50-92E9-CD4C9D2EDD85}" type="datetimeFigureOut">
              <a:rPr lang="en-US" smtClean="0"/>
              <a:t>9/12/2023</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F51C6209-8BD6-4D64-9E5F-41BBDCB67DE2}" type="slidenum">
              <a:rPr lang="en-US" smtClean="0"/>
              <a:t>‹#›</a:t>
            </a:fld>
            <a:endParaRPr lang="en-US"/>
          </a:p>
        </p:txBody>
      </p:sp>
    </p:spTree>
    <p:extLst>
      <p:ext uri="{BB962C8B-B14F-4D97-AF65-F5344CB8AC3E}">
        <p14:creationId xmlns:p14="http://schemas.microsoft.com/office/powerpoint/2010/main" val="387668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2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088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130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javase/8/docs/api/java/util/Collections.html"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89EE-88ED-40E8-BE0A-6BFE55B2D76F}"/>
              </a:ext>
            </a:extLst>
          </p:cNvPr>
          <p:cNvSpPr>
            <a:spLocks noGrp="1"/>
          </p:cNvSpPr>
          <p:nvPr>
            <p:ph type="ctrTitle"/>
          </p:nvPr>
        </p:nvSpPr>
        <p:spPr>
          <a:xfrm>
            <a:off x="496177" y="320634"/>
            <a:ext cx="6807148" cy="3108366"/>
          </a:xfrm>
        </p:spPr>
        <p:txBody>
          <a:bodyPr/>
          <a:lstStyle/>
          <a:p>
            <a:r>
              <a:rPr lang="en-US" dirty="0"/>
              <a:t>Iteration &amp; Comparison</a:t>
            </a:r>
          </a:p>
        </p:txBody>
      </p:sp>
    </p:spTree>
    <p:extLst>
      <p:ext uri="{BB962C8B-B14F-4D97-AF65-F5344CB8AC3E}">
        <p14:creationId xmlns:p14="http://schemas.microsoft.com/office/powerpoint/2010/main" val="3824346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Some of these static methods include:</a:t>
            </a:r>
          </a:p>
          <a:p>
            <a:pPr marL="342900" lvl="0" indent="-342900" algn="l" rtl="0">
              <a:spcBef>
                <a:spcPts val="0"/>
              </a:spcBef>
              <a:spcAft>
                <a:spcPts val="0"/>
              </a:spcAft>
              <a:buSzPts val="2800"/>
              <a:buChar char="•"/>
            </a:pPr>
            <a:r>
              <a:rPr lang="en-US" dirty="0">
                <a:latin typeface="Courier New" panose="02070309020205020404" pitchFamily="49" charset="0"/>
                <a:cs typeface="Courier New" panose="02070309020205020404" pitchFamily="49" charset="0"/>
              </a:rPr>
              <a:t>reverse()</a:t>
            </a:r>
          </a:p>
          <a:p>
            <a:pPr marL="800100" lvl="1" indent="-342900">
              <a:spcBef>
                <a:spcPts val="0"/>
              </a:spcBef>
              <a:buSzPts val="2800"/>
              <a:buChar char="•"/>
            </a:pPr>
            <a:r>
              <a:rPr lang="en-US" dirty="0"/>
              <a:t>A method that takes a list and reverses the order of elements in that specified list.</a:t>
            </a:r>
          </a:p>
          <a:p>
            <a:pPr marL="342900" indent="-342900">
              <a:spcBef>
                <a:spcPts val="0"/>
              </a:spcBef>
            </a:pPr>
            <a:r>
              <a:rPr lang="en-US" dirty="0">
                <a:latin typeface="Courier New" panose="02070309020205020404" pitchFamily="49" charset="0"/>
                <a:cs typeface="Courier New" panose="02070309020205020404" pitchFamily="49" charset="0"/>
              </a:rPr>
              <a:t>shuffle()</a:t>
            </a:r>
          </a:p>
          <a:p>
            <a:pPr marL="800100" lvl="1" indent="-342900">
              <a:spcBef>
                <a:spcPts val="0"/>
              </a:spcBef>
            </a:pPr>
            <a:r>
              <a:rPr lang="en-US" dirty="0"/>
              <a:t>A method that randomly places elements within a list.</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 list (byte, char, double, float, int, long, short or object) and potentially a comparator, placing the elements in specified order according to natural ordering (if no comparator is given and a natural ordering exists in the </a:t>
            </a:r>
            <a:r>
              <a:rPr lang="en-US" dirty="0" err="1"/>
              <a:t>jvm</a:t>
            </a:r>
            <a:r>
              <a:rPr lang="en-US" dirty="0"/>
              <a:t>) or the order specified by the comparator. </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06552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Arrays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SzPts val="2800"/>
              <a:buChar char="•"/>
            </a:pPr>
            <a:r>
              <a:rPr lang="en-US" dirty="0"/>
              <a:t>Arrays is a utility class that can be used on array objects, such as sorting, index, </a:t>
            </a:r>
            <a:r>
              <a:rPr lang="en-US" dirty="0" err="1"/>
              <a:t>etc</a:t>
            </a:r>
            <a:r>
              <a:rPr lang="en-US" dirty="0"/>
              <a:t>…</a:t>
            </a:r>
          </a:p>
          <a:p>
            <a:pPr marL="342900" lvl="0" indent="-342900" algn="l" rtl="0">
              <a:spcBef>
                <a:spcPts val="0"/>
              </a:spcBef>
              <a:spcAft>
                <a:spcPts val="0"/>
              </a:spcAft>
              <a:buSzPts val="2800"/>
              <a:buChar char="•"/>
            </a:pPr>
            <a:r>
              <a:rPr lang="en-US" dirty="0"/>
              <a:t>Some of these static methods include:</a:t>
            </a:r>
          </a:p>
          <a:p>
            <a:pPr marL="342900" lvl="0" indent="-342900" algn="l" rtl="0">
              <a:spcBef>
                <a:spcPts val="0"/>
              </a:spcBef>
              <a:spcAft>
                <a:spcPts val="0"/>
              </a:spcAft>
              <a:buSzPts val="2800"/>
              <a:buChar char="•"/>
            </a:pP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p>
          <a:p>
            <a:pPr marL="800100" lvl="1" indent="-342900">
              <a:spcBef>
                <a:spcPts val="0"/>
              </a:spcBef>
              <a:buSzPts val="2800"/>
              <a:buChar char="•"/>
            </a:pPr>
            <a:r>
              <a:rPr lang="en-US" dirty="0"/>
              <a:t>An overloaded </a:t>
            </a:r>
            <a:r>
              <a:rPr lang="en-US" dirty="0" err="1"/>
              <a:t>toString</a:t>
            </a:r>
            <a:r>
              <a:rPr lang="en-US" dirty="0"/>
              <a:t> methods which takes a </a:t>
            </a:r>
            <a:r>
              <a:rPr lang="en-US" dirty="0" err="1"/>
              <a:t>boolean</a:t>
            </a:r>
            <a:r>
              <a:rPr lang="en-US" dirty="0"/>
              <a:t>, byte, char, double, float, int, long, short or object array, and prints a string representation of the contents within the array.</a:t>
            </a:r>
          </a:p>
          <a:p>
            <a:pPr marL="342900" indent="-342900">
              <a:spcBef>
                <a:spcPts val="0"/>
              </a:spcBef>
            </a:pPr>
            <a:r>
              <a:rPr lang="en-US" dirty="0" err="1">
                <a:latin typeface="Courier New" panose="02070309020205020404" pitchFamily="49" charset="0"/>
                <a:cs typeface="Courier New" panose="02070309020205020404" pitchFamily="49" charset="0"/>
              </a:rPr>
              <a:t>binarySearch</a:t>
            </a:r>
            <a:r>
              <a:rPr lang="en-US" dirty="0">
                <a:latin typeface="Courier New" panose="02070309020205020404" pitchFamily="49" charset="0"/>
                <a:cs typeface="Courier New" panose="02070309020205020404" pitchFamily="49" charset="0"/>
              </a:rPr>
              <a:t>()</a:t>
            </a:r>
          </a:p>
          <a:p>
            <a:pPr marL="800100" lvl="1" indent="-342900">
              <a:spcBef>
                <a:spcPts val="0"/>
              </a:spcBef>
            </a:pPr>
            <a:r>
              <a:rPr lang="en-US" dirty="0"/>
              <a:t>An overloaded method that takes two parameters an array (byte, char, double, float, int, long, short or object) and a value with a matching datatype. It then performs a binary search on the given array for the given value. </a:t>
            </a:r>
          </a:p>
          <a:p>
            <a:pPr marL="800100" lvl="1" indent="-342900">
              <a:spcBef>
                <a:spcPts val="0"/>
              </a:spcBef>
            </a:pPr>
            <a:r>
              <a:rPr lang="en-US" dirty="0"/>
              <a:t>This method assumes that the array provided is sorted.</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an array (byte, char, double, float, int, long, short or object) and sorts the values in ascending numerical order. When given an Object array, the ordering of the objects can only be performed if the object implements the comparable interface and provides an implementation for the </a:t>
            </a:r>
            <a:r>
              <a:rPr lang="en-US" dirty="0" err="1"/>
              <a:t>compareTo</a:t>
            </a:r>
            <a:r>
              <a:rPr lang="en-US" dirty="0"/>
              <a:t> method</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19048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Comparing Collection Elements</a:t>
            </a:r>
            <a:endParaRPr/>
          </a:p>
        </p:txBody>
      </p:sp>
      <p:sp>
        <p:nvSpPr>
          <p:cNvPr id="261" name="Google Shape;261;p22"/>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SzPts val="2800"/>
              <a:buChar char="•"/>
            </a:pPr>
            <a:r>
              <a:rPr lang="en-US" dirty="0"/>
              <a:t>Sorting a collection requires some type of process for comparing elements to determine what comes first.</a:t>
            </a:r>
          </a:p>
          <a:p>
            <a:pPr lvl="1" indent="-342900">
              <a:lnSpc>
                <a:spcPct val="90000"/>
              </a:lnSpc>
              <a:spcBef>
                <a:spcPts val="0"/>
              </a:spcBef>
              <a:buSzPts val="2800"/>
              <a:buChar char="•"/>
            </a:pPr>
            <a:r>
              <a:rPr lang="en-US" dirty="0"/>
              <a:t>This is required for the built-in sorting in the Collections and Arrays classes as well. </a:t>
            </a:r>
          </a:p>
          <a:p>
            <a:pPr marL="342900" lvl="0" indent="-342900" algn="l" rtl="0">
              <a:lnSpc>
                <a:spcPct val="90000"/>
              </a:lnSpc>
              <a:spcBef>
                <a:spcPts val="0"/>
              </a:spcBef>
              <a:spcAft>
                <a:spcPts val="0"/>
              </a:spcAft>
              <a:buSzPts val="2800"/>
              <a:buChar char="•"/>
            </a:pPr>
            <a:r>
              <a:rPr lang="en-US" dirty="0"/>
              <a:t>The Comparable, and Comparator interfaces are used for Object comparison in Java.</a:t>
            </a:r>
            <a:endParaRPr dirty="0"/>
          </a:p>
          <a:p>
            <a:pPr marL="342900" lvl="0" indent="-342900" algn="l" rtl="0">
              <a:lnSpc>
                <a:spcPct val="90000"/>
              </a:lnSpc>
              <a:spcBef>
                <a:spcPts val="560"/>
              </a:spcBef>
              <a:spcAft>
                <a:spcPts val="0"/>
              </a:spcAft>
              <a:buSzPts val="2800"/>
              <a:buChar char="•"/>
            </a:pPr>
            <a:r>
              <a:rPr lang="en-US" dirty="0"/>
              <a:t>When comparing two objects, A and B produces an int…</a:t>
            </a:r>
            <a:endParaRPr dirty="0"/>
          </a:p>
          <a:p>
            <a:pPr marL="742950" lvl="1" indent="-285750" algn="l" rtl="0">
              <a:lnSpc>
                <a:spcPct val="90000"/>
              </a:lnSpc>
              <a:spcBef>
                <a:spcPts val="480"/>
              </a:spcBef>
              <a:spcAft>
                <a:spcPts val="0"/>
              </a:spcAft>
              <a:buSzPts val="2400"/>
              <a:buChar char="–"/>
            </a:pPr>
            <a:r>
              <a:rPr lang="en-US" dirty="0"/>
              <a:t>If </a:t>
            </a:r>
            <a:r>
              <a:rPr lang="en-US" b="1" dirty="0"/>
              <a:t>A</a:t>
            </a:r>
            <a:r>
              <a:rPr lang="en-US" dirty="0"/>
              <a:t> comes before </a:t>
            </a:r>
            <a:r>
              <a:rPr lang="en-US" b="1" dirty="0"/>
              <a:t>B</a:t>
            </a:r>
            <a:r>
              <a:rPr lang="en-US" dirty="0"/>
              <a:t>, the result should be </a:t>
            </a:r>
            <a:r>
              <a:rPr lang="en-US" i="1" dirty="0"/>
              <a:t>less than 0</a:t>
            </a:r>
            <a:endParaRPr dirty="0"/>
          </a:p>
          <a:p>
            <a:pPr marL="742950" lvl="1" indent="-285750" algn="l" rtl="0">
              <a:lnSpc>
                <a:spcPct val="90000"/>
              </a:lnSpc>
              <a:spcBef>
                <a:spcPts val="480"/>
              </a:spcBef>
              <a:spcAft>
                <a:spcPts val="0"/>
              </a:spcAft>
              <a:buSzPts val="2400"/>
              <a:buChar char="–"/>
            </a:pPr>
            <a:r>
              <a:rPr lang="en-US" dirty="0"/>
              <a:t>If </a:t>
            </a:r>
            <a:r>
              <a:rPr lang="en-US" b="1" dirty="0"/>
              <a:t>A</a:t>
            </a:r>
            <a:r>
              <a:rPr lang="en-US" dirty="0"/>
              <a:t> has the same place as </a:t>
            </a:r>
            <a:r>
              <a:rPr lang="en-US" b="1" dirty="0"/>
              <a:t>B</a:t>
            </a:r>
            <a:r>
              <a:rPr lang="en-US" dirty="0"/>
              <a:t>, the result should be 0</a:t>
            </a:r>
            <a:endParaRPr dirty="0"/>
          </a:p>
          <a:p>
            <a:pPr marL="742950" lvl="1" indent="-285750" algn="l" rtl="0">
              <a:lnSpc>
                <a:spcPct val="90000"/>
              </a:lnSpc>
              <a:spcBef>
                <a:spcPts val="480"/>
              </a:spcBef>
              <a:spcAft>
                <a:spcPts val="0"/>
              </a:spcAft>
              <a:buSzPts val="2400"/>
              <a:buChar char="–"/>
            </a:pPr>
            <a:r>
              <a:rPr lang="en-US" dirty="0"/>
              <a:t>If </a:t>
            </a:r>
            <a:r>
              <a:rPr lang="en-US" b="1" dirty="0"/>
              <a:t>A</a:t>
            </a:r>
            <a:r>
              <a:rPr lang="en-US" dirty="0"/>
              <a:t> comes after </a:t>
            </a:r>
            <a:r>
              <a:rPr lang="en-US" b="1" dirty="0"/>
              <a:t>B</a:t>
            </a:r>
            <a:r>
              <a:rPr lang="en-US" dirty="0"/>
              <a:t>, the result should be </a:t>
            </a:r>
            <a:r>
              <a:rPr lang="en-US" i="1" dirty="0"/>
              <a:t>greater than 0.</a:t>
            </a:r>
            <a:endParaRPr dirty="0"/>
          </a:p>
          <a:p>
            <a:pPr marL="742950" lvl="1" indent="-285750" algn="l" rtl="0">
              <a:lnSpc>
                <a:spcPct val="90000"/>
              </a:lnSpc>
              <a:spcBef>
                <a:spcPts val="480"/>
              </a:spcBef>
              <a:spcAft>
                <a:spcPts val="0"/>
              </a:spcAft>
              <a:buSzPts val="2400"/>
              <a:buChar char="–"/>
            </a:pPr>
            <a:r>
              <a:rPr lang="en-US" dirty="0"/>
              <a:t>The specific output value is never guaranteed!</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vs Comparator</a:t>
            </a:r>
            <a:endParaRPr/>
          </a:p>
        </p:txBody>
      </p:sp>
      <p:sp>
        <p:nvSpPr>
          <p:cNvPr id="268" name="Google Shape;268;p23"/>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Comparable is implemented by the </a:t>
            </a:r>
            <a:r>
              <a:rPr lang="en-US" sz="2590" i="1" dirty="0"/>
              <a:t>object itself</a:t>
            </a:r>
            <a:r>
              <a:rPr lang="en-US" sz="2590" dirty="0"/>
              <a:t>. It defines a single method for comparing an object against another</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Comparable&lt;T&gt;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a:t>
            </a:r>
            <a:r>
              <a:rPr lang="en-US" sz="1850" dirty="0" err="1">
                <a:latin typeface="Courier New"/>
                <a:ea typeface="Courier New"/>
                <a:cs typeface="Courier New"/>
                <a:sym typeface="Courier New"/>
              </a:rPr>
              <a:t>compareTo</a:t>
            </a:r>
            <a:r>
              <a:rPr lang="en-US" sz="1850" dirty="0">
                <a:latin typeface="Courier New"/>
                <a:ea typeface="Courier New"/>
                <a:cs typeface="Courier New"/>
                <a:sym typeface="Courier New"/>
              </a:rPr>
              <a:t>(T other);</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Comparator is implemented by a 3</a:t>
            </a:r>
            <a:r>
              <a:rPr lang="en-US" sz="2590" baseline="30000" dirty="0"/>
              <a:t>rd </a:t>
            </a:r>
            <a:r>
              <a:rPr lang="en-US" sz="2590" dirty="0"/>
              <a:t>party class, and can define a single method for comparing two objects.</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Comparator&lt;T&gt;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compare(T </a:t>
            </a:r>
            <a:r>
              <a:rPr lang="en-US" sz="1850" dirty="0" err="1">
                <a:latin typeface="Courier New"/>
                <a:ea typeface="Courier New"/>
                <a:cs typeface="Courier New"/>
                <a:sym typeface="Courier New"/>
              </a:rPr>
              <a:t>objectA</a:t>
            </a:r>
            <a:r>
              <a:rPr lang="en-US" sz="1850" dirty="0">
                <a:latin typeface="Courier New"/>
                <a:ea typeface="Courier New"/>
                <a:cs typeface="Courier New"/>
                <a:sym typeface="Courier New"/>
              </a:rPr>
              <a:t>, T </a:t>
            </a:r>
            <a:r>
              <a:rPr lang="en-US" sz="1850" dirty="0" err="1">
                <a:latin typeface="Courier New"/>
                <a:ea typeface="Courier New"/>
                <a:cs typeface="Courier New"/>
                <a:sym typeface="Courier New"/>
              </a:rPr>
              <a:t>objectB</a:t>
            </a:r>
            <a:r>
              <a:rPr lang="en-US" sz="1850" dirty="0">
                <a:latin typeface="Courier New"/>
                <a:ea typeface="Courier New"/>
                <a:cs typeface="Courier New"/>
                <a:sym typeface="Courier New"/>
              </a:rPr>
              <a:t>);</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Comparable defines a </a:t>
            </a:r>
            <a:r>
              <a:rPr lang="en-US" sz="2590" i="1" dirty="0"/>
              <a:t>default</a:t>
            </a:r>
            <a:r>
              <a:rPr lang="en-US" sz="2590" dirty="0"/>
              <a:t> comparison behavior for an object. Comparator defines </a:t>
            </a:r>
            <a:r>
              <a:rPr lang="en-US" sz="2590" i="1" dirty="0"/>
              <a:t>custom</a:t>
            </a:r>
            <a:r>
              <a:rPr lang="en-US" sz="2590" dirty="0"/>
              <a:t> behavior.</a:t>
            </a:r>
            <a:endParaRPr dirty="0"/>
          </a:p>
          <a:p>
            <a:pPr marL="342900" lvl="0" indent="-178435" algn="l" rtl="0">
              <a:lnSpc>
                <a:spcPct val="90000"/>
              </a:lnSpc>
              <a:spcBef>
                <a:spcPts val="518"/>
              </a:spcBef>
              <a:spcAft>
                <a:spcPts val="0"/>
              </a:spcAft>
              <a:buSzPts val="2590"/>
              <a:buNone/>
            </a:pPr>
            <a:endParaRPr sz="2590"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Example</a:t>
            </a:r>
            <a:endParaRPr/>
          </a:p>
        </p:txBody>
      </p:sp>
      <p:sp>
        <p:nvSpPr>
          <p:cNvPr id="275" name="Google Shape;275;p24"/>
          <p:cNvSpPr txBox="1">
            <a:spLocks noGrp="1"/>
          </p:cNvSpPr>
          <p:nvPr>
            <p:ph type="body" idx="1"/>
          </p:nvPr>
        </p:nvSpPr>
        <p:spPr>
          <a:xfrm>
            <a:off x="380010" y="1610987"/>
            <a:ext cx="8383980" cy="41497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a:ea typeface="Courier New"/>
                <a:cs typeface="Courier New"/>
                <a:sym typeface="Courier New"/>
              </a:rPr>
              <a:t>public class Student implements Comparable&lt;Student&gt;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int </a:t>
            </a:r>
            <a:r>
              <a:rPr lang="en-US" sz="2000" dirty="0" err="1">
                <a:latin typeface="Courier New"/>
                <a:ea typeface="Courier New"/>
                <a:cs typeface="Courier New"/>
                <a:sym typeface="Courier New"/>
              </a:rPr>
              <a:t>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fist;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last;</a:t>
            </a:r>
            <a:endParaRPr dirty="0"/>
          </a:p>
          <a:p>
            <a:pPr marL="0" lvl="0" indent="0" algn="l" rtl="0">
              <a:spcBef>
                <a:spcPts val="400"/>
              </a:spcBef>
              <a:spcAft>
                <a:spcPts val="0"/>
              </a:spcAft>
              <a:buSzPts val="2000"/>
              <a:buNone/>
            </a:pPr>
            <a:endParaRPr sz="2000" dirty="0">
              <a:latin typeface="Courier New"/>
              <a:ea typeface="Courier New"/>
              <a:cs typeface="Courier New"/>
              <a:sym typeface="Courier New"/>
            </a:endParaRPr>
          </a:p>
          <a:p>
            <a:pPr marL="0" lvl="0" indent="0" algn="l" rtl="0">
              <a:spcBef>
                <a:spcPts val="400"/>
              </a:spcBef>
              <a:spcAft>
                <a:spcPts val="0"/>
              </a:spcAft>
              <a:buSzPts val="2000"/>
              <a:buNone/>
            </a:pPr>
            <a:r>
              <a:rPr lang="en-US" sz="2000" dirty="0">
                <a:latin typeface="Courier New"/>
                <a:ea typeface="Courier New"/>
                <a:cs typeface="Courier New"/>
                <a:sym typeface="Courier New"/>
              </a:rPr>
              <a:t>    // The natural ordering of students is by</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 Student ID.</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public int </a:t>
            </a:r>
            <a:r>
              <a:rPr lang="en-US" sz="2000" dirty="0" err="1">
                <a:latin typeface="Courier New"/>
                <a:ea typeface="Courier New"/>
                <a:cs typeface="Courier New"/>
                <a:sym typeface="Courier New"/>
              </a:rPr>
              <a:t>compareTo</a:t>
            </a:r>
            <a:r>
              <a:rPr lang="en-US" sz="2000" dirty="0">
                <a:latin typeface="Courier New"/>
                <a:ea typeface="Courier New"/>
                <a:cs typeface="Courier New"/>
                <a:sym typeface="Courier New"/>
              </a:rPr>
              <a:t>(Student other)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return </a:t>
            </a:r>
            <a:r>
              <a:rPr lang="en-US" sz="2000" dirty="0" err="1">
                <a:latin typeface="Courier New"/>
                <a:ea typeface="Courier New"/>
                <a:cs typeface="Courier New"/>
                <a:sym typeface="Courier New"/>
              </a:rPr>
              <a:t>this.studentID</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other.studentID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Comparator Example</a:t>
            </a:r>
            <a:endParaRPr/>
          </a:p>
        </p:txBody>
      </p:sp>
      <p:sp>
        <p:nvSpPr>
          <p:cNvPr id="282" name="Google Shape;282;p25"/>
          <p:cNvSpPr txBox="1">
            <a:spLocks noGrp="1"/>
          </p:cNvSpPr>
          <p:nvPr>
            <p:ph type="body" idx="1"/>
          </p:nvPr>
        </p:nvSpPr>
        <p:spPr>
          <a:xfrm>
            <a:off x="273330" y="1539240"/>
            <a:ext cx="8383980" cy="50070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endParaRPr lang="en-US" sz="1800" dirty="0">
              <a:latin typeface="Courier New"/>
              <a:ea typeface="Courier New"/>
              <a:cs typeface="Courier New"/>
              <a:sym typeface="Courier New"/>
            </a:endParaRPr>
          </a:p>
          <a:p>
            <a:pPr marL="0" lvl="0" indent="0" algn="l" rtl="0">
              <a:lnSpc>
                <a:spcPct val="90000"/>
              </a:lnSpc>
              <a:spcBef>
                <a:spcPts val="0"/>
              </a:spcBef>
              <a:spcAft>
                <a:spcPts val="0"/>
              </a:spcAft>
              <a:buSzPts val="1800"/>
              <a:buNone/>
            </a:pPr>
            <a:r>
              <a:rPr lang="en-US" sz="1800" dirty="0">
                <a:latin typeface="Courier New"/>
                <a:ea typeface="Courier New"/>
                <a:cs typeface="Courier New"/>
                <a:sym typeface="Courier New"/>
              </a:rPr>
              <a:t>public class Student implements Comparable&lt;Student&gt;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int </a:t>
            </a:r>
            <a:r>
              <a:rPr lang="en-US" sz="1800" dirty="0" err="1">
                <a:latin typeface="Courier New"/>
                <a:ea typeface="Courier New"/>
                <a:cs typeface="Courier New"/>
                <a:sym typeface="Courier New"/>
              </a:rPr>
              <a:t>studentID</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first;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last;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sz="1800" dirty="0">
              <a:latin typeface="Courier New"/>
              <a:ea typeface="Courier New"/>
              <a:cs typeface="Courier New"/>
              <a:sym typeface="Courier New"/>
            </a:endParaRPr>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public class </a:t>
            </a:r>
            <a:r>
              <a:rPr lang="en-US" sz="1800" dirty="0" err="1">
                <a:latin typeface="Courier New"/>
                <a:ea typeface="Courier New"/>
                <a:cs typeface="Courier New"/>
                <a:sym typeface="Courier New"/>
              </a:rPr>
              <a:t>NameComparator</a:t>
            </a:r>
            <a:r>
              <a:rPr lang="en-US" sz="1800" dirty="0">
                <a:latin typeface="Courier New"/>
                <a:ea typeface="Courier New"/>
                <a:cs typeface="Courier New"/>
                <a:sym typeface="Courier New"/>
              </a:rPr>
              <a:t> implements Comparator&lt;Student&gt;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Comparing students by their name involves sorting by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last name, then first name. This is equivalent to</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reversing the full names and sorting alphabetically.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public int compare(Student </a:t>
            </a:r>
            <a:r>
              <a:rPr lang="en-US" sz="1800" dirty="0" err="1">
                <a:latin typeface="Courier New"/>
                <a:ea typeface="Courier New"/>
                <a:cs typeface="Courier New"/>
                <a:sym typeface="Courier New"/>
              </a:rPr>
              <a:t>stud_A</a:t>
            </a:r>
            <a:r>
              <a:rPr lang="en-US" sz="1800" dirty="0">
                <a:latin typeface="Courier New"/>
                <a:ea typeface="Courier New"/>
                <a:cs typeface="Courier New"/>
                <a:sym typeface="Courier New"/>
              </a:rPr>
              <a:t>, Student </a:t>
            </a:r>
            <a:r>
              <a:rPr lang="en-US" sz="1800" dirty="0" err="1">
                <a:latin typeface="Courier New"/>
                <a:ea typeface="Courier New"/>
                <a:cs typeface="Courier New"/>
                <a:sym typeface="Courier New"/>
              </a:rPr>
              <a:t>stud_B</a:t>
            </a: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fullA</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stud_A.last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stud_A.first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stud_B.last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stud_B.first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return </a:t>
            </a:r>
            <a:r>
              <a:rPr lang="en-US" sz="1800" dirty="0" err="1">
                <a:latin typeface="Courier New"/>
                <a:ea typeface="Courier New"/>
                <a:cs typeface="Courier New"/>
                <a:sym typeface="Courier New"/>
              </a:rPr>
              <a:t>fullA.compareTo</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Java Maps</a:t>
            </a:r>
            <a:endParaRPr dirty="0"/>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dirty="0"/>
              <a:t>Maps in Java do not implement the Collection interface or the </a:t>
            </a:r>
            <a:r>
              <a:rPr lang="en-US" dirty="0" err="1"/>
              <a:t>Iterable</a:t>
            </a:r>
            <a:r>
              <a:rPr lang="en-US" dirty="0"/>
              <a:t> interface</a:t>
            </a:r>
          </a:p>
          <a:p>
            <a:pPr lvl="1" indent="-342900">
              <a:spcBef>
                <a:spcPts val="0"/>
              </a:spcBef>
              <a:buSzPts val="2800"/>
              <a:buChar char="•"/>
            </a:pPr>
            <a:r>
              <a:rPr lang="en-US" dirty="0"/>
              <a:t>put() – method used to add data to a Map</a:t>
            </a:r>
          </a:p>
          <a:p>
            <a:pPr lvl="1" indent="-342900">
              <a:spcBef>
                <a:spcPts val="0"/>
              </a:spcBef>
              <a:buSzPts val="2800"/>
              <a:buChar char="•"/>
            </a:pPr>
            <a:r>
              <a:rPr lang="en-US" dirty="0"/>
              <a:t>remove() – method used to remove data from a map</a:t>
            </a:r>
          </a:p>
          <a:p>
            <a:pPr lvl="1" indent="-342900">
              <a:spcBef>
                <a:spcPts val="0"/>
              </a:spcBef>
              <a:buSzPts val="2800"/>
              <a:buChar char="•"/>
            </a:pPr>
            <a:r>
              <a:rPr lang="en-US" dirty="0"/>
              <a:t>replace() – method used to change data in a map</a:t>
            </a:r>
            <a:endParaRPr dirty="0"/>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r>
              <a:rPr lang="en-US" dirty="0"/>
              <a:t>A Map is not </a:t>
            </a:r>
            <a:r>
              <a:rPr lang="en-US" dirty="0" err="1"/>
              <a:t>iterable</a:t>
            </a:r>
            <a:r>
              <a:rPr lang="en-US" dirty="0"/>
              <a:t>; however, the keys (using </a:t>
            </a:r>
            <a:r>
              <a:rPr lang="en-US" dirty="0" err="1"/>
              <a:t>keySet</a:t>
            </a:r>
            <a:r>
              <a:rPr lang="en-US" dirty="0"/>
              <a:t>() ) the values (using values()) and Entries (using </a:t>
            </a:r>
            <a:r>
              <a:rPr lang="en-US" dirty="0" err="1"/>
              <a:t>entrySet</a:t>
            </a:r>
            <a:r>
              <a:rPr lang="en-US" dirty="0"/>
              <a:t>()) will return </a:t>
            </a:r>
            <a:r>
              <a:rPr lang="en-US" dirty="0" err="1"/>
              <a:t>Iterable</a:t>
            </a:r>
            <a:r>
              <a:rPr lang="en-US" dirty="0"/>
              <a:t> collections.</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FFAD-81E5-4CCB-8DA6-194F0C482FAF}"/>
              </a:ext>
            </a:extLst>
          </p:cNvPr>
          <p:cNvSpPr>
            <a:spLocks noGrp="1"/>
          </p:cNvSpPr>
          <p:nvPr>
            <p:ph type="title"/>
          </p:nvPr>
        </p:nvSpPr>
        <p:spPr/>
        <p:txBody>
          <a:bodyPr/>
          <a:lstStyle/>
          <a:p>
            <a:r>
              <a:rPr lang="en-US" dirty="0"/>
              <a:t>Map</a:t>
            </a:r>
          </a:p>
        </p:txBody>
      </p:sp>
      <p:sp>
        <p:nvSpPr>
          <p:cNvPr id="4" name="Slide Number Placeholder 3">
            <a:extLst>
              <a:ext uri="{FF2B5EF4-FFF2-40B4-BE49-F238E27FC236}">
                <a16:creationId xmlns:a16="http://schemas.microsoft.com/office/drawing/2014/main" id="{5B6217FB-90E9-4DF1-BCA3-AD192DAF5E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6" name="Picture 5" descr="A screenshot of a cell phone&#10;&#10;Description automatically generated">
            <a:extLst>
              <a:ext uri="{FF2B5EF4-FFF2-40B4-BE49-F238E27FC236}">
                <a16:creationId xmlns:a16="http://schemas.microsoft.com/office/drawing/2014/main" id="{E8E14685-F17B-4C74-B8DF-52F73AF796FF}"/>
              </a:ext>
            </a:extLst>
          </p:cNvPr>
          <p:cNvPicPr>
            <a:picLocks noChangeAspect="1"/>
          </p:cNvPicPr>
          <p:nvPr/>
        </p:nvPicPr>
        <p:blipFill>
          <a:blip r:embed="rId2"/>
          <a:stretch>
            <a:fillRect/>
          </a:stretch>
        </p:blipFill>
        <p:spPr>
          <a:xfrm>
            <a:off x="380010" y="3670853"/>
            <a:ext cx="8182596" cy="2348303"/>
          </a:xfrm>
          <a:prstGeom prst="rect">
            <a:avLst/>
          </a:prstGeom>
        </p:spPr>
      </p:pic>
      <p:pic>
        <p:nvPicPr>
          <p:cNvPr id="7" name="Picture 6">
            <a:extLst>
              <a:ext uri="{FF2B5EF4-FFF2-40B4-BE49-F238E27FC236}">
                <a16:creationId xmlns:a16="http://schemas.microsoft.com/office/drawing/2014/main" id="{6CE58A2E-ADD3-4BED-84A2-33F79D1C80F6}"/>
              </a:ext>
            </a:extLst>
          </p:cNvPr>
          <p:cNvPicPr>
            <a:picLocks noChangeAspect="1"/>
          </p:cNvPicPr>
          <p:nvPr/>
        </p:nvPicPr>
        <p:blipFill>
          <a:blip r:embed="rId3"/>
          <a:stretch>
            <a:fillRect/>
          </a:stretch>
        </p:blipFill>
        <p:spPr>
          <a:xfrm>
            <a:off x="380010" y="1343393"/>
            <a:ext cx="1909432" cy="1762552"/>
          </a:xfrm>
          <a:prstGeom prst="rect">
            <a:avLst/>
          </a:prstGeom>
        </p:spPr>
      </p:pic>
    </p:spTree>
    <p:extLst>
      <p:ext uri="{BB962C8B-B14F-4D97-AF65-F5344CB8AC3E}">
        <p14:creationId xmlns:p14="http://schemas.microsoft.com/office/powerpoint/2010/main" val="828568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Maps</a:t>
            </a:r>
            <a:endParaRPr dirty="0"/>
          </a:p>
        </p:txBody>
      </p:sp>
      <p:sp>
        <p:nvSpPr>
          <p:cNvPr id="254" name="Google Shape;254;p21"/>
          <p:cNvSpPr txBox="1">
            <a:spLocks noGrp="1"/>
          </p:cNvSpPr>
          <p:nvPr>
            <p:ph type="body" idx="1"/>
          </p:nvPr>
        </p:nvSpPr>
        <p:spPr>
          <a:xfrm>
            <a:off x="380010" y="1481447"/>
            <a:ext cx="8383980" cy="48822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*HashMap</a:t>
            </a:r>
          </a:p>
          <a:p>
            <a:pPr marL="800100" lvl="1" indent="-342900">
              <a:spcBef>
                <a:spcPts val="0"/>
              </a:spcBef>
              <a:buSzPts val="2800"/>
            </a:pPr>
            <a:r>
              <a:rPr lang="en-US" dirty="0"/>
              <a:t>A collection that stores algorithmically data in Key-Value pairs, in which the value is linked to a key, and the key is then hashed and used as the index of the value.</a:t>
            </a:r>
          </a:p>
          <a:p>
            <a:pPr marL="342900" lvl="0" indent="-342900" algn="l" rtl="0">
              <a:spcBef>
                <a:spcPts val="0"/>
              </a:spcBef>
              <a:spcAft>
                <a:spcPts val="0"/>
              </a:spcAft>
              <a:buSzPts val="2800"/>
              <a:buChar char="•"/>
            </a:pPr>
            <a:r>
              <a:rPr lang="en-US" dirty="0" err="1"/>
              <a:t>HashTable</a:t>
            </a:r>
            <a:endParaRPr lang="en-US" dirty="0"/>
          </a:p>
          <a:p>
            <a:pPr marL="800100" lvl="1" indent="-342900">
              <a:spcBef>
                <a:spcPts val="0"/>
              </a:spcBef>
              <a:buSzPts val="2800"/>
            </a:pPr>
            <a:r>
              <a:rPr lang="en-US" dirty="0"/>
              <a:t>Similar to a HashMap, however, a </a:t>
            </a:r>
            <a:r>
              <a:rPr lang="en-US" dirty="0" err="1"/>
              <a:t>HashTable</a:t>
            </a:r>
            <a:r>
              <a:rPr lang="en-US" dirty="0"/>
              <a:t> is synchronized (thread safe).</a:t>
            </a:r>
          </a:p>
          <a:p>
            <a:pPr marL="342900" lvl="0" indent="-342900" algn="l" rtl="0">
              <a:spcBef>
                <a:spcPts val="0"/>
              </a:spcBef>
              <a:spcAft>
                <a:spcPts val="0"/>
              </a:spcAft>
              <a:buSzPts val="2800"/>
              <a:buChar char="•"/>
            </a:pPr>
            <a:r>
              <a:rPr lang="en-US" dirty="0" err="1"/>
              <a:t>SortedMap</a:t>
            </a:r>
            <a:endParaRPr lang="en-US" dirty="0"/>
          </a:p>
          <a:p>
            <a:pPr marL="800100" lvl="1" indent="-342900">
              <a:spcBef>
                <a:spcPts val="0"/>
              </a:spcBef>
              <a:buSzPts val="2800"/>
            </a:pPr>
            <a:r>
              <a:rPr lang="en-US" dirty="0"/>
              <a:t>A collection that stores data in Key-Value pairs and holds the keys in sorted order based on natural ordering or </a:t>
            </a:r>
            <a:r>
              <a:rPr lang="en-US" sz="2400" dirty="0"/>
              <a:t>based on the implementation of the Comparator interface for the elements in the collection</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412035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Iteration</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A functional interface which defines an ‘iterator()’ method. This method should return an object which implements the ‘iterator’ interface.</a:t>
            </a:r>
          </a:p>
          <a:p>
            <a:pPr>
              <a:lnSpc>
                <a:spcPct val="90000"/>
              </a:lnSpc>
              <a:spcBef>
                <a:spcPts val="0"/>
              </a:spcBef>
              <a:buSzPts val="2590"/>
            </a:pPr>
            <a:r>
              <a:rPr lang="en-US" sz="2590" b="1" dirty="0"/>
              <a:t>Iterator</a:t>
            </a:r>
            <a:r>
              <a:rPr lang="en-US" sz="2590" dirty="0"/>
              <a:t> – Interface which defines methods for ‘forwards’ traversal of some collection</a:t>
            </a:r>
          </a:p>
          <a:p>
            <a:pPr lvl="1" indent="-342900">
              <a:lnSpc>
                <a:spcPct val="90000"/>
              </a:lnSpc>
              <a:spcBef>
                <a:spcPts val="0"/>
              </a:spcBef>
              <a:buSzPts val="2590"/>
              <a:buChar char="•"/>
            </a:pPr>
            <a:r>
              <a:rPr lang="en-US" sz="2190" dirty="0"/>
              <a:t>next() – returns the next object of the collection</a:t>
            </a:r>
          </a:p>
          <a:p>
            <a:pPr lvl="1" indent="-342900">
              <a:lnSpc>
                <a:spcPct val="90000"/>
              </a:lnSpc>
              <a:spcBef>
                <a:spcPts val="0"/>
              </a:spcBef>
              <a:buSzPts val="2590"/>
              <a:buChar char="•"/>
            </a:pPr>
            <a:r>
              <a:rPr lang="en-US" sz="2190" dirty="0" err="1"/>
              <a:t>hasNext</a:t>
            </a:r>
            <a:r>
              <a:rPr lang="en-US" sz="2190" dirty="0"/>
              <a:t>() – returns true/false when there is more data to be iterated</a:t>
            </a:r>
          </a:p>
          <a:p>
            <a:pPr>
              <a:lnSpc>
                <a:spcPct val="90000"/>
              </a:lnSpc>
              <a:spcBef>
                <a:spcPts val="0"/>
              </a:spcBef>
              <a:buSzPts val="2590"/>
            </a:pPr>
            <a:r>
              <a:rPr lang="en-US" sz="2590" b="1" dirty="0" err="1"/>
              <a:t>ListIterator</a:t>
            </a:r>
            <a:r>
              <a:rPr lang="en-US" sz="2590" b="1" dirty="0"/>
              <a:t> </a:t>
            </a:r>
            <a:r>
              <a:rPr lang="en-US" sz="2590" dirty="0"/>
              <a:t>– Subclass of Iterator Interface which defines methods for forwards and backwards traversal of some collection.</a:t>
            </a:r>
          </a:p>
          <a:p>
            <a:pPr lvl="1" indent="-342900">
              <a:lnSpc>
                <a:spcPct val="90000"/>
              </a:lnSpc>
              <a:spcBef>
                <a:spcPts val="0"/>
              </a:spcBef>
              <a:buSzPts val="2590"/>
              <a:buChar char="•"/>
            </a:pPr>
            <a:r>
              <a:rPr lang="en-US" sz="2190" dirty="0"/>
              <a:t>*previous() | </a:t>
            </a:r>
            <a:r>
              <a:rPr lang="en-US" sz="2190" dirty="0" err="1"/>
              <a:t>hasPrevious</a:t>
            </a:r>
            <a:r>
              <a:rPr lang="en-US" sz="2190" dirty="0"/>
              <a:t>() – looks “backwards”</a:t>
            </a:r>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Iterable</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a:t>The Iterable interface specifies the behavior for </a:t>
            </a:r>
            <a:r>
              <a:rPr lang="en-US" sz="2590" i="1"/>
              <a:t>being able to return an Iterator</a:t>
            </a:r>
            <a:r>
              <a:rPr lang="en-US" sz="2590"/>
              <a:t>.</a:t>
            </a:r>
            <a:endParaRPr/>
          </a:p>
          <a:p>
            <a:pPr marL="342900" lvl="0" indent="-178435" algn="l" rtl="0">
              <a:lnSpc>
                <a:spcPct val="80000"/>
              </a:lnSpc>
              <a:spcBef>
                <a:spcPts val="518"/>
              </a:spcBef>
              <a:spcAft>
                <a:spcPts val="0"/>
              </a:spcAft>
              <a:buSzPts val="2590"/>
              <a:buNone/>
            </a:pPr>
            <a:endParaRPr sz="2590"/>
          </a:p>
          <a:p>
            <a:pPr marL="342900" lvl="0" indent="-342900" algn="l" rtl="0">
              <a:lnSpc>
                <a:spcPct val="80000"/>
              </a:lnSpc>
              <a:spcBef>
                <a:spcPts val="518"/>
              </a:spcBef>
              <a:spcAft>
                <a:spcPts val="0"/>
              </a:spcAft>
              <a:buSzPts val="2590"/>
              <a:buChar char="•"/>
            </a:pPr>
            <a:r>
              <a:rPr lang="en-US" sz="2590"/>
              <a:t>Implementing classes must define the .iterator() method that returns an Iterator type object.</a:t>
            </a:r>
            <a:endParaRPr/>
          </a:p>
          <a:p>
            <a:pPr marL="342900" lvl="0" indent="-178435" algn="l" rtl="0">
              <a:lnSpc>
                <a:spcPct val="80000"/>
              </a:lnSpc>
              <a:spcBef>
                <a:spcPts val="518"/>
              </a:spcBef>
              <a:spcAft>
                <a:spcPts val="0"/>
              </a:spcAft>
              <a:buSzPts val="2590"/>
              <a:buNone/>
            </a:pPr>
            <a:endParaRPr sz="2590"/>
          </a:p>
          <a:p>
            <a:pPr marL="342900" lvl="0" indent="-342900" algn="l" rtl="0">
              <a:lnSpc>
                <a:spcPct val="80000"/>
              </a:lnSpc>
              <a:spcBef>
                <a:spcPts val="518"/>
              </a:spcBef>
              <a:spcAft>
                <a:spcPts val="0"/>
              </a:spcAft>
              <a:buSzPts val="2590"/>
              <a:buChar char="•"/>
            </a:pPr>
            <a:r>
              <a:rPr lang="en-US" sz="2590"/>
              <a:t>Implementing Iterable is mandatory for using an “enhanced for” loop</a:t>
            </a:r>
            <a:endParaRPr/>
          </a:p>
          <a:p>
            <a:pPr marL="342900" lvl="0" indent="-178435" algn="l" rtl="0">
              <a:lnSpc>
                <a:spcPct val="80000"/>
              </a:lnSpc>
              <a:spcBef>
                <a:spcPts val="518"/>
              </a:spcBef>
              <a:spcAft>
                <a:spcPts val="0"/>
              </a:spcAft>
              <a:buSzPts val="2590"/>
              <a:buNone/>
            </a:pPr>
            <a:endParaRPr sz="2590"/>
          </a:p>
          <a:p>
            <a:pPr marL="342900" lvl="0" indent="-342900" algn="l" rtl="0">
              <a:lnSpc>
                <a:spcPct val="80000"/>
              </a:lnSpc>
              <a:spcBef>
                <a:spcPts val="518"/>
              </a:spcBef>
              <a:spcAft>
                <a:spcPts val="0"/>
              </a:spcAft>
              <a:buSzPts val="2590"/>
              <a:buChar char="•"/>
            </a:pPr>
            <a:r>
              <a:rPr lang="en-US" sz="2590"/>
              <a:t>The Collection interface extends the Iterable interface. All Java collections are iterable/have iterators</a:t>
            </a:r>
            <a:endParaRP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Iterators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a:t>How do you traverse (retrieve each element in) a collection?</a:t>
            </a:r>
            <a:endParaRPr/>
          </a:p>
          <a:p>
            <a:pPr marL="742950" lvl="1" indent="-285750" algn="l" rtl="0">
              <a:lnSpc>
                <a:spcPct val="90000"/>
              </a:lnSpc>
              <a:spcBef>
                <a:spcPts val="444"/>
              </a:spcBef>
              <a:spcAft>
                <a:spcPts val="0"/>
              </a:spcAft>
              <a:buSzPts val="2220"/>
              <a:buChar char="–"/>
            </a:pPr>
            <a:r>
              <a:rPr lang="en-US" sz="2220"/>
              <a:t>Lists: you can use the size() element to get the total number of elements, and get(int index) from 0 … size()</a:t>
            </a:r>
            <a:endParaRPr/>
          </a:p>
          <a:p>
            <a:pPr marL="742950" lvl="1" indent="-285750" algn="l" rtl="0">
              <a:lnSpc>
                <a:spcPct val="90000"/>
              </a:lnSpc>
              <a:spcBef>
                <a:spcPts val="444"/>
              </a:spcBef>
              <a:spcAft>
                <a:spcPts val="0"/>
              </a:spcAft>
              <a:buSzPts val="2220"/>
              <a:buChar char="–"/>
            </a:pPr>
            <a:r>
              <a:rPr lang="en-US" sz="2220"/>
              <a:t>Sets and Queues don’t use an index though…</a:t>
            </a:r>
            <a:endParaRPr/>
          </a:p>
          <a:p>
            <a:pPr marL="342900" lvl="0" indent="-342900" algn="l" rtl="0">
              <a:lnSpc>
                <a:spcPct val="90000"/>
              </a:lnSpc>
              <a:spcBef>
                <a:spcPts val="518"/>
              </a:spcBef>
              <a:spcAft>
                <a:spcPts val="0"/>
              </a:spcAft>
              <a:buSzPts val="2590"/>
              <a:buChar char="•"/>
            </a:pPr>
            <a:r>
              <a:rPr lang="en-US" sz="2590"/>
              <a:t>An Iterator is an interface that specifies the behavior of blindly moving through each element in a collection</a:t>
            </a:r>
            <a:endParaRPr/>
          </a:p>
          <a:p>
            <a:pPr marL="342900" lvl="0" indent="-342900" algn="l" rtl="0">
              <a:lnSpc>
                <a:spcPct val="90000"/>
              </a:lnSpc>
              <a:spcBef>
                <a:spcPts val="518"/>
              </a:spcBef>
              <a:spcAft>
                <a:spcPts val="0"/>
              </a:spcAft>
              <a:buSzPts val="2590"/>
              <a:buChar char="•"/>
            </a:pPr>
            <a:r>
              <a:rPr lang="en-US" sz="2590"/>
              <a:t>Calling the iterator() method of a Collection returns an Iterator object capable of unidirectional “blind” navigation</a:t>
            </a:r>
            <a:endParaRPr/>
          </a:p>
          <a:p>
            <a:pPr marL="742950" lvl="1" indent="-285750" algn="l" rtl="0">
              <a:lnSpc>
                <a:spcPct val="90000"/>
              </a:lnSpc>
              <a:spcBef>
                <a:spcPts val="444"/>
              </a:spcBef>
              <a:spcAft>
                <a:spcPts val="0"/>
              </a:spcAft>
              <a:buSzPts val="2220"/>
              <a:buChar char="–"/>
            </a:pPr>
            <a:r>
              <a:rPr lang="en-US" sz="2220"/>
              <a:t>Unidirectional: Can only move to the “next” element</a:t>
            </a:r>
            <a:endParaRPr/>
          </a:p>
          <a:p>
            <a:pPr marL="742950" lvl="1" indent="-285750" algn="l" rtl="0">
              <a:lnSpc>
                <a:spcPct val="90000"/>
              </a:lnSpc>
              <a:spcBef>
                <a:spcPts val="444"/>
              </a:spcBef>
              <a:spcAft>
                <a:spcPts val="0"/>
              </a:spcAft>
              <a:buSzPts val="2220"/>
              <a:buChar char="–"/>
            </a:pPr>
            <a:r>
              <a:rPr lang="en-US" sz="2220"/>
              <a:t>Blind: no sorting is guaranteed, no telling what the “next” element is going to be</a:t>
            </a:r>
            <a:endParaRPr/>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Iterator/Enhanced For Loop Example</a:t>
            </a:r>
            <a:endParaRPr/>
          </a:p>
        </p:txBody>
      </p:sp>
      <p:sp>
        <p:nvSpPr>
          <p:cNvPr id="240" name="Google Shape;240;p19"/>
          <p:cNvSpPr txBox="1">
            <a:spLocks noGrp="1"/>
          </p:cNvSpPr>
          <p:nvPr>
            <p:ph type="body" idx="1"/>
          </p:nvPr>
        </p:nvSpPr>
        <p:spPr>
          <a:xfrm>
            <a:off x="380010" y="1481446"/>
            <a:ext cx="8383980" cy="452596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public void iterate(HashSet&lt;String&gt; </a:t>
            </a:r>
            <a:r>
              <a:rPr lang="en-US" sz="2000" dirty="0" err="1">
                <a:latin typeface="Courier New" panose="02070309020205020404" pitchFamily="49" charset="0"/>
                <a:ea typeface="Courier New"/>
                <a:cs typeface="Courier New" panose="02070309020205020404" pitchFamily="49" charset="0"/>
                <a:sym typeface="Courier New"/>
              </a:rPr>
              <a:t>someSet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Iterator&lt;String&gt; </a:t>
            </a:r>
            <a:r>
              <a:rPr lang="en-US" sz="2000" dirty="0" err="1">
                <a:latin typeface="Courier New" panose="02070309020205020404" pitchFamily="49" charset="0"/>
                <a:ea typeface="Courier New"/>
                <a:cs typeface="Courier New" panose="02070309020205020404" pitchFamily="49" charset="0"/>
                <a:sym typeface="Courier New"/>
              </a:rPr>
              <a:t>iter</a:t>
            </a:r>
            <a:r>
              <a:rPr lang="en-US" sz="2000" dirty="0">
                <a:latin typeface="Courier New" panose="02070309020205020404" pitchFamily="49" charset="0"/>
                <a:ea typeface="Courier New"/>
                <a:cs typeface="Courier New" panose="02070309020205020404" pitchFamily="49" charset="0"/>
                <a:sym typeface="Courier New"/>
              </a:rPr>
              <a:t> = </a:t>
            </a:r>
            <a:r>
              <a:rPr lang="en-US" sz="2000" dirty="0" err="1">
                <a:latin typeface="Courier New" panose="02070309020205020404" pitchFamily="49" charset="0"/>
                <a:ea typeface="Courier New"/>
                <a:cs typeface="Courier New" panose="02070309020205020404" pitchFamily="49" charset="0"/>
                <a:sym typeface="Courier New"/>
              </a:rPr>
              <a:t>someSet.iterator</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while (</a:t>
            </a:r>
            <a:r>
              <a:rPr lang="en-US" sz="2000" dirty="0" err="1">
                <a:latin typeface="Courier New" panose="02070309020205020404" pitchFamily="49" charset="0"/>
                <a:ea typeface="Courier New"/>
                <a:cs typeface="Courier New" panose="02070309020205020404" pitchFamily="49" charset="0"/>
                <a:sym typeface="Courier New"/>
              </a:rPr>
              <a:t>iter.hasNext</a:t>
            </a:r>
            <a:r>
              <a:rPr lang="en-US" sz="2000" dirty="0">
                <a:latin typeface="Courier New" panose="02070309020205020404" pitchFamily="49" charset="0"/>
                <a:ea typeface="Courier New"/>
                <a:cs typeface="Courier New" panose="02070309020205020404" pitchFamily="49" charset="0"/>
                <a:sym typeface="Courier New"/>
              </a:rPr>
              <a:t>()) {</a:t>
            </a:r>
          </a:p>
          <a:p>
            <a:pPr marL="0" lvl="0" indent="0" algn="l" rtl="0">
              <a:spcBef>
                <a:spcPts val="400"/>
              </a:spcBef>
              <a:spcAft>
                <a:spcPts val="0"/>
              </a:spcAft>
              <a:buSzPts val="2000"/>
              <a:buNone/>
            </a:pPr>
            <a:r>
              <a:rPr lang="en-US" sz="2000" dirty="0">
                <a:latin typeface="Courier New" panose="02070309020205020404" pitchFamily="49" charset="0"/>
                <a:cs typeface="Courier New" panose="02070309020205020404" pitchFamily="49" charset="0"/>
                <a:sym typeface="Courier New"/>
              </a:rPr>
              <a:t>		String </a:t>
            </a:r>
            <a:r>
              <a:rPr lang="en-US" sz="2000" dirty="0" err="1">
                <a:latin typeface="Courier New" panose="02070309020205020404" pitchFamily="49" charset="0"/>
                <a:cs typeface="Courier New" panose="02070309020205020404" pitchFamily="49" charset="0"/>
                <a:sym typeface="Courier New"/>
              </a:rPr>
              <a:t>currentString</a:t>
            </a:r>
            <a:r>
              <a:rPr lang="en-US" sz="2000" dirty="0">
                <a:latin typeface="Courier New" panose="02070309020205020404" pitchFamily="49" charset="0"/>
                <a:cs typeface="Courier New" panose="02070309020205020404" pitchFamily="49" charset="0"/>
                <a:sym typeface="Courier New"/>
              </a:rPr>
              <a:t> = </a:t>
            </a:r>
            <a:r>
              <a:rPr lang="en-US" sz="2000" dirty="0" err="1">
                <a:latin typeface="Courier New" panose="02070309020205020404" pitchFamily="49" charset="0"/>
                <a:cs typeface="Courier New" panose="02070309020205020404" pitchFamily="49" charset="0"/>
                <a:sym typeface="Courier New"/>
              </a:rPr>
              <a:t>iter.next</a:t>
            </a:r>
            <a:r>
              <a:rPr lang="en-US" sz="2000" dirty="0">
                <a:latin typeface="Courier New" panose="02070309020205020404" pitchFamily="49" charset="0"/>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a:t>
            </a:r>
            <a:r>
              <a:rPr lang="en-US" sz="2000" dirty="0" err="1">
                <a:latin typeface="Courier New" panose="02070309020205020404" pitchFamily="49" charset="0"/>
                <a:ea typeface="Courier New"/>
                <a:cs typeface="Courier New" panose="02070309020205020404" pitchFamily="49" charset="0"/>
                <a:sym typeface="Courier New"/>
              </a:rPr>
              <a:t>currentString</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endParaRPr sz="2000"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public void </a:t>
            </a:r>
            <a:r>
              <a:rPr lang="en-US" sz="2000" dirty="0" err="1">
                <a:latin typeface="Courier New" panose="02070309020205020404" pitchFamily="49" charset="0"/>
                <a:ea typeface="Courier New"/>
                <a:cs typeface="Courier New" panose="02070309020205020404" pitchFamily="49" charset="0"/>
                <a:sym typeface="Courier New"/>
              </a:rPr>
              <a:t>enhancedFor</a:t>
            </a:r>
            <a:r>
              <a:rPr lang="en-US" sz="2000" dirty="0">
                <a:latin typeface="Courier New" panose="02070309020205020404" pitchFamily="49" charset="0"/>
                <a:ea typeface="Courier New"/>
                <a:cs typeface="Courier New" panose="02070309020205020404" pitchFamily="49" charset="0"/>
                <a:sym typeface="Courier New"/>
              </a:rPr>
              <a:t>(HashSet&lt;String&gt;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for(String s :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(s);</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Utility Classes for Data structures</a:t>
            </a:r>
            <a:endParaRPr dirty="0"/>
          </a:p>
        </p:txBody>
      </p:sp>
      <p:sp>
        <p:nvSpPr>
          <p:cNvPr id="247" name="Google Shape;247;p20"/>
          <p:cNvSpPr txBox="1">
            <a:spLocks noGrp="1"/>
          </p:cNvSpPr>
          <p:nvPr>
            <p:ph type="body" idx="1"/>
          </p:nvPr>
        </p:nvSpPr>
        <p:spPr>
          <a:xfrm>
            <a:off x="380010" y="1481447"/>
            <a:ext cx="8383980" cy="4882266"/>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ts val="2800"/>
              <a:buChar char="•"/>
            </a:pPr>
            <a:r>
              <a:rPr lang="en-US" b="1" i="1" dirty="0"/>
              <a:t>Collection</a:t>
            </a:r>
            <a:r>
              <a:rPr lang="en-US" dirty="0"/>
              <a:t> is the interface that declares mandatory behavior for collections</a:t>
            </a:r>
            <a:endParaRPr dirty="0"/>
          </a:p>
          <a:p>
            <a:pPr marL="342900" lvl="0" indent="-342900" algn="l" rtl="0">
              <a:spcBef>
                <a:spcPts val="560"/>
              </a:spcBef>
              <a:spcAft>
                <a:spcPts val="0"/>
              </a:spcAft>
              <a:buSzPts val="2800"/>
              <a:buChar char="•"/>
            </a:pPr>
            <a:r>
              <a:rPr lang="en-US" dirty="0"/>
              <a:t>Collection</a:t>
            </a:r>
            <a:r>
              <a:rPr lang="en-US" b="1" i="1" u="sng" dirty="0"/>
              <a:t>s</a:t>
            </a:r>
            <a:r>
              <a:rPr lang="en-US" dirty="0"/>
              <a:t> is a utility clas</a:t>
            </a:r>
            <a:r>
              <a:rPr lang="en-US" b="1" u="sng" dirty="0"/>
              <a:t>s</a:t>
            </a:r>
            <a:r>
              <a:rPr lang="en-US" dirty="0"/>
              <a:t> filled with static methods that can be run with Collection subclasses.</a:t>
            </a:r>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r>
              <a:rPr lang="en-US" dirty="0"/>
              <a:t>An </a:t>
            </a:r>
            <a:r>
              <a:rPr lang="en-US" b="1" dirty="0"/>
              <a:t>Array </a:t>
            </a:r>
            <a:r>
              <a:rPr lang="en-US" dirty="0"/>
              <a:t>is a fixed-length data structure which can be used to reference multiple elements of the same datatype using Indexes.</a:t>
            </a:r>
          </a:p>
          <a:p>
            <a:pPr marL="342900" lvl="0" indent="-342900" algn="l" rtl="0">
              <a:spcBef>
                <a:spcPts val="560"/>
              </a:spcBef>
              <a:spcAft>
                <a:spcPts val="0"/>
              </a:spcAft>
              <a:buSzPts val="2800"/>
              <a:buChar char="•"/>
            </a:pPr>
            <a:r>
              <a:rPr lang="en-US" dirty="0"/>
              <a:t>Array</a:t>
            </a:r>
            <a:r>
              <a:rPr lang="en-US" b="1" u="sng" dirty="0"/>
              <a:t>s</a:t>
            </a:r>
            <a:r>
              <a:rPr lang="en-US" dirty="0"/>
              <a:t> is a utility clas</a:t>
            </a:r>
            <a:r>
              <a:rPr lang="en-US" b="1" u="sng" dirty="0"/>
              <a:t>s</a:t>
            </a:r>
            <a:r>
              <a:rPr lang="en-US" dirty="0"/>
              <a:t> filled with static methods which can be run with Array Objects.</a:t>
            </a:r>
            <a:endParaRPr b="1" u="sng" dirty="0"/>
          </a:p>
          <a:p>
            <a:pPr marL="342900" lvl="0" indent="-165100" algn="l" rtl="0">
              <a:spcBef>
                <a:spcPts val="560"/>
              </a:spcBef>
              <a:spcAft>
                <a:spcPts val="0"/>
              </a:spcAft>
              <a:buSzPts val="2800"/>
              <a:buNone/>
            </a:pPr>
            <a:endParaRPr dirty="0"/>
          </a:p>
          <a:p>
            <a:pPr marL="342900" lvl="0" indent="-342900" algn="l" rtl="0">
              <a:spcBef>
                <a:spcPts val="400"/>
              </a:spcBef>
              <a:spcAft>
                <a:spcPts val="0"/>
              </a:spcAft>
              <a:buSzPts val="2000"/>
              <a:buChar char="•"/>
            </a:pPr>
            <a:r>
              <a:rPr lang="en-US" sz="2000" u="sng" dirty="0">
                <a:solidFill>
                  <a:schemeClr val="hlink"/>
                </a:solidFill>
                <a:hlinkClick r:id="rId3"/>
              </a:rPr>
              <a:t>https://docs.oracle.com/javase/8/docs/api/java/util/Collections.html</a:t>
            </a:r>
            <a:endParaRPr sz="2000" dirty="0"/>
          </a:p>
          <a:p>
            <a:pPr marL="0" lvl="0" indent="0" algn="l" rtl="0">
              <a:spcBef>
                <a:spcPts val="400"/>
              </a:spcBef>
              <a:spcAft>
                <a:spcPts val="0"/>
              </a:spcAft>
              <a:buSzPts val="2000"/>
              <a:buNone/>
            </a:pPr>
            <a:endParaRPr sz="2000"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219</TotalTime>
  <Words>1336</Words>
  <Application>Microsoft Office PowerPoint</Application>
  <PresentationFormat>On-screen Show (4:3)</PresentationFormat>
  <Paragraphs>136</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Courier New</vt:lpstr>
      <vt:lpstr>Revature</vt:lpstr>
      <vt:lpstr>Iteration &amp; Comparison</vt:lpstr>
      <vt:lpstr>Java Maps</vt:lpstr>
      <vt:lpstr>Map</vt:lpstr>
      <vt:lpstr>Maps</vt:lpstr>
      <vt:lpstr>Collection Iteration</vt:lpstr>
      <vt:lpstr>Iterable</vt:lpstr>
      <vt:lpstr>Iterators</vt:lpstr>
      <vt:lpstr>Iterator/Enhanced For Loop Example</vt:lpstr>
      <vt:lpstr>Utility Classes for Data structures</vt:lpstr>
      <vt:lpstr>Collections</vt:lpstr>
      <vt:lpstr>Arrays</vt:lpstr>
      <vt:lpstr>Comparing Collection Elements</vt:lpstr>
      <vt:lpstr>Comparable vs Comparator</vt:lpstr>
      <vt:lpstr>Comparable Example</vt:lpstr>
      <vt:lpstr>Comparator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Framework Java</dc:title>
  <dc:creator>Bryn Portella</dc:creator>
  <cp:lastModifiedBy>Joseph Highe</cp:lastModifiedBy>
  <cp:revision>6</cp:revision>
  <dcterms:created xsi:type="dcterms:W3CDTF">2021-04-12T14:01:44Z</dcterms:created>
  <dcterms:modified xsi:type="dcterms:W3CDTF">2023-09-12T16:22:04Z</dcterms:modified>
</cp:coreProperties>
</file>