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335" r:id="rId3"/>
    <p:sldId id="334" r:id="rId4"/>
    <p:sldId id="293" r:id="rId5"/>
    <p:sldId id="318" r:id="rId6"/>
    <p:sldId id="321" r:id="rId7"/>
    <p:sldId id="327" r:id="rId8"/>
    <p:sldId id="324" r:id="rId9"/>
    <p:sldId id="333" r:id="rId10"/>
    <p:sldId id="326" r:id="rId11"/>
    <p:sldId id="325" r:id="rId12"/>
    <p:sldId id="332" r:id="rId13"/>
    <p:sldId id="315" r:id="rId14"/>
    <p:sldId id="270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ogback.qos.ch/manual/layouts.html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Intro to REST</a:t>
            </a:r>
            <a:br>
              <a:rPr lang="en-US" dirty="0"/>
            </a:br>
            <a:r>
              <a:rPr lang="en-US" dirty="0"/>
              <a:t>Logging with </a:t>
            </a:r>
            <a:r>
              <a:rPr lang="en-US" dirty="0" err="1"/>
              <a:t>Logback</a:t>
            </a:r>
            <a:r>
              <a:rPr lang="en-US" dirty="0"/>
              <a:t> &amp;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6AABEC-2824-4865-B4FC-749580F5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3" y="1476463"/>
            <a:ext cx="8385175" cy="50703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pattern</a:t>
            </a:r>
            <a:r>
              <a:rPr lang="en-US" dirty="0"/>
              <a:t> – Nested within encoder. Determines a format for the data output by encoder.</a:t>
            </a:r>
            <a:endParaRPr lang="en-US" b="1" dirty="0"/>
          </a:p>
          <a:p>
            <a:r>
              <a:rPr lang="en-US" b="1" dirty="0"/>
              <a:t>property</a:t>
            </a:r>
            <a:r>
              <a:rPr lang="en-US" dirty="0"/>
              <a:t> – creates a property which can be referenced elsewhere in the configuration. Uses a “key-value pair” structure.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 : identifier for the property (key)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: value of the property</a:t>
            </a:r>
          </a:p>
          <a:p>
            <a:pPr lvl="1"/>
            <a:r>
              <a:rPr lang="en-US" dirty="0"/>
              <a:t>The property can be referenced elsewhere with the following format:</a:t>
            </a:r>
          </a:p>
          <a:p>
            <a:pPr lvl="2"/>
            <a:r>
              <a:rPr lang="en-US" dirty="0"/>
              <a:t>${</a:t>
            </a:r>
            <a:r>
              <a:rPr lang="en-US" dirty="0" err="1"/>
              <a:t>Property_name</a:t>
            </a:r>
            <a:r>
              <a:rPr lang="en-US" dirty="0"/>
              <a:t>}</a:t>
            </a:r>
          </a:p>
          <a:p>
            <a:r>
              <a:rPr lang="en-US" b="1" dirty="0" err="1"/>
              <a:t>rollingPolicy</a:t>
            </a:r>
            <a:r>
              <a:rPr lang="en-US" dirty="0"/>
              <a:t> – Nested within </a:t>
            </a:r>
            <a:r>
              <a:rPr lang="en-US" dirty="0" err="1"/>
              <a:t>Appenders</a:t>
            </a:r>
            <a:r>
              <a:rPr lang="en-US" dirty="0"/>
              <a:t> derived from </a:t>
            </a:r>
            <a:r>
              <a:rPr lang="en-US" dirty="0" err="1"/>
              <a:t>RollingAppender</a:t>
            </a:r>
            <a:r>
              <a:rPr lang="en-US" dirty="0"/>
              <a:t>. Determines the name of the files for rolling policy as well as the rolling time period</a:t>
            </a:r>
          </a:p>
          <a:p>
            <a:r>
              <a:rPr lang="en-US" b="1" dirty="0" err="1"/>
              <a:t>totalSizeCap</a:t>
            </a:r>
            <a:r>
              <a:rPr lang="en-US" dirty="0"/>
              <a:t> – Nested within </a:t>
            </a:r>
            <a:r>
              <a:rPr lang="en-US" dirty="0" err="1"/>
              <a:t>rollingPolicy</a:t>
            </a:r>
            <a:r>
              <a:rPr lang="en-US" dirty="0"/>
              <a:t>. The maximum amount of memory which can be used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16E5F0-92A1-4A69-55BE-2AA37E52DDFA}"/>
              </a:ext>
            </a:extLst>
          </p:cNvPr>
          <p:cNvSpPr txBox="1">
            <a:spLocks/>
          </p:cNvSpPr>
          <p:nvPr/>
        </p:nvSpPr>
        <p:spPr>
          <a:xfrm>
            <a:off x="379413" y="0"/>
            <a:ext cx="6792577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Configurations – Tags and Attributes (</a:t>
            </a:r>
            <a:r>
              <a:rPr lang="en-US" dirty="0" err="1"/>
              <a:t>cont</a:t>
            </a:r>
            <a:r>
              <a:rPr lang="en-US" dirty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59352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–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0ED551-1A39-15B5-BB88-13F73A60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dirty="0"/>
              <a:t>More info: </a:t>
            </a:r>
            <a:r>
              <a:rPr lang="en-GB" sz="1800" dirty="0">
                <a:solidFill>
                  <a:srgbClr val="3F5FBF"/>
                </a:solidFill>
                <a:latin typeface="Consolas" panose="020B0609020204030204" pitchFamily="49" charset="0"/>
                <a:hlinkClick r:id="rId2"/>
              </a:rPr>
              <a:t>https://logback.qos.ch/manual/layouts.html</a:t>
            </a:r>
            <a:endParaRPr lang="en-GB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50800" indent="0">
              <a:buNone/>
            </a:pP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2E7194-DD8D-AA68-DCE2-1F2A03C5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82619"/>
              </p:ext>
            </p:extLst>
          </p:nvPr>
        </p:nvGraphicFramePr>
        <p:xfrm>
          <a:off x="562062" y="1892677"/>
          <a:ext cx="8201928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476">
                  <a:extLst>
                    <a:ext uri="{9D8B030D-6E8A-4147-A177-3AD203B41FA5}">
                      <a16:colId xmlns:a16="http://schemas.microsoft.com/office/drawing/2014/main" val="4201692293"/>
                    </a:ext>
                  </a:extLst>
                </a:gridCol>
                <a:gridCol w="5668452">
                  <a:extLst>
                    <a:ext uri="{9D8B030D-6E8A-4147-A177-3AD203B41FA5}">
                      <a16:colId xmlns:a16="http://schemas.microsoft.com/office/drawing/2014/main" val="32710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Conversion Keyword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c{length} | lo{length} | logger{length}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name of the logger at the origin of the logging event</a:t>
                      </a:r>
                    </a:p>
                    <a:p>
                      <a:r>
                        <a:rPr lang="en-US" sz="1100" dirty="0"/>
                        <a:t>The length value will reduce the amount of detail that is provided. </a:t>
                      </a:r>
                    </a:p>
                    <a:p>
                      <a:r>
                        <a:rPr lang="en-US" sz="1100" dirty="0"/>
                        <a:t>At least the first letter of each package will always be displayed, unless a 0 is provided, then only the class name is output.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d{pattern} | date{pattern}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date and time of the logging event</a:t>
                      </a:r>
                    </a:p>
                    <a:p>
                      <a:r>
                        <a:rPr lang="en-US" sz="1100" dirty="0" err="1"/>
                        <a:t>yy</a:t>
                      </a:r>
                      <a:r>
                        <a:rPr lang="en-US" sz="1100" dirty="0"/>
                        <a:t> – year | MM – month | dd – day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HH – hour | mm – minute | ss – seconds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 | file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file name of the Java source file where the logging request was issued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 | line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line number from where the logging request was issued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 | msg | message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application-supplied message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 | method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name of the method where the logging request was issued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a line separator character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3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 | le | level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level of the logging event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 | relative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number of milliseconds which elapsed since the start of the application until the creation of the logging event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 | thread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the name of the thread where the logging event was generated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–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81834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 utilize a logger, you must create a logger object (generally it is made static) using the static ‘</a:t>
            </a:r>
            <a:r>
              <a:rPr lang="en-US" sz="2400" dirty="0" err="1"/>
              <a:t>getLogger</a:t>
            </a:r>
            <a:r>
              <a:rPr lang="en-US" sz="2400" dirty="0"/>
              <a:t>’ method in the </a:t>
            </a:r>
            <a:r>
              <a:rPr lang="en-US" sz="2400" dirty="0" err="1"/>
              <a:t>LoggerFactory</a:t>
            </a:r>
            <a:r>
              <a:rPr lang="en-US" sz="2400" dirty="0"/>
              <a:t> class of slf4j.</a:t>
            </a:r>
          </a:p>
          <a:p>
            <a:r>
              <a:rPr lang="en-US" sz="2400" dirty="0"/>
              <a:t>The logger object has methods for each level of logs, </a:t>
            </a:r>
          </a:p>
          <a:p>
            <a:r>
              <a:rPr lang="en-US" sz="2400" dirty="0" err="1"/>
              <a:t>Afterwords</a:t>
            </a:r>
            <a:r>
              <a:rPr lang="en-US" sz="2400" dirty="0"/>
              <a:t>, you simply call the log object with the type of log you want, and include a message: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6FE0C-EF4C-4383-BEB7-71F6CC2E7173}"/>
              </a:ext>
            </a:extLst>
          </p:cNvPr>
          <p:cNvSpPr/>
          <p:nvPr/>
        </p:nvSpPr>
        <p:spPr>
          <a:xfrm>
            <a:off x="578167" y="3429000"/>
            <a:ext cx="7975425" cy="24483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org.slf4j.Logger;</a:t>
            </a:r>
          </a:p>
          <a:p>
            <a:pPr defTabSz="228600"/>
            <a:r>
              <a:rPr lang="en-US" sz="20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org.slf4j.LoggerFactory;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Main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final static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Logger </a:t>
            </a:r>
            <a:r>
              <a:rPr lang="en-US" sz="2000" i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logger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LoggerFactory.getLogger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Main.</a:t>
            </a:r>
            <a:r>
              <a:rPr lang="en-US" sz="2000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public static void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main(String... a)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logger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.info(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"This is an info logger call"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24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***Logging Levels***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84913"/>
            <a:ext cx="8383980" cy="4075651"/>
          </a:xfrm>
        </p:spPr>
        <p:txBody>
          <a:bodyPr>
            <a:normAutofit fontScale="55000" lnSpcReduction="20000"/>
          </a:bodyPr>
          <a:lstStyle/>
          <a:p>
            <a:pPr marL="50800" indent="0">
              <a:buNone/>
            </a:pPr>
            <a:r>
              <a:rPr lang="en-US" dirty="0" err="1"/>
              <a:t>Logback</a:t>
            </a:r>
            <a:r>
              <a:rPr lang="en-US" dirty="0"/>
              <a:t> has various ‘levels’ which determine the threshold for what information should be logged. The higher the level below, the ‘less severe’ the events should be tracked.</a:t>
            </a:r>
          </a:p>
          <a:p>
            <a:pPr marL="508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TRACE</a:t>
            </a:r>
            <a:r>
              <a:rPr lang="en-US" dirty="0"/>
              <a:t> =&gt; fine grained informational event. Intended for easily reproducing and resolving short-lived problems. Typically, this level is not used very often.</a:t>
            </a:r>
          </a:p>
          <a:p>
            <a:pPr lvl="1"/>
            <a:r>
              <a:rPr lang="en-US" dirty="0"/>
              <a:t>i.e. : extremely detailed information and typically high-volume logging. line-by-line of an algorithm.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DEBUG</a:t>
            </a:r>
            <a:r>
              <a:rPr lang="en-US" dirty="0"/>
              <a:t> =&gt; designates informational events that are most useful to debug an application</a:t>
            </a:r>
          </a:p>
          <a:p>
            <a:pPr lvl="1"/>
            <a:r>
              <a:rPr lang="en-US" dirty="0"/>
              <a:t>i.e. : entry &amp; exit of a method, or ‘significant’ actions in an algorithm.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INFO</a:t>
            </a:r>
            <a:r>
              <a:rPr lang="en-US" dirty="0"/>
              <a:t> =&gt; informational messages that highlight the progress of the application at a higher level</a:t>
            </a:r>
          </a:p>
          <a:p>
            <a:pPr lvl="1"/>
            <a:r>
              <a:rPr lang="en-US" dirty="0"/>
              <a:t>i.e. : “session” information (login, logout, etc…)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WARN</a:t>
            </a:r>
            <a:r>
              <a:rPr lang="en-US" dirty="0"/>
              <a:t> =&gt; designates potentially harmful situations</a:t>
            </a:r>
          </a:p>
          <a:p>
            <a:pPr lvl="1"/>
            <a:r>
              <a:rPr lang="en-US" dirty="0"/>
              <a:t>i.e. : Unexpected technical issues.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</a:t>
            </a:r>
            <a:r>
              <a:rPr lang="en-US" dirty="0"/>
              <a:t> =&gt; designates error events that might still allow the application to continue running</a:t>
            </a:r>
          </a:p>
          <a:p>
            <a:pPr lvl="1"/>
            <a:r>
              <a:rPr lang="en-US" dirty="0"/>
              <a:t>i.e. : critical failures. “2AM rule” – “if you are on call and were to be awoken at 2am to handle this issue, would you be ok with it?”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OFF</a:t>
            </a:r>
            <a:r>
              <a:rPr lang="en-US" dirty="0"/>
              <a:t> =&gt; do not track any logging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80525-8A7E-4947-243E-4CC3F1CA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5" y="5291655"/>
            <a:ext cx="6755410" cy="15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84913"/>
            <a:ext cx="8383980" cy="5078799"/>
          </a:xfrm>
        </p:spPr>
        <p:txBody>
          <a:bodyPr>
            <a:normAutofit/>
          </a:bodyPr>
          <a:lstStyle/>
          <a:p>
            <a:r>
              <a:rPr lang="en-US" sz="2000" dirty="0"/>
              <a:t>REST is an architectural style used to create web service applications. REST focuses on the exposure and consumption of Data from a server. </a:t>
            </a:r>
          </a:p>
          <a:p>
            <a:pPr lvl="1"/>
            <a:r>
              <a:rPr lang="en-US" sz="1600" dirty="0"/>
              <a:t>Unlike SOAP and RPC, Rest is not a Protocol, but rather a set of guiding principles used to design a web application that is simple to interact with and scalable.</a:t>
            </a:r>
          </a:p>
          <a:p>
            <a:r>
              <a:rPr lang="en-US" sz="2000" dirty="0"/>
              <a:t>REST is flexible in terms of the transfer of data</a:t>
            </a:r>
          </a:p>
          <a:p>
            <a:pPr lvl="1"/>
            <a:r>
              <a:rPr lang="en-US" sz="1600" dirty="0"/>
              <a:t>REST can return and process JSON, XML, text, HTML, etc…</a:t>
            </a:r>
          </a:p>
          <a:p>
            <a:r>
              <a:rPr lang="en-US" sz="2000" dirty="0"/>
              <a:t>REST is easier to scale</a:t>
            </a:r>
          </a:p>
          <a:p>
            <a:r>
              <a:rPr lang="en-US" sz="2000" dirty="0"/>
              <a:t>REST (generally) has faster performance due to smaller messages</a:t>
            </a:r>
          </a:p>
          <a:p>
            <a:r>
              <a:rPr lang="en-US" sz="2000" dirty="0"/>
              <a:t>REST must be used with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84913"/>
            <a:ext cx="8383980" cy="507879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*Uniform Interface</a:t>
            </a:r>
            <a:r>
              <a:rPr lang="en-US" sz="2000" dirty="0"/>
              <a:t> – REST APIs should offer consistent interactions through its architecture. This includes resource manipulation with representation (model objects), resource-based identification (unique identifiers) and including self-descriptive messages (requests and responses carry all the information needed as part of each request).</a:t>
            </a:r>
            <a:endParaRPr lang="en-US" sz="2000" b="1" dirty="0"/>
          </a:p>
          <a:p>
            <a:r>
              <a:rPr lang="en-US" sz="2000" b="1" dirty="0"/>
              <a:t>Stateless</a:t>
            </a:r>
            <a:r>
              <a:rPr lang="en-US" sz="2000" dirty="0"/>
              <a:t> – REST APIs are stateless, meaning that calls can be made independently of one another, and each call contains all the necessary data to complete the task successfully</a:t>
            </a:r>
          </a:p>
          <a:p>
            <a:r>
              <a:rPr lang="en-US" sz="2000" b="1" dirty="0"/>
              <a:t>Client-Server</a:t>
            </a:r>
            <a:r>
              <a:rPr lang="en-US" sz="2000" dirty="0"/>
              <a:t> – REST APIs should decouple user interface concerns from data storage concerns to improve portability and scalability.</a:t>
            </a:r>
          </a:p>
          <a:p>
            <a:r>
              <a:rPr lang="en-US" sz="2000" b="1" dirty="0"/>
              <a:t>Cacheable </a:t>
            </a:r>
            <a:r>
              <a:rPr lang="en-US" sz="2000" dirty="0"/>
              <a:t>– REST APIs should be designed to encourage the storage of cacheable data.</a:t>
            </a:r>
          </a:p>
          <a:p>
            <a:r>
              <a:rPr lang="en-US" sz="2000" b="1" dirty="0"/>
              <a:t>Layered System </a:t>
            </a:r>
            <a:r>
              <a:rPr lang="en-US" sz="2000" dirty="0"/>
              <a:t>– REST APIs are build using multiple layers, to provide more modularity (this may include security/firewall layers, discover servers, load balancers, etc…)</a:t>
            </a:r>
          </a:p>
          <a:p>
            <a:r>
              <a:rPr lang="en-US" sz="2000" dirty="0"/>
              <a:t>(optional) Code 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**Logging Basics**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Logging?</a:t>
            </a:r>
          </a:p>
          <a:p>
            <a:pPr lvl="1"/>
            <a:r>
              <a:rPr lang="en-US" dirty="0"/>
              <a:t>Logging refers to the act of recording granular events within an application, such as transactions with a database, exceptions or debugging events. </a:t>
            </a:r>
          </a:p>
          <a:p>
            <a:pPr lvl="1"/>
            <a:r>
              <a:rPr lang="en-US" dirty="0"/>
              <a:t>Generally logs are maintained by writing them to a file.</a:t>
            </a:r>
          </a:p>
          <a:p>
            <a:r>
              <a:rPr lang="en-US" dirty="0"/>
              <a:t>Logging ensures that developers can access important information about applications to which we do not have direct access.</a:t>
            </a:r>
          </a:p>
          <a:p>
            <a:r>
              <a:rPr lang="en-US" dirty="0"/>
              <a:t>Without logs, it is difficult to impossible to know what went wrong when an application crashes, or monitor the performance of an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Logback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Logback</a:t>
            </a:r>
            <a:r>
              <a:rPr lang="en-US" dirty="0"/>
              <a:t> is the successor to Log4J. And provides the following advantages:</a:t>
            </a:r>
          </a:p>
          <a:p>
            <a:pPr lvl="1"/>
            <a:r>
              <a:rPr lang="en-US" dirty="0"/>
              <a:t>Faster Implementation (than log4J 1)</a:t>
            </a:r>
          </a:p>
          <a:p>
            <a:pPr lvl="1"/>
            <a:r>
              <a:rPr lang="en-US" dirty="0"/>
              <a:t>Natively uses SLF4J (Simple Logging Façade for Java)</a:t>
            </a:r>
          </a:p>
          <a:p>
            <a:pPr lvl="2"/>
            <a:r>
              <a:rPr lang="en-US" dirty="0"/>
              <a:t>SLF4J is an API which provides a simple, and standardized way to log messages in Java Applications.</a:t>
            </a:r>
          </a:p>
          <a:p>
            <a:pPr lvl="2"/>
            <a:r>
              <a:rPr lang="en-US" dirty="0"/>
              <a:t>SLF4J acts as a bridge between the Java application and the actual logging implementation</a:t>
            </a:r>
          </a:p>
          <a:p>
            <a:pPr lvl="1"/>
            <a:r>
              <a:rPr lang="en-US" dirty="0"/>
              <a:t>Automatic reloading of configuration files.</a:t>
            </a:r>
          </a:p>
          <a:p>
            <a:pPr lvl="1"/>
            <a:r>
              <a:rPr lang="en-US" dirty="0"/>
              <a:t>Automatic removal of old log archives</a:t>
            </a:r>
          </a:p>
          <a:p>
            <a:endParaRPr lang="en-US" dirty="0"/>
          </a:p>
          <a:p>
            <a:r>
              <a:rPr lang="en-US" dirty="0"/>
              <a:t>***</a:t>
            </a:r>
            <a:r>
              <a:rPr lang="en-US" dirty="0" err="1"/>
              <a:t>Logback</a:t>
            </a:r>
            <a:r>
              <a:rPr lang="en-US" dirty="0"/>
              <a:t> is build upon three (3) main classes:***</a:t>
            </a:r>
          </a:p>
          <a:p>
            <a:pPr lvl="1"/>
            <a:r>
              <a:rPr lang="en-US" b="1" dirty="0"/>
              <a:t>Logger</a:t>
            </a:r>
            <a:r>
              <a:rPr lang="en-US" dirty="0"/>
              <a:t> (</a:t>
            </a:r>
            <a:r>
              <a:rPr lang="en-US" dirty="0" err="1"/>
              <a:t>logback</a:t>
            </a:r>
            <a:r>
              <a:rPr lang="en-US" dirty="0"/>
              <a:t>-classic module) : generates the log messages</a:t>
            </a:r>
          </a:p>
          <a:p>
            <a:pPr lvl="1"/>
            <a:r>
              <a:rPr lang="en-US" b="1" dirty="0"/>
              <a:t>Appender</a:t>
            </a:r>
            <a:r>
              <a:rPr lang="en-US" dirty="0"/>
              <a:t> (</a:t>
            </a:r>
            <a:r>
              <a:rPr lang="en-US" dirty="0" err="1"/>
              <a:t>logback</a:t>
            </a:r>
            <a:r>
              <a:rPr lang="en-US" dirty="0"/>
              <a:t>-core module) : specifies output for logs to destination(s)</a:t>
            </a:r>
          </a:p>
          <a:p>
            <a:pPr lvl="1"/>
            <a:r>
              <a:rPr lang="en-US" b="1" dirty="0"/>
              <a:t>Layout</a:t>
            </a:r>
            <a:r>
              <a:rPr lang="en-US" dirty="0"/>
              <a:t> (</a:t>
            </a:r>
            <a:r>
              <a:rPr lang="en-US" dirty="0" err="1"/>
              <a:t>logback</a:t>
            </a:r>
            <a:r>
              <a:rPr lang="en-US" dirty="0"/>
              <a:t>-core module) : formats logging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– 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08683"/>
            <a:ext cx="8383980" cy="52850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Maven Configuration:</a:t>
            </a:r>
          </a:p>
          <a:p>
            <a:pPr lvl="1"/>
            <a:r>
              <a:rPr lang="en-US" sz="2000" dirty="0"/>
              <a:t>Installation of the </a:t>
            </a:r>
            <a:r>
              <a:rPr lang="en-US" sz="2000" dirty="0" err="1"/>
              <a:t>logback</a:t>
            </a:r>
            <a:r>
              <a:rPr lang="en-US" sz="2000" dirty="0"/>
              <a:t>-classic module will also import the </a:t>
            </a:r>
            <a:r>
              <a:rPr lang="en-US" sz="2000" dirty="0" err="1"/>
              <a:t>logback</a:t>
            </a:r>
            <a:r>
              <a:rPr lang="en-US" sz="2000" dirty="0"/>
              <a:t>-core as well as slf4j-api modules as well.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Upon running an application, </a:t>
            </a:r>
            <a:r>
              <a:rPr lang="en-US" sz="2400" dirty="0" err="1"/>
              <a:t>logback</a:t>
            </a:r>
            <a:r>
              <a:rPr lang="en-US" sz="2400" dirty="0"/>
              <a:t> will search for configurations in this order: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Search for these files in </a:t>
            </a:r>
            <a:r>
              <a:rPr lang="en-US" sz="2000" dirty="0" err="1"/>
              <a:t>classpath</a:t>
            </a:r>
            <a:r>
              <a:rPr lang="en-US" sz="2000" dirty="0"/>
              <a:t> (in this order):</a:t>
            </a:r>
          </a:p>
          <a:p>
            <a:pPr lvl="2">
              <a:buFont typeface="+mj-lt"/>
              <a:buAutoNum type="arabicPeriod"/>
            </a:pPr>
            <a:r>
              <a:rPr lang="en-US" sz="1600" dirty="0"/>
              <a:t>Logback-test.xml</a:t>
            </a:r>
          </a:p>
          <a:p>
            <a:pPr lvl="2">
              <a:buFont typeface="+mj-lt"/>
              <a:buAutoNum type="arabicPeriod"/>
            </a:pPr>
            <a:r>
              <a:rPr lang="en-US" sz="1600" dirty="0"/>
              <a:t>Logback.xml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Attempt to use Java’s </a:t>
            </a:r>
            <a:r>
              <a:rPr lang="en-US" sz="2000" dirty="0" err="1"/>
              <a:t>ServiceLoader</a:t>
            </a:r>
            <a:r>
              <a:rPr lang="en-US" sz="2000" dirty="0"/>
              <a:t> to locate an implementor of </a:t>
            </a:r>
            <a:r>
              <a:rPr lang="en-US" sz="2000" dirty="0" err="1"/>
              <a:t>com.qos.logback.classic.sp.Configurator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Configure itself to output to the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10614-A6ED-4D66-8963-E9D098B4C492}"/>
              </a:ext>
            </a:extLst>
          </p:cNvPr>
          <p:cNvSpPr/>
          <p:nvPr/>
        </p:nvSpPr>
        <p:spPr>
          <a:xfrm>
            <a:off x="380010" y="2355716"/>
            <a:ext cx="8383980" cy="14804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GB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https://mvnrepository.com/artifact/ch.qos.logback/logback-classic --&gt;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ch.qos.logback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logback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-classic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1.4.5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1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– logback.xml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AE5B7-B3A4-4860-8193-0638E3FA919E}"/>
              </a:ext>
            </a:extLst>
          </p:cNvPr>
          <p:cNvSpPr/>
          <p:nvPr/>
        </p:nvSpPr>
        <p:spPr>
          <a:xfrm>
            <a:off x="380010" y="1364973"/>
            <a:ext cx="8383980" cy="5363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GB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"STDOUT" </a:t>
            </a:r>
            <a:r>
              <a:rPr lang="en-GB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ch.qos.logback.core.ConsoleAppender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%-4relative %d{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 [%thread] %-5level %logger{5}.%M - %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"LOG_FILE"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LogFile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"ROLLING" </a:t>
            </a:r>
            <a:r>
              <a:rPr lang="en-GB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ch.qos.logback.core.rolling.RollingFileAppender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nn-NO" sz="1800" dirty="0">
                <a:solidFill>
                  <a:srgbClr val="3F7F7F"/>
                </a:solidFill>
                <a:latin typeface="Consolas" panose="020B0609020204030204" pitchFamily="49" charset="0"/>
              </a:rPr>
              <a:t>file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${LOG_FILE}.log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nn-NO" sz="1800" dirty="0">
                <a:solidFill>
                  <a:srgbClr val="3F7F7F"/>
                </a:solidFill>
                <a:latin typeface="Consolas" panose="020B0609020204030204" pitchFamily="49" charset="0"/>
              </a:rPr>
              <a:t>file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rollingPolicy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ch.qos.logback.core.rolling.TimeBasedRollingPolicy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fileNamePattern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${LOG_FILE}.%d{</a:t>
            </a:r>
            <a:r>
              <a:rPr lang="en-GB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yyyy</a:t>
            </a:r>
            <a:r>
              <a:rPr lang="en-GB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-MM-dd-HH-mm}.log</a:t>
            </a:r>
            <a:r>
              <a:rPr lang="en-GB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fileNamePattern</a:t>
            </a:r>
            <a:r>
              <a:rPr lang="en-GB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maxHistory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maxHistory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totalSizeCap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2GB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totalSizeCap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rollingPolicy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%d{</a:t>
            </a:r>
            <a:r>
              <a:rPr lang="en-GB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yyyy</a:t>
            </a:r>
            <a:r>
              <a:rPr lang="en-GB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-MMM-dd | </a:t>
            </a:r>
            <a:r>
              <a:rPr lang="en-GB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GB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} [%thread] %-5level %logger{50}.%M - %</a:t>
            </a:r>
            <a:r>
              <a:rPr lang="en-GB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GB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GB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logger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"examples"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level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"INFO"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-ref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"STDOUT" 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logger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logger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com.revature.models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level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"WARN"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-ref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"ROLLING" 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logger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root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level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"debug"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-ref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"STDOUT" 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root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– Tags and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0EED9B-1BED-4BCD-ACE0-C1E0F279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43574"/>
            <a:ext cx="8383980" cy="48201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append</a:t>
            </a:r>
            <a:r>
              <a:rPr lang="en-US" dirty="0"/>
              <a:t> – Nested within </a:t>
            </a:r>
            <a:r>
              <a:rPr lang="en-US" dirty="0" err="1"/>
              <a:t>Appender</a:t>
            </a:r>
            <a:r>
              <a:rPr lang="en-US" dirty="0"/>
              <a:t>. Used to determine if </a:t>
            </a:r>
            <a:r>
              <a:rPr lang="en-US" dirty="0" err="1"/>
              <a:t>appender</a:t>
            </a:r>
            <a:r>
              <a:rPr lang="en-US" dirty="0"/>
              <a:t> messages should truncate old logs (false) or if new logs should concatenate on previous (true). Defaults to true.</a:t>
            </a:r>
            <a:endParaRPr lang="en-US" b="1" dirty="0"/>
          </a:p>
          <a:p>
            <a:r>
              <a:rPr lang="en-US" b="1" dirty="0" err="1"/>
              <a:t>appender</a:t>
            </a:r>
            <a:r>
              <a:rPr lang="en-US" dirty="0"/>
              <a:t> – An individual </a:t>
            </a:r>
            <a:r>
              <a:rPr lang="en-US" dirty="0" err="1"/>
              <a:t>appender</a:t>
            </a:r>
            <a:r>
              <a:rPr lang="en-US" dirty="0"/>
              <a:t> to be created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 : identifier of </a:t>
            </a:r>
            <a:r>
              <a:rPr lang="en-US" dirty="0" err="1"/>
              <a:t>appender</a:t>
            </a:r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: reference to class in </a:t>
            </a:r>
            <a:r>
              <a:rPr lang="en-US" dirty="0" err="1"/>
              <a:t>logback</a:t>
            </a:r>
            <a:r>
              <a:rPr lang="en-US" dirty="0"/>
              <a:t> module.</a:t>
            </a:r>
          </a:p>
          <a:p>
            <a:r>
              <a:rPr lang="en-US" b="1" dirty="0"/>
              <a:t>appenderRef</a:t>
            </a:r>
            <a:r>
              <a:rPr lang="en-US" dirty="0"/>
              <a:t> – Nested within logger. Reference to a named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Ref </a:t>
            </a:r>
            <a:r>
              <a:rPr lang="en-US" dirty="0"/>
              <a:t>: Name of the </a:t>
            </a:r>
            <a:r>
              <a:rPr lang="en-US" dirty="0" err="1"/>
              <a:t>appender</a:t>
            </a:r>
            <a:r>
              <a:rPr lang="en-US" dirty="0"/>
              <a:t> you are referencing</a:t>
            </a:r>
          </a:p>
          <a:p>
            <a:r>
              <a:rPr lang="en-US" b="1" dirty="0"/>
              <a:t>configuration</a:t>
            </a:r>
            <a:r>
              <a:rPr lang="en-US" dirty="0"/>
              <a:t> – Root element for xml configuration file. </a:t>
            </a:r>
          </a:p>
          <a:p>
            <a:pPr lvl="1"/>
            <a:r>
              <a:rPr lang="en-US" b="1" dirty="0"/>
              <a:t>scan</a:t>
            </a:r>
            <a:r>
              <a:rPr lang="en-US" dirty="0"/>
              <a:t> : enables automatic re-configuration</a:t>
            </a:r>
          </a:p>
          <a:p>
            <a:pPr lvl="1"/>
            <a:r>
              <a:rPr lang="en-US" b="1" dirty="0"/>
              <a:t>scanPeriod</a:t>
            </a:r>
            <a:r>
              <a:rPr lang="en-US" dirty="0"/>
              <a:t> : optional with ‘scan’ to designate time for scans.</a:t>
            </a:r>
          </a:p>
          <a:p>
            <a:pPr lvl="2"/>
            <a:r>
              <a:rPr lang="en-US" dirty="0"/>
              <a:t>scanPeriod units: milliseconds, seconds, minutes, or hours</a:t>
            </a:r>
          </a:p>
          <a:p>
            <a:r>
              <a:rPr lang="en-US" b="1" dirty="0"/>
              <a:t>encoder</a:t>
            </a:r>
            <a:r>
              <a:rPr lang="en-US" dirty="0"/>
              <a:t> – Nested within Appender. transforms events to a byte array and writes the byte array to an output stream.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792577" cy="1224150"/>
          </a:xfrm>
        </p:spPr>
        <p:txBody>
          <a:bodyPr/>
          <a:lstStyle/>
          <a:p>
            <a:r>
              <a:rPr lang="en-US" dirty="0"/>
              <a:t>Configurations – Tags and Attributes (</a:t>
            </a:r>
            <a:r>
              <a:rPr lang="en-US" dirty="0" err="1"/>
              <a:t>cont</a:t>
            </a:r>
            <a:r>
              <a:rPr lang="en-US" dirty="0"/>
              <a:t>)…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FF65AB-E3B0-4EDE-B41D-B2A3FC87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60353"/>
            <a:ext cx="8383980" cy="480336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file</a:t>
            </a:r>
            <a:r>
              <a:rPr lang="en-US" dirty="0"/>
              <a:t> – Nested within </a:t>
            </a:r>
            <a:r>
              <a:rPr lang="en-US" dirty="0" err="1"/>
              <a:t>Appender</a:t>
            </a:r>
            <a:r>
              <a:rPr lang="en-US" dirty="0"/>
              <a:t>. Name of file in which </a:t>
            </a:r>
            <a:r>
              <a:rPr lang="en-US" dirty="0" err="1"/>
              <a:t>appender</a:t>
            </a:r>
            <a:r>
              <a:rPr lang="en-US" dirty="0"/>
              <a:t> should output. If file doesn’t exist, a new file will be created</a:t>
            </a:r>
          </a:p>
          <a:p>
            <a:r>
              <a:rPr lang="en-US" b="1" dirty="0" err="1"/>
              <a:t>fileNamePattern</a:t>
            </a:r>
            <a:r>
              <a:rPr lang="en-US" dirty="0"/>
              <a:t> – Nested within </a:t>
            </a:r>
            <a:r>
              <a:rPr lang="en-US" dirty="0" err="1"/>
              <a:t>rollingPolicy</a:t>
            </a:r>
            <a:r>
              <a:rPr lang="en-US" dirty="0"/>
              <a:t>. Determines the name of the rolling files, as well as rolling policy time.</a:t>
            </a:r>
          </a:p>
          <a:p>
            <a:r>
              <a:rPr lang="en-US" b="1" dirty="0"/>
              <a:t>logger</a:t>
            </a:r>
            <a:r>
              <a:rPr lang="en-US" dirty="0"/>
              <a:t> – Reference for configured logger. Determines which logs should be recorded, and associated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 : package location for named logger</a:t>
            </a:r>
          </a:p>
          <a:p>
            <a:pPr lvl="1"/>
            <a:r>
              <a:rPr lang="en-US" b="1" dirty="0"/>
              <a:t>level</a:t>
            </a:r>
            <a:r>
              <a:rPr lang="en-US" dirty="0"/>
              <a:t> : the logging level.</a:t>
            </a:r>
            <a:endParaRPr lang="en-US" b="1" dirty="0"/>
          </a:p>
          <a:p>
            <a:r>
              <a:rPr lang="en-US" b="1" dirty="0" err="1"/>
              <a:t>maxHistory</a:t>
            </a:r>
            <a:r>
              <a:rPr lang="en-US" dirty="0"/>
              <a:t> – Nested within </a:t>
            </a:r>
            <a:r>
              <a:rPr lang="en-US" dirty="0" err="1"/>
              <a:t>rollingPolicy</a:t>
            </a:r>
            <a:r>
              <a:rPr lang="en-US" dirty="0"/>
              <a:t>. The maximum number of files to keep before removing old log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1681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1881</Words>
  <Application>Microsoft Office PowerPoint</Application>
  <PresentationFormat>On-screen Show (4:3)</PresentationFormat>
  <Paragraphs>186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2_Custom Design</vt:lpstr>
      <vt:lpstr>Intro to REST Logging with Logback &amp;</vt:lpstr>
      <vt:lpstr>Representational State Transfer (REST)</vt:lpstr>
      <vt:lpstr>REST Principles</vt:lpstr>
      <vt:lpstr>**Logging Basics**</vt:lpstr>
      <vt:lpstr>Logging with Logback</vt:lpstr>
      <vt:lpstr>Configurations – Maven</vt:lpstr>
      <vt:lpstr>Configurations – logback.xml</vt:lpstr>
      <vt:lpstr>Configurations – Tags and Attributes</vt:lpstr>
      <vt:lpstr>Configurations – Tags and Attributes (cont)…</vt:lpstr>
      <vt:lpstr>PowerPoint Presentation</vt:lpstr>
      <vt:lpstr>Configurations – patterns</vt:lpstr>
      <vt:lpstr>Configurations – Usage</vt:lpstr>
      <vt:lpstr>***Logging Levels***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259</cp:revision>
  <dcterms:modified xsi:type="dcterms:W3CDTF">2023-09-07T22:34:21Z</dcterms:modified>
</cp:coreProperties>
</file>