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90" r:id="rId1"/>
  </p:sldMasterIdLst>
  <p:notesMasterIdLst>
    <p:notesMasterId r:id="rId30"/>
  </p:notesMasterIdLst>
  <p:handoutMasterIdLst>
    <p:handoutMasterId r:id="rId31"/>
  </p:handoutMasterIdLst>
  <p:sldIdLst>
    <p:sldId id="256" r:id="rId2"/>
    <p:sldId id="272" r:id="rId3"/>
    <p:sldId id="360" r:id="rId4"/>
    <p:sldId id="337" r:id="rId5"/>
    <p:sldId id="339" r:id="rId6"/>
    <p:sldId id="362" r:id="rId7"/>
    <p:sldId id="338" r:id="rId8"/>
    <p:sldId id="357" r:id="rId9"/>
    <p:sldId id="363" r:id="rId10"/>
    <p:sldId id="361" r:id="rId11"/>
    <p:sldId id="358" r:id="rId12"/>
    <p:sldId id="364" r:id="rId13"/>
    <p:sldId id="370" r:id="rId14"/>
    <p:sldId id="343" r:id="rId15"/>
    <p:sldId id="372" r:id="rId16"/>
    <p:sldId id="341" r:id="rId17"/>
    <p:sldId id="344" r:id="rId18"/>
    <p:sldId id="365" r:id="rId19"/>
    <p:sldId id="369" r:id="rId20"/>
    <p:sldId id="366" r:id="rId21"/>
    <p:sldId id="340" r:id="rId22"/>
    <p:sldId id="345" r:id="rId23"/>
    <p:sldId id="367" r:id="rId24"/>
    <p:sldId id="373" r:id="rId25"/>
    <p:sldId id="375" r:id="rId26"/>
    <p:sldId id="376" r:id="rId27"/>
    <p:sldId id="377" r:id="rId28"/>
    <p:sldId id="258" r:id="rId29"/>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76">
          <p15:clr>
            <a:srgbClr val="A4A3A4"/>
          </p15:clr>
        </p15:guide>
        <p15:guide id="2" orient="horz" pos="763">
          <p15:clr>
            <a:srgbClr val="A4A3A4"/>
          </p15:clr>
        </p15:guide>
        <p15:guide id="3" orient="horz" pos="288">
          <p15:clr>
            <a:srgbClr val="A4A3A4"/>
          </p15:clr>
        </p15:guide>
        <p15:guide id="4" orient="horz" pos="708">
          <p15:clr>
            <a:srgbClr val="A4A3A4"/>
          </p15:clr>
        </p15:guide>
        <p15:guide id="5" pos="240">
          <p15:clr>
            <a:srgbClr val="A4A3A4"/>
          </p15:clr>
        </p15:guide>
        <p15:guide id="6" pos="5035">
          <p15:clr>
            <a:srgbClr val="A4A3A4"/>
          </p15:clr>
        </p15:guide>
        <p15:guide id="7" pos="3437">
          <p15:clr>
            <a:srgbClr val="A4A3A4"/>
          </p15:clr>
        </p15:guide>
        <p15:guide id="8" pos="3495">
          <p15:clr>
            <a:srgbClr val="A4A3A4"/>
          </p15:clr>
        </p15:guide>
        <p15:guide id="9" pos="1825">
          <p15:clr>
            <a:srgbClr val="A4A3A4"/>
          </p15:clr>
        </p15:guide>
        <p15:guide id="10" pos="1882">
          <p15:clr>
            <a:srgbClr val="A4A3A4"/>
          </p15:clr>
        </p15:guide>
        <p15:guide id="11" pos="3399">
          <p15:clr>
            <a:srgbClr val="A4A3A4"/>
          </p15:clr>
        </p15:guide>
        <p15:guide id="12" pos="2122">
          <p15:clr>
            <a:srgbClr val="A4A3A4"/>
          </p15:clr>
        </p15:guide>
        <p15:guide id="13" orient="horz" pos="765">
          <p15:clr>
            <a:srgbClr val="A4A3A4"/>
          </p15:clr>
        </p15:guide>
        <p15:guide id="14" pos="2880">
          <p15:clr>
            <a:srgbClr val="A4A3A4"/>
          </p15:clr>
        </p15:guide>
        <p15:guide id="15" pos="1440">
          <p15:clr>
            <a:srgbClr val="A4A3A4"/>
          </p15:clr>
        </p15:guide>
        <p15:guide id="16" pos="4320">
          <p15:clr>
            <a:srgbClr val="A4A3A4"/>
          </p15:clr>
        </p15:guide>
      </p15:sldGuideLst>
    </p:ext>
    <p:ext uri="{2D200454-40CA-4A62-9FC3-DE9A4176ACB9}">
      <p15:notesGuideLst xmlns:p15="http://schemas.microsoft.com/office/powerpoint/2012/main">
        <p15:guide id="1" orient="horz" pos="3002" userDrawn="1">
          <p15:clr>
            <a:srgbClr val="A4A3A4"/>
          </p15:clr>
        </p15:guide>
        <p15:guide id="2" pos="2282" userDrawn="1">
          <p15:clr>
            <a:srgbClr val="A4A3A4"/>
          </p15:clr>
        </p15:guide>
        <p15:guide id="3" orient="horz" pos="2928" userDrawn="1">
          <p15:clr>
            <a:srgbClr val="A4A3A4"/>
          </p15:clr>
        </p15:guide>
        <p15:guide id="4"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regg" initials="G" lastIdx="13" clrIdx="0"/>
  <p:cmAuthor id="1" name="Tatiana" initials="T" lastIdx="13"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FF"/>
    <a:srgbClr val="DD756D"/>
    <a:srgbClr val="F7A528"/>
    <a:srgbClr val="474C55"/>
    <a:srgbClr val="669A91"/>
    <a:srgbClr val="9171A7"/>
    <a:srgbClr val="CCCC00"/>
    <a:srgbClr val="B07750"/>
    <a:srgbClr val="AC545C"/>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65" autoAdjust="0"/>
    <p:restoredTop sz="86389" autoAdjust="0"/>
  </p:normalViewPr>
  <p:slideViewPr>
    <p:cSldViewPr snapToGrid="0">
      <p:cViewPr varScale="1">
        <p:scale>
          <a:sx n="112" d="100"/>
          <a:sy n="112" d="100"/>
        </p:scale>
        <p:origin x="1596" y="96"/>
      </p:cViewPr>
      <p:guideLst>
        <p:guide orient="horz" pos="4176"/>
        <p:guide orient="horz" pos="763"/>
        <p:guide orient="horz" pos="288"/>
        <p:guide orient="horz" pos="708"/>
        <p:guide pos="240"/>
        <p:guide pos="5035"/>
        <p:guide pos="3437"/>
        <p:guide pos="3495"/>
        <p:guide pos="1825"/>
        <p:guide pos="1882"/>
        <p:guide pos="3399"/>
        <p:guide pos="2122"/>
        <p:guide orient="horz" pos="765"/>
        <p:guide pos="2880"/>
        <p:guide pos="1440"/>
        <p:guide pos="4320"/>
      </p:guideLst>
    </p:cSldViewPr>
  </p:slideViewPr>
  <p:outlineViewPr>
    <p:cViewPr>
      <p:scale>
        <a:sx n="33" d="100"/>
        <a:sy n="33" d="100"/>
      </p:scale>
      <p:origin x="0" y="-548"/>
    </p:cViewPr>
  </p:outlineViewPr>
  <p:notesTextViewPr>
    <p:cViewPr>
      <p:scale>
        <a:sx n="1" d="1"/>
        <a:sy n="1" d="1"/>
      </p:scale>
      <p:origin x="0" y="0"/>
    </p:cViewPr>
  </p:notesTextViewPr>
  <p:sorterViewPr>
    <p:cViewPr varScale="1">
      <p:scale>
        <a:sx n="1" d="1"/>
        <a:sy n="1" d="1"/>
      </p:scale>
      <p:origin x="0" y="0"/>
    </p:cViewPr>
  </p:sorterViewPr>
  <p:notesViewPr>
    <p:cSldViewPr snapToGrid="0">
      <p:cViewPr>
        <p:scale>
          <a:sx n="100" d="100"/>
          <a:sy n="100" d="100"/>
        </p:scale>
        <p:origin x="-1956" y="1242"/>
      </p:cViewPr>
      <p:guideLst>
        <p:guide orient="horz" pos="3002"/>
        <p:guide pos="228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7840" cy="464820"/>
          </a:xfrm>
          <a:prstGeom prst="rect">
            <a:avLst/>
          </a:prstGeom>
        </p:spPr>
        <p:txBody>
          <a:bodyPr vert="horz" lIns="93159" tIns="46579" rIns="93159" bIns="4657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59" tIns="46579" rIns="93159" bIns="46579" rtlCol="0"/>
          <a:lstStyle>
            <a:lvl1pPr algn="r">
              <a:defRPr sz="1200"/>
            </a:lvl1pPr>
          </a:lstStyle>
          <a:p>
            <a:fld id="{CA869C63-99CE-7C40-A7E9-3930C61B23AB}" type="datetimeFigureOut">
              <a:t>9/14/2023</a:t>
            </a:fld>
            <a:endParaRPr lang="en-US" dirty="0"/>
          </a:p>
        </p:txBody>
      </p:sp>
      <p:sp>
        <p:nvSpPr>
          <p:cNvPr id="4" name="Footer Placeholder 3"/>
          <p:cNvSpPr>
            <a:spLocks noGrp="1"/>
          </p:cNvSpPr>
          <p:nvPr>
            <p:ph type="ftr" sz="quarter" idx="2"/>
          </p:nvPr>
        </p:nvSpPr>
        <p:spPr>
          <a:xfrm>
            <a:off x="1" y="8829965"/>
            <a:ext cx="3037840" cy="464820"/>
          </a:xfrm>
          <a:prstGeom prst="rect">
            <a:avLst/>
          </a:prstGeom>
        </p:spPr>
        <p:txBody>
          <a:bodyPr vert="horz" lIns="93159" tIns="46579" rIns="93159" bIns="4657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5"/>
            <a:ext cx="3037840" cy="464820"/>
          </a:xfrm>
          <a:prstGeom prst="rect">
            <a:avLst/>
          </a:prstGeom>
        </p:spPr>
        <p:txBody>
          <a:bodyPr vert="horz" lIns="93159" tIns="46579" rIns="93159" bIns="46579" rtlCol="0" anchor="b"/>
          <a:lstStyle>
            <a:lvl1pPr algn="r">
              <a:defRPr sz="1200"/>
            </a:lvl1pPr>
          </a:lstStyle>
          <a:p>
            <a:fld id="{155B6EDB-6C4A-2346-91D8-76F2620B19F2}" type="slidenum">
              <a:t>‹#›</a:t>
            </a:fld>
            <a:endParaRPr lang="en-US" dirty="0"/>
          </a:p>
        </p:txBody>
      </p:sp>
    </p:spTree>
    <p:extLst>
      <p:ext uri="{BB962C8B-B14F-4D97-AF65-F5344CB8AC3E}">
        <p14:creationId xmlns:p14="http://schemas.microsoft.com/office/powerpoint/2010/main" val="36865247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7840" cy="464820"/>
          </a:xfrm>
          <a:prstGeom prst="rect">
            <a:avLst/>
          </a:prstGeom>
        </p:spPr>
        <p:txBody>
          <a:bodyPr vert="horz" lIns="93159" tIns="46579" rIns="93159" bIns="4657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59" tIns="46579" rIns="93159" bIns="46579" rtlCol="0"/>
          <a:lstStyle>
            <a:lvl1pPr algn="r">
              <a:defRPr sz="1200"/>
            </a:lvl1pPr>
          </a:lstStyle>
          <a:p>
            <a:fld id="{E3E59D94-626A-4CE8-9932-5221A04BF234}" type="datetimeFigureOut">
              <a:rPr lang="en-US" smtClean="0"/>
              <a:t>9/14/2023</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59" tIns="46579" rIns="93159" bIns="4657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59" tIns="46579" rIns="93159" bIns="4657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29965"/>
            <a:ext cx="3037840" cy="464820"/>
          </a:xfrm>
          <a:prstGeom prst="rect">
            <a:avLst/>
          </a:prstGeom>
        </p:spPr>
        <p:txBody>
          <a:bodyPr vert="horz" lIns="93159" tIns="46579" rIns="93159" bIns="4657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5"/>
            <a:ext cx="3037840" cy="464820"/>
          </a:xfrm>
          <a:prstGeom prst="rect">
            <a:avLst/>
          </a:prstGeom>
        </p:spPr>
        <p:txBody>
          <a:bodyPr vert="horz" lIns="93159" tIns="46579" rIns="93159" bIns="46579" rtlCol="0" anchor="b"/>
          <a:lstStyle>
            <a:lvl1pPr algn="r">
              <a:defRPr sz="1200"/>
            </a:lvl1pPr>
          </a:lstStyle>
          <a:p>
            <a:fld id="{043CB7BC-4AFB-4847-AC93-5F4E37C870A2}" type="slidenum">
              <a:rPr lang="en-US" smtClean="0"/>
              <a:t>‹#›</a:t>
            </a:fld>
            <a:endParaRPr lang="en-US" dirty="0"/>
          </a:p>
        </p:txBody>
      </p:sp>
    </p:spTree>
    <p:extLst>
      <p:ext uri="{BB962C8B-B14F-4D97-AF65-F5344CB8AC3E}">
        <p14:creationId xmlns:p14="http://schemas.microsoft.com/office/powerpoint/2010/main" val="180791407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6" name="Google Shape;216;p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43CB7BC-4AFB-4847-AC93-5F4E37C870A2}" type="slidenum">
              <a:rPr lang="en-US" smtClean="0"/>
              <a:t>24</a:t>
            </a:fld>
            <a:endParaRPr lang="en-US" dirty="0"/>
          </a:p>
        </p:txBody>
      </p:sp>
    </p:spTree>
    <p:extLst>
      <p:ext uri="{BB962C8B-B14F-4D97-AF65-F5344CB8AC3E}">
        <p14:creationId xmlns:p14="http://schemas.microsoft.com/office/powerpoint/2010/main" val="12273271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t="33848" b="649"/>
          <a:stretch/>
        </p:blipFill>
        <p:spPr>
          <a:xfrm>
            <a:off x="-1" y="0"/>
            <a:ext cx="9144002" cy="5030078"/>
          </a:xfrm>
          <a:prstGeom prst="rect">
            <a:avLst/>
          </a:prstGeom>
        </p:spPr>
      </p:pic>
      <p:grpSp>
        <p:nvGrpSpPr>
          <p:cNvPr id="27" name="Group 26"/>
          <p:cNvGrpSpPr/>
          <p:nvPr userDrawn="1"/>
        </p:nvGrpSpPr>
        <p:grpSpPr>
          <a:xfrm>
            <a:off x="496176" y="5451818"/>
            <a:ext cx="3105481" cy="975083"/>
            <a:chOff x="2814452" y="4625522"/>
            <a:chExt cx="5459889" cy="1714337"/>
          </a:xfrm>
        </p:grpSpPr>
        <p:sp>
          <p:nvSpPr>
            <p:cNvPr id="9" name="Freeform 6"/>
            <p:cNvSpPr>
              <a:spLocks noEditPoints="1"/>
            </p:cNvSpPr>
            <p:nvPr userDrawn="1"/>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userDrawn="1"/>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userDrawn="1"/>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userDrawn="1"/>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userDrawn="1"/>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userDrawn="1"/>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userDrawn="1"/>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userDrawn="1"/>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userDrawn="1"/>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userDrawn="1"/>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userDrawn="1"/>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userDrawn="1"/>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userDrawn="1"/>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userDrawn="1"/>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userDrawn="1"/>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userDrawn="1"/>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userDrawn="1"/>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userDrawn="1"/>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496176" y="2924299"/>
            <a:ext cx="6814614" cy="1752600"/>
          </a:xfrm>
        </p:spPr>
        <p:txBody>
          <a:bodyPr/>
          <a:lstStyle>
            <a:lvl1pPr marL="0" indent="0" algn="l">
              <a:buNone/>
              <a:defRPr b="1" baseline="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71138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3_Title Only">
    <p:spTree>
      <p:nvGrpSpPr>
        <p:cNvPr id="1" name=""/>
        <p:cNvGrpSpPr/>
        <p:nvPr/>
      </p:nvGrpSpPr>
      <p:grpSpPr>
        <a:xfrm>
          <a:off x="0" y="0"/>
          <a:ext cx="0" cy="0"/>
          <a:chOff x="0" y="0"/>
          <a:chExt cx="0" cy="0"/>
        </a:xfrm>
      </p:grpSpPr>
      <p:pic>
        <p:nvPicPr>
          <p:cNvPr id="24" name="Picture 23"/>
          <p:cNvPicPr>
            <a:picLocks noChangeAspect="1"/>
          </p:cNvPicPr>
          <p:nvPr userDrawn="1"/>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3" name="SmartArt Placeholder 2"/>
          <p:cNvSpPr>
            <a:spLocks noGrp="1"/>
          </p:cNvSpPr>
          <p:nvPr>
            <p:ph type="dgm" sz="quarter" idx="13"/>
          </p:nvPr>
        </p:nvSpPr>
        <p:spPr>
          <a:xfrm>
            <a:off x="133350" y="125413"/>
            <a:ext cx="8850313" cy="6008687"/>
          </a:xfrm>
        </p:spPr>
        <p:txBody>
          <a:bodyPr/>
          <a:lstStyle/>
          <a:p>
            <a:r>
              <a:rPr lang="en-US"/>
              <a:t>Click icon to add SmartArt graphic</a:t>
            </a:r>
          </a:p>
        </p:txBody>
      </p:sp>
    </p:spTree>
    <p:extLst>
      <p:ext uri="{BB962C8B-B14F-4D97-AF65-F5344CB8AC3E}">
        <p14:creationId xmlns:p14="http://schemas.microsoft.com/office/powerpoint/2010/main" val="2998561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2_Title Only">
    <p:spTree>
      <p:nvGrpSpPr>
        <p:cNvPr id="1" name=""/>
        <p:cNvGrpSpPr/>
        <p:nvPr/>
      </p:nvGrpSpPr>
      <p:grpSpPr>
        <a:xfrm>
          <a:off x="0" y="0"/>
          <a:ext cx="0" cy="0"/>
          <a:chOff x="0" y="0"/>
          <a:chExt cx="0" cy="0"/>
        </a:xfrm>
      </p:grpSpPr>
      <p:sp>
        <p:nvSpPr>
          <p:cNvPr id="2" name="Rectangle 1"/>
          <p:cNvSpPr/>
          <p:nvPr userDrawn="1"/>
        </p:nvSpPr>
        <p:spPr>
          <a:xfrm>
            <a:off x="0" y="6251171"/>
            <a:ext cx="9144000" cy="6068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7765" y="6367323"/>
            <a:ext cx="1260213" cy="394766"/>
          </a:xfrm>
          <a:prstGeom prst="rect">
            <a:avLst/>
          </a:prstGeom>
        </p:spPr>
      </p:pic>
      <p:sp>
        <p:nvSpPr>
          <p:cNvPr id="7" name="Title 1"/>
          <p:cNvSpPr>
            <a:spLocks noGrp="1"/>
          </p:cNvSpPr>
          <p:nvPr>
            <p:ph type="title"/>
          </p:nvPr>
        </p:nvSpPr>
        <p:spPr>
          <a:xfrm>
            <a:off x="380010" y="-4950"/>
            <a:ext cx="8383980" cy="844535"/>
          </a:xfrm>
        </p:spPr>
        <p:txBody>
          <a:bodyPr/>
          <a:lstStyle>
            <a:lvl1pPr>
              <a:defRPr baseline="0">
                <a:solidFill>
                  <a:schemeClr val="accent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380010" y="1097280"/>
            <a:ext cx="8383980" cy="4910129"/>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0251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4" name="Rectangle 3"/>
          <p:cNvSpPr/>
          <p:nvPr userDrawn="1"/>
        </p:nvSpPr>
        <p:spPr>
          <a:xfrm flipV="1">
            <a:off x="0" y="1219200"/>
            <a:ext cx="9144000" cy="563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userDrawn="1"/>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tx2"/>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3" name="Group 2"/>
          <p:cNvGrpSpPr/>
          <p:nvPr userDrawn="1"/>
        </p:nvGrpSpPr>
        <p:grpSpPr>
          <a:xfrm>
            <a:off x="7264458" y="365740"/>
            <a:ext cx="1553307" cy="487719"/>
            <a:chOff x="7264458" y="365740"/>
            <a:chExt cx="1553307" cy="487719"/>
          </a:xfrm>
        </p:grpSpPr>
        <p:sp>
          <p:nvSpPr>
            <p:cNvPr id="8" name="Freeform 6"/>
            <p:cNvSpPr>
              <a:spLocks noEditPoints="1"/>
            </p:cNvSpPr>
            <p:nvPr userDrawn="1"/>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userDrawn="1"/>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userDrawn="1"/>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userDrawn="1"/>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userDrawn="1"/>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userDrawn="1"/>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userDrawn="1"/>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userDrawn="1"/>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userDrawn="1"/>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userDrawn="1"/>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userDrawn="1"/>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userDrawn="1"/>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userDrawn="1"/>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userDrawn="1"/>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userDrawn="1"/>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userDrawn="1"/>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userDrawn="1"/>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338531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725119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28" name="Picture 27"/>
          <p:cNvPicPr>
            <a:picLocks noChangeAspect="1"/>
          </p:cNvPicPr>
          <p:nvPr userDrawn="1"/>
        </p:nvPicPr>
        <p:blipFill rotWithShape="1">
          <a:blip r:embed="rId2" cstate="print">
            <a:extLst>
              <a:ext uri="{28A0092B-C50C-407E-A947-70E740481C1C}">
                <a14:useLocalDpi xmlns:a14="http://schemas.microsoft.com/office/drawing/2010/main" val="0"/>
              </a:ext>
            </a:extLst>
          </a:blip>
          <a:srcRect t="33086" b="1379"/>
          <a:stretch/>
        </p:blipFill>
        <p:spPr>
          <a:xfrm flipV="1">
            <a:off x="0" y="0"/>
            <a:ext cx="9144000" cy="5030078"/>
          </a:xfrm>
          <a:prstGeom prst="rect">
            <a:avLst/>
          </a:prstGeom>
        </p:spPr>
      </p:pic>
      <p:grpSp>
        <p:nvGrpSpPr>
          <p:cNvPr id="27" name="Group 26"/>
          <p:cNvGrpSpPr/>
          <p:nvPr userDrawn="1"/>
        </p:nvGrpSpPr>
        <p:grpSpPr>
          <a:xfrm>
            <a:off x="496176" y="5451818"/>
            <a:ext cx="3105481" cy="975083"/>
            <a:chOff x="2814452" y="4625522"/>
            <a:chExt cx="5459889" cy="1714337"/>
          </a:xfrm>
        </p:grpSpPr>
        <p:sp>
          <p:nvSpPr>
            <p:cNvPr id="9" name="Freeform 6"/>
            <p:cNvSpPr>
              <a:spLocks noEditPoints="1"/>
            </p:cNvSpPr>
            <p:nvPr userDrawn="1"/>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userDrawn="1"/>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userDrawn="1"/>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userDrawn="1"/>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userDrawn="1"/>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userDrawn="1"/>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userDrawn="1"/>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userDrawn="1"/>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userDrawn="1"/>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userDrawn="1"/>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userDrawn="1"/>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userDrawn="1"/>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userDrawn="1"/>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userDrawn="1"/>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userDrawn="1"/>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userDrawn="1"/>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userDrawn="1"/>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userDrawn="1"/>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bg1"/>
                </a:solidFill>
                <a:latin typeface="Arial" panose="020B0604020202020204" pitchFamily="34" charset="0"/>
                <a:cs typeface="Arial" panose="020B0604020202020204" pitchFamily="34" charset="0"/>
              </a:defRPr>
            </a:lvl1pPr>
          </a:lstStyle>
          <a:p>
            <a:r>
              <a:rPr lang="en-US" dirty="0"/>
              <a:t>Click to edit master</a:t>
            </a:r>
          </a:p>
        </p:txBody>
      </p:sp>
      <p:sp>
        <p:nvSpPr>
          <p:cNvPr id="3" name="Subtitle 2"/>
          <p:cNvSpPr>
            <a:spLocks noGrp="1"/>
          </p:cNvSpPr>
          <p:nvPr>
            <p:ph type="subTitle" idx="1"/>
          </p:nvPr>
        </p:nvSpPr>
        <p:spPr>
          <a:xfrm>
            <a:off x="496176" y="2924299"/>
            <a:ext cx="6814614" cy="1752600"/>
          </a:xfrm>
        </p:spPr>
        <p:txBody>
          <a:bodyPr/>
          <a:lstStyle>
            <a:lvl1pPr marL="0" indent="0" algn="l">
              <a:buNone/>
              <a:defRPr baseline="0">
                <a:solidFill>
                  <a:schemeClr val="tx2"/>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21615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t="67499" b="6701"/>
          <a:stretch/>
        </p:blipFill>
        <p:spPr>
          <a:xfrm flipV="1">
            <a:off x="0" y="1740436"/>
            <a:ext cx="9144000" cy="1502227"/>
          </a:xfrm>
          <a:prstGeom prst="rect">
            <a:avLst/>
          </a:prstGeom>
        </p:spPr>
      </p:pic>
      <p:pic>
        <p:nvPicPr>
          <p:cNvPr id="7" name="Picture 6"/>
          <p:cNvPicPr>
            <a:picLocks noChangeAspect="1"/>
          </p:cNvPicPr>
          <p:nvPr userDrawn="1"/>
        </p:nvPicPr>
        <p:blipFill rotWithShape="1">
          <a:blip r:embed="rId3">
            <a:extLst>
              <a:ext uri="{28A0092B-C50C-407E-A947-70E740481C1C}">
                <a14:useLocalDpi xmlns:a14="http://schemas.microsoft.com/office/drawing/2010/main" val="0"/>
              </a:ext>
            </a:extLst>
          </a:blip>
          <a:srcRect t="24620" b="16130"/>
          <a:stretch/>
        </p:blipFill>
        <p:spPr>
          <a:xfrm flipH="1">
            <a:off x="2766" y="3242663"/>
            <a:ext cx="9144000" cy="3615334"/>
          </a:xfrm>
          <a:prstGeom prst="rect">
            <a:avLst/>
          </a:prstGeom>
        </p:spPr>
      </p:pic>
      <p:sp>
        <p:nvSpPr>
          <p:cNvPr id="9" name="Rectangle 8"/>
          <p:cNvSpPr/>
          <p:nvPr userDrawn="1"/>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userDrawn="1"/>
        </p:nvGrpSpPr>
        <p:grpSpPr>
          <a:xfrm>
            <a:off x="496176" y="382676"/>
            <a:ext cx="3105481" cy="975083"/>
            <a:chOff x="2814452" y="4625522"/>
            <a:chExt cx="5459889" cy="1714337"/>
          </a:xfrm>
        </p:grpSpPr>
        <p:sp>
          <p:nvSpPr>
            <p:cNvPr id="11" name="Freeform 6"/>
            <p:cNvSpPr>
              <a:spLocks noEditPoints="1"/>
            </p:cNvSpPr>
            <p:nvPr userDrawn="1"/>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userDrawn="1"/>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userDrawn="1"/>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userDrawn="1"/>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userDrawn="1"/>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userDrawn="1"/>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userDrawn="1"/>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userDrawn="1"/>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userDrawn="1"/>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userDrawn="1"/>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userDrawn="1"/>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userDrawn="1"/>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userDrawn="1"/>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userDrawn="1"/>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userDrawn="1"/>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userDrawn="1"/>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2728903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3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750" fill="hold"/>
                                        <p:tgtEl>
                                          <p:spTgt spid="6"/>
                                        </p:tgtEl>
                                        <p:attrNameLst>
                                          <p:attrName>ppt_x</p:attrName>
                                        </p:attrNameLst>
                                      </p:cBhvr>
                                      <p:tavLst>
                                        <p:tav tm="0">
                                          <p:val>
                                            <p:strVal val="#ppt_x"/>
                                          </p:val>
                                        </p:tav>
                                        <p:tav tm="100000">
                                          <p:val>
                                            <p:strVal val="#ppt_x"/>
                                          </p:val>
                                        </p:tav>
                                      </p:tavLst>
                                    </p:anim>
                                    <p:anim calcmode="lin" valueType="num">
                                      <p:cBhvr additive="base">
                                        <p:cTn id="12" dur="75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2">
    <p:spTree>
      <p:nvGrpSpPr>
        <p:cNvPr id="1" name=""/>
        <p:cNvGrpSpPr/>
        <p:nvPr/>
      </p:nvGrpSpPr>
      <p:grpSpPr>
        <a:xfrm>
          <a:off x="0" y="0"/>
          <a:ext cx="0" cy="0"/>
          <a:chOff x="0" y="0"/>
          <a:chExt cx="0" cy="0"/>
        </a:xfrm>
      </p:grpSpPr>
      <p:pic>
        <p:nvPicPr>
          <p:cNvPr id="53" name="Picture 52"/>
          <p:cNvPicPr>
            <a:picLocks noChangeAspect="1"/>
          </p:cNvPicPr>
          <p:nvPr userDrawn="1"/>
        </p:nvPicPr>
        <p:blipFill rotWithShape="1">
          <a:blip r:embed="rId2" cstate="print">
            <a:extLst>
              <a:ext uri="{28A0092B-C50C-407E-A947-70E740481C1C}">
                <a14:useLocalDpi xmlns:a14="http://schemas.microsoft.com/office/drawing/2010/main" val="0"/>
              </a:ext>
            </a:extLst>
          </a:blip>
          <a:srcRect l="6615" t="2065" r="80083" b="1471"/>
          <a:stretch/>
        </p:blipFill>
        <p:spPr>
          <a:xfrm rot="5400000">
            <a:off x="3820885" y="-2080448"/>
            <a:ext cx="1502227" cy="9143997"/>
          </a:xfrm>
          <a:prstGeom prst="rect">
            <a:avLst/>
          </a:prstGeom>
        </p:spPr>
      </p:pic>
      <p:pic>
        <p:nvPicPr>
          <p:cNvPr id="54" name="Picture 53"/>
          <p:cNvPicPr>
            <a:picLocks noChangeAspect="1"/>
          </p:cNvPicPr>
          <p:nvPr userDrawn="1"/>
        </p:nvPicPr>
        <p:blipFill rotWithShape="1">
          <a:blip r:embed="rId3" cstate="print">
            <a:extLst>
              <a:ext uri="{28A0092B-C50C-407E-A947-70E740481C1C}">
                <a14:useLocalDpi xmlns:a14="http://schemas.microsoft.com/office/drawing/2010/main" val="0"/>
              </a:ext>
            </a:extLst>
          </a:blip>
          <a:srcRect t="20282" b="20282"/>
          <a:stretch/>
        </p:blipFill>
        <p:spPr>
          <a:xfrm>
            <a:off x="0" y="3242662"/>
            <a:ext cx="9144000" cy="3623223"/>
          </a:xfrm>
          <a:prstGeom prst="rect">
            <a:avLst/>
          </a:prstGeom>
        </p:spPr>
      </p:pic>
      <p:sp>
        <p:nvSpPr>
          <p:cNvPr id="9" name="Rectangle 8"/>
          <p:cNvSpPr/>
          <p:nvPr userDrawn="1"/>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userDrawn="1"/>
        </p:nvGrpSpPr>
        <p:grpSpPr>
          <a:xfrm>
            <a:off x="496176" y="382676"/>
            <a:ext cx="3105481" cy="975083"/>
            <a:chOff x="2814452" y="4625522"/>
            <a:chExt cx="5459889" cy="1714337"/>
          </a:xfrm>
        </p:grpSpPr>
        <p:sp>
          <p:nvSpPr>
            <p:cNvPr id="11" name="Freeform 6"/>
            <p:cNvSpPr>
              <a:spLocks noEditPoints="1"/>
            </p:cNvSpPr>
            <p:nvPr userDrawn="1"/>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userDrawn="1"/>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userDrawn="1"/>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userDrawn="1"/>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userDrawn="1"/>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userDrawn="1"/>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userDrawn="1"/>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userDrawn="1"/>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userDrawn="1"/>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userDrawn="1"/>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userDrawn="1"/>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userDrawn="1"/>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userDrawn="1"/>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userDrawn="1"/>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userDrawn="1"/>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userDrawn="1"/>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1409891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750" fill="hold"/>
                                        <p:tgtEl>
                                          <p:spTgt spid="53"/>
                                        </p:tgtEl>
                                        <p:attrNameLst>
                                          <p:attrName>ppt_x</p:attrName>
                                        </p:attrNameLst>
                                      </p:cBhvr>
                                      <p:tavLst>
                                        <p:tav tm="0">
                                          <p:val>
                                            <p:strVal val="#ppt_x"/>
                                          </p:val>
                                        </p:tav>
                                        <p:tav tm="100000">
                                          <p:val>
                                            <p:strVal val="#ppt_x"/>
                                          </p:val>
                                        </p:tav>
                                      </p:tavLst>
                                    </p:anim>
                                    <p:anim calcmode="lin" valueType="num">
                                      <p:cBhvr additive="base">
                                        <p:cTn id="8" dur="750" fill="hold"/>
                                        <p:tgtEl>
                                          <p:spTgt spid="53"/>
                                        </p:tgtEl>
                                        <p:attrNameLst>
                                          <p:attrName>ppt_y</p:attrName>
                                        </p:attrNameLst>
                                      </p:cBhvr>
                                      <p:tavLst>
                                        <p:tav tm="0">
                                          <p:val>
                                            <p:strVal val="0-#ppt_h/2"/>
                                          </p:val>
                                        </p:tav>
                                        <p:tav tm="100000">
                                          <p:val>
                                            <p:strVal val="#ppt_y"/>
                                          </p:val>
                                        </p:tav>
                                      </p:tavLst>
                                    </p:anim>
                                  </p:childTnLst>
                                </p:cTn>
                              </p:par>
                              <p:par>
                                <p:cTn id="9" presetID="2" presetClass="entr" presetSubtype="8" decel="100000" fill="hold" nodeType="withEffect">
                                  <p:stCondLst>
                                    <p:cond delay="30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750" fill="hold"/>
                                        <p:tgtEl>
                                          <p:spTgt spid="54"/>
                                        </p:tgtEl>
                                        <p:attrNameLst>
                                          <p:attrName>ppt_x</p:attrName>
                                        </p:attrNameLst>
                                      </p:cBhvr>
                                      <p:tavLst>
                                        <p:tav tm="0">
                                          <p:val>
                                            <p:strVal val="0-#ppt_w/2"/>
                                          </p:val>
                                        </p:tav>
                                        <p:tav tm="100000">
                                          <p:val>
                                            <p:strVal val="#ppt_x"/>
                                          </p:val>
                                        </p:tav>
                                      </p:tavLst>
                                    </p:anim>
                                    <p:anim calcmode="lin" valueType="num">
                                      <p:cBhvr additive="base">
                                        <p:cTn id="12" dur="75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820702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8001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1">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7" name="Content Placeholder 2"/>
          <p:cNvSpPr>
            <a:spLocks noGrp="1"/>
          </p:cNvSpPr>
          <p:nvPr>
            <p:ph idx="13"/>
          </p:nvPr>
        </p:nvSpPr>
        <p:spPr>
          <a:xfrm>
            <a:off x="464444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37227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8" name="Content Placeholder 5"/>
          <p:cNvSpPr>
            <a:spLocks noGrp="1"/>
          </p:cNvSpPr>
          <p:nvPr>
            <p:ph sz="quarter" idx="16" hasCustomPrompt="1"/>
          </p:nvPr>
        </p:nvSpPr>
        <p:spPr>
          <a:xfrm>
            <a:off x="4708408" y="153883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9" name="Content Placeholder 5"/>
          <p:cNvSpPr>
            <a:spLocks noGrp="1"/>
          </p:cNvSpPr>
          <p:nvPr>
            <p:ph sz="quarter" idx="17"/>
          </p:nvPr>
        </p:nvSpPr>
        <p:spPr>
          <a:xfrm>
            <a:off x="351116" y="154035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Edit Master text styles</a:t>
            </a:r>
          </a:p>
          <a:p>
            <a:pPr lvl="1"/>
            <a:r>
              <a:rPr lang="en-US"/>
              <a:t>Second level</a:t>
            </a:r>
          </a:p>
        </p:txBody>
      </p:sp>
      <p:sp>
        <p:nvSpPr>
          <p:cNvPr id="12" name="Content Placeholder 5"/>
          <p:cNvSpPr>
            <a:spLocks noGrp="1"/>
          </p:cNvSpPr>
          <p:nvPr>
            <p:ph sz="quarter" idx="18" hasCustomPrompt="1"/>
          </p:nvPr>
        </p:nvSpPr>
        <p:spPr>
          <a:xfrm>
            <a:off x="4708408" y="409915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13" name="Content Placeholder 5"/>
          <p:cNvSpPr>
            <a:spLocks noGrp="1"/>
          </p:cNvSpPr>
          <p:nvPr>
            <p:ph sz="quarter" idx="19"/>
          </p:nvPr>
        </p:nvSpPr>
        <p:spPr>
          <a:xfrm>
            <a:off x="351116" y="410067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Edit Master text styles</a:t>
            </a:r>
          </a:p>
          <a:p>
            <a:pPr lvl="1"/>
            <a:r>
              <a:rPr lang="en-US"/>
              <a:t>Second level</a:t>
            </a:r>
          </a:p>
        </p:txBody>
      </p:sp>
    </p:spTree>
    <p:extLst>
      <p:ext uri="{BB962C8B-B14F-4D97-AF65-F5344CB8AC3E}">
        <p14:creationId xmlns:p14="http://schemas.microsoft.com/office/powerpoint/2010/main" val="1352677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pic>
        <p:nvPicPr>
          <p:cNvPr id="24" name="Picture 23"/>
          <p:cNvPicPr>
            <a:picLocks noChangeAspect="1"/>
          </p:cNvPicPr>
          <p:nvPr userDrawn="1"/>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46" name="Content Placeholder 45"/>
          <p:cNvSpPr>
            <a:spLocks noGrp="1"/>
          </p:cNvSpPr>
          <p:nvPr>
            <p:ph sz="quarter" idx="13"/>
          </p:nvPr>
        </p:nvSpPr>
        <p:spPr>
          <a:xfrm>
            <a:off x="157163" y="133350"/>
            <a:ext cx="8826500" cy="5951538"/>
          </a:xfrm>
        </p:spPr>
        <p:txBody>
          <a:bodyPr/>
          <a:lstStyle>
            <a:lvl1pPr marL="0" indent="0">
              <a:buNone/>
              <a:defRPr/>
            </a:lvl1pPr>
          </a:lstStyle>
          <a:p>
            <a:pPr lvl="0"/>
            <a:r>
              <a:rPr lang="en-US"/>
              <a:t>Edit Master text styles</a:t>
            </a:r>
          </a:p>
        </p:txBody>
      </p:sp>
    </p:spTree>
    <p:extLst>
      <p:ext uri="{BB962C8B-B14F-4D97-AF65-F5344CB8AC3E}">
        <p14:creationId xmlns:p14="http://schemas.microsoft.com/office/powerpoint/2010/main" val="1626810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 white">
    <p:spTree>
      <p:nvGrpSpPr>
        <p:cNvPr id="1" name=""/>
        <p:cNvGrpSpPr/>
        <p:nvPr/>
      </p:nvGrpSpPr>
      <p:grpSpPr>
        <a:xfrm>
          <a:off x="0" y="0"/>
          <a:ext cx="0" cy="0"/>
          <a:chOff x="0" y="0"/>
          <a:chExt cx="0" cy="0"/>
        </a:xfrm>
      </p:grpSpPr>
      <p:sp>
        <p:nvSpPr>
          <p:cNvPr id="4" name="Rectangle 3"/>
          <p:cNvSpPr/>
          <p:nvPr userDrawn="1"/>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accent3"/>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7" name="Group 6"/>
          <p:cNvGrpSpPr/>
          <p:nvPr userDrawn="1"/>
        </p:nvGrpSpPr>
        <p:grpSpPr>
          <a:xfrm>
            <a:off x="7264458" y="365740"/>
            <a:ext cx="1553307" cy="487719"/>
            <a:chOff x="7264458" y="365740"/>
            <a:chExt cx="1553307" cy="487719"/>
          </a:xfrm>
        </p:grpSpPr>
        <p:sp>
          <p:nvSpPr>
            <p:cNvPr id="8" name="Freeform 6"/>
            <p:cNvSpPr>
              <a:spLocks noEditPoints="1"/>
            </p:cNvSpPr>
            <p:nvPr userDrawn="1"/>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userDrawn="1"/>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userDrawn="1"/>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userDrawn="1"/>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userDrawn="1"/>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userDrawn="1"/>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userDrawn="1"/>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userDrawn="1"/>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userDrawn="1"/>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userDrawn="1"/>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userDrawn="1"/>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userDrawn="1"/>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userDrawn="1"/>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userDrawn="1"/>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userDrawn="1"/>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userDrawn="1"/>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userDrawn="1"/>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964137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1219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p:cNvGrpSpPr/>
          <p:nvPr userDrawn="1"/>
        </p:nvGrpSpPr>
        <p:grpSpPr>
          <a:xfrm>
            <a:off x="7264458" y="365740"/>
            <a:ext cx="1553307" cy="487719"/>
            <a:chOff x="166688" y="-3240088"/>
            <a:chExt cx="9136063" cy="2868613"/>
          </a:xfrm>
        </p:grpSpPr>
        <p:sp>
          <p:nvSpPr>
            <p:cNvPr id="12" name="Freeform 6"/>
            <p:cNvSpPr>
              <a:spLocks noEditPoints="1"/>
            </p:cNvSpPr>
            <p:nvPr userDrawn="1"/>
          </p:nvSpPr>
          <p:spPr bwMode="auto">
            <a:xfrm>
              <a:off x="166688" y="-1244600"/>
              <a:ext cx="876300" cy="850900"/>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7"/>
            <p:cNvSpPr>
              <a:spLocks/>
            </p:cNvSpPr>
            <p:nvPr userDrawn="1"/>
          </p:nvSpPr>
          <p:spPr bwMode="auto">
            <a:xfrm>
              <a:off x="1258888" y="-1244600"/>
              <a:ext cx="774700" cy="850900"/>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8"/>
            <p:cNvSpPr>
              <a:spLocks/>
            </p:cNvSpPr>
            <p:nvPr userDrawn="1"/>
          </p:nvSpPr>
          <p:spPr bwMode="auto">
            <a:xfrm>
              <a:off x="2219326" y="-1244600"/>
              <a:ext cx="906463" cy="850900"/>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9"/>
            <p:cNvSpPr>
              <a:spLocks noEditPoints="1"/>
            </p:cNvSpPr>
            <p:nvPr userDrawn="1"/>
          </p:nvSpPr>
          <p:spPr bwMode="auto">
            <a:xfrm>
              <a:off x="3125788" y="-1244600"/>
              <a:ext cx="1017588" cy="850900"/>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0"/>
            <p:cNvSpPr>
              <a:spLocks/>
            </p:cNvSpPr>
            <p:nvPr userDrawn="1"/>
          </p:nvSpPr>
          <p:spPr bwMode="auto">
            <a:xfrm>
              <a:off x="4106863" y="-1244600"/>
              <a:ext cx="928688" cy="850900"/>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1"/>
            <p:cNvSpPr>
              <a:spLocks/>
            </p:cNvSpPr>
            <p:nvPr userDrawn="1"/>
          </p:nvSpPr>
          <p:spPr bwMode="auto">
            <a:xfrm>
              <a:off x="5214938" y="-1244600"/>
              <a:ext cx="906463" cy="873125"/>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2"/>
            <p:cNvSpPr>
              <a:spLocks noEditPoints="1"/>
            </p:cNvSpPr>
            <p:nvPr userDrawn="1"/>
          </p:nvSpPr>
          <p:spPr bwMode="auto">
            <a:xfrm>
              <a:off x="6384926" y="-1244600"/>
              <a:ext cx="873125" cy="850900"/>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3"/>
            <p:cNvSpPr>
              <a:spLocks/>
            </p:cNvSpPr>
            <p:nvPr userDrawn="1"/>
          </p:nvSpPr>
          <p:spPr bwMode="auto">
            <a:xfrm>
              <a:off x="7477126" y="-1244600"/>
              <a:ext cx="774700" cy="850900"/>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4"/>
            <p:cNvSpPr>
              <a:spLocks/>
            </p:cNvSpPr>
            <p:nvPr userDrawn="1"/>
          </p:nvSpPr>
          <p:spPr bwMode="auto">
            <a:xfrm>
              <a:off x="3233738" y="-1751013"/>
              <a:ext cx="152400" cy="146050"/>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5"/>
            <p:cNvSpPr>
              <a:spLocks/>
            </p:cNvSpPr>
            <p:nvPr userDrawn="1"/>
          </p:nvSpPr>
          <p:spPr bwMode="auto">
            <a:xfrm>
              <a:off x="3719513" y="-2219325"/>
              <a:ext cx="219075" cy="263525"/>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6"/>
            <p:cNvSpPr>
              <a:spLocks/>
            </p:cNvSpPr>
            <p:nvPr userDrawn="1"/>
          </p:nvSpPr>
          <p:spPr bwMode="auto">
            <a:xfrm>
              <a:off x="4289426" y="-2582863"/>
              <a:ext cx="222250" cy="407988"/>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7"/>
            <p:cNvSpPr>
              <a:spLocks/>
            </p:cNvSpPr>
            <p:nvPr userDrawn="1"/>
          </p:nvSpPr>
          <p:spPr bwMode="auto">
            <a:xfrm>
              <a:off x="4910138" y="-2876550"/>
              <a:ext cx="188913" cy="561975"/>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8"/>
            <p:cNvSpPr>
              <a:spLocks/>
            </p:cNvSpPr>
            <p:nvPr userDrawn="1"/>
          </p:nvSpPr>
          <p:spPr bwMode="auto">
            <a:xfrm>
              <a:off x="5541963" y="-3081338"/>
              <a:ext cx="174625" cy="70326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19"/>
            <p:cNvSpPr>
              <a:spLocks/>
            </p:cNvSpPr>
            <p:nvPr userDrawn="1"/>
          </p:nvSpPr>
          <p:spPr bwMode="auto">
            <a:xfrm>
              <a:off x="6140451" y="-3203575"/>
              <a:ext cx="271463" cy="83185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0"/>
            <p:cNvSpPr>
              <a:spLocks/>
            </p:cNvSpPr>
            <p:nvPr userDrawn="1"/>
          </p:nvSpPr>
          <p:spPr bwMode="auto">
            <a:xfrm>
              <a:off x="6724651" y="-3240088"/>
              <a:ext cx="404813" cy="95091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1"/>
            <p:cNvSpPr>
              <a:spLocks/>
            </p:cNvSpPr>
            <p:nvPr userDrawn="1"/>
          </p:nvSpPr>
          <p:spPr bwMode="auto">
            <a:xfrm>
              <a:off x="7299326" y="-3173413"/>
              <a:ext cx="558800" cy="1039813"/>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2"/>
            <p:cNvSpPr>
              <a:spLocks/>
            </p:cNvSpPr>
            <p:nvPr userDrawn="1"/>
          </p:nvSpPr>
          <p:spPr bwMode="auto">
            <a:xfrm>
              <a:off x="7864476" y="-3006725"/>
              <a:ext cx="720725" cy="1103313"/>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23"/>
            <p:cNvSpPr>
              <a:spLocks/>
            </p:cNvSpPr>
            <p:nvPr userDrawn="1"/>
          </p:nvSpPr>
          <p:spPr bwMode="auto">
            <a:xfrm>
              <a:off x="8393113" y="-2740025"/>
              <a:ext cx="909638" cy="1138238"/>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 name="Text Placeholder 2"/>
          <p:cNvSpPr>
            <a:spLocks noGrp="1"/>
          </p:cNvSpPr>
          <p:nvPr userDrawn="1">
            <p:ph type="body" idx="1"/>
          </p:nvPr>
        </p:nvSpPr>
        <p:spPr>
          <a:xfrm>
            <a:off x="380010" y="1481446"/>
            <a:ext cx="838398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userDrawn="1">
            <p:ph type="sldNum" sz="quarter" idx="4"/>
          </p:nvPr>
        </p:nvSpPr>
        <p:spPr>
          <a:xfrm>
            <a:off x="8122757" y="6363712"/>
            <a:ext cx="861671" cy="365125"/>
          </a:xfrm>
          <a:prstGeom prst="rect">
            <a:avLst/>
          </a:prstGeom>
        </p:spPr>
        <p:txBody>
          <a:bodyPr vert="horz" lIns="91440" tIns="45720" rIns="91440" bIns="45720" rtlCol="0" anchor="ctr"/>
          <a:lstStyle>
            <a:lvl1pPr algn="r">
              <a:defRPr sz="1200" b="0">
                <a:solidFill>
                  <a:schemeClr val="accent2"/>
                </a:solidFill>
              </a:defRPr>
            </a:lvl1pPr>
          </a:lstStyle>
          <a:p>
            <a:fld id="{F6728BC2-ACA3-447C-A909-F3F49211C066}" type="slidenum">
              <a:rPr lang="en-US" smtClean="0"/>
              <a:pPr/>
              <a:t>‹#›</a:t>
            </a:fld>
            <a:endParaRPr lang="en-US" dirty="0"/>
          </a:p>
        </p:txBody>
      </p:sp>
      <p:sp>
        <p:nvSpPr>
          <p:cNvPr id="2" name="Title Placeholder 1"/>
          <p:cNvSpPr>
            <a:spLocks noGrp="1"/>
          </p:cNvSpPr>
          <p:nvPr userDrawn="1">
            <p:ph type="title"/>
          </p:nvPr>
        </p:nvSpPr>
        <p:spPr>
          <a:xfrm>
            <a:off x="380010" y="-4950"/>
            <a:ext cx="6222671" cy="1224150"/>
          </a:xfrm>
          <a:prstGeom prst="rect">
            <a:avLst/>
          </a:prstGeom>
        </p:spPr>
        <p:txBody>
          <a:bodyPr vert="horz" lIns="91440" tIns="45720" rIns="91440" bIns="45720" rtlCol="0" anchor="ctr">
            <a:noAutofit/>
          </a:bodyPr>
          <a:lstStyle/>
          <a:p>
            <a:r>
              <a:rPr lang="en-US"/>
              <a:t>Click to edit Master title style</a:t>
            </a:r>
            <a:endParaRPr lang="en-US" dirty="0"/>
          </a:p>
        </p:txBody>
      </p:sp>
    </p:spTree>
    <p:extLst>
      <p:ext uri="{BB962C8B-B14F-4D97-AF65-F5344CB8AC3E}">
        <p14:creationId xmlns:p14="http://schemas.microsoft.com/office/powerpoint/2010/main" val="146004641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704" r:id="rId3"/>
    <p:sldLayoutId id="2147483705" r:id="rId4"/>
    <p:sldLayoutId id="2147483694" r:id="rId5"/>
    <p:sldLayoutId id="2147483698" r:id="rId6"/>
    <p:sldLayoutId id="2147483699" r:id="rId7"/>
    <p:sldLayoutId id="2147483695" r:id="rId8"/>
    <p:sldLayoutId id="2147483703" r:id="rId9"/>
    <p:sldLayoutId id="2147483701" r:id="rId10"/>
    <p:sldLayoutId id="2147483702" r:id="rId11"/>
    <p:sldLayoutId id="2147483696" r:id="rId12"/>
    <p:sldLayoutId id="2147483697" r:id="rId13"/>
  </p:sldLayoutIdLst>
  <p:hf hdr="0" ftr="0" dt="0"/>
  <p:txStyles>
    <p:titleStyle>
      <a:lvl1pPr algn="l" defTabSz="914400" rtl="0" eaLnBrk="1" latinLnBrk="0" hangingPunct="1">
        <a:spcBef>
          <a:spcPct val="0"/>
        </a:spcBef>
        <a:buNone/>
        <a:defRPr sz="2400" b="1" kern="1200" spc="100" baseline="0">
          <a:solidFill>
            <a:schemeClr val="bg1"/>
          </a:solidFill>
          <a:latin typeface="+mj-lt"/>
          <a:ea typeface="+mj-ea"/>
          <a:cs typeface="+mj-cs"/>
        </a:defRPr>
      </a:lvl1pPr>
    </p:titleStyle>
    <p:bodyStyle>
      <a:lvl1pPr marL="342900" indent="-342900" algn="l" defTabSz="914400" rtl="0" eaLnBrk="1" latinLnBrk="0" hangingPunct="1">
        <a:spcBef>
          <a:spcPct val="20000"/>
        </a:spcBef>
        <a:buClr>
          <a:schemeClr val="accent1"/>
        </a:buClr>
        <a:buFont typeface="Arial" panose="020B0604020202020204" pitchFamily="34" charset="0"/>
        <a:buChar char="•"/>
        <a:defRPr sz="2800" kern="120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6177" y="320634"/>
            <a:ext cx="6807148" cy="2543545"/>
          </a:xfrm>
        </p:spPr>
        <p:txBody>
          <a:bodyPr anchor="b">
            <a:normAutofit/>
          </a:bodyPr>
          <a:lstStyle/>
          <a:p>
            <a:r>
              <a:rPr lang="en-US" dirty="0"/>
              <a:t>Algorithms</a:t>
            </a:r>
          </a:p>
        </p:txBody>
      </p:sp>
    </p:spTree>
    <p:extLst>
      <p:ext uri="{BB962C8B-B14F-4D97-AF65-F5344CB8AC3E}">
        <p14:creationId xmlns:p14="http://schemas.microsoft.com/office/powerpoint/2010/main" val="2393796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024A2A-F7B6-4638-BF65-EA4E49002D3D}"/>
              </a:ext>
            </a:extLst>
          </p:cNvPr>
          <p:cNvSpPr>
            <a:spLocks noGrp="1"/>
          </p:cNvSpPr>
          <p:nvPr>
            <p:ph type="sldNum" sz="quarter" idx="12"/>
          </p:nvPr>
        </p:nvSpPr>
        <p:spPr/>
        <p:txBody>
          <a:bodyPr/>
          <a:lstStyle/>
          <a:p>
            <a:fld id="{F6728BC2-ACA3-447C-A909-F3F49211C066}" type="slidenum">
              <a:rPr lang="en-US" smtClean="0"/>
              <a:pPr/>
              <a:t>9</a:t>
            </a:fld>
            <a:endParaRPr lang="en-US" dirty="0"/>
          </a:p>
        </p:txBody>
      </p:sp>
      <p:sp>
        <p:nvSpPr>
          <p:cNvPr id="8" name="Content Placeholder 7">
            <a:extLst>
              <a:ext uri="{FF2B5EF4-FFF2-40B4-BE49-F238E27FC236}">
                <a16:creationId xmlns:a16="http://schemas.microsoft.com/office/drawing/2014/main" id="{17F952FD-B524-449D-BCA9-02674D0411D5}"/>
              </a:ext>
            </a:extLst>
          </p:cNvPr>
          <p:cNvSpPr>
            <a:spLocks noGrp="1"/>
          </p:cNvSpPr>
          <p:nvPr>
            <p:ph sz="quarter" idx="13"/>
          </p:nvPr>
        </p:nvSpPr>
        <p:spPr>
          <a:xfrm>
            <a:off x="157928" y="1795244"/>
            <a:ext cx="8826500" cy="3925564"/>
          </a:xfrm>
        </p:spPr>
        <p:txBody>
          <a:bodyPr>
            <a:normAutofit/>
          </a:bodyPr>
          <a:lstStyle/>
          <a:p>
            <a:pPr algn="ctr"/>
            <a:r>
              <a:rPr lang="en-US" sz="8800" dirty="0"/>
              <a:t>Iterative Sort</a:t>
            </a:r>
          </a:p>
        </p:txBody>
      </p:sp>
    </p:spTree>
    <p:extLst>
      <p:ext uri="{BB962C8B-B14F-4D97-AF65-F5344CB8AC3E}">
        <p14:creationId xmlns:p14="http://schemas.microsoft.com/office/powerpoint/2010/main" val="6316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Common Algorithms – Swapping Elements</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a:xfrm>
            <a:off x="380009" y="1379089"/>
            <a:ext cx="8383980" cy="1962762"/>
          </a:xfrm>
        </p:spPr>
        <p:txBody>
          <a:bodyPr>
            <a:normAutofit/>
          </a:bodyPr>
          <a:lstStyle/>
          <a:p>
            <a:r>
              <a:rPr lang="en-US" dirty="0"/>
              <a:t>When sorting data in any programming language, a ‘swap’ is a typical algorithm to perform and is often performed multiple times as elements are moved into order.</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10</a:t>
            </a:fld>
            <a:endParaRPr lang="en-US" dirty="0"/>
          </a:p>
        </p:txBody>
      </p:sp>
      <p:sp>
        <p:nvSpPr>
          <p:cNvPr id="5" name="Google Shape;219;p16">
            <a:extLst>
              <a:ext uri="{FF2B5EF4-FFF2-40B4-BE49-F238E27FC236}">
                <a16:creationId xmlns:a16="http://schemas.microsoft.com/office/drawing/2014/main" id="{1A110E6A-8F27-1F18-747D-6DC7B7DA1821}"/>
              </a:ext>
            </a:extLst>
          </p:cNvPr>
          <p:cNvSpPr txBox="1">
            <a:spLocks/>
          </p:cNvSpPr>
          <p:nvPr/>
        </p:nvSpPr>
        <p:spPr>
          <a:xfrm>
            <a:off x="1529951" y="3871400"/>
            <a:ext cx="6084096" cy="1962762"/>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Font typeface="Arial" panose="020B0604020202020204" pitchFamily="34" charset="0"/>
              <a:buNone/>
            </a:pPr>
            <a:r>
              <a:rPr lang="en-US" sz="1400" b="1" dirty="0">
                <a:solidFill>
                  <a:srgbClr val="00B050"/>
                </a:solidFill>
                <a:latin typeface="Courier New" panose="02070309020205020404" pitchFamily="49" charset="0"/>
                <a:cs typeface="Courier New" panose="02070309020205020404" pitchFamily="49" charset="0"/>
              </a:rPr>
              <a:t>/* Swap position of two indexes of an array */</a:t>
            </a:r>
          </a:p>
          <a:p>
            <a:pPr marL="182880" lvl="1" indent="0" defTabSz="457200">
              <a:lnSpc>
                <a:spcPct val="90000"/>
              </a:lnSpc>
              <a:spcBef>
                <a:spcPts val="480"/>
              </a:spcBef>
              <a:buSzPts val="2400"/>
              <a:buFont typeface="Arial" panose="020B0604020202020204" pitchFamily="34" charset="0"/>
              <a:buNone/>
            </a:pPr>
            <a:r>
              <a:rPr lang="en-US" sz="1400" b="1" dirty="0">
                <a:solidFill>
                  <a:srgbClr val="9966FF"/>
                </a:solidFill>
                <a:latin typeface="Courier New" panose="02070309020205020404" pitchFamily="49" charset="0"/>
                <a:cs typeface="Courier New" panose="02070309020205020404" pitchFamily="49" charset="0"/>
              </a:rPr>
              <a:t>void</a:t>
            </a:r>
            <a:r>
              <a:rPr lang="en-US" sz="1400" dirty="0">
                <a:solidFill>
                  <a:schemeClr val="tx1"/>
                </a:solidFill>
                <a:latin typeface="Courier New" panose="02070309020205020404" pitchFamily="49" charset="0"/>
                <a:cs typeface="Courier New" panose="02070309020205020404" pitchFamily="49" charset="0"/>
              </a:rPr>
              <a:t> swap (Object[] </a:t>
            </a:r>
            <a:r>
              <a:rPr lang="en-US" sz="1400" dirty="0" err="1">
                <a:solidFill>
                  <a:schemeClr val="tx1"/>
                </a:solidFill>
                <a:latin typeface="Courier New" panose="02070309020205020404" pitchFamily="49" charset="0"/>
                <a:cs typeface="Courier New" panose="02070309020205020404" pitchFamily="49" charset="0"/>
              </a:rPr>
              <a:t>arr</a:t>
            </a:r>
            <a:r>
              <a:rPr lang="en-US" sz="1400" dirty="0">
                <a:solidFill>
                  <a:schemeClr val="tx1"/>
                </a:solidFill>
                <a:latin typeface="Courier New" panose="02070309020205020404" pitchFamily="49" charset="0"/>
                <a:cs typeface="Courier New" panose="02070309020205020404" pitchFamily="49" charset="0"/>
              </a:rPr>
              <a:t>, int </a:t>
            </a:r>
            <a:r>
              <a:rPr lang="en-US" sz="1400" dirty="0" err="1">
                <a:solidFill>
                  <a:schemeClr val="tx1"/>
                </a:solidFill>
                <a:latin typeface="Courier New" panose="02070309020205020404" pitchFamily="49" charset="0"/>
                <a:cs typeface="Courier New" panose="02070309020205020404" pitchFamily="49" charset="0"/>
              </a:rPr>
              <a:t>l_index</a:t>
            </a:r>
            <a:r>
              <a:rPr lang="en-US" sz="1400" dirty="0">
                <a:solidFill>
                  <a:schemeClr val="tx1"/>
                </a:solidFill>
                <a:latin typeface="Courier New" panose="02070309020205020404" pitchFamily="49" charset="0"/>
                <a:cs typeface="Courier New" panose="02070309020205020404" pitchFamily="49" charset="0"/>
              </a:rPr>
              <a:t>, int </a:t>
            </a:r>
            <a:r>
              <a:rPr lang="en-US" sz="1400" dirty="0" err="1">
                <a:solidFill>
                  <a:schemeClr val="tx1"/>
                </a:solidFill>
                <a:latin typeface="Courier New" panose="02070309020205020404" pitchFamily="49" charset="0"/>
                <a:cs typeface="Courier New" panose="02070309020205020404" pitchFamily="49" charset="0"/>
              </a:rPr>
              <a:t>r_index</a:t>
            </a:r>
            <a:r>
              <a:rPr lang="en-US" sz="1400" dirty="0">
                <a:solidFill>
                  <a:schemeClr val="tx1"/>
                </a:solidFill>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solidFill>
                  <a:schemeClr val="tx1"/>
                </a:solidFill>
                <a:latin typeface="Courier New" panose="02070309020205020404" pitchFamily="49" charset="0"/>
                <a:cs typeface="Courier New" panose="02070309020205020404" pitchFamily="49" charset="0"/>
              </a:rPr>
              <a:t>	Object temp = </a:t>
            </a:r>
            <a:r>
              <a:rPr lang="en-US" sz="1400" dirty="0" err="1">
                <a:solidFill>
                  <a:schemeClr val="tx1"/>
                </a:solidFill>
                <a:latin typeface="Courier New" panose="02070309020205020404" pitchFamily="49" charset="0"/>
                <a:cs typeface="Courier New" panose="02070309020205020404" pitchFamily="49" charset="0"/>
              </a:rPr>
              <a:t>arr</a:t>
            </a:r>
            <a:r>
              <a:rPr lang="en-US" sz="1400" dirty="0">
                <a:solidFill>
                  <a:schemeClr val="tx1"/>
                </a:solidFill>
                <a:latin typeface="Courier New" panose="02070309020205020404" pitchFamily="49" charset="0"/>
                <a:cs typeface="Courier New" panose="02070309020205020404" pitchFamily="49" charset="0"/>
              </a:rPr>
              <a:t>[</a:t>
            </a:r>
            <a:r>
              <a:rPr lang="en-US" sz="1400" dirty="0" err="1">
                <a:solidFill>
                  <a:schemeClr val="tx1"/>
                </a:solidFill>
                <a:latin typeface="Courier New" panose="02070309020205020404" pitchFamily="49" charset="0"/>
                <a:cs typeface="Courier New" panose="02070309020205020404" pitchFamily="49" charset="0"/>
              </a:rPr>
              <a:t>l_index</a:t>
            </a:r>
            <a:r>
              <a:rPr lang="en-US" sz="1400" dirty="0">
                <a:solidFill>
                  <a:schemeClr val="tx1"/>
                </a:solidFill>
                <a:latin typeface="Courier New" panose="02070309020205020404" pitchFamily="49" charset="0"/>
                <a:cs typeface="Courier New" panose="02070309020205020404" pitchFamily="49" charset="0"/>
              </a:rPr>
              <a:t>];</a:t>
            </a:r>
          </a:p>
          <a:p>
            <a:pPr marL="182880" lvl="1" indent="0" defTabSz="457200">
              <a:lnSpc>
                <a:spcPct val="90000"/>
              </a:lnSpc>
              <a:spcBef>
                <a:spcPts val="480"/>
              </a:spcBef>
              <a:buSzPts val="2400"/>
              <a:buFont typeface="Arial" panose="020B0604020202020204" pitchFamily="34" charset="0"/>
              <a:buNone/>
            </a:pPr>
            <a:r>
              <a:rPr lang="en-US" sz="1400" dirty="0">
                <a:solidFill>
                  <a:schemeClr val="tx1"/>
                </a:solidFill>
                <a:latin typeface="Courier New" panose="02070309020205020404" pitchFamily="49" charset="0"/>
                <a:cs typeface="Courier New" panose="02070309020205020404" pitchFamily="49" charset="0"/>
              </a:rPr>
              <a:t>	</a:t>
            </a:r>
            <a:r>
              <a:rPr lang="en-US" sz="1400" dirty="0" err="1">
                <a:solidFill>
                  <a:schemeClr val="tx1"/>
                </a:solidFill>
                <a:latin typeface="Courier New" panose="02070309020205020404" pitchFamily="49" charset="0"/>
                <a:cs typeface="Courier New" panose="02070309020205020404" pitchFamily="49" charset="0"/>
              </a:rPr>
              <a:t>arr</a:t>
            </a:r>
            <a:r>
              <a:rPr lang="en-US" sz="1400" dirty="0">
                <a:solidFill>
                  <a:schemeClr val="tx1"/>
                </a:solidFill>
                <a:latin typeface="Courier New" panose="02070309020205020404" pitchFamily="49" charset="0"/>
                <a:cs typeface="Courier New" panose="02070309020205020404" pitchFamily="49" charset="0"/>
              </a:rPr>
              <a:t>[</a:t>
            </a:r>
            <a:r>
              <a:rPr lang="en-US" sz="1400" dirty="0" err="1">
                <a:solidFill>
                  <a:schemeClr val="tx1"/>
                </a:solidFill>
                <a:latin typeface="Courier New" panose="02070309020205020404" pitchFamily="49" charset="0"/>
                <a:cs typeface="Courier New" panose="02070309020205020404" pitchFamily="49" charset="0"/>
              </a:rPr>
              <a:t>l_index</a:t>
            </a:r>
            <a:r>
              <a:rPr lang="en-US" sz="1400" dirty="0">
                <a:solidFill>
                  <a:schemeClr val="tx1"/>
                </a:solidFill>
                <a:latin typeface="Courier New" panose="02070309020205020404" pitchFamily="49" charset="0"/>
                <a:cs typeface="Courier New" panose="02070309020205020404" pitchFamily="49" charset="0"/>
              </a:rPr>
              <a:t>] = </a:t>
            </a:r>
            <a:r>
              <a:rPr lang="en-US" sz="1400" dirty="0" err="1">
                <a:solidFill>
                  <a:schemeClr val="tx1"/>
                </a:solidFill>
                <a:latin typeface="Courier New" panose="02070309020205020404" pitchFamily="49" charset="0"/>
                <a:cs typeface="Courier New" panose="02070309020205020404" pitchFamily="49" charset="0"/>
              </a:rPr>
              <a:t>arr</a:t>
            </a:r>
            <a:r>
              <a:rPr lang="en-US" sz="1400" dirty="0">
                <a:solidFill>
                  <a:schemeClr val="tx1"/>
                </a:solidFill>
                <a:latin typeface="Courier New" panose="02070309020205020404" pitchFamily="49" charset="0"/>
                <a:cs typeface="Courier New" panose="02070309020205020404" pitchFamily="49" charset="0"/>
              </a:rPr>
              <a:t>[</a:t>
            </a:r>
            <a:r>
              <a:rPr lang="en-US" sz="1400" dirty="0" err="1">
                <a:solidFill>
                  <a:schemeClr val="tx1"/>
                </a:solidFill>
                <a:latin typeface="Courier New" panose="02070309020205020404" pitchFamily="49" charset="0"/>
                <a:cs typeface="Courier New" panose="02070309020205020404" pitchFamily="49" charset="0"/>
              </a:rPr>
              <a:t>r_index</a:t>
            </a:r>
            <a:r>
              <a:rPr lang="en-US" sz="1400" dirty="0">
                <a:solidFill>
                  <a:schemeClr val="tx1"/>
                </a:solidFill>
                <a:latin typeface="Courier New" panose="02070309020205020404" pitchFamily="49" charset="0"/>
                <a:cs typeface="Courier New" panose="02070309020205020404" pitchFamily="49" charset="0"/>
              </a:rPr>
              <a:t>];</a:t>
            </a:r>
          </a:p>
          <a:p>
            <a:pPr marL="182880" lvl="1" indent="0" defTabSz="457200">
              <a:lnSpc>
                <a:spcPct val="90000"/>
              </a:lnSpc>
              <a:spcBef>
                <a:spcPts val="480"/>
              </a:spcBef>
              <a:buSzPts val="2400"/>
              <a:buFont typeface="Arial" panose="020B0604020202020204" pitchFamily="34" charset="0"/>
              <a:buNone/>
            </a:pPr>
            <a:r>
              <a:rPr lang="en-US" sz="1400" dirty="0">
                <a:solidFill>
                  <a:schemeClr val="tx1"/>
                </a:solidFill>
                <a:latin typeface="Courier New" panose="02070309020205020404" pitchFamily="49" charset="0"/>
                <a:cs typeface="Courier New" panose="02070309020205020404" pitchFamily="49" charset="0"/>
              </a:rPr>
              <a:t>	</a:t>
            </a:r>
            <a:r>
              <a:rPr lang="en-US" sz="1400" dirty="0" err="1">
                <a:solidFill>
                  <a:schemeClr val="tx1"/>
                </a:solidFill>
                <a:latin typeface="Courier New" panose="02070309020205020404" pitchFamily="49" charset="0"/>
                <a:cs typeface="Courier New" panose="02070309020205020404" pitchFamily="49" charset="0"/>
              </a:rPr>
              <a:t>arr</a:t>
            </a:r>
            <a:r>
              <a:rPr lang="en-US" sz="1400" dirty="0">
                <a:solidFill>
                  <a:schemeClr val="tx1"/>
                </a:solidFill>
                <a:latin typeface="Courier New" panose="02070309020205020404" pitchFamily="49" charset="0"/>
                <a:cs typeface="Courier New" panose="02070309020205020404" pitchFamily="49" charset="0"/>
              </a:rPr>
              <a:t>[</a:t>
            </a:r>
            <a:r>
              <a:rPr lang="en-US" sz="1400" dirty="0" err="1">
                <a:solidFill>
                  <a:schemeClr val="tx1"/>
                </a:solidFill>
                <a:latin typeface="Courier New" panose="02070309020205020404" pitchFamily="49" charset="0"/>
                <a:cs typeface="Courier New" panose="02070309020205020404" pitchFamily="49" charset="0"/>
              </a:rPr>
              <a:t>r_index</a:t>
            </a:r>
            <a:r>
              <a:rPr lang="en-US" sz="1400" dirty="0">
                <a:solidFill>
                  <a:schemeClr val="tx1"/>
                </a:solidFill>
                <a:latin typeface="Courier New" panose="02070309020205020404" pitchFamily="49" charset="0"/>
                <a:cs typeface="Courier New" panose="02070309020205020404" pitchFamily="49" charset="0"/>
              </a:rPr>
              <a:t>] = temp;</a:t>
            </a:r>
          </a:p>
          <a:p>
            <a:pPr marL="182880" lvl="1" indent="0" defTabSz="457200">
              <a:lnSpc>
                <a:spcPct val="90000"/>
              </a:lnSpc>
              <a:spcBef>
                <a:spcPts val="480"/>
              </a:spcBef>
              <a:buSzPts val="2400"/>
              <a:buFont typeface="Arial" panose="020B0604020202020204" pitchFamily="34" charset="0"/>
              <a:buNone/>
            </a:pPr>
            <a:r>
              <a:rPr lang="en-US" sz="1400" dirty="0">
                <a:solidFill>
                  <a:schemeClr val="tx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674076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Swap (visualization)</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11</a:t>
            </a:fld>
            <a:endParaRPr lang="en-US" dirty="0"/>
          </a:p>
        </p:txBody>
      </p:sp>
      <p:sp>
        <p:nvSpPr>
          <p:cNvPr id="3" name="Rectangle: Rounded Corners 2">
            <a:extLst>
              <a:ext uri="{FF2B5EF4-FFF2-40B4-BE49-F238E27FC236}">
                <a16:creationId xmlns:a16="http://schemas.microsoft.com/office/drawing/2014/main" id="{A75D1DF7-A85E-A869-A892-CE1D5EF54C01}"/>
              </a:ext>
            </a:extLst>
          </p:cNvPr>
          <p:cNvSpPr/>
          <p:nvPr/>
        </p:nvSpPr>
        <p:spPr>
          <a:xfrm>
            <a:off x="2194560" y="3282170"/>
            <a:ext cx="4625835" cy="2759695"/>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p>
        </p:txBody>
      </p:sp>
      <p:sp>
        <p:nvSpPr>
          <p:cNvPr id="38" name="Google Shape;219;p16">
            <a:extLst>
              <a:ext uri="{FF2B5EF4-FFF2-40B4-BE49-F238E27FC236}">
                <a16:creationId xmlns:a16="http://schemas.microsoft.com/office/drawing/2014/main" id="{93F3D00C-3C40-D778-7C89-658FFC35892D}"/>
              </a:ext>
            </a:extLst>
          </p:cNvPr>
          <p:cNvSpPr txBox="1">
            <a:spLocks/>
          </p:cNvSpPr>
          <p:nvPr/>
        </p:nvSpPr>
        <p:spPr>
          <a:xfrm>
            <a:off x="1890248" y="1633401"/>
            <a:ext cx="5234457" cy="1224149"/>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rmAutofit fontScale="85000" lnSpcReduction="10000"/>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Font typeface="Arial" panose="020B0604020202020204" pitchFamily="34" charset="0"/>
              <a:buNone/>
            </a:pPr>
            <a:r>
              <a:rPr lang="en-US" sz="1400" b="1" dirty="0">
                <a:solidFill>
                  <a:srgbClr val="9966FF"/>
                </a:solidFill>
                <a:latin typeface="Courier New" panose="02070309020205020404" pitchFamily="49" charset="0"/>
                <a:cs typeface="Courier New" panose="02070309020205020404" pitchFamily="49" charset="0"/>
              </a:rPr>
              <a:t>void</a:t>
            </a:r>
            <a:r>
              <a:rPr lang="en-US" sz="1400" b="1" dirty="0">
                <a:solidFill>
                  <a:schemeClr val="tx1"/>
                </a:solidFill>
                <a:latin typeface="Courier New" panose="02070309020205020404" pitchFamily="49" charset="0"/>
                <a:cs typeface="Courier New" panose="02070309020205020404" pitchFamily="49" charset="0"/>
              </a:rPr>
              <a:t> </a:t>
            </a:r>
            <a:r>
              <a:rPr lang="en-US" sz="1400" dirty="0">
                <a:solidFill>
                  <a:schemeClr val="tx1"/>
                </a:solidFill>
                <a:latin typeface="Courier New" panose="02070309020205020404" pitchFamily="49" charset="0"/>
                <a:cs typeface="Courier New" panose="02070309020205020404" pitchFamily="49" charset="0"/>
              </a:rPr>
              <a:t>swap (Object[] </a:t>
            </a:r>
            <a:r>
              <a:rPr lang="en-US" sz="1400" dirty="0" err="1">
                <a:solidFill>
                  <a:schemeClr val="tx1"/>
                </a:solidFill>
                <a:latin typeface="Courier New" panose="02070309020205020404" pitchFamily="49" charset="0"/>
                <a:cs typeface="Courier New" panose="02070309020205020404" pitchFamily="49" charset="0"/>
              </a:rPr>
              <a:t>arr</a:t>
            </a:r>
            <a:r>
              <a:rPr lang="en-US" sz="1400" dirty="0">
                <a:solidFill>
                  <a:schemeClr val="tx1"/>
                </a:solidFill>
                <a:latin typeface="Courier New" panose="02070309020205020404" pitchFamily="49" charset="0"/>
                <a:cs typeface="Courier New" panose="02070309020205020404" pitchFamily="49" charset="0"/>
              </a:rPr>
              <a:t>, int </a:t>
            </a:r>
            <a:r>
              <a:rPr lang="en-US" sz="1400" dirty="0" err="1">
                <a:solidFill>
                  <a:schemeClr val="tx1"/>
                </a:solidFill>
                <a:latin typeface="Courier New" panose="02070309020205020404" pitchFamily="49" charset="0"/>
                <a:cs typeface="Courier New" panose="02070309020205020404" pitchFamily="49" charset="0"/>
              </a:rPr>
              <a:t>l_index</a:t>
            </a:r>
            <a:r>
              <a:rPr lang="en-US" sz="1400" dirty="0">
                <a:solidFill>
                  <a:schemeClr val="tx1"/>
                </a:solidFill>
                <a:latin typeface="Courier New" panose="02070309020205020404" pitchFamily="49" charset="0"/>
                <a:cs typeface="Courier New" panose="02070309020205020404" pitchFamily="49" charset="0"/>
              </a:rPr>
              <a:t>, int </a:t>
            </a:r>
            <a:r>
              <a:rPr lang="en-US" sz="1400" dirty="0" err="1">
                <a:solidFill>
                  <a:schemeClr val="tx1"/>
                </a:solidFill>
                <a:latin typeface="Courier New" panose="02070309020205020404" pitchFamily="49" charset="0"/>
                <a:cs typeface="Courier New" panose="02070309020205020404" pitchFamily="49" charset="0"/>
              </a:rPr>
              <a:t>r_index</a:t>
            </a:r>
            <a:r>
              <a:rPr lang="en-US" sz="1400" dirty="0">
                <a:solidFill>
                  <a:schemeClr val="tx1"/>
                </a:solidFill>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solidFill>
                  <a:schemeClr val="tx1"/>
                </a:solidFill>
                <a:latin typeface="Courier New" panose="02070309020205020404" pitchFamily="49" charset="0"/>
                <a:cs typeface="Courier New" panose="02070309020205020404" pitchFamily="49" charset="0"/>
              </a:rPr>
              <a:t>	Object temp = </a:t>
            </a:r>
            <a:r>
              <a:rPr lang="en-US" sz="1400" dirty="0" err="1">
                <a:solidFill>
                  <a:schemeClr val="tx1"/>
                </a:solidFill>
                <a:latin typeface="Courier New" panose="02070309020205020404" pitchFamily="49" charset="0"/>
                <a:cs typeface="Courier New" panose="02070309020205020404" pitchFamily="49" charset="0"/>
              </a:rPr>
              <a:t>arr</a:t>
            </a:r>
            <a:r>
              <a:rPr lang="en-US" sz="1400" dirty="0">
                <a:solidFill>
                  <a:schemeClr val="tx1"/>
                </a:solidFill>
                <a:latin typeface="Courier New" panose="02070309020205020404" pitchFamily="49" charset="0"/>
                <a:cs typeface="Courier New" panose="02070309020205020404" pitchFamily="49" charset="0"/>
              </a:rPr>
              <a:t>[</a:t>
            </a:r>
            <a:r>
              <a:rPr lang="en-US" sz="1400" dirty="0" err="1">
                <a:solidFill>
                  <a:schemeClr val="tx1"/>
                </a:solidFill>
                <a:latin typeface="Courier New" panose="02070309020205020404" pitchFamily="49" charset="0"/>
                <a:cs typeface="Courier New" panose="02070309020205020404" pitchFamily="49" charset="0"/>
              </a:rPr>
              <a:t>l_index</a:t>
            </a:r>
            <a:r>
              <a:rPr lang="en-US" sz="1400" dirty="0">
                <a:solidFill>
                  <a:schemeClr val="tx1"/>
                </a:solidFill>
                <a:latin typeface="Courier New" panose="02070309020205020404" pitchFamily="49" charset="0"/>
                <a:cs typeface="Courier New" panose="02070309020205020404" pitchFamily="49" charset="0"/>
              </a:rPr>
              <a:t>];</a:t>
            </a:r>
          </a:p>
          <a:p>
            <a:pPr marL="182880" lvl="1" indent="0" defTabSz="457200">
              <a:lnSpc>
                <a:spcPct val="90000"/>
              </a:lnSpc>
              <a:spcBef>
                <a:spcPts val="480"/>
              </a:spcBef>
              <a:buSzPts val="2400"/>
              <a:buFont typeface="Arial" panose="020B0604020202020204" pitchFamily="34" charset="0"/>
              <a:buNone/>
            </a:pPr>
            <a:r>
              <a:rPr lang="en-US" sz="1400" dirty="0">
                <a:solidFill>
                  <a:schemeClr val="tx1"/>
                </a:solidFill>
                <a:latin typeface="Courier New" panose="02070309020205020404" pitchFamily="49" charset="0"/>
                <a:cs typeface="Courier New" panose="02070309020205020404" pitchFamily="49" charset="0"/>
              </a:rPr>
              <a:t>	</a:t>
            </a:r>
            <a:r>
              <a:rPr lang="en-US" sz="1400" dirty="0" err="1">
                <a:solidFill>
                  <a:schemeClr val="tx1"/>
                </a:solidFill>
                <a:latin typeface="Courier New" panose="02070309020205020404" pitchFamily="49" charset="0"/>
                <a:cs typeface="Courier New" panose="02070309020205020404" pitchFamily="49" charset="0"/>
              </a:rPr>
              <a:t>arr</a:t>
            </a:r>
            <a:r>
              <a:rPr lang="en-US" sz="1400" dirty="0">
                <a:solidFill>
                  <a:schemeClr val="tx1"/>
                </a:solidFill>
                <a:latin typeface="Courier New" panose="02070309020205020404" pitchFamily="49" charset="0"/>
                <a:cs typeface="Courier New" panose="02070309020205020404" pitchFamily="49" charset="0"/>
              </a:rPr>
              <a:t>[</a:t>
            </a:r>
            <a:r>
              <a:rPr lang="en-US" sz="1400" dirty="0" err="1">
                <a:solidFill>
                  <a:schemeClr val="tx1"/>
                </a:solidFill>
                <a:latin typeface="Courier New" panose="02070309020205020404" pitchFamily="49" charset="0"/>
                <a:cs typeface="Courier New" panose="02070309020205020404" pitchFamily="49" charset="0"/>
              </a:rPr>
              <a:t>l_index</a:t>
            </a:r>
            <a:r>
              <a:rPr lang="en-US" sz="1400" dirty="0">
                <a:solidFill>
                  <a:schemeClr val="tx1"/>
                </a:solidFill>
                <a:latin typeface="Courier New" panose="02070309020205020404" pitchFamily="49" charset="0"/>
                <a:cs typeface="Courier New" panose="02070309020205020404" pitchFamily="49" charset="0"/>
              </a:rPr>
              <a:t>] = </a:t>
            </a:r>
            <a:r>
              <a:rPr lang="en-US" sz="1400" dirty="0" err="1">
                <a:solidFill>
                  <a:schemeClr val="tx1"/>
                </a:solidFill>
                <a:latin typeface="Courier New" panose="02070309020205020404" pitchFamily="49" charset="0"/>
                <a:cs typeface="Courier New" panose="02070309020205020404" pitchFamily="49" charset="0"/>
              </a:rPr>
              <a:t>arr</a:t>
            </a:r>
            <a:r>
              <a:rPr lang="en-US" sz="1400" dirty="0">
                <a:solidFill>
                  <a:schemeClr val="tx1"/>
                </a:solidFill>
                <a:latin typeface="Courier New" panose="02070309020205020404" pitchFamily="49" charset="0"/>
                <a:cs typeface="Courier New" panose="02070309020205020404" pitchFamily="49" charset="0"/>
              </a:rPr>
              <a:t>[</a:t>
            </a:r>
            <a:r>
              <a:rPr lang="en-US" sz="1400" dirty="0" err="1">
                <a:solidFill>
                  <a:schemeClr val="tx1"/>
                </a:solidFill>
                <a:latin typeface="Courier New" panose="02070309020205020404" pitchFamily="49" charset="0"/>
                <a:cs typeface="Courier New" panose="02070309020205020404" pitchFamily="49" charset="0"/>
              </a:rPr>
              <a:t>r_index</a:t>
            </a:r>
            <a:r>
              <a:rPr lang="en-US" sz="1400" dirty="0">
                <a:solidFill>
                  <a:schemeClr val="tx1"/>
                </a:solidFill>
                <a:latin typeface="Courier New" panose="02070309020205020404" pitchFamily="49" charset="0"/>
                <a:cs typeface="Courier New" panose="02070309020205020404" pitchFamily="49" charset="0"/>
              </a:rPr>
              <a:t>];</a:t>
            </a:r>
          </a:p>
          <a:p>
            <a:pPr marL="182880" lvl="1" indent="0" defTabSz="457200">
              <a:lnSpc>
                <a:spcPct val="90000"/>
              </a:lnSpc>
              <a:spcBef>
                <a:spcPts val="480"/>
              </a:spcBef>
              <a:buSzPts val="2400"/>
              <a:buFont typeface="Arial" panose="020B0604020202020204" pitchFamily="34" charset="0"/>
              <a:buNone/>
            </a:pPr>
            <a:r>
              <a:rPr lang="en-US" sz="1400" dirty="0">
                <a:solidFill>
                  <a:schemeClr val="tx1"/>
                </a:solidFill>
                <a:latin typeface="Courier New" panose="02070309020205020404" pitchFamily="49" charset="0"/>
                <a:cs typeface="Courier New" panose="02070309020205020404" pitchFamily="49" charset="0"/>
              </a:rPr>
              <a:t>	</a:t>
            </a:r>
            <a:r>
              <a:rPr lang="en-US" sz="1400" dirty="0" err="1">
                <a:solidFill>
                  <a:schemeClr val="tx1"/>
                </a:solidFill>
                <a:latin typeface="Courier New" panose="02070309020205020404" pitchFamily="49" charset="0"/>
                <a:cs typeface="Courier New" panose="02070309020205020404" pitchFamily="49" charset="0"/>
              </a:rPr>
              <a:t>arr</a:t>
            </a:r>
            <a:r>
              <a:rPr lang="en-US" sz="1400" dirty="0">
                <a:solidFill>
                  <a:schemeClr val="tx1"/>
                </a:solidFill>
                <a:latin typeface="Courier New" panose="02070309020205020404" pitchFamily="49" charset="0"/>
                <a:cs typeface="Courier New" panose="02070309020205020404" pitchFamily="49" charset="0"/>
              </a:rPr>
              <a:t>[</a:t>
            </a:r>
            <a:r>
              <a:rPr lang="en-US" sz="1400" dirty="0" err="1">
                <a:solidFill>
                  <a:schemeClr val="tx1"/>
                </a:solidFill>
                <a:latin typeface="Courier New" panose="02070309020205020404" pitchFamily="49" charset="0"/>
                <a:cs typeface="Courier New" panose="02070309020205020404" pitchFamily="49" charset="0"/>
              </a:rPr>
              <a:t>r_index</a:t>
            </a:r>
            <a:r>
              <a:rPr lang="en-US" sz="1400" dirty="0">
                <a:solidFill>
                  <a:schemeClr val="tx1"/>
                </a:solidFill>
                <a:latin typeface="Courier New" panose="02070309020205020404" pitchFamily="49" charset="0"/>
                <a:cs typeface="Courier New" panose="02070309020205020404" pitchFamily="49" charset="0"/>
              </a:rPr>
              <a:t>] = temp;</a:t>
            </a:r>
          </a:p>
          <a:p>
            <a:pPr marL="182880" lvl="1" indent="0" defTabSz="457200">
              <a:lnSpc>
                <a:spcPct val="90000"/>
              </a:lnSpc>
              <a:spcBef>
                <a:spcPts val="480"/>
              </a:spcBef>
              <a:buSzPts val="2400"/>
              <a:buFont typeface="Arial" panose="020B0604020202020204" pitchFamily="34" charset="0"/>
              <a:buNone/>
            </a:pPr>
            <a:r>
              <a:rPr lang="en-US" sz="1400" dirty="0">
                <a:solidFill>
                  <a:schemeClr val="tx1"/>
                </a:solidFill>
                <a:latin typeface="Courier New" panose="02070309020205020404" pitchFamily="49" charset="0"/>
                <a:cs typeface="Courier New" panose="02070309020205020404" pitchFamily="49" charset="0"/>
              </a:rPr>
              <a:t>}</a:t>
            </a:r>
          </a:p>
        </p:txBody>
      </p:sp>
      <p:grpSp>
        <p:nvGrpSpPr>
          <p:cNvPr id="43" name="Group 42">
            <a:extLst>
              <a:ext uri="{FF2B5EF4-FFF2-40B4-BE49-F238E27FC236}">
                <a16:creationId xmlns:a16="http://schemas.microsoft.com/office/drawing/2014/main" id="{DA5C04CE-2C5A-DAD7-29ED-2D4C407268D2}"/>
              </a:ext>
            </a:extLst>
          </p:cNvPr>
          <p:cNvGrpSpPr/>
          <p:nvPr/>
        </p:nvGrpSpPr>
        <p:grpSpPr>
          <a:xfrm>
            <a:off x="3071026" y="4602770"/>
            <a:ext cx="1456868" cy="1015284"/>
            <a:chOff x="2853312" y="4152509"/>
            <a:chExt cx="1456868" cy="1015284"/>
          </a:xfrm>
        </p:grpSpPr>
        <p:sp>
          <p:nvSpPr>
            <p:cNvPr id="14" name="Rectangle: Rounded Corners 13">
              <a:extLst>
                <a:ext uri="{FF2B5EF4-FFF2-40B4-BE49-F238E27FC236}">
                  <a16:creationId xmlns:a16="http://schemas.microsoft.com/office/drawing/2014/main" id="{9E5A1E3E-E07C-AAB4-9EAC-EF6323034B56}"/>
                </a:ext>
              </a:extLst>
            </p:cNvPr>
            <p:cNvSpPr/>
            <p:nvPr/>
          </p:nvSpPr>
          <p:spPr>
            <a:xfrm>
              <a:off x="3225214" y="4521841"/>
              <a:ext cx="713065" cy="645952"/>
            </a:xfrm>
            <a:prstGeom prst="roundRect">
              <a:avLst/>
            </a:prstGeom>
            <a:solidFill>
              <a:schemeClr val="bg1"/>
            </a:solid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A</a:t>
              </a:r>
            </a:p>
          </p:txBody>
        </p:sp>
        <p:sp>
          <p:nvSpPr>
            <p:cNvPr id="40" name="TextBox 39">
              <a:extLst>
                <a:ext uri="{FF2B5EF4-FFF2-40B4-BE49-F238E27FC236}">
                  <a16:creationId xmlns:a16="http://schemas.microsoft.com/office/drawing/2014/main" id="{5057A3FC-1393-1362-6FF9-E66365C3EEFC}"/>
                </a:ext>
              </a:extLst>
            </p:cNvPr>
            <p:cNvSpPr txBox="1"/>
            <p:nvPr/>
          </p:nvSpPr>
          <p:spPr>
            <a:xfrm>
              <a:off x="2853312" y="4152509"/>
              <a:ext cx="1456868" cy="276999"/>
            </a:xfrm>
            <a:prstGeom prst="rect">
              <a:avLst/>
            </a:prstGeom>
            <a:noFill/>
          </p:spPr>
          <p:txBody>
            <a:bodyPr wrap="square" rtlCol="0">
              <a:spAutoFit/>
            </a:bodyPr>
            <a:lstStyle/>
            <a:p>
              <a:pPr algn="ctr"/>
              <a:endParaRPr lang="en-US" sz="1200" dirty="0"/>
            </a:p>
          </p:txBody>
        </p:sp>
      </p:grpSp>
      <p:grpSp>
        <p:nvGrpSpPr>
          <p:cNvPr id="45" name="Group 44">
            <a:extLst>
              <a:ext uri="{FF2B5EF4-FFF2-40B4-BE49-F238E27FC236}">
                <a16:creationId xmlns:a16="http://schemas.microsoft.com/office/drawing/2014/main" id="{71377B34-CE8C-495E-19C7-899256EF83F6}"/>
              </a:ext>
            </a:extLst>
          </p:cNvPr>
          <p:cNvGrpSpPr/>
          <p:nvPr/>
        </p:nvGrpSpPr>
        <p:grpSpPr>
          <a:xfrm>
            <a:off x="3071026" y="3359666"/>
            <a:ext cx="1456868" cy="1015284"/>
            <a:chOff x="2853312" y="4152509"/>
            <a:chExt cx="1456868" cy="1015284"/>
          </a:xfrm>
        </p:grpSpPr>
        <p:sp>
          <p:nvSpPr>
            <p:cNvPr id="46" name="Rectangle: Rounded Corners 45">
              <a:extLst>
                <a:ext uri="{FF2B5EF4-FFF2-40B4-BE49-F238E27FC236}">
                  <a16:creationId xmlns:a16="http://schemas.microsoft.com/office/drawing/2014/main" id="{1E9A8BCE-0630-2B41-D49A-8B51D7FE1C22}"/>
                </a:ext>
              </a:extLst>
            </p:cNvPr>
            <p:cNvSpPr/>
            <p:nvPr/>
          </p:nvSpPr>
          <p:spPr>
            <a:xfrm>
              <a:off x="3225214" y="4521841"/>
              <a:ext cx="713065" cy="645952"/>
            </a:xfrm>
            <a:prstGeom prst="roundRect">
              <a:avLst/>
            </a:prstGeom>
            <a:solidFill>
              <a:schemeClr val="bg1"/>
            </a:solidFill>
            <a:ln w="38100" cap="flat" cmpd="sng" algn="ctr">
              <a:solidFill>
                <a:schemeClr val="accent3"/>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A</a:t>
              </a:r>
            </a:p>
          </p:txBody>
        </p:sp>
        <p:sp>
          <p:nvSpPr>
            <p:cNvPr id="47" name="TextBox 46">
              <a:extLst>
                <a:ext uri="{FF2B5EF4-FFF2-40B4-BE49-F238E27FC236}">
                  <a16:creationId xmlns:a16="http://schemas.microsoft.com/office/drawing/2014/main" id="{F219E82E-E5EE-A027-A1FA-1A51C72A1D7F}"/>
                </a:ext>
              </a:extLst>
            </p:cNvPr>
            <p:cNvSpPr txBox="1"/>
            <p:nvPr/>
          </p:nvSpPr>
          <p:spPr>
            <a:xfrm>
              <a:off x="2853312" y="4152509"/>
              <a:ext cx="1456868" cy="276999"/>
            </a:xfrm>
            <a:prstGeom prst="rect">
              <a:avLst/>
            </a:prstGeom>
            <a:noFill/>
          </p:spPr>
          <p:txBody>
            <a:bodyPr wrap="square" rtlCol="0">
              <a:spAutoFit/>
            </a:bodyPr>
            <a:lstStyle/>
            <a:p>
              <a:pPr algn="ctr"/>
              <a:r>
                <a:rPr lang="en-US" sz="1200" dirty="0"/>
                <a:t>Temp</a:t>
              </a:r>
            </a:p>
          </p:txBody>
        </p:sp>
      </p:grpSp>
      <p:grpSp>
        <p:nvGrpSpPr>
          <p:cNvPr id="48" name="Group 47">
            <a:extLst>
              <a:ext uri="{FF2B5EF4-FFF2-40B4-BE49-F238E27FC236}">
                <a16:creationId xmlns:a16="http://schemas.microsoft.com/office/drawing/2014/main" id="{10CDE299-403A-6A12-83B2-6D7B7A66F9DB}"/>
              </a:ext>
            </a:extLst>
          </p:cNvPr>
          <p:cNvGrpSpPr/>
          <p:nvPr/>
        </p:nvGrpSpPr>
        <p:grpSpPr>
          <a:xfrm>
            <a:off x="3071026" y="4611624"/>
            <a:ext cx="1456868" cy="1015284"/>
            <a:chOff x="2853312" y="4152509"/>
            <a:chExt cx="1456868" cy="1015284"/>
          </a:xfrm>
        </p:grpSpPr>
        <p:sp>
          <p:nvSpPr>
            <p:cNvPr id="49" name="Rectangle: Rounded Corners 48">
              <a:extLst>
                <a:ext uri="{FF2B5EF4-FFF2-40B4-BE49-F238E27FC236}">
                  <a16:creationId xmlns:a16="http://schemas.microsoft.com/office/drawing/2014/main" id="{86172AA9-06A9-8104-C64B-301022A0E7F6}"/>
                </a:ext>
              </a:extLst>
            </p:cNvPr>
            <p:cNvSpPr/>
            <p:nvPr/>
          </p:nvSpPr>
          <p:spPr>
            <a:xfrm>
              <a:off x="3225214" y="4521841"/>
              <a:ext cx="713065" cy="645952"/>
            </a:xfrm>
            <a:prstGeom prst="roundRect">
              <a:avLst/>
            </a:prstGeom>
            <a:solidFill>
              <a:schemeClr val="bg1"/>
            </a:solid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A</a:t>
              </a:r>
            </a:p>
          </p:txBody>
        </p:sp>
        <p:sp>
          <p:nvSpPr>
            <p:cNvPr id="50" name="TextBox 49">
              <a:extLst>
                <a:ext uri="{FF2B5EF4-FFF2-40B4-BE49-F238E27FC236}">
                  <a16:creationId xmlns:a16="http://schemas.microsoft.com/office/drawing/2014/main" id="{2081BECC-B486-A18C-73C0-EDD0D9A31E78}"/>
                </a:ext>
              </a:extLst>
            </p:cNvPr>
            <p:cNvSpPr txBox="1"/>
            <p:nvPr/>
          </p:nvSpPr>
          <p:spPr>
            <a:xfrm>
              <a:off x="2853312" y="4152509"/>
              <a:ext cx="1456868" cy="276999"/>
            </a:xfrm>
            <a:prstGeom prst="rect">
              <a:avLst/>
            </a:prstGeom>
            <a:noFill/>
          </p:spPr>
          <p:txBody>
            <a:bodyPr wrap="square" rtlCol="0">
              <a:spAutoFit/>
            </a:bodyPr>
            <a:lstStyle/>
            <a:p>
              <a:pPr algn="ctr"/>
              <a:r>
                <a:rPr lang="en-US" sz="1200" dirty="0" err="1"/>
                <a:t>arr</a:t>
              </a:r>
              <a:r>
                <a:rPr lang="en-US" sz="1200" dirty="0"/>
                <a:t>[</a:t>
              </a:r>
              <a:r>
                <a:rPr lang="en-US" sz="1200" dirty="0" err="1"/>
                <a:t>l_index</a:t>
              </a:r>
              <a:r>
                <a:rPr lang="en-US" sz="1200" dirty="0"/>
                <a:t>]</a:t>
              </a:r>
            </a:p>
          </p:txBody>
        </p:sp>
      </p:grpSp>
      <p:sp>
        <p:nvSpPr>
          <p:cNvPr id="55" name="Rectangle: Rounded Corners 54">
            <a:extLst>
              <a:ext uri="{FF2B5EF4-FFF2-40B4-BE49-F238E27FC236}">
                <a16:creationId xmlns:a16="http://schemas.microsoft.com/office/drawing/2014/main" id="{CBF39BF9-D41C-1DD3-DEA6-DA2FE2B23977}"/>
              </a:ext>
            </a:extLst>
          </p:cNvPr>
          <p:cNvSpPr/>
          <p:nvPr/>
        </p:nvSpPr>
        <p:spPr>
          <a:xfrm>
            <a:off x="3438128" y="4980956"/>
            <a:ext cx="713065" cy="645952"/>
          </a:xfrm>
          <a:prstGeom prst="roundRect">
            <a:avLst/>
          </a:prstGeom>
          <a:solidFill>
            <a:schemeClr val="bg1"/>
          </a:solid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B</a:t>
            </a:r>
          </a:p>
        </p:txBody>
      </p:sp>
      <p:grpSp>
        <p:nvGrpSpPr>
          <p:cNvPr id="56" name="Group 55">
            <a:extLst>
              <a:ext uri="{FF2B5EF4-FFF2-40B4-BE49-F238E27FC236}">
                <a16:creationId xmlns:a16="http://schemas.microsoft.com/office/drawing/2014/main" id="{FE808762-D4CC-A8C9-09B4-84185AABD4D2}"/>
              </a:ext>
            </a:extLst>
          </p:cNvPr>
          <p:cNvGrpSpPr/>
          <p:nvPr/>
        </p:nvGrpSpPr>
        <p:grpSpPr>
          <a:xfrm>
            <a:off x="4634492" y="4602770"/>
            <a:ext cx="1456868" cy="1015284"/>
            <a:chOff x="2853312" y="4152509"/>
            <a:chExt cx="1456868" cy="1015284"/>
          </a:xfrm>
        </p:grpSpPr>
        <p:sp>
          <p:nvSpPr>
            <p:cNvPr id="57" name="Rectangle: Rounded Corners 56">
              <a:extLst>
                <a:ext uri="{FF2B5EF4-FFF2-40B4-BE49-F238E27FC236}">
                  <a16:creationId xmlns:a16="http://schemas.microsoft.com/office/drawing/2014/main" id="{6AFA32A9-E964-7749-BA5E-149BB457553F}"/>
                </a:ext>
              </a:extLst>
            </p:cNvPr>
            <p:cNvSpPr/>
            <p:nvPr/>
          </p:nvSpPr>
          <p:spPr>
            <a:xfrm>
              <a:off x="3225214" y="4521841"/>
              <a:ext cx="713065" cy="645952"/>
            </a:xfrm>
            <a:prstGeom prst="roundRect">
              <a:avLst/>
            </a:prstGeom>
            <a:solidFill>
              <a:schemeClr val="bg1"/>
            </a:solid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B</a:t>
              </a:r>
            </a:p>
          </p:txBody>
        </p:sp>
        <p:sp>
          <p:nvSpPr>
            <p:cNvPr id="58" name="TextBox 57">
              <a:extLst>
                <a:ext uri="{FF2B5EF4-FFF2-40B4-BE49-F238E27FC236}">
                  <a16:creationId xmlns:a16="http://schemas.microsoft.com/office/drawing/2014/main" id="{3B5F0699-9114-7658-96C9-95C593AC6C97}"/>
                </a:ext>
              </a:extLst>
            </p:cNvPr>
            <p:cNvSpPr txBox="1"/>
            <p:nvPr/>
          </p:nvSpPr>
          <p:spPr>
            <a:xfrm>
              <a:off x="2853312" y="4152509"/>
              <a:ext cx="1456868" cy="276999"/>
            </a:xfrm>
            <a:prstGeom prst="rect">
              <a:avLst/>
            </a:prstGeom>
            <a:noFill/>
          </p:spPr>
          <p:txBody>
            <a:bodyPr wrap="square" rtlCol="0">
              <a:spAutoFit/>
            </a:bodyPr>
            <a:lstStyle/>
            <a:p>
              <a:pPr algn="ctr"/>
              <a:endParaRPr lang="en-US" sz="1200" dirty="0"/>
            </a:p>
          </p:txBody>
        </p:sp>
      </p:grpSp>
      <p:grpSp>
        <p:nvGrpSpPr>
          <p:cNvPr id="51" name="Group 50">
            <a:extLst>
              <a:ext uri="{FF2B5EF4-FFF2-40B4-BE49-F238E27FC236}">
                <a16:creationId xmlns:a16="http://schemas.microsoft.com/office/drawing/2014/main" id="{FCC1D338-025A-BC0D-60F2-337A347FB5C1}"/>
              </a:ext>
            </a:extLst>
          </p:cNvPr>
          <p:cNvGrpSpPr/>
          <p:nvPr/>
        </p:nvGrpSpPr>
        <p:grpSpPr>
          <a:xfrm>
            <a:off x="4643840" y="4603579"/>
            <a:ext cx="1456868" cy="1009639"/>
            <a:chOff x="4204410" y="4158154"/>
            <a:chExt cx="1456868" cy="1009639"/>
          </a:xfrm>
        </p:grpSpPr>
        <p:sp>
          <p:nvSpPr>
            <p:cNvPr id="52" name="Rectangle: Rounded Corners 51">
              <a:extLst>
                <a:ext uri="{FF2B5EF4-FFF2-40B4-BE49-F238E27FC236}">
                  <a16:creationId xmlns:a16="http://schemas.microsoft.com/office/drawing/2014/main" id="{4D9DE21D-7C3F-7493-F5E3-8AADA96250E7}"/>
                </a:ext>
              </a:extLst>
            </p:cNvPr>
            <p:cNvSpPr/>
            <p:nvPr/>
          </p:nvSpPr>
          <p:spPr>
            <a:xfrm>
              <a:off x="4566116" y="4521841"/>
              <a:ext cx="713065" cy="645952"/>
            </a:xfrm>
            <a:prstGeom prst="roundRect">
              <a:avLst/>
            </a:prstGeom>
            <a:solidFill>
              <a:schemeClr val="bg1"/>
            </a:solid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B</a:t>
              </a:r>
            </a:p>
          </p:txBody>
        </p:sp>
        <p:sp>
          <p:nvSpPr>
            <p:cNvPr id="53" name="TextBox 52">
              <a:extLst>
                <a:ext uri="{FF2B5EF4-FFF2-40B4-BE49-F238E27FC236}">
                  <a16:creationId xmlns:a16="http://schemas.microsoft.com/office/drawing/2014/main" id="{893BF080-5D32-056C-EE3C-D87BBF730584}"/>
                </a:ext>
              </a:extLst>
            </p:cNvPr>
            <p:cNvSpPr txBox="1"/>
            <p:nvPr/>
          </p:nvSpPr>
          <p:spPr>
            <a:xfrm>
              <a:off x="4204410" y="4158154"/>
              <a:ext cx="1456868" cy="276999"/>
            </a:xfrm>
            <a:prstGeom prst="rect">
              <a:avLst/>
            </a:prstGeom>
            <a:noFill/>
          </p:spPr>
          <p:txBody>
            <a:bodyPr wrap="square" rtlCol="0">
              <a:spAutoFit/>
            </a:bodyPr>
            <a:lstStyle/>
            <a:p>
              <a:pPr algn="ctr"/>
              <a:r>
                <a:rPr lang="en-US" sz="1200" dirty="0" err="1"/>
                <a:t>arr</a:t>
              </a:r>
              <a:r>
                <a:rPr lang="en-US" sz="1200" dirty="0"/>
                <a:t>[</a:t>
              </a:r>
              <a:r>
                <a:rPr lang="en-US" sz="1200" dirty="0" err="1"/>
                <a:t>r_index</a:t>
              </a:r>
              <a:r>
                <a:rPr lang="en-US" sz="1200" dirty="0"/>
                <a:t>]</a:t>
              </a:r>
            </a:p>
          </p:txBody>
        </p:sp>
      </p:grpSp>
      <p:sp>
        <p:nvSpPr>
          <p:cNvPr id="54" name="Rectangle: Rounded Corners 53">
            <a:extLst>
              <a:ext uri="{FF2B5EF4-FFF2-40B4-BE49-F238E27FC236}">
                <a16:creationId xmlns:a16="http://schemas.microsoft.com/office/drawing/2014/main" id="{48E56FD8-4E9C-6BEF-A351-2F1E61C9F128}"/>
              </a:ext>
            </a:extLst>
          </p:cNvPr>
          <p:cNvSpPr/>
          <p:nvPr/>
        </p:nvSpPr>
        <p:spPr>
          <a:xfrm>
            <a:off x="5002093" y="4971293"/>
            <a:ext cx="713065" cy="645952"/>
          </a:xfrm>
          <a:prstGeom prst="roundRect">
            <a:avLst/>
          </a:prstGeom>
          <a:solidFill>
            <a:schemeClr val="bg1"/>
          </a:solid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A</a:t>
            </a:r>
          </a:p>
        </p:txBody>
      </p:sp>
      <p:sp>
        <p:nvSpPr>
          <p:cNvPr id="61" name="Rectangle: Rounded Corners 60">
            <a:extLst>
              <a:ext uri="{FF2B5EF4-FFF2-40B4-BE49-F238E27FC236}">
                <a16:creationId xmlns:a16="http://schemas.microsoft.com/office/drawing/2014/main" id="{569D1564-A725-FA1E-A7A7-51B37F56C3EB}"/>
              </a:ext>
            </a:extLst>
          </p:cNvPr>
          <p:cNvSpPr/>
          <p:nvPr/>
        </p:nvSpPr>
        <p:spPr>
          <a:xfrm>
            <a:off x="3438127" y="3725270"/>
            <a:ext cx="713065" cy="645952"/>
          </a:xfrm>
          <a:prstGeom prst="roundRect">
            <a:avLst/>
          </a:prstGeom>
          <a:solidFill>
            <a:schemeClr val="bg1"/>
          </a:solidFill>
          <a:ln w="38100" cap="flat" cmpd="sng" algn="ctr">
            <a:solidFill>
              <a:schemeClr val="accent3"/>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A</a:t>
            </a:r>
          </a:p>
        </p:txBody>
      </p:sp>
    </p:spTree>
    <p:extLst>
      <p:ext uri="{BB962C8B-B14F-4D97-AF65-F5344CB8AC3E}">
        <p14:creationId xmlns:p14="http://schemas.microsoft.com/office/powerpoint/2010/main" val="3544345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1.38889E-6 1.11111E-6 L 0.00018 -0.1794 " pathEditMode="relative" rAng="0" ptsTypes="AA">
                                      <p:cBhvr>
                                        <p:cTn id="6" dur="2000" fill="hold"/>
                                        <p:tgtEl>
                                          <p:spTgt spid="43"/>
                                        </p:tgtEl>
                                        <p:attrNameLst>
                                          <p:attrName>ppt_x</p:attrName>
                                          <p:attrName>ppt_y</p:attrName>
                                        </p:attrNameLst>
                                      </p:cBhvr>
                                      <p:rCtr x="0" y="-8981"/>
                                    </p:animMotion>
                                  </p:childTnLst>
                                </p:cTn>
                              </p:par>
                              <p:par>
                                <p:cTn id="7" presetID="10" presetClass="exit" presetSubtype="0" fill="hold" nodeType="withEffect">
                                  <p:stCondLst>
                                    <p:cond delay="750"/>
                                  </p:stCondLst>
                                  <p:childTnLst>
                                    <p:animEffect transition="out" filter="fade">
                                      <p:cBhvr>
                                        <p:cTn id="8" dur="1250"/>
                                        <p:tgtEl>
                                          <p:spTgt spid="43"/>
                                        </p:tgtEl>
                                      </p:cBhvr>
                                    </p:animEffect>
                                    <p:set>
                                      <p:cBhvr>
                                        <p:cTn id="9" dur="1" fill="hold">
                                          <p:stCondLst>
                                            <p:cond delay="1249"/>
                                          </p:stCondLst>
                                        </p:cTn>
                                        <p:tgtEl>
                                          <p:spTgt spid="43"/>
                                        </p:tgtEl>
                                        <p:attrNameLst>
                                          <p:attrName>style.visibility</p:attrName>
                                        </p:attrNameLst>
                                      </p:cBhvr>
                                      <p:to>
                                        <p:strVal val="hidden"/>
                                      </p:to>
                                    </p:set>
                                  </p:childTnLst>
                                </p:cTn>
                              </p:par>
                              <p:par>
                                <p:cTn id="10" presetID="10" presetClass="entr" presetSubtype="0" fill="hold" nodeType="withEffect">
                                  <p:stCondLst>
                                    <p:cond delay="150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1000"/>
                                        <p:tgtEl>
                                          <p:spTgt spid="45"/>
                                        </p:tgtEl>
                                      </p:cBhvr>
                                    </p:animEffect>
                                  </p:childTnLst>
                                </p:cTn>
                              </p:par>
                            </p:childTnLst>
                          </p:cTn>
                        </p:par>
                      </p:childTnLst>
                    </p:cTn>
                  </p:par>
                  <p:par>
                    <p:cTn id="13" fill="hold">
                      <p:stCondLst>
                        <p:cond delay="indefinite"/>
                      </p:stCondLst>
                      <p:childTnLst>
                        <p:par>
                          <p:cTn id="14" fill="hold">
                            <p:stCondLst>
                              <p:cond delay="0"/>
                            </p:stCondLst>
                            <p:childTnLst>
                              <p:par>
                                <p:cTn id="15" presetID="35" presetClass="path" presetSubtype="0" accel="50000" decel="50000" fill="hold" nodeType="clickEffect">
                                  <p:stCondLst>
                                    <p:cond delay="0"/>
                                  </p:stCondLst>
                                  <p:childTnLst>
                                    <p:animMotion origin="layout" path="M 1.66667E-6 1.11111E-6 L -0.17101 1.11111E-6 " pathEditMode="relative" rAng="0" ptsTypes="AA">
                                      <p:cBhvr>
                                        <p:cTn id="16" dur="2000" fill="hold"/>
                                        <p:tgtEl>
                                          <p:spTgt spid="56"/>
                                        </p:tgtEl>
                                        <p:attrNameLst>
                                          <p:attrName>ppt_x</p:attrName>
                                          <p:attrName>ppt_y</p:attrName>
                                        </p:attrNameLst>
                                      </p:cBhvr>
                                      <p:rCtr x="-8559" y="0"/>
                                    </p:animMotion>
                                  </p:childTnLst>
                                </p:cTn>
                              </p:par>
                              <p:par>
                                <p:cTn id="17" presetID="10" presetClass="exit" presetSubtype="0" fill="hold" nodeType="withEffect">
                                  <p:stCondLst>
                                    <p:cond delay="750"/>
                                  </p:stCondLst>
                                  <p:childTnLst>
                                    <p:animEffect transition="out" filter="fade">
                                      <p:cBhvr>
                                        <p:cTn id="18" dur="1250"/>
                                        <p:tgtEl>
                                          <p:spTgt spid="56"/>
                                        </p:tgtEl>
                                      </p:cBhvr>
                                    </p:animEffect>
                                    <p:set>
                                      <p:cBhvr>
                                        <p:cTn id="19" dur="1" fill="hold">
                                          <p:stCondLst>
                                            <p:cond delay="1249"/>
                                          </p:stCondLst>
                                        </p:cTn>
                                        <p:tgtEl>
                                          <p:spTgt spid="56"/>
                                        </p:tgtEl>
                                        <p:attrNameLst>
                                          <p:attrName>style.visibility</p:attrName>
                                        </p:attrNameLst>
                                      </p:cBhvr>
                                      <p:to>
                                        <p:strVal val="hidden"/>
                                      </p:to>
                                    </p:set>
                                  </p:childTnLst>
                                </p:cTn>
                              </p:par>
                              <p:par>
                                <p:cTn id="20" presetID="10" presetClass="entr" presetSubtype="0" fill="hold" grpId="0" nodeType="withEffect">
                                  <p:stCondLst>
                                    <p:cond delay="1500"/>
                                  </p:stCondLst>
                                  <p:childTnLst>
                                    <p:set>
                                      <p:cBhvr>
                                        <p:cTn id="21" dur="1" fill="hold">
                                          <p:stCondLst>
                                            <p:cond delay="0"/>
                                          </p:stCondLst>
                                        </p:cTn>
                                        <p:tgtEl>
                                          <p:spTgt spid="55"/>
                                        </p:tgtEl>
                                        <p:attrNameLst>
                                          <p:attrName>style.visibility</p:attrName>
                                        </p:attrNameLst>
                                      </p:cBhvr>
                                      <p:to>
                                        <p:strVal val="visible"/>
                                      </p:to>
                                    </p:set>
                                    <p:animEffect transition="in" filter="fade">
                                      <p:cBhvr>
                                        <p:cTn id="22" dur="1000"/>
                                        <p:tgtEl>
                                          <p:spTgt spid="55"/>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2" nodeType="click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childTnLst>
                          </p:cTn>
                        </p:par>
                        <p:par>
                          <p:cTn id="27" fill="hold">
                            <p:stCondLst>
                              <p:cond delay="0"/>
                            </p:stCondLst>
                            <p:childTnLst>
                              <p:par>
                                <p:cTn id="28" presetID="42" presetClass="path" presetSubtype="0" accel="50000" decel="50000" fill="hold" grpId="0" nodeType="afterEffect">
                                  <p:stCondLst>
                                    <p:cond delay="0"/>
                                  </p:stCondLst>
                                  <p:childTnLst>
                                    <p:animMotion origin="layout" path="M -5.55556E-7 2.22222E-6 L 0.17274 0.18194 " pathEditMode="relative" rAng="0" ptsTypes="AA">
                                      <p:cBhvr>
                                        <p:cTn id="29" dur="2000" fill="hold"/>
                                        <p:tgtEl>
                                          <p:spTgt spid="61"/>
                                        </p:tgtEl>
                                        <p:attrNameLst>
                                          <p:attrName>ppt_x</p:attrName>
                                          <p:attrName>ppt_y</p:attrName>
                                        </p:attrNameLst>
                                      </p:cBhvr>
                                      <p:rCtr x="8628" y="9097"/>
                                    </p:animMotion>
                                  </p:childTnLst>
                                </p:cTn>
                              </p:par>
                              <p:par>
                                <p:cTn id="30" presetID="10" presetClass="exit" presetSubtype="0" fill="hold" grpId="1" nodeType="withEffect">
                                  <p:stCondLst>
                                    <p:cond delay="750"/>
                                  </p:stCondLst>
                                  <p:childTnLst>
                                    <p:animEffect transition="out" filter="fade">
                                      <p:cBhvr>
                                        <p:cTn id="31" dur="1250"/>
                                        <p:tgtEl>
                                          <p:spTgt spid="61"/>
                                        </p:tgtEl>
                                      </p:cBhvr>
                                    </p:animEffect>
                                    <p:set>
                                      <p:cBhvr>
                                        <p:cTn id="32" dur="1" fill="hold">
                                          <p:stCondLst>
                                            <p:cond delay="1249"/>
                                          </p:stCondLst>
                                        </p:cTn>
                                        <p:tgtEl>
                                          <p:spTgt spid="61"/>
                                        </p:tgtEl>
                                        <p:attrNameLst>
                                          <p:attrName>style.visibility</p:attrName>
                                        </p:attrNameLst>
                                      </p:cBhvr>
                                      <p:to>
                                        <p:strVal val="hidden"/>
                                      </p:to>
                                    </p:set>
                                  </p:childTnLst>
                                </p:cTn>
                              </p:par>
                              <p:par>
                                <p:cTn id="33" presetID="10" presetClass="entr" presetSubtype="0" fill="hold" grpId="0" nodeType="withEffect">
                                  <p:stCondLst>
                                    <p:cond delay="1500"/>
                                  </p:stCondLst>
                                  <p:childTnLst>
                                    <p:set>
                                      <p:cBhvr>
                                        <p:cTn id="34" dur="1" fill="hold">
                                          <p:stCondLst>
                                            <p:cond delay="0"/>
                                          </p:stCondLst>
                                        </p:cTn>
                                        <p:tgtEl>
                                          <p:spTgt spid="54"/>
                                        </p:tgtEl>
                                        <p:attrNameLst>
                                          <p:attrName>style.visibility</p:attrName>
                                        </p:attrNameLst>
                                      </p:cBhvr>
                                      <p:to>
                                        <p:strVal val="visible"/>
                                      </p:to>
                                    </p:set>
                                    <p:animEffect transition="in" filter="fade">
                                      <p:cBhvr>
                                        <p:cTn id="35" dur="1000"/>
                                        <p:tgtEl>
                                          <p:spTgt spid="54"/>
                                        </p:tgtEl>
                                      </p:cBhvr>
                                    </p:animEffect>
                                  </p:childTnLst>
                                </p:cTn>
                              </p:par>
                            </p:childTnLst>
                          </p:cTn>
                        </p:par>
                        <p:par>
                          <p:cTn id="36" fill="hold">
                            <p:stCondLst>
                              <p:cond delay="2500"/>
                            </p:stCondLst>
                            <p:childTnLst>
                              <p:par>
                                <p:cTn id="37" presetID="10" presetClass="exit" presetSubtype="0" fill="hold" nodeType="afterEffect">
                                  <p:stCondLst>
                                    <p:cond delay="0"/>
                                  </p:stCondLst>
                                  <p:childTnLst>
                                    <p:animEffect transition="out" filter="fade">
                                      <p:cBhvr>
                                        <p:cTn id="38" dur="500"/>
                                        <p:tgtEl>
                                          <p:spTgt spid="45"/>
                                        </p:tgtEl>
                                      </p:cBhvr>
                                    </p:animEffect>
                                    <p:set>
                                      <p:cBhvr>
                                        <p:cTn id="39" dur="1" fill="hold">
                                          <p:stCondLst>
                                            <p:cond delay="499"/>
                                          </p:stCondLst>
                                        </p:cTn>
                                        <p:tgtEl>
                                          <p:spTgt spid="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4" grpId="0" animBg="1"/>
      <p:bldP spid="61" grpId="0" animBg="1"/>
      <p:bldP spid="61" grpId="1" animBg="1"/>
      <p:bldP spid="61" grpId="2"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Common Algorithms – Bubble Sort</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a:bodyPr>
          <a:lstStyle/>
          <a:p>
            <a:r>
              <a:rPr lang="en-US" dirty="0"/>
              <a:t>Bubble Sort is one of the simplest sorting algorithms, used to organize elements of a collection into a particular order.</a:t>
            </a:r>
          </a:p>
          <a:p>
            <a:r>
              <a:rPr lang="en-US" dirty="0"/>
              <a:t>Bubble Sort organizes elements by repeatedly comparing and swapping adjacent elements if they are in the wrong order.</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12</a:t>
            </a:fld>
            <a:endParaRPr lang="en-US" dirty="0"/>
          </a:p>
        </p:txBody>
      </p:sp>
    </p:spTree>
    <p:extLst>
      <p:ext uri="{BB962C8B-B14F-4D97-AF65-F5344CB8AC3E}">
        <p14:creationId xmlns:p14="http://schemas.microsoft.com/office/powerpoint/2010/main" val="324585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Bubble Sort</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13</a:t>
            </a:fld>
            <a:endParaRPr lang="en-US" dirty="0"/>
          </a:p>
        </p:txBody>
      </p:sp>
      <p:sp>
        <p:nvSpPr>
          <p:cNvPr id="5" name="Google Shape;219;p16">
            <a:extLst>
              <a:ext uri="{FF2B5EF4-FFF2-40B4-BE49-F238E27FC236}">
                <a16:creationId xmlns:a16="http://schemas.microsoft.com/office/drawing/2014/main" id="{F0D3A583-2923-4AC2-898C-2A70B7A6F4BB}"/>
              </a:ext>
            </a:extLst>
          </p:cNvPr>
          <p:cNvSpPr txBox="1">
            <a:spLocks/>
          </p:cNvSpPr>
          <p:nvPr/>
        </p:nvSpPr>
        <p:spPr>
          <a:xfrm>
            <a:off x="977317" y="1772174"/>
            <a:ext cx="7189365" cy="3937510"/>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Font typeface="Arial" panose="020B0604020202020204" pitchFamily="34" charset="0"/>
              <a:buNone/>
            </a:pPr>
            <a:r>
              <a:rPr lang="en-US" sz="1800" b="1" dirty="0">
                <a:solidFill>
                  <a:srgbClr val="9966FF"/>
                </a:solidFill>
                <a:latin typeface="Courier New" panose="02070309020205020404" pitchFamily="49" charset="0"/>
                <a:cs typeface="Courier New" panose="02070309020205020404" pitchFamily="49" charset="0"/>
              </a:rPr>
              <a:t>public void</a:t>
            </a:r>
            <a:r>
              <a:rPr lang="en-US" sz="1800" b="1"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bubbleSort</a:t>
            </a:r>
            <a:r>
              <a:rPr lang="en-US" sz="1800" dirty="0">
                <a:latin typeface="Courier New" panose="02070309020205020404" pitchFamily="49" charset="0"/>
                <a:cs typeface="Courier New" panose="02070309020205020404" pitchFamily="49" charset="0"/>
              </a:rPr>
              <a:t>(</a:t>
            </a:r>
            <a:r>
              <a:rPr lang="en-US" sz="1800" dirty="0">
                <a:solidFill>
                  <a:schemeClr val="tx1"/>
                </a:solidFill>
                <a:latin typeface="Courier New" panose="02070309020205020404" pitchFamily="49" charset="0"/>
                <a:cs typeface="Courier New" panose="02070309020205020404" pitchFamily="49" charset="0"/>
              </a:rPr>
              <a:t>Integer</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arr</a:t>
            </a:r>
            <a:r>
              <a:rPr lang="en-US" sz="18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800" dirty="0">
                <a:latin typeface="Courier New" panose="02070309020205020404" pitchFamily="49" charset="0"/>
                <a:cs typeface="Courier New" panose="02070309020205020404" pitchFamily="49" charset="0"/>
              </a:rPr>
              <a:t>	</a:t>
            </a:r>
            <a:r>
              <a:rPr lang="en-US" sz="1800" b="1" dirty="0">
                <a:solidFill>
                  <a:srgbClr val="9966FF"/>
                </a:solidFill>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n = </a:t>
            </a:r>
            <a:r>
              <a:rPr lang="en-US" sz="1800" dirty="0" err="1">
                <a:latin typeface="Courier New" panose="02070309020205020404" pitchFamily="49" charset="0"/>
                <a:cs typeface="Courier New" panose="02070309020205020404" pitchFamily="49" charset="0"/>
              </a:rPr>
              <a:t>arr.length</a:t>
            </a:r>
            <a:r>
              <a:rPr lang="en-US" sz="1800" dirty="0">
                <a:latin typeface="Courier New" panose="02070309020205020404" pitchFamily="49" charset="0"/>
                <a:cs typeface="Courier New" panose="02070309020205020404" pitchFamily="49" charset="0"/>
              </a:rPr>
              <a:t>;</a:t>
            </a:r>
          </a:p>
          <a:p>
            <a:pPr marL="182880" lvl="1" indent="0" defTabSz="457200">
              <a:lnSpc>
                <a:spcPct val="90000"/>
              </a:lnSpc>
              <a:spcBef>
                <a:spcPts val="480"/>
              </a:spcBef>
              <a:buSzPts val="2400"/>
              <a:buFont typeface="Arial" panose="020B0604020202020204" pitchFamily="34" charset="0"/>
              <a:buNone/>
            </a:pPr>
            <a:r>
              <a:rPr lang="en-US" sz="1800" dirty="0">
                <a:latin typeface="Courier New" panose="02070309020205020404" pitchFamily="49" charset="0"/>
                <a:cs typeface="Courier New" panose="02070309020205020404" pitchFamily="49" charset="0"/>
              </a:rPr>
              <a:t>	</a:t>
            </a:r>
            <a:r>
              <a:rPr lang="en-US" sz="1800" b="1" dirty="0">
                <a:solidFill>
                  <a:srgbClr val="9966FF"/>
                </a:solidFill>
                <a:latin typeface="Courier New" panose="02070309020205020404" pitchFamily="49" charset="0"/>
                <a:cs typeface="Courier New" panose="02070309020205020404" pitchFamily="49" charset="0"/>
              </a:rPr>
              <a:t>for</a:t>
            </a:r>
            <a:r>
              <a:rPr lang="en-US" sz="1800" b="1"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a:t>
            </a:r>
            <a:r>
              <a:rPr lang="en-US" sz="1800" b="1" dirty="0">
                <a:solidFill>
                  <a:srgbClr val="9966FF"/>
                </a:solidFill>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 = 0; </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 &lt; n – 1; </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None/>
            </a:pPr>
            <a:r>
              <a:rPr lang="en-US" sz="1800" dirty="0">
                <a:latin typeface="Courier New" panose="02070309020205020404" pitchFamily="49" charset="0"/>
                <a:cs typeface="Courier New" panose="02070309020205020404" pitchFamily="49" charset="0"/>
              </a:rPr>
              <a:t>		</a:t>
            </a:r>
            <a:r>
              <a:rPr lang="en-US" sz="1800" b="1" dirty="0">
                <a:solidFill>
                  <a:srgbClr val="9966FF"/>
                </a:solidFill>
                <a:latin typeface="Courier New" panose="02070309020205020404" pitchFamily="49" charset="0"/>
                <a:cs typeface="Courier New" panose="02070309020205020404" pitchFamily="49" charset="0"/>
              </a:rPr>
              <a:t>for</a:t>
            </a:r>
            <a:r>
              <a:rPr lang="en-US" sz="1800" dirty="0">
                <a:latin typeface="Courier New" panose="02070309020205020404" pitchFamily="49" charset="0"/>
                <a:cs typeface="Courier New" panose="02070309020205020404" pitchFamily="49" charset="0"/>
              </a:rPr>
              <a:t> (</a:t>
            </a:r>
            <a:r>
              <a:rPr lang="en-US" sz="1800" b="1" dirty="0">
                <a:solidFill>
                  <a:srgbClr val="9966FF"/>
                </a:solidFill>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j = 0; j &lt; n - 1; </a:t>
            </a:r>
            <a:r>
              <a:rPr lang="en-US" sz="1800" dirty="0" err="1">
                <a:latin typeface="Courier New" panose="02070309020205020404" pitchFamily="49" charset="0"/>
                <a:cs typeface="Courier New" panose="02070309020205020404" pitchFamily="49" charset="0"/>
              </a:rPr>
              <a:t>j++</a:t>
            </a:r>
            <a:r>
              <a:rPr lang="en-US" sz="18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None/>
            </a:pPr>
            <a:r>
              <a:rPr lang="en-US" sz="1800" dirty="0">
                <a:latin typeface="Courier New" panose="02070309020205020404" pitchFamily="49" charset="0"/>
                <a:cs typeface="Courier New" panose="02070309020205020404" pitchFamily="49" charset="0"/>
              </a:rPr>
              <a:t>			</a:t>
            </a:r>
            <a:r>
              <a:rPr lang="en-US" sz="1800" b="1" dirty="0">
                <a:solidFill>
                  <a:srgbClr val="9966FF"/>
                </a:solidFill>
                <a:latin typeface="Courier New" panose="02070309020205020404" pitchFamily="49" charset="0"/>
                <a:cs typeface="Courier New" panose="02070309020205020404" pitchFamily="49" charset="0"/>
              </a:rPr>
              <a:t>if</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arr</a:t>
            </a:r>
            <a:r>
              <a:rPr lang="en-US" sz="1800" dirty="0">
                <a:latin typeface="Courier New" panose="02070309020205020404" pitchFamily="49" charset="0"/>
                <a:cs typeface="Courier New" panose="02070309020205020404" pitchFamily="49" charset="0"/>
              </a:rPr>
              <a:t>[j] &gt; </a:t>
            </a:r>
            <a:r>
              <a:rPr lang="en-US" sz="1800" dirty="0" err="1">
                <a:latin typeface="Courier New" panose="02070309020205020404" pitchFamily="49" charset="0"/>
                <a:cs typeface="Courier New" panose="02070309020205020404" pitchFamily="49" charset="0"/>
              </a:rPr>
              <a:t>arr</a:t>
            </a:r>
            <a:r>
              <a:rPr lang="en-US" sz="1800" dirty="0">
                <a:latin typeface="Courier New" panose="02070309020205020404" pitchFamily="49" charset="0"/>
                <a:cs typeface="Courier New" panose="02070309020205020404" pitchFamily="49" charset="0"/>
              </a:rPr>
              <a:t>[j+1]) {</a:t>
            </a:r>
          </a:p>
          <a:p>
            <a:pPr marL="182880" lvl="1" indent="0" defTabSz="457200">
              <a:lnSpc>
                <a:spcPct val="90000"/>
              </a:lnSpc>
              <a:spcBef>
                <a:spcPts val="480"/>
              </a:spcBef>
              <a:buSzPts val="2400"/>
              <a:buNone/>
            </a:pPr>
            <a:r>
              <a:rPr lang="en-US" sz="1800" dirty="0">
                <a:latin typeface="Courier New" panose="02070309020205020404" pitchFamily="49" charset="0"/>
                <a:cs typeface="Courier New" panose="02070309020205020404" pitchFamily="49" charset="0"/>
              </a:rPr>
              <a:t>				</a:t>
            </a:r>
            <a:r>
              <a:rPr lang="en-US" sz="1800" b="1" dirty="0">
                <a:solidFill>
                  <a:srgbClr val="9966FF"/>
                </a:solidFill>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temp = </a:t>
            </a:r>
            <a:r>
              <a:rPr lang="en-US" sz="1800" dirty="0" err="1">
                <a:latin typeface="Courier New" panose="02070309020205020404" pitchFamily="49" charset="0"/>
                <a:cs typeface="Courier New" panose="02070309020205020404" pitchFamily="49" charset="0"/>
              </a:rPr>
              <a:t>arr</a:t>
            </a:r>
            <a:r>
              <a:rPr lang="en-US" sz="1800" dirty="0">
                <a:latin typeface="Courier New" panose="02070309020205020404" pitchFamily="49" charset="0"/>
                <a:cs typeface="Courier New" panose="02070309020205020404" pitchFamily="49" charset="0"/>
              </a:rPr>
              <a:t>[j];</a:t>
            </a:r>
          </a:p>
          <a:p>
            <a:pPr marL="182880" lvl="1" indent="0" defTabSz="457200">
              <a:lnSpc>
                <a:spcPct val="90000"/>
              </a:lnSpc>
              <a:spcBef>
                <a:spcPts val="480"/>
              </a:spcBef>
              <a:buSzPts val="240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arr</a:t>
            </a:r>
            <a:r>
              <a:rPr lang="en-US" sz="1800" dirty="0">
                <a:latin typeface="Courier New" panose="02070309020205020404" pitchFamily="49" charset="0"/>
                <a:cs typeface="Courier New" panose="02070309020205020404" pitchFamily="49" charset="0"/>
              </a:rPr>
              <a:t>[j] = </a:t>
            </a:r>
            <a:r>
              <a:rPr lang="en-US" sz="1800" dirty="0" err="1">
                <a:latin typeface="Courier New" panose="02070309020205020404" pitchFamily="49" charset="0"/>
                <a:cs typeface="Courier New" panose="02070309020205020404" pitchFamily="49" charset="0"/>
              </a:rPr>
              <a:t>arr</a:t>
            </a:r>
            <a:r>
              <a:rPr lang="en-US" sz="1800" dirty="0">
                <a:latin typeface="Courier New" panose="02070309020205020404" pitchFamily="49" charset="0"/>
                <a:cs typeface="Courier New" panose="02070309020205020404" pitchFamily="49" charset="0"/>
              </a:rPr>
              <a:t>[j+1];</a:t>
            </a:r>
          </a:p>
          <a:p>
            <a:pPr marL="182880" lvl="1" indent="0" defTabSz="457200">
              <a:lnSpc>
                <a:spcPct val="90000"/>
              </a:lnSpc>
              <a:spcBef>
                <a:spcPts val="480"/>
              </a:spcBef>
              <a:buSzPts val="240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arr</a:t>
            </a:r>
            <a:r>
              <a:rPr lang="en-US" sz="1800" dirty="0">
                <a:latin typeface="Courier New" panose="02070309020205020404" pitchFamily="49" charset="0"/>
                <a:cs typeface="Courier New" panose="02070309020205020404" pitchFamily="49" charset="0"/>
              </a:rPr>
              <a:t>[j+1] = temp;</a:t>
            </a:r>
          </a:p>
          <a:p>
            <a:pPr marL="182880" lvl="1" indent="0" defTabSz="457200">
              <a:lnSpc>
                <a:spcPct val="90000"/>
              </a:lnSpc>
              <a:spcBef>
                <a:spcPts val="480"/>
              </a:spcBef>
              <a:buSzPts val="2400"/>
              <a:buNone/>
            </a:pPr>
            <a:r>
              <a:rPr lang="en-US" sz="18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None/>
            </a:pPr>
            <a:r>
              <a:rPr lang="en-US" sz="18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8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8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511771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Bubble Sort (visualization)</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14</a:t>
            </a:fld>
            <a:endParaRPr lang="en-US" dirty="0"/>
          </a:p>
        </p:txBody>
      </p:sp>
      <p:sp>
        <p:nvSpPr>
          <p:cNvPr id="3" name="Rectangle: Rounded Corners 2">
            <a:extLst>
              <a:ext uri="{FF2B5EF4-FFF2-40B4-BE49-F238E27FC236}">
                <a16:creationId xmlns:a16="http://schemas.microsoft.com/office/drawing/2014/main" id="{A75D1DF7-A85E-A869-A892-CE1D5EF54C01}"/>
              </a:ext>
            </a:extLst>
          </p:cNvPr>
          <p:cNvSpPr/>
          <p:nvPr/>
        </p:nvSpPr>
        <p:spPr>
          <a:xfrm>
            <a:off x="380010" y="3204593"/>
            <a:ext cx="8372212" cy="1567432"/>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p>
        </p:txBody>
      </p:sp>
      <p:sp>
        <p:nvSpPr>
          <p:cNvPr id="7" name="Rectangle: Rounded Corners 6">
            <a:extLst>
              <a:ext uri="{FF2B5EF4-FFF2-40B4-BE49-F238E27FC236}">
                <a16:creationId xmlns:a16="http://schemas.microsoft.com/office/drawing/2014/main" id="{86D65655-2218-62F3-2C95-344C2C444310}"/>
              </a:ext>
            </a:extLst>
          </p:cNvPr>
          <p:cNvSpPr/>
          <p:nvPr/>
        </p:nvSpPr>
        <p:spPr>
          <a:xfrm>
            <a:off x="719763" y="3544347"/>
            <a:ext cx="713065" cy="645952"/>
          </a:xfrm>
          <a:prstGeom prst="roundRect">
            <a:avLst/>
          </a:prstGeom>
          <a:solidFill>
            <a:schemeClr val="bg1"/>
          </a:solid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10</a:t>
            </a:r>
          </a:p>
        </p:txBody>
      </p:sp>
      <p:sp>
        <p:nvSpPr>
          <p:cNvPr id="8" name="Rectangle: Rounded Corners 7">
            <a:extLst>
              <a:ext uri="{FF2B5EF4-FFF2-40B4-BE49-F238E27FC236}">
                <a16:creationId xmlns:a16="http://schemas.microsoft.com/office/drawing/2014/main" id="{4062C34C-7660-DD0D-1AD8-827AC9608DBF}"/>
              </a:ext>
            </a:extLst>
          </p:cNvPr>
          <p:cNvSpPr/>
          <p:nvPr/>
        </p:nvSpPr>
        <p:spPr>
          <a:xfrm>
            <a:off x="1592218" y="3544347"/>
            <a:ext cx="713065" cy="645952"/>
          </a:xfrm>
          <a:prstGeom prst="roundRect">
            <a:avLst/>
          </a:prstGeom>
          <a:solidFill>
            <a:schemeClr val="bg1"/>
          </a:solid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62</a:t>
            </a:r>
          </a:p>
        </p:txBody>
      </p:sp>
      <p:sp>
        <p:nvSpPr>
          <p:cNvPr id="9" name="Rectangle: Rounded Corners 8">
            <a:extLst>
              <a:ext uri="{FF2B5EF4-FFF2-40B4-BE49-F238E27FC236}">
                <a16:creationId xmlns:a16="http://schemas.microsoft.com/office/drawing/2014/main" id="{4E49746E-ADB4-4361-119F-199F4AC1EF89}"/>
              </a:ext>
            </a:extLst>
          </p:cNvPr>
          <p:cNvSpPr/>
          <p:nvPr/>
        </p:nvSpPr>
        <p:spPr>
          <a:xfrm>
            <a:off x="2464673" y="3544347"/>
            <a:ext cx="713065" cy="645952"/>
          </a:xfrm>
          <a:prstGeom prst="roundRect">
            <a:avLst/>
          </a:prstGeom>
          <a:solidFill>
            <a:schemeClr val="bg1"/>
          </a:solid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19</a:t>
            </a:r>
          </a:p>
        </p:txBody>
      </p:sp>
      <p:sp>
        <p:nvSpPr>
          <p:cNvPr id="10" name="Rectangle: Rounded Corners 9">
            <a:extLst>
              <a:ext uri="{FF2B5EF4-FFF2-40B4-BE49-F238E27FC236}">
                <a16:creationId xmlns:a16="http://schemas.microsoft.com/office/drawing/2014/main" id="{680D5B45-9F4A-2780-3893-A51B9AE0247B}"/>
              </a:ext>
            </a:extLst>
          </p:cNvPr>
          <p:cNvSpPr/>
          <p:nvPr/>
        </p:nvSpPr>
        <p:spPr>
          <a:xfrm>
            <a:off x="3337128" y="3544347"/>
            <a:ext cx="713065" cy="645952"/>
          </a:xfrm>
          <a:prstGeom prst="roundRect">
            <a:avLst/>
          </a:prstGeom>
          <a:solidFill>
            <a:schemeClr val="bg1"/>
          </a:solid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15</a:t>
            </a:r>
          </a:p>
        </p:txBody>
      </p:sp>
      <p:sp>
        <p:nvSpPr>
          <p:cNvPr id="11" name="Rectangle: Rounded Corners 10">
            <a:extLst>
              <a:ext uri="{FF2B5EF4-FFF2-40B4-BE49-F238E27FC236}">
                <a16:creationId xmlns:a16="http://schemas.microsoft.com/office/drawing/2014/main" id="{2F370C9A-344E-3386-3EAB-7D0B1C28F4C9}"/>
              </a:ext>
            </a:extLst>
          </p:cNvPr>
          <p:cNvSpPr/>
          <p:nvPr/>
        </p:nvSpPr>
        <p:spPr>
          <a:xfrm>
            <a:off x="4209583" y="3544347"/>
            <a:ext cx="713065" cy="645952"/>
          </a:xfrm>
          <a:prstGeom prst="roundRect">
            <a:avLst/>
          </a:prstGeom>
          <a:solidFill>
            <a:schemeClr val="bg1"/>
          </a:solid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28</a:t>
            </a:r>
          </a:p>
        </p:txBody>
      </p:sp>
      <p:sp>
        <p:nvSpPr>
          <p:cNvPr id="12" name="Rectangle: Rounded Corners 11">
            <a:extLst>
              <a:ext uri="{FF2B5EF4-FFF2-40B4-BE49-F238E27FC236}">
                <a16:creationId xmlns:a16="http://schemas.microsoft.com/office/drawing/2014/main" id="{6805E105-159C-261A-B820-3DB75A5DFA44}"/>
              </a:ext>
            </a:extLst>
          </p:cNvPr>
          <p:cNvSpPr/>
          <p:nvPr/>
        </p:nvSpPr>
        <p:spPr>
          <a:xfrm>
            <a:off x="5082038" y="3544347"/>
            <a:ext cx="713065" cy="645952"/>
          </a:xfrm>
          <a:prstGeom prst="roundRect">
            <a:avLst/>
          </a:prstGeom>
          <a:solidFill>
            <a:schemeClr val="bg1"/>
          </a:solid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35</a:t>
            </a:r>
          </a:p>
        </p:txBody>
      </p:sp>
      <p:sp>
        <p:nvSpPr>
          <p:cNvPr id="13" name="Rectangle: Rounded Corners 12">
            <a:extLst>
              <a:ext uri="{FF2B5EF4-FFF2-40B4-BE49-F238E27FC236}">
                <a16:creationId xmlns:a16="http://schemas.microsoft.com/office/drawing/2014/main" id="{086013E1-1923-4D13-8147-584142FDC66F}"/>
              </a:ext>
            </a:extLst>
          </p:cNvPr>
          <p:cNvSpPr/>
          <p:nvPr/>
        </p:nvSpPr>
        <p:spPr>
          <a:xfrm>
            <a:off x="5954493" y="3544347"/>
            <a:ext cx="713065" cy="645952"/>
          </a:xfrm>
          <a:prstGeom prst="roundRect">
            <a:avLst/>
          </a:prstGeom>
          <a:solidFill>
            <a:schemeClr val="bg1"/>
          </a:solid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23</a:t>
            </a:r>
          </a:p>
        </p:txBody>
      </p:sp>
      <p:sp>
        <p:nvSpPr>
          <p:cNvPr id="14" name="Rectangle: Rounded Corners 13">
            <a:extLst>
              <a:ext uri="{FF2B5EF4-FFF2-40B4-BE49-F238E27FC236}">
                <a16:creationId xmlns:a16="http://schemas.microsoft.com/office/drawing/2014/main" id="{9E5A1E3E-E07C-AAB4-9EAC-EF6323034B56}"/>
              </a:ext>
            </a:extLst>
          </p:cNvPr>
          <p:cNvSpPr/>
          <p:nvPr/>
        </p:nvSpPr>
        <p:spPr>
          <a:xfrm>
            <a:off x="6826948" y="3544347"/>
            <a:ext cx="713065" cy="645952"/>
          </a:xfrm>
          <a:prstGeom prst="roundRect">
            <a:avLst/>
          </a:prstGeom>
          <a:solidFill>
            <a:schemeClr val="bg1"/>
          </a:solid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49</a:t>
            </a:r>
          </a:p>
        </p:txBody>
      </p:sp>
      <p:sp>
        <p:nvSpPr>
          <p:cNvPr id="15" name="Rectangle: Rounded Corners 14">
            <a:extLst>
              <a:ext uri="{FF2B5EF4-FFF2-40B4-BE49-F238E27FC236}">
                <a16:creationId xmlns:a16="http://schemas.microsoft.com/office/drawing/2014/main" id="{8DE14A9F-A316-A963-AA86-1AE91FE001FC}"/>
              </a:ext>
            </a:extLst>
          </p:cNvPr>
          <p:cNvSpPr/>
          <p:nvPr/>
        </p:nvSpPr>
        <p:spPr>
          <a:xfrm>
            <a:off x="7699403" y="3544347"/>
            <a:ext cx="713065" cy="645952"/>
          </a:xfrm>
          <a:prstGeom prst="roundRect">
            <a:avLst/>
          </a:prstGeom>
          <a:solidFill>
            <a:schemeClr val="bg1"/>
          </a:solid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41</a:t>
            </a:r>
          </a:p>
        </p:txBody>
      </p:sp>
      <p:sp>
        <p:nvSpPr>
          <p:cNvPr id="32" name="Rectangle 31">
            <a:extLst>
              <a:ext uri="{FF2B5EF4-FFF2-40B4-BE49-F238E27FC236}">
                <a16:creationId xmlns:a16="http://schemas.microsoft.com/office/drawing/2014/main" id="{ACE534C0-59BA-2FB3-CE88-CAD8CF605DF2}"/>
              </a:ext>
            </a:extLst>
          </p:cNvPr>
          <p:cNvSpPr/>
          <p:nvPr/>
        </p:nvSpPr>
        <p:spPr>
          <a:xfrm>
            <a:off x="628650" y="3449623"/>
            <a:ext cx="1756328" cy="1077372"/>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solidFill>
                  <a:schemeClr val="tx1"/>
                </a:solidFill>
              </a:rPr>
              <a:t>compare</a:t>
            </a:r>
          </a:p>
        </p:txBody>
      </p:sp>
      <p:sp>
        <p:nvSpPr>
          <p:cNvPr id="33" name="Rectangle 32">
            <a:extLst>
              <a:ext uri="{FF2B5EF4-FFF2-40B4-BE49-F238E27FC236}">
                <a16:creationId xmlns:a16="http://schemas.microsoft.com/office/drawing/2014/main" id="{28B0499A-0012-4BFE-4636-90792EC62BA0}"/>
              </a:ext>
            </a:extLst>
          </p:cNvPr>
          <p:cNvSpPr/>
          <p:nvPr/>
        </p:nvSpPr>
        <p:spPr>
          <a:xfrm>
            <a:off x="622941" y="3449623"/>
            <a:ext cx="1756328" cy="1077372"/>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solidFill>
                  <a:schemeClr val="tx1"/>
                </a:solidFill>
              </a:rPr>
              <a:t>compare</a:t>
            </a:r>
          </a:p>
        </p:txBody>
      </p:sp>
      <p:sp>
        <p:nvSpPr>
          <p:cNvPr id="34" name="Rectangle 33">
            <a:extLst>
              <a:ext uri="{FF2B5EF4-FFF2-40B4-BE49-F238E27FC236}">
                <a16:creationId xmlns:a16="http://schemas.microsoft.com/office/drawing/2014/main" id="{450CFA9C-8972-80A6-DBDA-12FE9E4DEADD}"/>
              </a:ext>
            </a:extLst>
          </p:cNvPr>
          <p:cNvSpPr/>
          <p:nvPr/>
        </p:nvSpPr>
        <p:spPr>
          <a:xfrm>
            <a:off x="617232" y="3449623"/>
            <a:ext cx="1756328" cy="1077372"/>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solidFill>
                  <a:schemeClr val="tx1"/>
                </a:solidFill>
              </a:rPr>
              <a:t>compare</a:t>
            </a:r>
          </a:p>
        </p:txBody>
      </p:sp>
      <p:sp>
        <p:nvSpPr>
          <p:cNvPr id="35" name="Rectangle 34">
            <a:extLst>
              <a:ext uri="{FF2B5EF4-FFF2-40B4-BE49-F238E27FC236}">
                <a16:creationId xmlns:a16="http://schemas.microsoft.com/office/drawing/2014/main" id="{13DCA29D-403A-B949-E3BE-0CAF03FE5216}"/>
              </a:ext>
            </a:extLst>
          </p:cNvPr>
          <p:cNvSpPr/>
          <p:nvPr/>
        </p:nvSpPr>
        <p:spPr>
          <a:xfrm>
            <a:off x="622941" y="3449623"/>
            <a:ext cx="1756328" cy="1077372"/>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solidFill>
                  <a:schemeClr val="tx1"/>
                </a:solidFill>
              </a:rPr>
              <a:t>compare</a:t>
            </a:r>
          </a:p>
        </p:txBody>
      </p:sp>
    </p:spTree>
    <p:extLst>
      <p:ext uri="{BB962C8B-B14F-4D97-AF65-F5344CB8AC3E}">
        <p14:creationId xmlns:p14="http://schemas.microsoft.com/office/powerpoint/2010/main" val="1520839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3.05556E-6 -1.48148E-6 L 0.096 0.00046 " pathEditMode="relative" rAng="0" ptsTypes="AA">
                                      <p:cBhvr>
                                        <p:cTn id="6" dur="1000" fill="hold"/>
                                        <p:tgtEl>
                                          <p:spTgt spid="32"/>
                                        </p:tgtEl>
                                        <p:attrNameLst>
                                          <p:attrName>ppt_x</p:attrName>
                                          <p:attrName>ppt_y</p:attrName>
                                        </p:attrNameLst>
                                      </p:cBhvr>
                                      <p:rCtr x="4792" y="23"/>
                                    </p:animMotion>
                                  </p:childTnLst>
                                </p:cTn>
                              </p:par>
                            </p:childTnLst>
                          </p:cTn>
                        </p:par>
                        <p:par>
                          <p:cTn id="7" fill="hold">
                            <p:stCondLst>
                              <p:cond delay="1000"/>
                            </p:stCondLst>
                            <p:childTnLst>
                              <p:par>
                                <p:cTn id="8" presetID="44" presetClass="path" presetSubtype="0" accel="50000" decel="50000" fill="hold" grpId="0" nodeType="afterEffect">
                                  <p:stCondLst>
                                    <p:cond delay="0"/>
                                  </p:stCondLst>
                                  <p:childTnLst>
                                    <p:animMotion origin="layout" path="M 0.00035 -0.0007 L 0.02552 -0.04028 C 0.03091 -0.04931 0.03889 -0.05394 0.04705 -0.05394 C 0.0566 -0.05394 0.06407 -0.04931 0.06945 -0.04028 L 0.0948 -0.0007 " pathEditMode="relative" rAng="0" ptsTypes="AAAAA">
                                      <p:cBhvr>
                                        <p:cTn id="9" dur="1000" fill="hold"/>
                                        <p:tgtEl>
                                          <p:spTgt spid="8"/>
                                        </p:tgtEl>
                                        <p:attrNameLst>
                                          <p:attrName>ppt_x</p:attrName>
                                          <p:attrName>ppt_y</p:attrName>
                                        </p:attrNameLst>
                                      </p:cBhvr>
                                      <p:rCtr x="4722" y="-2662"/>
                                    </p:animMotion>
                                  </p:childTnLst>
                                </p:cTn>
                              </p:par>
                              <p:par>
                                <p:cTn id="10" presetID="44" presetClass="path" presetSubtype="0" accel="50000" decel="50000" fill="hold" grpId="0" nodeType="withEffect">
                                  <p:stCondLst>
                                    <p:cond delay="0"/>
                                  </p:stCondLst>
                                  <p:childTnLst>
                                    <p:animMotion origin="layout" path="M -0.00069 -0.00069 L -0.02673 -0.0419 C -0.03212 -0.05116 -0.04028 -0.05602 -0.04861 -0.05602 C -0.05833 -0.05602 -0.06597 -0.05116 -0.07135 -0.0419 L -0.09722 -0.00069 " pathEditMode="relative" rAng="0" ptsTypes="AAAAA">
                                      <p:cBhvr>
                                        <p:cTn id="11" dur="1000" fill="hold"/>
                                        <p:tgtEl>
                                          <p:spTgt spid="9"/>
                                        </p:tgtEl>
                                        <p:attrNameLst>
                                          <p:attrName>ppt_x</p:attrName>
                                          <p:attrName>ppt_y</p:attrName>
                                        </p:attrNameLst>
                                      </p:cBhvr>
                                      <p:rCtr x="-4826" y="-2778"/>
                                    </p:animMotion>
                                  </p:childTnLst>
                                </p:cTn>
                              </p:par>
                            </p:childTnLst>
                          </p:cTn>
                        </p:par>
                        <p:par>
                          <p:cTn id="12" fill="hold">
                            <p:stCondLst>
                              <p:cond delay="2000"/>
                            </p:stCondLst>
                            <p:childTnLst>
                              <p:par>
                                <p:cTn id="13" presetID="63" presetClass="path" presetSubtype="0" accel="50000" decel="50000" fill="hold" grpId="1" nodeType="afterEffect">
                                  <p:stCondLst>
                                    <p:cond delay="0"/>
                                  </p:stCondLst>
                                  <p:childTnLst>
                                    <p:animMotion origin="layout" path="M 0.096 0.00046 L 0.19201 -0.00092 " pathEditMode="relative" rAng="0" ptsTypes="AA">
                                      <p:cBhvr>
                                        <p:cTn id="14" dur="1000" fill="hold"/>
                                        <p:tgtEl>
                                          <p:spTgt spid="32"/>
                                        </p:tgtEl>
                                        <p:attrNameLst>
                                          <p:attrName>ppt_x</p:attrName>
                                          <p:attrName>ppt_y</p:attrName>
                                        </p:attrNameLst>
                                      </p:cBhvr>
                                      <p:rCtr x="4792" y="-69"/>
                                    </p:animMotion>
                                  </p:childTnLst>
                                </p:cTn>
                              </p:par>
                            </p:childTnLst>
                          </p:cTn>
                        </p:par>
                        <p:par>
                          <p:cTn id="15" fill="hold">
                            <p:stCondLst>
                              <p:cond delay="3000"/>
                            </p:stCondLst>
                            <p:childTnLst>
                              <p:par>
                                <p:cTn id="16" presetID="44" presetClass="path" presetSubtype="0" accel="50000" decel="50000" fill="hold" grpId="1" nodeType="afterEffect">
                                  <p:stCondLst>
                                    <p:cond delay="0"/>
                                  </p:stCondLst>
                                  <p:childTnLst>
                                    <p:animMotion origin="layout" path="M 0.09479 -0.00069 L 0.12014 -0.04051 C 0.12552 -0.0493 0.13351 -0.05393 0.14184 -0.05393 C 0.15139 -0.05393 0.15903 -0.0493 0.16441 -0.04051 L 0.19011 -0.00069 " pathEditMode="relative" rAng="0" ptsTypes="AAAAA">
                                      <p:cBhvr>
                                        <p:cTn id="17" dur="1000" fill="hold"/>
                                        <p:tgtEl>
                                          <p:spTgt spid="8"/>
                                        </p:tgtEl>
                                        <p:attrNameLst>
                                          <p:attrName>ppt_x</p:attrName>
                                          <p:attrName>ppt_y</p:attrName>
                                        </p:attrNameLst>
                                      </p:cBhvr>
                                      <p:rCtr x="4757" y="-2662"/>
                                    </p:animMotion>
                                  </p:childTnLst>
                                </p:cTn>
                              </p:par>
                              <p:par>
                                <p:cTn id="18" presetID="44" presetClass="path" presetSubtype="0" accel="50000" decel="50000" fill="hold" grpId="0" nodeType="withEffect">
                                  <p:stCondLst>
                                    <p:cond delay="0"/>
                                  </p:stCondLst>
                                  <p:childTnLst>
                                    <p:animMotion origin="layout" path="M -0.00069 -0.00069 L -0.02673 -0.04074 C -0.03211 -0.04977 -0.04027 -0.05463 -0.04861 -0.05463 C -0.05833 -0.05463 -0.06597 -0.04977 -0.07135 -0.04074 L -0.09722 -0.00069 " pathEditMode="relative" rAng="0" ptsTypes="AAAAA">
                                      <p:cBhvr>
                                        <p:cTn id="19" dur="1000" fill="hold"/>
                                        <p:tgtEl>
                                          <p:spTgt spid="10"/>
                                        </p:tgtEl>
                                        <p:attrNameLst>
                                          <p:attrName>ppt_x</p:attrName>
                                          <p:attrName>ppt_y</p:attrName>
                                        </p:attrNameLst>
                                      </p:cBhvr>
                                      <p:rCtr x="-4826" y="-2708"/>
                                    </p:animMotion>
                                  </p:childTnLst>
                                </p:cTn>
                              </p:par>
                            </p:childTnLst>
                          </p:cTn>
                        </p:par>
                        <p:par>
                          <p:cTn id="20" fill="hold">
                            <p:stCondLst>
                              <p:cond delay="4000"/>
                            </p:stCondLst>
                            <p:childTnLst>
                              <p:par>
                                <p:cTn id="21" presetID="63" presetClass="path" presetSubtype="0" accel="50000" decel="50000" fill="hold" grpId="2" nodeType="afterEffect">
                                  <p:stCondLst>
                                    <p:cond delay="0"/>
                                  </p:stCondLst>
                                  <p:childTnLst>
                                    <p:animMotion origin="layout" path="M 0.19201 -0.00092 L 0.28732 0.00046 " pathEditMode="relative" rAng="0" ptsTypes="AA">
                                      <p:cBhvr>
                                        <p:cTn id="22" dur="1000" fill="hold"/>
                                        <p:tgtEl>
                                          <p:spTgt spid="32"/>
                                        </p:tgtEl>
                                        <p:attrNameLst>
                                          <p:attrName>ppt_x</p:attrName>
                                          <p:attrName>ppt_y</p:attrName>
                                        </p:attrNameLst>
                                      </p:cBhvr>
                                      <p:rCtr x="4792" y="69"/>
                                    </p:animMotion>
                                  </p:childTnLst>
                                </p:cTn>
                              </p:par>
                            </p:childTnLst>
                          </p:cTn>
                        </p:par>
                        <p:par>
                          <p:cTn id="23" fill="hold">
                            <p:stCondLst>
                              <p:cond delay="5000"/>
                            </p:stCondLst>
                            <p:childTnLst>
                              <p:par>
                                <p:cTn id="24" presetID="44" presetClass="path" presetSubtype="0" accel="50000" decel="50000" fill="hold" grpId="2" nodeType="afterEffect">
                                  <p:stCondLst>
                                    <p:cond delay="0"/>
                                  </p:stCondLst>
                                  <p:childTnLst>
                                    <p:animMotion origin="layout" path="M 0.19011 -0.00069 L 0.2158 -0.04027 C 0.22118 -0.0493 0.22951 -0.05393 0.23802 -0.05393 C 0.2474 -0.05393 0.25538 -0.0493 0.26094 -0.04027 L 0.28698 -0.00069 " pathEditMode="relative" rAng="0" ptsTypes="AAAAA">
                                      <p:cBhvr>
                                        <p:cTn id="25" dur="1000" fill="hold"/>
                                        <p:tgtEl>
                                          <p:spTgt spid="8"/>
                                        </p:tgtEl>
                                        <p:attrNameLst>
                                          <p:attrName>ppt_x</p:attrName>
                                          <p:attrName>ppt_y</p:attrName>
                                        </p:attrNameLst>
                                      </p:cBhvr>
                                      <p:rCtr x="4844" y="-2662"/>
                                    </p:animMotion>
                                  </p:childTnLst>
                                </p:cTn>
                              </p:par>
                              <p:par>
                                <p:cTn id="26" presetID="44" presetClass="path" presetSubtype="0" accel="50000" decel="50000" fill="hold" grpId="0" nodeType="withEffect">
                                  <p:stCondLst>
                                    <p:cond delay="0"/>
                                  </p:stCondLst>
                                  <p:childTnLst>
                                    <p:animMotion origin="layout" path="M 0.0007 -0.00069 L -0.02483 -0.04074 C -0.03021 -0.04977 -0.03819 -0.05463 -0.04653 -0.05463 C -0.05608 -0.05463 -0.06371 -0.04977 -0.0691 -0.04074 L -0.09444 -0.00069 " pathEditMode="relative" rAng="0" ptsTypes="AAAAA">
                                      <p:cBhvr>
                                        <p:cTn id="27" dur="1000" fill="hold"/>
                                        <p:tgtEl>
                                          <p:spTgt spid="11"/>
                                        </p:tgtEl>
                                        <p:attrNameLst>
                                          <p:attrName>ppt_x</p:attrName>
                                          <p:attrName>ppt_y</p:attrName>
                                        </p:attrNameLst>
                                      </p:cBhvr>
                                      <p:rCtr x="-4757" y="-2708"/>
                                    </p:animMotion>
                                  </p:childTnLst>
                                </p:cTn>
                              </p:par>
                            </p:childTnLst>
                          </p:cTn>
                        </p:par>
                        <p:par>
                          <p:cTn id="28" fill="hold">
                            <p:stCondLst>
                              <p:cond delay="6000"/>
                            </p:stCondLst>
                            <p:childTnLst>
                              <p:par>
                                <p:cTn id="29" presetID="63" presetClass="path" presetSubtype="0" accel="50000" decel="50000" fill="hold" grpId="3" nodeType="afterEffect">
                                  <p:stCondLst>
                                    <p:cond delay="0"/>
                                  </p:stCondLst>
                                  <p:childTnLst>
                                    <p:animMotion origin="layout" path="M 0.28733 0.00047 L 0.38316 0.00046 " pathEditMode="relative" rAng="0" ptsTypes="AA">
                                      <p:cBhvr>
                                        <p:cTn id="30" dur="1000" fill="hold"/>
                                        <p:tgtEl>
                                          <p:spTgt spid="32"/>
                                        </p:tgtEl>
                                        <p:attrNameLst>
                                          <p:attrName>ppt_x</p:attrName>
                                          <p:attrName>ppt_y</p:attrName>
                                        </p:attrNameLst>
                                      </p:cBhvr>
                                      <p:rCtr x="5174" y="139"/>
                                    </p:animMotion>
                                  </p:childTnLst>
                                </p:cTn>
                              </p:par>
                            </p:childTnLst>
                          </p:cTn>
                        </p:par>
                        <p:par>
                          <p:cTn id="31" fill="hold">
                            <p:stCondLst>
                              <p:cond delay="7000"/>
                            </p:stCondLst>
                            <p:childTnLst>
                              <p:par>
                                <p:cTn id="32" presetID="44" presetClass="path" presetSubtype="0" accel="50000" decel="50000" fill="hold" grpId="3" nodeType="afterEffect">
                                  <p:stCondLst>
                                    <p:cond delay="0"/>
                                  </p:stCondLst>
                                  <p:childTnLst>
                                    <p:animMotion origin="layout" path="M 0.28698 -0.00069 L 0.31181 -0.04143 C 0.31701 -0.05046 0.32483 -0.05532 0.33299 -0.05532 C 0.34236 -0.05532 0.34965 -0.05046 0.35504 -0.04143 L 0.38004 -0.00069 " pathEditMode="relative" rAng="0" ptsTypes="AAAAA">
                                      <p:cBhvr>
                                        <p:cTn id="33" dur="1000" fill="hold"/>
                                        <p:tgtEl>
                                          <p:spTgt spid="8"/>
                                        </p:tgtEl>
                                        <p:attrNameLst>
                                          <p:attrName>ppt_x</p:attrName>
                                          <p:attrName>ppt_y</p:attrName>
                                        </p:attrNameLst>
                                      </p:cBhvr>
                                      <p:rCtr x="4653" y="-2731"/>
                                    </p:animMotion>
                                  </p:childTnLst>
                                </p:cTn>
                              </p:par>
                              <p:par>
                                <p:cTn id="34" presetID="44" presetClass="path" presetSubtype="0" accel="50000" decel="50000" fill="hold" grpId="0" nodeType="withEffect">
                                  <p:stCondLst>
                                    <p:cond delay="0"/>
                                  </p:stCondLst>
                                  <p:childTnLst>
                                    <p:animMotion origin="layout" path="M -0.00156 -0.00069 L -0.02708 -0.04074 C -0.03229 -0.04977 -0.04028 -0.05463 -0.04861 -0.05463 C -0.05799 -0.05463 -0.06562 -0.04977 -0.07083 -0.04074 L -0.09618 -0.00069 " pathEditMode="relative" rAng="0" ptsTypes="AAAAA">
                                      <p:cBhvr>
                                        <p:cTn id="35" dur="1000" fill="hold"/>
                                        <p:tgtEl>
                                          <p:spTgt spid="12"/>
                                        </p:tgtEl>
                                        <p:attrNameLst>
                                          <p:attrName>ppt_x</p:attrName>
                                          <p:attrName>ppt_y</p:attrName>
                                        </p:attrNameLst>
                                      </p:cBhvr>
                                      <p:rCtr x="-4740" y="-2708"/>
                                    </p:animMotion>
                                  </p:childTnLst>
                                </p:cTn>
                              </p:par>
                            </p:childTnLst>
                          </p:cTn>
                        </p:par>
                        <p:par>
                          <p:cTn id="36" fill="hold">
                            <p:stCondLst>
                              <p:cond delay="8000"/>
                            </p:stCondLst>
                            <p:childTnLst>
                              <p:par>
                                <p:cTn id="37" presetID="63" presetClass="path" presetSubtype="0" accel="50000" decel="50000" fill="hold" grpId="4" nodeType="afterEffect">
                                  <p:stCondLst>
                                    <p:cond delay="0"/>
                                  </p:stCondLst>
                                  <p:childTnLst>
                                    <p:animMotion origin="layout" path="M 0.38316 0.00047 L 0.4783 0.00093 " pathEditMode="relative" rAng="0" ptsTypes="AA">
                                      <p:cBhvr>
                                        <p:cTn id="38" dur="1000" fill="hold"/>
                                        <p:tgtEl>
                                          <p:spTgt spid="32"/>
                                        </p:tgtEl>
                                        <p:attrNameLst>
                                          <p:attrName>ppt_x</p:attrName>
                                          <p:attrName>ppt_y</p:attrName>
                                        </p:attrNameLst>
                                      </p:cBhvr>
                                      <p:rCtr x="4688" y="0"/>
                                    </p:animMotion>
                                  </p:childTnLst>
                                </p:cTn>
                              </p:par>
                            </p:childTnLst>
                          </p:cTn>
                        </p:par>
                        <p:par>
                          <p:cTn id="39" fill="hold">
                            <p:stCondLst>
                              <p:cond delay="9000"/>
                            </p:stCondLst>
                            <p:childTnLst>
                              <p:par>
                                <p:cTn id="40" presetID="44" presetClass="path" presetSubtype="0" accel="50000" decel="50000" fill="hold" grpId="4" nodeType="afterEffect">
                                  <p:stCondLst>
                                    <p:cond delay="0"/>
                                  </p:stCondLst>
                                  <p:childTnLst>
                                    <p:animMotion origin="layout" path="M 0.38004 -0.00069 L 0.40608 -0.04421 C 0.41129 -0.05324 0.41979 -0.0581 0.42865 -0.0581 C 0.4382 -0.0581 0.44636 -0.05324 0.45139 -0.04421 L 0.47865 -0.00069 " pathEditMode="relative" rAng="0" ptsTypes="AAAAA">
                                      <p:cBhvr>
                                        <p:cTn id="41" dur="1000" fill="hold"/>
                                        <p:tgtEl>
                                          <p:spTgt spid="8"/>
                                        </p:tgtEl>
                                        <p:attrNameLst>
                                          <p:attrName>ppt_x</p:attrName>
                                          <p:attrName>ppt_y</p:attrName>
                                        </p:attrNameLst>
                                      </p:cBhvr>
                                      <p:rCtr x="4931" y="-2870"/>
                                    </p:animMotion>
                                  </p:childTnLst>
                                </p:cTn>
                              </p:par>
                              <p:par>
                                <p:cTn id="42" presetID="44" presetClass="path" presetSubtype="0" accel="50000" decel="50000" fill="hold" grpId="0" nodeType="withEffect">
                                  <p:stCondLst>
                                    <p:cond delay="0"/>
                                  </p:stCondLst>
                                  <p:childTnLst>
                                    <p:animMotion origin="layout" path="M 0.00156 -0.00069 L -0.02413 -0.04074 C -0.02951 -0.04977 -0.0375 -0.05463 -0.04583 -0.05463 C -0.05538 -0.05463 -0.06285 -0.04977 -0.06823 -0.04074 L -0.09375 -0.00069 " pathEditMode="relative" rAng="0" ptsTypes="AAAAA">
                                      <p:cBhvr>
                                        <p:cTn id="43" dur="1000" fill="hold"/>
                                        <p:tgtEl>
                                          <p:spTgt spid="13"/>
                                        </p:tgtEl>
                                        <p:attrNameLst>
                                          <p:attrName>ppt_x</p:attrName>
                                          <p:attrName>ppt_y</p:attrName>
                                        </p:attrNameLst>
                                      </p:cBhvr>
                                      <p:rCtr x="-4774" y="-2708"/>
                                    </p:animMotion>
                                  </p:childTnLst>
                                </p:cTn>
                              </p:par>
                            </p:childTnLst>
                          </p:cTn>
                        </p:par>
                        <p:par>
                          <p:cTn id="44" fill="hold">
                            <p:stCondLst>
                              <p:cond delay="10000"/>
                            </p:stCondLst>
                            <p:childTnLst>
                              <p:par>
                                <p:cTn id="45" presetID="63" presetClass="path" presetSubtype="0" accel="50000" decel="50000" fill="hold" grpId="5" nodeType="afterEffect">
                                  <p:stCondLst>
                                    <p:cond delay="0"/>
                                  </p:stCondLst>
                                  <p:childTnLst>
                                    <p:animMotion origin="layout" path="M 0.4783 0.00093 L 0.57448 0.00185 " pathEditMode="relative" rAng="0" ptsTypes="AA">
                                      <p:cBhvr>
                                        <p:cTn id="46" dur="1000" fill="hold"/>
                                        <p:tgtEl>
                                          <p:spTgt spid="32"/>
                                        </p:tgtEl>
                                        <p:attrNameLst>
                                          <p:attrName>ppt_x</p:attrName>
                                          <p:attrName>ppt_y</p:attrName>
                                        </p:attrNameLst>
                                      </p:cBhvr>
                                      <p:rCtr x="4774" y="46"/>
                                    </p:animMotion>
                                  </p:childTnLst>
                                </p:cTn>
                              </p:par>
                            </p:childTnLst>
                          </p:cTn>
                        </p:par>
                        <p:par>
                          <p:cTn id="47" fill="hold">
                            <p:stCondLst>
                              <p:cond delay="11000"/>
                            </p:stCondLst>
                            <p:childTnLst>
                              <p:par>
                                <p:cTn id="48" presetID="44" presetClass="path" presetSubtype="0" accel="50000" decel="50000" fill="hold" grpId="5" nodeType="afterEffect">
                                  <p:stCondLst>
                                    <p:cond delay="0"/>
                                  </p:stCondLst>
                                  <p:childTnLst>
                                    <p:animMotion origin="layout" path="M 0.47864 -0.00069 L 0.50399 -0.04143 C 0.50937 -0.05046 0.51736 -0.05532 0.52569 -0.05532 C 0.53524 -0.05532 0.54288 -0.05046 0.54826 -0.04143 L 0.57378 -0.00069 " pathEditMode="relative" rAng="0" ptsTypes="AAAAA">
                                      <p:cBhvr>
                                        <p:cTn id="49" dur="1000" fill="hold"/>
                                        <p:tgtEl>
                                          <p:spTgt spid="8"/>
                                        </p:tgtEl>
                                        <p:attrNameLst>
                                          <p:attrName>ppt_x</p:attrName>
                                          <p:attrName>ppt_y</p:attrName>
                                        </p:attrNameLst>
                                      </p:cBhvr>
                                      <p:rCtr x="4757" y="-2731"/>
                                    </p:animMotion>
                                  </p:childTnLst>
                                </p:cTn>
                              </p:par>
                              <p:par>
                                <p:cTn id="50" presetID="44" presetClass="path" presetSubtype="0" accel="50000" decel="50000" fill="hold" grpId="0" nodeType="withEffect">
                                  <p:stCondLst>
                                    <p:cond delay="0"/>
                                  </p:stCondLst>
                                  <p:childTnLst>
                                    <p:animMotion origin="layout" path="M 0.00122 -0.00069 L -0.02465 -0.0419 C -0.03003 -0.05116 -0.03802 -0.05602 -0.04652 -0.05602 C -0.05607 -0.05602 -0.06371 -0.05116 -0.0691 -0.0419 L -0.09479 -0.00069 " pathEditMode="relative" rAng="0" ptsTypes="AAAAA">
                                      <p:cBhvr>
                                        <p:cTn id="51" dur="1000" fill="hold"/>
                                        <p:tgtEl>
                                          <p:spTgt spid="14"/>
                                        </p:tgtEl>
                                        <p:attrNameLst>
                                          <p:attrName>ppt_x</p:attrName>
                                          <p:attrName>ppt_y</p:attrName>
                                        </p:attrNameLst>
                                      </p:cBhvr>
                                      <p:rCtr x="-4809" y="-2778"/>
                                    </p:animMotion>
                                  </p:childTnLst>
                                </p:cTn>
                              </p:par>
                            </p:childTnLst>
                          </p:cTn>
                        </p:par>
                        <p:par>
                          <p:cTn id="52" fill="hold">
                            <p:stCondLst>
                              <p:cond delay="12000"/>
                            </p:stCondLst>
                            <p:childTnLst>
                              <p:par>
                                <p:cTn id="53" presetID="63" presetClass="path" presetSubtype="0" accel="50000" decel="50000" fill="hold" grpId="6" nodeType="afterEffect">
                                  <p:stCondLst>
                                    <p:cond delay="0"/>
                                  </p:stCondLst>
                                  <p:childTnLst>
                                    <p:animMotion origin="layout" path="M 0.57448 0.00185 L 0.66857 0.00093 " pathEditMode="relative" rAng="0" ptsTypes="AA">
                                      <p:cBhvr>
                                        <p:cTn id="54" dur="1000" fill="hold"/>
                                        <p:tgtEl>
                                          <p:spTgt spid="32"/>
                                        </p:tgtEl>
                                        <p:attrNameLst>
                                          <p:attrName>ppt_x</p:attrName>
                                          <p:attrName>ppt_y</p:attrName>
                                        </p:attrNameLst>
                                      </p:cBhvr>
                                      <p:rCtr x="4722" y="0"/>
                                    </p:animMotion>
                                  </p:childTnLst>
                                </p:cTn>
                              </p:par>
                            </p:childTnLst>
                          </p:cTn>
                        </p:par>
                        <p:par>
                          <p:cTn id="55" fill="hold">
                            <p:stCondLst>
                              <p:cond delay="13000"/>
                            </p:stCondLst>
                            <p:childTnLst>
                              <p:par>
                                <p:cTn id="56" presetID="44" presetClass="path" presetSubtype="0" accel="50000" decel="50000" fill="hold" grpId="6" nodeType="afterEffect">
                                  <p:stCondLst>
                                    <p:cond delay="0"/>
                                  </p:stCondLst>
                                  <p:childTnLst>
                                    <p:animMotion origin="layout" path="M 0.57379 -0.00069 L 0.59861 -0.04305 C 0.60382 -0.05254 0.61181 -0.05741 0.61979 -0.05741 C 0.62917 -0.05741 0.63663 -0.05254 0.64201 -0.04305 L 0.66719 -0.00069 " pathEditMode="relative" rAng="0" ptsTypes="AAAAA">
                                      <p:cBhvr>
                                        <p:cTn id="57" dur="1000" fill="hold"/>
                                        <p:tgtEl>
                                          <p:spTgt spid="8"/>
                                        </p:tgtEl>
                                        <p:attrNameLst>
                                          <p:attrName>ppt_x</p:attrName>
                                          <p:attrName>ppt_y</p:attrName>
                                        </p:attrNameLst>
                                      </p:cBhvr>
                                      <p:rCtr x="4670" y="-2847"/>
                                    </p:animMotion>
                                  </p:childTnLst>
                                </p:cTn>
                              </p:par>
                              <p:par>
                                <p:cTn id="58" presetID="44" presetClass="path" presetSubtype="0" accel="50000" decel="50000" fill="hold" grpId="0" nodeType="withEffect">
                                  <p:stCondLst>
                                    <p:cond delay="0"/>
                                  </p:stCondLst>
                                  <p:childTnLst>
                                    <p:animMotion origin="layout" path="M -0.0007 -0.00069 L -0.02639 -0.04074 C -0.03177 -0.04977 -0.03976 -0.05463 -0.04809 -0.05463 C -0.05764 -0.05463 -0.06528 -0.04977 -0.07066 -0.04074 L -0.09618 -0.00069 " pathEditMode="relative" rAng="0" ptsTypes="AAAAA">
                                      <p:cBhvr>
                                        <p:cTn id="59" dur="1000" fill="hold"/>
                                        <p:tgtEl>
                                          <p:spTgt spid="15"/>
                                        </p:tgtEl>
                                        <p:attrNameLst>
                                          <p:attrName>ppt_x</p:attrName>
                                          <p:attrName>ppt_y</p:attrName>
                                        </p:attrNameLst>
                                      </p:cBhvr>
                                      <p:rCtr x="-4774" y="-2708"/>
                                    </p:animMotion>
                                  </p:childTnLst>
                                </p:cTn>
                              </p:par>
                            </p:childTnLst>
                          </p:cTn>
                        </p:par>
                        <p:par>
                          <p:cTn id="60" fill="hold">
                            <p:stCondLst>
                              <p:cond delay="14000"/>
                            </p:stCondLst>
                            <p:childTnLst>
                              <p:par>
                                <p:cTn id="61" presetID="10" presetClass="exit" presetSubtype="0" fill="hold" grpId="7" nodeType="afterEffect">
                                  <p:stCondLst>
                                    <p:cond delay="0"/>
                                  </p:stCondLst>
                                  <p:childTnLst>
                                    <p:animEffect transition="out" filter="fade">
                                      <p:cBhvr>
                                        <p:cTn id="62" dur="500"/>
                                        <p:tgtEl>
                                          <p:spTgt spid="32"/>
                                        </p:tgtEl>
                                      </p:cBhvr>
                                    </p:animEffect>
                                    <p:set>
                                      <p:cBhvr>
                                        <p:cTn id="63" dur="1" fill="hold">
                                          <p:stCondLst>
                                            <p:cond delay="499"/>
                                          </p:stCondLst>
                                        </p:cTn>
                                        <p:tgtEl>
                                          <p:spTgt spid="32"/>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7" nodeType="clickEffect">
                                  <p:stCondLst>
                                    <p:cond delay="0"/>
                                  </p:stCondLst>
                                  <p:childTnLst>
                                    <p:set>
                                      <p:cBhvr>
                                        <p:cTn id="67" dur="1" fill="hold">
                                          <p:stCondLst>
                                            <p:cond delay="0"/>
                                          </p:stCondLst>
                                        </p:cTn>
                                        <p:tgtEl>
                                          <p:spTgt spid="33"/>
                                        </p:tgtEl>
                                        <p:attrNameLst>
                                          <p:attrName>style.visibility</p:attrName>
                                        </p:attrNameLst>
                                      </p:cBhvr>
                                      <p:to>
                                        <p:strVal val="visible"/>
                                      </p:to>
                                    </p:set>
                                    <p:animEffect transition="in" filter="fade">
                                      <p:cBhvr>
                                        <p:cTn id="68" dur="500"/>
                                        <p:tgtEl>
                                          <p:spTgt spid="33"/>
                                        </p:tgtEl>
                                      </p:cBhvr>
                                    </p:animEffect>
                                  </p:childTnLst>
                                </p:cTn>
                              </p:par>
                            </p:childTnLst>
                          </p:cTn>
                        </p:par>
                        <p:par>
                          <p:cTn id="69" fill="hold">
                            <p:stCondLst>
                              <p:cond delay="500"/>
                            </p:stCondLst>
                            <p:childTnLst>
                              <p:par>
                                <p:cTn id="70" presetID="63" presetClass="path" presetSubtype="0" accel="50000" decel="50000" fill="hold" grpId="0" nodeType="afterEffect">
                                  <p:stCondLst>
                                    <p:cond delay="0"/>
                                  </p:stCondLst>
                                  <p:childTnLst>
                                    <p:animMotion origin="layout" path="M -2.5E-6 -1.48148E-6 L 0.09601 0.00046 " pathEditMode="relative" rAng="0" ptsTypes="AA">
                                      <p:cBhvr>
                                        <p:cTn id="71" dur="1000" fill="hold"/>
                                        <p:tgtEl>
                                          <p:spTgt spid="33"/>
                                        </p:tgtEl>
                                        <p:attrNameLst>
                                          <p:attrName>ppt_x</p:attrName>
                                          <p:attrName>ppt_y</p:attrName>
                                        </p:attrNameLst>
                                      </p:cBhvr>
                                      <p:rCtr x="4792" y="23"/>
                                    </p:animMotion>
                                  </p:childTnLst>
                                </p:cTn>
                              </p:par>
                            </p:childTnLst>
                          </p:cTn>
                        </p:par>
                        <p:par>
                          <p:cTn id="72" fill="hold">
                            <p:stCondLst>
                              <p:cond delay="1500"/>
                            </p:stCondLst>
                            <p:childTnLst>
                              <p:par>
                                <p:cTn id="73" presetID="44" presetClass="path" presetSubtype="0" accel="50000" decel="50000" fill="hold" grpId="1" nodeType="afterEffect">
                                  <p:stCondLst>
                                    <p:cond delay="0"/>
                                  </p:stCondLst>
                                  <p:childTnLst>
                                    <p:animMotion origin="layout" path="M -0.09723 -0.00069 L -0.07136 -0.04143 C -0.0658 -0.05046 -0.05764 -0.05532 -0.04913 -0.05532 C -0.03941 -0.05532 -0.03177 -0.05046 -0.02622 -0.04143 L -0.00018 -0.00069 " pathEditMode="relative" rAng="0" ptsTypes="AAAAA">
                                      <p:cBhvr>
                                        <p:cTn id="74" dur="1000" fill="hold"/>
                                        <p:tgtEl>
                                          <p:spTgt spid="9"/>
                                        </p:tgtEl>
                                        <p:attrNameLst>
                                          <p:attrName>ppt_x</p:attrName>
                                          <p:attrName>ppt_y</p:attrName>
                                        </p:attrNameLst>
                                      </p:cBhvr>
                                      <p:rCtr x="4844" y="-2731"/>
                                    </p:animMotion>
                                  </p:childTnLst>
                                </p:cTn>
                              </p:par>
                              <p:par>
                                <p:cTn id="75" presetID="44" presetClass="path" presetSubtype="0" accel="50000" decel="50000" fill="hold" grpId="1" nodeType="withEffect">
                                  <p:stCondLst>
                                    <p:cond delay="0"/>
                                  </p:stCondLst>
                                  <p:childTnLst>
                                    <p:animMotion origin="layout" path="M -0.09601 -0.00069 L -0.12205 -0.04143 C -0.12743 -0.05046 -0.13559 -0.05532 -0.14392 -0.05532 C -0.15365 -0.05532 -0.16128 -0.05046 -0.16684 -0.04143 L -0.19253 -0.00069 " pathEditMode="relative" rAng="0" ptsTypes="AAAAA">
                                      <p:cBhvr>
                                        <p:cTn id="76" dur="1000" fill="hold"/>
                                        <p:tgtEl>
                                          <p:spTgt spid="10"/>
                                        </p:tgtEl>
                                        <p:attrNameLst>
                                          <p:attrName>ppt_x</p:attrName>
                                          <p:attrName>ppt_y</p:attrName>
                                        </p:attrNameLst>
                                      </p:cBhvr>
                                      <p:rCtr x="-4826" y="-2731"/>
                                    </p:animMotion>
                                  </p:childTnLst>
                                </p:cTn>
                              </p:par>
                            </p:childTnLst>
                          </p:cTn>
                        </p:par>
                        <p:par>
                          <p:cTn id="77" fill="hold">
                            <p:stCondLst>
                              <p:cond delay="2500"/>
                            </p:stCondLst>
                            <p:childTnLst>
                              <p:par>
                                <p:cTn id="78" presetID="63" presetClass="path" presetSubtype="0" accel="50000" decel="50000" fill="hold" grpId="1" nodeType="afterEffect">
                                  <p:stCondLst>
                                    <p:cond delay="0"/>
                                  </p:stCondLst>
                                  <p:childTnLst>
                                    <p:animMotion origin="layout" path="M 0.09601 0.00046 L 0.19202 -0.00092 " pathEditMode="relative" rAng="0" ptsTypes="AA">
                                      <p:cBhvr>
                                        <p:cTn id="79" dur="1000" fill="hold"/>
                                        <p:tgtEl>
                                          <p:spTgt spid="33"/>
                                        </p:tgtEl>
                                        <p:attrNameLst>
                                          <p:attrName>ppt_x</p:attrName>
                                          <p:attrName>ppt_y</p:attrName>
                                        </p:attrNameLst>
                                      </p:cBhvr>
                                      <p:rCtr x="4792" y="-69"/>
                                    </p:animMotion>
                                  </p:childTnLst>
                                </p:cTn>
                              </p:par>
                            </p:childTnLst>
                          </p:cTn>
                        </p:par>
                        <p:par>
                          <p:cTn id="80" fill="hold">
                            <p:stCondLst>
                              <p:cond delay="3500"/>
                            </p:stCondLst>
                            <p:childTnLst>
                              <p:par>
                                <p:cTn id="81" presetID="63" presetClass="path" presetSubtype="0" accel="50000" decel="50000" fill="hold" grpId="2" nodeType="afterEffect">
                                  <p:stCondLst>
                                    <p:cond delay="0"/>
                                  </p:stCondLst>
                                  <p:childTnLst>
                                    <p:animMotion origin="layout" path="M 0.19202 -0.00092 L 0.28733 0.00046 " pathEditMode="relative" rAng="0" ptsTypes="AA">
                                      <p:cBhvr>
                                        <p:cTn id="82" dur="1000" fill="hold"/>
                                        <p:tgtEl>
                                          <p:spTgt spid="33"/>
                                        </p:tgtEl>
                                        <p:attrNameLst>
                                          <p:attrName>ppt_x</p:attrName>
                                          <p:attrName>ppt_y</p:attrName>
                                        </p:attrNameLst>
                                      </p:cBhvr>
                                      <p:rCtr x="4757" y="69"/>
                                    </p:animMotion>
                                  </p:childTnLst>
                                </p:cTn>
                              </p:par>
                            </p:childTnLst>
                          </p:cTn>
                        </p:par>
                        <p:par>
                          <p:cTn id="83" fill="hold">
                            <p:stCondLst>
                              <p:cond delay="4500"/>
                            </p:stCondLst>
                            <p:childTnLst>
                              <p:par>
                                <p:cTn id="84" presetID="63" presetClass="path" presetSubtype="0" accel="50000" decel="50000" fill="hold" grpId="3" nodeType="afterEffect">
                                  <p:stCondLst>
                                    <p:cond delay="0"/>
                                  </p:stCondLst>
                                  <p:childTnLst>
                                    <p:animMotion origin="layout" path="M 0.28733 0.00046 L 0.38316 0.00046 " pathEditMode="relative" rAng="0" ptsTypes="AA">
                                      <p:cBhvr>
                                        <p:cTn id="85" dur="1000" fill="hold"/>
                                        <p:tgtEl>
                                          <p:spTgt spid="33"/>
                                        </p:tgtEl>
                                        <p:attrNameLst>
                                          <p:attrName>ppt_x</p:attrName>
                                          <p:attrName>ppt_y</p:attrName>
                                        </p:attrNameLst>
                                      </p:cBhvr>
                                      <p:rCtr x="4792" y="0"/>
                                    </p:animMotion>
                                  </p:childTnLst>
                                </p:cTn>
                              </p:par>
                            </p:childTnLst>
                          </p:cTn>
                        </p:par>
                        <p:par>
                          <p:cTn id="86" fill="hold">
                            <p:stCondLst>
                              <p:cond delay="5500"/>
                            </p:stCondLst>
                            <p:childTnLst>
                              <p:par>
                                <p:cTn id="87" presetID="44" presetClass="path" presetSubtype="0" accel="50000" decel="50000" fill="hold" grpId="1" nodeType="afterEffect">
                                  <p:stCondLst>
                                    <p:cond delay="0"/>
                                  </p:stCondLst>
                                  <p:childTnLst>
                                    <p:animMotion origin="layout" path="M -0.09462 -0.0007 L -0.06945 -0.04213 C -0.06406 -0.05139 -0.05625 -0.05625 -0.04792 -0.05625 C -0.03854 -0.05625 -0.0309 -0.05139 -0.0257 -0.04213 L -0.00018 -0.0007 " pathEditMode="relative" rAng="0" ptsTypes="AAAAA">
                                      <p:cBhvr>
                                        <p:cTn id="88" dur="1000" fill="hold"/>
                                        <p:tgtEl>
                                          <p:spTgt spid="12"/>
                                        </p:tgtEl>
                                        <p:attrNameLst>
                                          <p:attrName>ppt_x</p:attrName>
                                          <p:attrName>ppt_y</p:attrName>
                                        </p:attrNameLst>
                                      </p:cBhvr>
                                      <p:rCtr x="4722" y="-2778"/>
                                    </p:animMotion>
                                  </p:childTnLst>
                                </p:cTn>
                              </p:par>
                              <p:par>
                                <p:cTn id="89" presetID="44" presetClass="path" presetSubtype="0" accel="50000" decel="50000" fill="hold" grpId="1" nodeType="withEffect">
                                  <p:stCondLst>
                                    <p:cond delay="0"/>
                                  </p:stCondLst>
                                  <p:childTnLst>
                                    <p:animMotion origin="layout" path="M -0.09705 -0.00069 L -0.12257 -0.04143 C -0.12795 -0.05046 -0.13593 -0.05532 -0.14427 -0.05532 C -0.15364 -0.05532 -0.16128 -0.05046 -0.16649 -0.04143 L -0.19184 -0.00069 " pathEditMode="relative" rAng="0" ptsTypes="AAAAA">
                                      <p:cBhvr>
                                        <p:cTn id="90" dur="1000" fill="hold"/>
                                        <p:tgtEl>
                                          <p:spTgt spid="13"/>
                                        </p:tgtEl>
                                        <p:attrNameLst>
                                          <p:attrName>ppt_x</p:attrName>
                                          <p:attrName>ppt_y</p:attrName>
                                        </p:attrNameLst>
                                      </p:cBhvr>
                                      <p:rCtr x="-4740" y="-2731"/>
                                    </p:animMotion>
                                  </p:childTnLst>
                                </p:cTn>
                              </p:par>
                            </p:childTnLst>
                          </p:cTn>
                        </p:par>
                        <p:par>
                          <p:cTn id="91" fill="hold">
                            <p:stCondLst>
                              <p:cond delay="6500"/>
                            </p:stCondLst>
                            <p:childTnLst>
                              <p:par>
                                <p:cTn id="92" presetID="63" presetClass="path" presetSubtype="0" accel="50000" decel="50000" fill="hold" grpId="4" nodeType="afterEffect">
                                  <p:stCondLst>
                                    <p:cond delay="0"/>
                                  </p:stCondLst>
                                  <p:childTnLst>
                                    <p:animMotion origin="layout" path="M 0.38316 0.00046 L 0.4783 0.00093 " pathEditMode="relative" rAng="0" ptsTypes="AA">
                                      <p:cBhvr>
                                        <p:cTn id="93" dur="1000" fill="hold"/>
                                        <p:tgtEl>
                                          <p:spTgt spid="33"/>
                                        </p:tgtEl>
                                        <p:attrNameLst>
                                          <p:attrName>ppt_x</p:attrName>
                                          <p:attrName>ppt_y</p:attrName>
                                        </p:attrNameLst>
                                      </p:cBhvr>
                                      <p:rCtr x="4757" y="23"/>
                                    </p:animMotion>
                                  </p:childTnLst>
                                </p:cTn>
                              </p:par>
                            </p:childTnLst>
                          </p:cTn>
                        </p:par>
                        <p:par>
                          <p:cTn id="94" fill="hold">
                            <p:stCondLst>
                              <p:cond delay="7500"/>
                            </p:stCondLst>
                            <p:childTnLst>
                              <p:par>
                                <p:cTn id="95" presetID="63" presetClass="path" presetSubtype="0" accel="50000" decel="50000" fill="hold" grpId="5" nodeType="afterEffect">
                                  <p:stCondLst>
                                    <p:cond delay="0"/>
                                  </p:stCondLst>
                                  <p:childTnLst>
                                    <p:animMotion origin="layout" path="M 0.4783 0.00093 L 0.57448 0.00185 " pathEditMode="relative" rAng="0" ptsTypes="AA">
                                      <p:cBhvr>
                                        <p:cTn id="96" dur="1000" fill="hold"/>
                                        <p:tgtEl>
                                          <p:spTgt spid="33"/>
                                        </p:tgtEl>
                                        <p:attrNameLst>
                                          <p:attrName>ppt_x</p:attrName>
                                          <p:attrName>ppt_y</p:attrName>
                                        </p:attrNameLst>
                                      </p:cBhvr>
                                      <p:rCtr x="4809" y="46"/>
                                    </p:animMotion>
                                  </p:childTnLst>
                                </p:cTn>
                              </p:par>
                            </p:childTnLst>
                          </p:cTn>
                        </p:par>
                        <p:par>
                          <p:cTn id="97" fill="hold">
                            <p:stCondLst>
                              <p:cond delay="8500"/>
                            </p:stCondLst>
                            <p:childTnLst>
                              <p:par>
                                <p:cTn id="98" presetID="44" presetClass="path" presetSubtype="0" accel="50000" decel="50000" fill="hold" grpId="1" nodeType="afterEffect">
                                  <p:stCondLst>
                                    <p:cond delay="0"/>
                                  </p:stCondLst>
                                  <p:childTnLst>
                                    <p:animMotion origin="layout" path="M -0.09392 -0.00069 L -0.06858 -0.04097 C -0.06319 -0.05 -0.05521 -0.05463 -0.04687 -0.05463 C -0.03733 -0.05463 -0.02969 -0.05 -0.02448 -0.04097 L 0.00122 -0.00069 " pathEditMode="relative" rAng="0" ptsTypes="AAAAA">
                                      <p:cBhvr>
                                        <p:cTn id="99" dur="1000" fill="hold"/>
                                        <p:tgtEl>
                                          <p:spTgt spid="14"/>
                                        </p:tgtEl>
                                        <p:attrNameLst>
                                          <p:attrName>ppt_x</p:attrName>
                                          <p:attrName>ppt_y</p:attrName>
                                        </p:attrNameLst>
                                      </p:cBhvr>
                                      <p:rCtr x="4757" y="-2708"/>
                                    </p:animMotion>
                                  </p:childTnLst>
                                </p:cTn>
                              </p:par>
                              <p:par>
                                <p:cTn id="100" presetID="44" presetClass="path" presetSubtype="0" accel="50000" decel="50000" fill="hold" grpId="1" nodeType="withEffect">
                                  <p:stCondLst>
                                    <p:cond delay="0"/>
                                  </p:stCondLst>
                                  <p:childTnLst>
                                    <p:animMotion origin="layout" path="M -0.09409 -0.00069 L -0.12066 -0.04143 C -0.12621 -0.05046 -0.13455 -0.05532 -0.14305 -0.05532 C -0.15295 -0.05532 -0.16093 -0.05046 -0.16632 -0.04143 L -0.19271 -0.00069 " pathEditMode="relative" rAng="0" ptsTypes="AAAAA">
                                      <p:cBhvr>
                                        <p:cTn id="101" dur="1000" fill="hold"/>
                                        <p:tgtEl>
                                          <p:spTgt spid="15"/>
                                        </p:tgtEl>
                                        <p:attrNameLst>
                                          <p:attrName>ppt_x</p:attrName>
                                          <p:attrName>ppt_y</p:attrName>
                                        </p:attrNameLst>
                                      </p:cBhvr>
                                      <p:rCtr x="-4931" y="-2731"/>
                                    </p:animMotion>
                                  </p:childTnLst>
                                </p:cTn>
                              </p:par>
                            </p:childTnLst>
                          </p:cTn>
                        </p:par>
                        <p:par>
                          <p:cTn id="102" fill="hold">
                            <p:stCondLst>
                              <p:cond delay="9500"/>
                            </p:stCondLst>
                            <p:childTnLst>
                              <p:par>
                                <p:cTn id="103" presetID="63" presetClass="path" presetSubtype="0" accel="50000" decel="50000" fill="hold" grpId="6" nodeType="afterEffect">
                                  <p:stCondLst>
                                    <p:cond delay="0"/>
                                  </p:stCondLst>
                                  <p:childTnLst>
                                    <p:animMotion origin="layout" path="M 0.57448 0.00185 L 0.66858 0.00093 " pathEditMode="relative" rAng="0" ptsTypes="AA">
                                      <p:cBhvr>
                                        <p:cTn id="104" dur="1000" fill="hold"/>
                                        <p:tgtEl>
                                          <p:spTgt spid="33"/>
                                        </p:tgtEl>
                                        <p:attrNameLst>
                                          <p:attrName>ppt_x</p:attrName>
                                          <p:attrName>ppt_y</p:attrName>
                                        </p:attrNameLst>
                                      </p:cBhvr>
                                      <p:rCtr x="4705" y="-46"/>
                                    </p:animMotion>
                                  </p:childTnLst>
                                </p:cTn>
                              </p:par>
                            </p:childTnLst>
                          </p:cTn>
                        </p:par>
                        <p:par>
                          <p:cTn id="105" fill="hold">
                            <p:stCondLst>
                              <p:cond delay="10500"/>
                            </p:stCondLst>
                            <p:childTnLst>
                              <p:par>
                                <p:cTn id="106" presetID="10" presetClass="exit" presetSubtype="0" fill="hold" grpId="8" nodeType="afterEffect">
                                  <p:stCondLst>
                                    <p:cond delay="0"/>
                                  </p:stCondLst>
                                  <p:childTnLst>
                                    <p:animEffect transition="out" filter="fade">
                                      <p:cBhvr>
                                        <p:cTn id="107" dur="500"/>
                                        <p:tgtEl>
                                          <p:spTgt spid="33"/>
                                        </p:tgtEl>
                                      </p:cBhvr>
                                    </p:animEffect>
                                    <p:set>
                                      <p:cBhvr>
                                        <p:cTn id="108" dur="1" fill="hold">
                                          <p:stCondLst>
                                            <p:cond delay="499"/>
                                          </p:stCondLst>
                                        </p:cTn>
                                        <p:tgtEl>
                                          <p:spTgt spid="33"/>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grpId="7" nodeType="clickEffect">
                                  <p:stCondLst>
                                    <p:cond delay="0"/>
                                  </p:stCondLst>
                                  <p:childTnLst>
                                    <p:set>
                                      <p:cBhvr>
                                        <p:cTn id="112" dur="1" fill="hold">
                                          <p:stCondLst>
                                            <p:cond delay="0"/>
                                          </p:stCondLst>
                                        </p:cTn>
                                        <p:tgtEl>
                                          <p:spTgt spid="34"/>
                                        </p:tgtEl>
                                        <p:attrNameLst>
                                          <p:attrName>style.visibility</p:attrName>
                                        </p:attrNameLst>
                                      </p:cBhvr>
                                      <p:to>
                                        <p:strVal val="visible"/>
                                      </p:to>
                                    </p:set>
                                    <p:animEffect transition="in" filter="fade">
                                      <p:cBhvr>
                                        <p:cTn id="113" dur="500"/>
                                        <p:tgtEl>
                                          <p:spTgt spid="34"/>
                                        </p:tgtEl>
                                      </p:cBhvr>
                                    </p:animEffect>
                                  </p:childTnLst>
                                </p:cTn>
                              </p:par>
                            </p:childTnLst>
                          </p:cTn>
                        </p:par>
                        <p:par>
                          <p:cTn id="114" fill="hold">
                            <p:stCondLst>
                              <p:cond delay="500"/>
                            </p:stCondLst>
                            <p:childTnLst>
                              <p:par>
                                <p:cTn id="115" presetID="63" presetClass="path" presetSubtype="0" accel="50000" decel="50000" fill="hold" grpId="0" nodeType="afterEffect">
                                  <p:stCondLst>
                                    <p:cond delay="0"/>
                                  </p:stCondLst>
                                  <p:childTnLst>
                                    <p:animMotion origin="layout" path="M -1.66667E-6 -1.48148E-6 L 0.09601 0.00046 " pathEditMode="relative" rAng="0" ptsTypes="AA">
                                      <p:cBhvr>
                                        <p:cTn id="116" dur="1000" fill="hold"/>
                                        <p:tgtEl>
                                          <p:spTgt spid="34"/>
                                        </p:tgtEl>
                                        <p:attrNameLst>
                                          <p:attrName>ppt_x</p:attrName>
                                          <p:attrName>ppt_y</p:attrName>
                                        </p:attrNameLst>
                                      </p:cBhvr>
                                      <p:rCtr x="4792" y="23"/>
                                    </p:animMotion>
                                  </p:childTnLst>
                                </p:cTn>
                              </p:par>
                            </p:childTnLst>
                          </p:cTn>
                        </p:par>
                        <p:par>
                          <p:cTn id="117" fill="hold">
                            <p:stCondLst>
                              <p:cond delay="1500"/>
                            </p:stCondLst>
                            <p:childTnLst>
                              <p:par>
                                <p:cTn id="118" presetID="63" presetClass="path" presetSubtype="0" accel="50000" decel="50000" fill="hold" grpId="1" nodeType="afterEffect">
                                  <p:stCondLst>
                                    <p:cond delay="0"/>
                                  </p:stCondLst>
                                  <p:childTnLst>
                                    <p:animMotion origin="layout" path="M 0.09601 0.00046 L 0.19202 -0.00092 " pathEditMode="relative" rAng="0" ptsTypes="AA">
                                      <p:cBhvr>
                                        <p:cTn id="119" dur="1000" fill="hold"/>
                                        <p:tgtEl>
                                          <p:spTgt spid="34"/>
                                        </p:tgtEl>
                                        <p:attrNameLst>
                                          <p:attrName>ppt_x</p:attrName>
                                          <p:attrName>ppt_y</p:attrName>
                                        </p:attrNameLst>
                                      </p:cBhvr>
                                      <p:rCtr x="4792" y="-69"/>
                                    </p:animMotion>
                                  </p:childTnLst>
                                </p:cTn>
                              </p:par>
                            </p:childTnLst>
                          </p:cTn>
                        </p:par>
                        <p:par>
                          <p:cTn id="120" fill="hold">
                            <p:stCondLst>
                              <p:cond delay="2500"/>
                            </p:stCondLst>
                            <p:childTnLst>
                              <p:par>
                                <p:cTn id="121" presetID="63" presetClass="path" presetSubtype="0" accel="50000" decel="50000" fill="hold" grpId="2" nodeType="afterEffect">
                                  <p:stCondLst>
                                    <p:cond delay="0"/>
                                  </p:stCondLst>
                                  <p:childTnLst>
                                    <p:animMotion origin="layout" path="M 0.19202 -0.00092 L 0.28733 0.00046 " pathEditMode="relative" rAng="0" ptsTypes="AA">
                                      <p:cBhvr>
                                        <p:cTn id="122" dur="1000" fill="hold"/>
                                        <p:tgtEl>
                                          <p:spTgt spid="34"/>
                                        </p:tgtEl>
                                        <p:attrNameLst>
                                          <p:attrName>ppt_x</p:attrName>
                                          <p:attrName>ppt_y</p:attrName>
                                        </p:attrNameLst>
                                      </p:cBhvr>
                                      <p:rCtr x="4757" y="69"/>
                                    </p:animMotion>
                                  </p:childTnLst>
                                </p:cTn>
                              </p:par>
                            </p:childTnLst>
                          </p:cTn>
                        </p:par>
                        <p:par>
                          <p:cTn id="123" fill="hold">
                            <p:stCondLst>
                              <p:cond delay="3500"/>
                            </p:stCondLst>
                            <p:childTnLst>
                              <p:par>
                                <p:cTn id="124" presetID="44" presetClass="path" presetSubtype="0" accel="50000" decel="50000" fill="hold" grpId="1" nodeType="afterEffect">
                                  <p:stCondLst>
                                    <p:cond delay="0"/>
                                  </p:stCondLst>
                                  <p:childTnLst>
                                    <p:animMotion origin="layout" path="M -0.09618 -0.0007 L -0.07032 -0.04144 C -0.06493 -0.0507 -0.05678 -0.05533 -0.04827 -0.05533 C -0.03855 -0.05533 -0.03091 -0.0507 -0.02535 -0.04144 L 0.00069 -0.0007 " pathEditMode="relative" rAng="0" ptsTypes="AAAAA">
                                      <p:cBhvr>
                                        <p:cTn id="125" dur="1000" fill="hold"/>
                                        <p:tgtEl>
                                          <p:spTgt spid="11"/>
                                        </p:tgtEl>
                                        <p:attrNameLst>
                                          <p:attrName>ppt_x</p:attrName>
                                          <p:attrName>ppt_y</p:attrName>
                                        </p:attrNameLst>
                                      </p:cBhvr>
                                      <p:rCtr x="4844" y="-2731"/>
                                    </p:animMotion>
                                  </p:childTnLst>
                                </p:cTn>
                              </p:par>
                              <p:par>
                                <p:cTn id="126" presetID="44" presetClass="path" presetSubtype="0" accel="50000" decel="50000" fill="hold" grpId="2" nodeType="withEffect">
                                  <p:stCondLst>
                                    <p:cond delay="0"/>
                                  </p:stCondLst>
                                  <p:childTnLst>
                                    <p:animMotion origin="layout" path="M -0.1901 -0.0007 L -0.21614 -0.04213 C -0.2217 -0.05139 -0.22986 -0.05625 -0.23836 -0.05625 C -0.24809 -0.05625 -0.2559 -0.05139 -0.26128 -0.04213 L -0.28732 -0.0007 " pathEditMode="relative" rAng="0" ptsTypes="AAAAA">
                                      <p:cBhvr>
                                        <p:cTn id="127" dur="1000" fill="hold"/>
                                        <p:tgtEl>
                                          <p:spTgt spid="13"/>
                                        </p:tgtEl>
                                        <p:attrNameLst>
                                          <p:attrName>ppt_x</p:attrName>
                                          <p:attrName>ppt_y</p:attrName>
                                        </p:attrNameLst>
                                      </p:cBhvr>
                                      <p:rCtr x="-4861" y="-2778"/>
                                    </p:animMotion>
                                  </p:childTnLst>
                                </p:cTn>
                              </p:par>
                            </p:childTnLst>
                          </p:cTn>
                        </p:par>
                        <p:par>
                          <p:cTn id="128" fill="hold">
                            <p:stCondLst>
                              <p:cond delay="4500"/>
                            </p:stCondLst>
                            <p:childTnLst>
                              <p:par>
                                <p:cTn id="129" presetID="63" presetClass="path" presetSubtype="0" accel="50000" decel="50000" fill="hold" grpId="3" nodeType="afterEffect">
                                  <p:stCondLst>
                                    <p:cond delay="0"/>
                                  </p:stCondLst>
                                  <p:childTnLst>
                                    <p:animMotion origin="layout" path="M 0.28733 0.00046 L 0.38316 0.00046 " pathEditMode="relative" rAng="0" ptsTypes="AA">
                                      <p:cBhvr>
                                        <p:cTn id="130" dur="1000" fill="hold"/>
                                        <p:tgtEl>
                                          <p:spTgt spid="34"/>
                                        </p:tgtEl>
                                        <p:attrNameLst>
                                          <p:attrName>ppt_x</p:attrName>
                                          <p:attrName>ppt_y</p:attrName>
                                        </p:attrNameLst>
                                      </p:cBhvr>
                                      <p:rCtr x="4792" y="0"/>
                                    </p:animMotion>
                                  </p:childTnLst>
                                </p:cTn>
                              </p:par>
                            </p:childTnLst>
                          </p:cTn>
                        </p:par>
                        <p:par>
                          <p:cTn id="131" fill="hold">
                            <p:stCondLst>
                              <p:cond delay="5500"/>
                            </p:stCondLst>
                            <p:childTnLst>
                              <p:par>
                                <p:cTn id="132" presetID="63" presetClass="path" presetSubtype="0" accel="50000" decel="50000" fill="hold" grpId="4" nodeType="afterEffect">
                                  <p:stCondLst>
                                    <p:cond delay="0"/>
                                  </p:stCondLst>
                                  <p:childTnLst>
                                    <p:animMotion origin="layout" path="M 0.38316 0.00046 L 0.4783 0.00093 " pathEditMode="relative" rAng="0" ptsTypes="AA">
                                      <p:cBhvr>
                                        <p:cTn id="133" dur="1000" fill="hold"/>
                                        <p:tgtEl>
                                          <p:spTgt spid="34"/>
                                        </p:tgtEl>
                                        <p:attrNameLst>
                                          <p:attrName>ppt_x</p:attrName>
                                          <p:attrName>ppt_y</p:attrName>
                                        </p:attrNameLst>
                                      </p:cBhvr>
                                      <p:rCtr x="4757" y="23"/>
                                    </p:animMotion>
                                  </p:childTnLst>
                                </p:cTn>
                              </p:par>
                            </p:childTnLst>
                          </p:cTn>
                        </p:par>
                        <p:par>
                          <p:cTn id="134" fill="hold">
                            <p:stCondLst>
                              <p:cond delay="6500"/>
                            </p:stCondLst>
                            <p:childTnLst>
                              <p:par>
                                <p:cTn id="135" presetID="63" presetClass="path" presetSubtype="0" accel="50000" decel="50000" fill="hold" grpId="5" nodeType="afterEffect">
                                  <p:stCondLst>
                                    <p:cond delay="0"/>
                                  </p:stCondLst>
                                  <p:childTnLst>
                                    <p:animMotion origin="layout" path="M 0.4783 0.00093 L 0.57448 0.00185 " pathEditMode="relative" rAng="0" ptsTypes="AA">
                                      <p:cBhvr>
                                        <p:cTn id="136" dur="1000" fill="hold"/>
                                        <p:tgtEl>
                                          <p:spTgt spid="34"/>
                                        </p:tgtEl>
                                        <p:attrNameLst>
                                          <p:attrName>ppt_x</p:attrName>
                                          <p:attrName>ppt_y</p:attrName>
                                        </p:attrNameLst>
                                      </p:cBhvr>
                                      <p:rCtr x="4809" y="46"/>
                                    </p:animMotion>
                                  </p:childTnLst>
                                </p:cTn>
                              </p:par>
                            </p:childTnLst>
                          </p:cTn>
                        </p:par>
                        <p:par>
                          <p:cTn id="137" fill="hold">
                            <p:stCondLst>
                              <p:cond delay="7500"/>
                            </p:stCondLst>
                            <p:childTnLst>
                              <p:par>
                                <p:cTn id="138" presetID="63" presetClass="path" presetSubtype="0" accel="50000" decel="50000" fill="hold" grpId="6" nodeType="afterEffect">
                                  <p:stCondLst>
                                    <p:cond delay="0"/>
                                  </p:stCondLst>
                                  <p:childTnLst>
                                    <p:animMotion origin="layout" path="M 0.57448 0.00185 L 0.66858 0.00093 " pathEditMode="relative" rAng="0" ptsTypes="AA">
                                      <p:cBhvr>
                                        <p:cTn id="139" dur="1000" fill="hold"/>
                                        <p:tgtEl>
                                          <p:spTgt spid="34"/>
                                        </p:tgtEl>
                                        <p:attrNameLst>
                                          <p:attrName>ppt_x</p:attrName>
                                          <p:attrName>ppt_y</p:attrName>
                                        </p:attrNameLst>
                                      </p:cBhvr>
                                      <p:rCtr x="4705" y="-46"/>
                                    </p:animMotion>
                                  </p:childTnLst>
                                </p:cTn>
                              </p:par>
                            </p:childTnLst>
                          </p:cTn>
                        </p:par>
                        <p:par>
                          <p:cTn id="140" fill="hold">
                            <p:stCondLst>
                              <p:cond delay="8500"/>
                            </p:stCondLst>
                            <p:childTnLst>
                              <p:par>
                                <p:cTn id="141" presetID="10" presetClass="exit" presetSubtype="0" fill="hold" grpId="8" nodeType="afterEffect">
                                  <p:stCondLst>
                                    <p:cond delay="0"/>
                                  </p:stCondLst>
                                  <p:childTnLst>
                                    <p:animEffect transition="out" filter="fade">
                                      <p:cBhvr>
                                        <p:cTn id="142" dur="500"/>
                                        <p:tgtEl>
                                          <p:spTgt spid="34"/>
                                        </p:tgtEl>
                                      </p:cBhvr>
                                    </p:animEffect>
                                    <p:set>
                                      <p:cBhvr>
                                        <p:cTn id="143" dur="1" fill="hold">
                                          <p:stCondLst>
                                            <p:cond delay="499"/>
                                          </p:stCondLst>
                                        </p:cTn>
                                        <p:tgtEl>
                                          <p:spTgt spid="34"/>
                                        </p:tgtEl>
                                        <p:attrNameLst>
                                          <p:attrName>style.visibility</p:attrName>
                                        </p:attrNameLst>
                                      </p:cBhvr>
                                      <p:to>
                                        <p:strVal val="hidden"/>
                                      </p:to>
                                    </p:set>
                                  </p:childTnLst>
                                </p:cTn>
                              </p:par>
                            </p:childTnLst>
                          </p:cTn>
                        </p:par>
                      </p:childTnLst>
                    </p:cTn>
                  </p:par>
                  <p:par>
                    <p:cTn id="144" fill="hold">
                      <p:stCondLst>
                        <p:cond delay="indefinite"/>
                      </p:stCondLst>
                      <p:childTnLst>
                        <p:par>
                          <p:cTn id="145" fill="hold">
                            <p:stCondLst>
                              <p:cond delay="0"/>
                            </p:stCondLst>
                            <p:childTnLst>
                              <p:par>
                                <p:cTn id="146" presetID="10" presetClass="entr" presetSubtype="0" fill="hold" grpId="7" nodeType="clickEffect">
                                  <p:stCondLst>
                                    <p:cond delay="0"/>
                                  </p:stCondLst>
                                  <p:childTnLst>
                                    <p:set>
                                      <p:cBhvr>
                                        <p:cTn id="147" dur="1" fill="hold">
                                          <p:stCondLst>
                                            <p:cond delay="0"/>
                                          </p:stCondLst>
                                        </p:cTn>
                                        <p:tgtEl>
                                          <p:spTgt spid="35"/>
                                        </p:tgtEl>
                                        <p:attrNameLst>
                                          <p:attrName>style.visibility</p:attrName>
                                        </p:attrNameLst>
                                      </p:cBhvr>
                                      <p:to>
                                        <p:strVal val="visible"/>
                                      </p:to>
                                    </p:set>
                                    <p:animEffect transition="in" filter="fade">
                                      <p:cBhvr>
                                        <p:cTn id="148" dur="500"/>
                                        <p:tgtEl>
                                          <p:spTgt spid="35"/>
                                        </p:tgtEl>
                                      </p:cBhvr>
                                    </p:animEffect>
                                  </p:childTnLst>
                                </p:cTn>
                              </p:par>
                            </p:childTnLst>
                          </p:cTn>
                        </p:par>
                        <p:par>
                          <p:cTn id="149" fill="hold">
                            <p:stCondLst>
                              <p:cond delay="500"/>
                            </p:stCondLst>
                            <p:childTnLst>
                              <p:par>
                                <p:cTn id="150" presetID="63" presetClass="path" presetSubtype="0" accel="50000" decel="50000" fill="hold" grpId="0" nodeType="afterEffect">
                                  <p:stCondLst>
                                    <p:cond delay="0"/>
                                  </p:stCondLst>
                                  <p:childTnLst>
                                    <p:animMotion origin="layout" path="M -2.5E-6 -1.48148E-6 L 0.09601 0.00046 " pathEditMode="relative" rAng="0" ptsTypes="AA">
                                      <p:cBhvr>
                                        <p:cTn id="151" dur="750" fill="hold"/>
                                        <p:tgtEl>
                                          <p:spTgt spid="35"/>
                                        </p:tgtEl>
                                        <p:attrNameLst>
                                          <p:attrName>ppt_x</p:attrName>
                                          <p:attrName>ppt_y</p:attrName>
                                        </p:attrNameLst>
                                      </p:cBhvr>
                                      <p:rCtr x="4792" y="23"/>
                                    </p:animMotion>
                                  </p:childTnLst>
                                </p:cTn>
                              </p:par>
                            </p:childTnLst>
                          </p:cTn>
                        </p:par>
                        <p:par>
                          <p:cTn id="152" fill="hold">
                            <p:stCondLst>
                              <p:cond delay="1250"/>
                            </p:stCondLst>
                            <p:childTnLst>
                              <p:par>
                                <p:cTn id="153" presetID="63" presetClass="path" presetSubtype="0" accel="50000" decel="50000" fill="hold" grpId="1" nodeType="afterEffect">
                                  <p:stCondLst>
                                    <p:cond delay="0"/>
                                  </p:stCondLst>
                                  <p:childTnLst>
                                    <p:animMotion origin="layout" path="M 0.09601 0.00046 L 0.19202 -0.00092 " pathEditMode="relative" rAng="0" ptsTypes="AA">
                                      <p:cBhvr>
                                        <p:cTn id="154" dur="750" fill="hold"/>
                                        <p:tgtEl>
                                          <p:spTgt spid="35"/>
                                        </p:tgtEl>
                                        <p:attrNameLst>
                                          <p:attrName>ppt_x</p:attrName>
                                          <p:attrName>ppt_y</p:attrName>
                                        </p:attrNameLst>
                                      </p:cBhvr>
                                      <p:rCtr x="4792" y="-69"/>
                                    </p:animMotion>
                                  </p:childTnLst>
                                </p:cTn>
                              </p:par>
                            </p:childTnLst>
                          </p:cTn>
                        </p:par>
                        <p:par>
                          <p:cTn id="155" fill="hold">
                            <p:stCondLst>
                              <p:cond delay="2000"/>
                            </p:stCondLst>
                            <p:childTnLst>
                              <p:par>
                                <p:cTn id="156" presetID="63" presetClass="path" presetSubtype="0" accel="50000" decel="50000" fill="hold" grpId="2" nodeType="afterEffect">
                                  <p:stCondLst>
                                    <p:cond delay="0"/>
                                  </p:stCondLst>
                                  <p:childTnLst>
                                    <p:animMotion origin="layout" path="M 0.19202 -0.00092 L 0.28733 0.00046 " pathEditMode="relative" rAng="0" ptsTypes="AA">
                                      <p:cBhvr>
                                        <p:cTn id="157" dur="750" fill="hold"/>
                                        <p:tgtEl>
                                          <p:spTgt spid="35"/>
                                        </p:tgtEl>
                                        <p:attrNameLst>
                                          <p:attrName>ppt_x</p:attrName>
                                          <p:attrName>ppt_y</p:attrName>
                                        </p:attrNameLst>
                                      </p:cBhvr>
                                      <p:rCtr x="4757" y="69"/>
                                    </p:animMotion>
                                  </p:childTnLst>
                                </p:cTn>
                              </p:par>
                            </p:childTnLst>
                          </p:cTn>
                        </p:par>
                        <p:par>
                          <p:cTn id="158" fill="hold">
                            <p:stCondLst>
                              <p:cond delay="2750"/>
                            </p:stCondLst>
                            <p:childTnLst>
                              <p:par>
                                <p:cTn id="159" presetID="63" presetClass="path" presetSubtype="0" accel="50000" decel="50000" fill="hold" grpId="3" nodeType="afterEffect">
                                  <p:stCondLst>
                                    <p:cond delay="0"/>
                                  </p:stCondLst>
                                  <p:childTnLst>
                                    <p:animMotion origin="layout" path="M 0.28733 0.00046 L 0.38316 0.00046 " pathEditMode="relative" rAng="0" ptsTypes="AA">
                                      <p:cBhvr>
                                        <p:cTn id="160" dur="750" fill="hold"/>
                                        <p:tgtEl>
                                          <p:spTgt spid="35"/>
                                        </p:tgtEl>
                                        <p:attrNameLst>
                                          <p:attrName>ppt_x</p:attrName>
                                          <p:attrName>ppt_y</p:attrName>
                                        </p:attrNameLst>
                                      </p:cBhvr>
                                      <p:rCtr x="4792" y="0"/>
                                    </p:animMotion>
                                  </p:childTnLst>
                                </p:cTn>
                              </p:par>
                            </p:childTnLst>
                          </p:cTn>
                        </p:par>
                        <p:par>
                          <p:cTn id="161" fill="hold">
                            <p:stCondLst>
                              <p:cond delay="3500"/>
                            </p:stCondLst>
                            <p:childTnLst>
                              <p:par>
                                <p:cTn id="162" presetID="63" presetClass="path" presetSubtype="0" accel="50000" decel="50000" fill="hold" grpId="4" nodeType="afterEffect">
                                  <p:stCondLst>
                                    <p:cond delay="0"/>
                                  </p:stCondLst>
                                  <p:childTnLst>
                                    <p:animMotion origin="layout" path="M 0.38316 0.00046 L 0.4783 0.00093 " pathEditMode="relative" rAng="0" ptsTypes="AA">
                                      <p:cBhvr>
                                        <p:cTn id="163" dur="750" fill="hold"/>
                                        <p:tgtEl>
                                          <p:spTgt spid="35"/>
                                        </p:tgtEl>
                                        <p:attrNameLst>
                                          <p:attrName>ppt_x</p:attrName>
                                          <p:attrName>ppt_y</p:attrName>
                                        </p:attrNameLst>
                                      </p:cBhvr>
                                      <p:rCtr x="4757" y="23"/>
                                    </p:animMotion>
                                  </p:childTnLst>
                                </p:cTn>
                              </p:par>
                            </p:childTnLst>
                          </p:cTn>
                        </p:par>
                        <p:par>
                          <p:cTn id="164" fill="hold">
                            <p:stCondLst>
                              <p:cond delay="4250"/>
                            </p:stCondLst>
                            <p:childTnLst>
                              <p:par>
                                <p:cTn id="165" presetID="63" presetClass="path" presetSubtype="0" accel="50000" decel="50000" fill="hold" grpId="5" nodeType="afterEffect">
                                  <p:stCondLst>
                                    <p:cond delay="0"/>
                                  </p:stCondLst>
                                  <p:childTnLst>
                                    <p:animMotion origin="layout" path="M 0.4783 0.00093 L 0.57448 0.00185 " pathEditMode="relative" rAng="0" ptsTypes="AA">
                                      <p:cBhvr>
                                        <p:cTn id="166" dur="750" fill="hold"/>
                                        <p:tgtEl>
                                          <p:spTgt spid="35"/>
                                        </p:tgtEl>
                                        <p:attrNameLst>
                                          <p:attrName>ppt_x</p:attrName>
                                          <p:attrName>ppt_y</p:attrName>
                                        </p:attrNameLst>
                                      </p:cBhvr>
                                      <p:rCtr x="4809" y="46"/>
                                    </p:animMotion>
                                  </p:childTnLst>
                                </p:cTn>
                              </p:par>
                            </p:childTnLst>
                          </p:cTn>
                        </p:par>
                        <p:par>
                          <p:cTn id="167" fill="hold">
                            <p:stCondLst>
                              <p:cond delay="5000"/>
                            </p:stCondLst>
                            <p:childTnLst>
                              <p:par>
                                <p:cTn id="168" presetID="63" presetClass="path" presetSubtype="0" accel="50000" decel="50000" fill="hold" grpId="6" nodeType="afterEffect">
                                  <p:stCondLst>
                                    <p:cond delay="0"/>
                                  </p:stCondLst>
                                  <p:childTnLst>
                                    <p:animMotion origin="layout" path="M 0.57448 0.00185 L 0.66858 0.00093 " pathEditMode="relative" rAng="0" ptsTypes="AA">
                                      <p:cBhvr>
                                        <p:cTn id="169" dur="750" fill="hold"/>
                                        <p:tgtEl>
                                          <p:spTgt spid="35"/>
                                        </p:tgtEl>
                                        <p:attrNameLst>
                                          <p:attrName>ppt_x</p:attrName>
                                          <p:attrName>ppt_y</p:attrName>
                                        </p:attrNameLst>
                                      </p:cBhvr>
                                      <p:rCtr x="4705" y="-46"/>
                                    </p:animMotion>
                                  </p:childTnLst>
                                </p:cTn>
                              </p:par>
                            </p:childTnLst>
                          </p:cTn>
                        </p:par>
                        <p:par>
                          <p:cTn id="170" fill="hold">
                            <p:stCondLst>
                              <p:cond delay="5750"/>
                            </p:stCondLst>
                            <p:childTnLst>
                              <p:par>
                                <p:cTn id="171" presetID="10" presetClass="exit" presetSubtype="0" fill="hold" grpId="8" nodeType="afterEffect">
                                  <p:stCondLst>
                                    <p:cond delay="0"/>
                                  </p:stCondLst>
                                  <p:childTnLst>
                                    <p:animEffect transition="out" filter="fade">
                                      <p:cBhvr>
                                        <p:cTn id="172" dur="500"/>
                                        <p:tgtEl>
                                          <p:spTgt spid="35"/>
                                        </p:tgtEl>
                                      </p:cBhvr>
                                    </p:animEffect>
                                    <p:set>
                                      <p:cBhvr>
                                        <p:cTn id="173" dur="1" fill="hold">
                                          <p:stCondLst>
                                            <p:cond delay="499"/>
                                          </p:stCondLst>
                                        </p:cTn>
                                        <p:tgtEl>
                                          <p:spTgt spid="35"/>
                                        </p:tgtEl>
                                        <p:attrNameLst>
                                          <p:attrName>style.visibility</p:attrName>
                                        </p:attrNameLst>
                                      </p:cBhvr>
                                      <p:to>
                                        <p:strVal val="hidden"/>
                                      </p:to>
                                    </p:set>
                                  </p:childTnLst>
                                </p:cTn>
                              </p:par>
                            </p:childTnLst>
                          </p:cTn>
                        </p:par>
                      </p:childTnLst>
                    </p:cTn>
                  </p:par>
                  <p:par>
                    <p:cTn id="174" fill="hold">
                      <p:stCondLst>
                        <p:cond delay="indefinite"/>
                      </p:stCondLst>
                      <p:childTnLst>
                        <p:par>
                          <p:cTn id="175" fill="hold">
                            <p:stCondLst>
                              <p:cond delay="0"/>
                            </p:stCondLst>
                            <p:childTnLst>
                              <p:par>
                                <p:cTn id="176" presetID="7" presetClass="emph" presetSubtype="2" fill="hold" nodeType="clickEffect">
                                  <p:stCondLst>
                                    <p:cond delay="0"/>
                                  </p:stCondLst>
                                  <p:childTnLst>
                                    <p:animClr clrSpc="rgb" dir="cw">
                                      <p:cBhvr>
                                        <p:cTn id="177" dur="500" fill="hold"/>
                                        <p:tgtEl>
                                          <p:spTgt spid="8"/>
                                        </p:tgtEl>
                                        <p:attrNameLst>
                                          <p:attrName>stroke.color</p:attrName>
                                        </p:attrNameLst>
                                      </p:cBhvr>
                                      <p:to>
                                        <a:srgbClr val="00B050"/>
                                      </p:to>
                                    </p:animClr>
                                    <p:set>
                                      <p:cBhvr>
                                        <p:cTn id="178" dur="500" fill="hold"/>
                                        <p:tgtEl>
                                          <p:spTgt spid="8"/>
                                        </p:tgtEl>
                                        <p:attrNameLst>
                                          <p:attrName>stroke.on</p:attrName>
                                        </p:attrNameLst>
                                      </p:cBhvr>
                                      <p:to>
                                        <p:strVal val="true"/>
                                      </p:to>
                                    </p:set>
                                  </p:childTnLst>
                                </p:cTn>
                              </p:par>
                              <p:par>
                                <p:cTn id="179" presetID="7" presetClass="emph" presetSubtype="2" fill="hold" nodeType="withEffect">
                                  <p:stCondLst>
                                    <p:cond delay="0"/>
                                  </p:stCondLst>
                                  <p:childTnLst>
                                    <p:animClr clrSpc="rgb" dir="cw">
                                      <p:cBhvr>
                                        <p:cTn id="180" dur="500" fill="hold"/>
                                        <p:tgtEl>
                                          <p:spTgt spid="9"/>
                                        </p:tgtEl>
                                        <p:attrNameLst>
                                          <p:attrName>stroke.color</p:attrName>
                                        </p:attrNameLst>
                                      </p:cBhvr>
                                      <p:to>
                                        <a:srgbClr val="00B050"/>
                                      </p:to>
                                    </p:animClr>
                                    <p:set>
                                      <p:cBhvr>
                                        <p:cTn id="181" dur="500" fill="hold"/>
                                        <p:tgtEl>
                                          <p:spTgt spid="9"/>
                                        </p:tgtEl>
                                        <p:attrNameLst>
                                          <p:attrName>stroke.on</p:attrName>
                                        </p:attrNameLst>
                                      </p:cBhvr>
                                      <p:to>
                                        <p:strVal val="true"/>
                                      </p:to>
                                    </p:set>
                                  </p:childTnLst>
                                </p:cTn>
                              </p:par>
                              <p:par>
                                <p:cTn id="182" presetID="7" presetClass="emph" presetSubtype="2" fill="hold" nodeType="withEffect">
                                  <p:stCondLst>
                                    <p:cond delay="0"/>
                                  </p:stCondLst>
                                  <p:childTnLst>
                                    <p:animClr clrSpc="rgb" dir="cw">
                                      <p:cBhvr>
                                        <p:cTn id="183" dur="500" fill="hold"/>
                                        <p:tgtEl>
                                          <p:spTgt spid="10"/>
                                        </p:tgtEl>
                                        <p:attrNameLst>
                                          <p:attrName>stroke.color</p:attrName>
                                        </p:attrNameLst>
                                      </p:cBhvr>
                                      <p:to>
                                        <a:srgbClr val="00B050"/>
                                      </p:to>
                                    </p:animClr>
                                    <p:set>
                                      <p:cBhvr>
                                        <p:cTn id="184" dur="500" fill="hold"/>
                                        <p:tgtEl>
                                          <p:spTgt spid="10"/>
                                        </p:tgtEl>
                                        <p:attrNameLst>
                                          <p:attrName>stroke.on</p:attrName>
                                        </p:attrNameLst>
                                      </p:cBhvr>
                                      <p:to>
                                        <p:strVal val="true"/>
                                      </p:to>
                                    </p:set>
                                  </p:childTnLst>
                                </p:cTn>
                              </p:par>
                              <p:par>
                                <p:cTn id="185" presetID="7" presetClass="emph" presetSubtype="2" fill="hold" nodeType="withEffect">
                                  <p:stCondLst>
                                    <p:cond delay="0"/>
                                  </p:stCondLst>
                                  <p:childTnLst>
                                    <p:animClr clrSpc="rgb" dir="cw">
                                      <p:cBhvr>
                                        <p:cTn id="186" dur="500" fill="hold"/>
                                        <p:tgtEl>
                                          <p:spTgt spid="11"/>
                                        </p:tgtEl>
                                        <p:attrNameLst>
                                          <p:attrName>stroke.color</p:attrName>
                                        </p:attrNameLst>
                                      </p:cBhvr>
                                      <p:to>
                                        <a:srgbClr val="00B050"/>
                                      </p:to>
                                    </p:animClr>
                                    <p:set>
                                      <p:cBhvr>
                                        <p:cTn id="187" dur="500" fill="hold"/>
                                        <p:tgtEl>
                                          <p:spTgt spid="11"/>
                                        </p:tgtEl>
                                        <p:attrNameLst>
                                          <p:attrName>stroke.on</p:attrName>
                                        </p:attrNameLst>
                                      </p:cBhvr>
                                      <p:to>
                                        <p:strVal val="true"/>
                                      </p:to>
                                    </p:set>
                                  </p:childTnLst>
                                </p:cTn>
                              </p:par>
                              <p:par>
                                <p:cTn id="188" presetID="7" presetClass="emph" presetSubtype="2" fill="hold" nodeType="withEffect">
                                  <p:stCondLst>
                                    <p:cond delay="0"/>
                                  </p:stCondLst>
                                  <p:childTnLst>
                                    <p:animClr clrSpc="rgb" dir="cw">
                                      <p:cBhvr>
                                        <p:cTn id="189" dur="500" fill="hold"/>
                                        <p:tgtEl>
                                          <p:spTgt spid="12"/>
                                        </p:tgtEl>
                                        <p:attrNameLst>
                                          <p:attrName>stroke.color</p:attrName>
                                        </p:attrNameLst>
                                      </p:cBhvr>
                                      <p:to>
                                        <a:srgbClr val="00B050"/>
                                      </p:to>
                                    </p:animClr>
                                    <p:set>
                                      <p:cBhvr>
                                        <p:cTn id="190" dur="500" fill="hold"/>
                                        <p:tgtEl>
                                          <p:spTgt spid="12"/>
                                        </p:tgtEl>
                                        <p:attrNameLst>
                                          <p:attrName>stroke.on</p:attrName>
                                        </p:attrNameLst>
                                      </p:cBhvr>
                                      <p:to>
                                        <p:strVal val="true"/>
                                      </p:to>
                                    </p:set>
                                  </p:childTnLst>
                                </p:cTn>
                              </p:par>
                              <p:par>
                                <p:cTn id="191" presetID="7" presetClass="emph" presetSubtype="2" fill="hold" nodeType="withEffect">
                                  <p:stCondLst>
                                    <p:cond delay="0"/>
                                  </p:stCondLst>
                                  <p:childTnLst>
                                    <p:animClr clrSpc="rgb" dir="cw">
                                      <p:cBhvr>
                                        <p:cTn id="192" dur="500" fill="hold"/>
                                        <p:tgtEl>
                                          <p:spTgt spid="13"/>
                                        </p:tgtEl>
                                        <p:attrNameLst>
                                          <p:attrName>stroke.color</p:attrName>
                                        </p:attrNameLst>
                                      </p:cBhvr>
                                      <p:to>
                                        <a:srgbClr val="00B050"/>
                                      </p:to>
                                    </p:animClr>
                                    <p:set>
                                      <p:cBhvr>
                                        <p:cTn id="193" dur="500" fill="hold"/>
                                        <p:tgtEl>
                                          <p:spTgt spid="13"/>
                                        </p:tgtEl>
                                        <p:attrNameLst>
                                          <p:attrName>stroke.on</p:attrName>
                                        </p:attrNameLst>
                                      </p:cBhvr>
                                      <p:to>
                                        <p:strVal val="true"/>
                                      </p:to>
                                    </p:set>
                                  </p:childTnLst>
                                </p:cTn>
                              </p:par>
                              <p:par>
                                <p:cTn id="194" presetID="7" presetClass="emph" presetSubtype="2" fill="hold" nodeType="withEffect">
                                  <p:stCondLst>
                                    <p:cond delay="0"/>
                                  </p:stCondLst>
                                  <p:childTnLst>
                                    <p:animClr clrSpc="rgb" dir="cw">
                                      <p:cBhvr>
                                        <p:cTn id="195" dur="500" fill="hold"/>
                                        <p:tgtEl>
                                          <p:spTgt spid="14"/>
                                        </p:tgtEl>
                                        <p:attrNameLst>
                                          <p:attrName>stroke.color</p:attrName>
                                        </p:attrNameLst>
                                      </p:cBhvr>
                                      <p:to>
                                        <a:srgbClr val="00B050"/>
                                      </p:to>
                                    </p:animClr>
                                    <p:set>
                                      <p:cBhvr>
                                        <p:cTn id="196" dur="500" fill="hold"/>
                                        <p:tgtEl>
                                          <p:spTgt spid="14"/>
                                        </p:tgtEl>
                                        <p:attrNameLst>
                                          <p:attrName>stroke.on</p:attrName>
                                        </p:attrNameLst>
                                      </p:cBhvr>
                                      <p:to>
                                        <p:strVal val="true"/>
                                      </p:to>
                                    </p:set>
                                  </p:childTnLst>
                                </p:cTn>
                              </p:par>
                              <p:par>
                                <p:cTn id="197" presetID="7" presetClass="emph" presetSubtype="2" fill="hold" nodeType="withEffect">
                                  <p:stCondLst>
                                    <p:cond delay="0"/>
                                  </p:stCondLst>
                                  <p:childTnLst>
                                    <p:animClr clrSpc="rgb" dir="cw">
                                      <p:cBhvr>
                                        <p:cTn id="198" dur="500" fill="hold"/>
                                        <p:tgtEl>
                                          <p:spTgt spid="15"/>
                                        </p:tgtEl>
                                        <p:attrNameLst>
                                          <p:attrName>stroke.color</p:attrName>
                                        </p:attrNameLst>
                                      </p:cBhvr>
                                      <p:to>
                                        <a:srgbClr val="00B050"/>
                                      </p:to>
                                    </p:animClr>
                                    <p:set>
                                      <p:cBhvr>
                                        <p:cTn id="199" dur="500" fill="hold"/>
                                        <p:tgtEl>
                                          <p:spTgt spid="15"/>
                                        </p:tgtEl>
                                        <p:attrNameLst>
                                          <p:attrName>stroke.on</p:attrName>
                                        </p:attrNameLst>
                                      </p:cBhvr>
                                      <p:to>
                                        <p:strVal val="true"/>
                                      </p:to>
                                    </p:set>
                                  </p:childTnLst>
                                </p:cTn>
                              </p:par>
                              <p:par>
                                <p:cTn id="200" presetID="7" presetClass="emph" presetSubtype="2" fill="hold" nodeType="withEffect">
                                  <p:stCondLst>
                                    <p:cond delay="0"/>
                                  </p:stCondLst>
                                  <p:childTnLst>
                                    <p:animClr clrSpc="rgb" dir="cw">
                                      <p:cBhvr>
                                        <p:cTn id="201" dur="500" fill="hold"/>
                                        <p:tgtEl>
                                          <p:spTgt spid="7"/>
                                        </p:tgtEl>
                                        <p:attrNameLst>
                                          <p:attrName>stroke.color</p:attrName>
                                        </p:attrNameLst>
                                      </p:cBhvr>
                                      <p:to>
                                        <a:srgbClr val="00B050"/>
                                      </p:to>
                                    </p:animClr>
                                    <p:set>
                                      <p:cBhvr>
                                        <p:cTn id="202" dur="500" fill="hold"/>
                                        <p:tgtEl>
                                          <p:spTgt spid="7"/>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8" grpId="2" animBg="1"/>
      <p:bldP spid="8" grpId="3" animBg="1"/>
      <p:bldP spid="8" grpId="4" animBg="1"/>
      <p:bldP spid="8" grpId="5" animBg="1"/>
      <p:bldP spid="8" grpId="6"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3" grpId="2" animBg="1"/>
      <p:bldP spid="14" grpId="0" animBg="1"/>
      <p:bldP spid="14" grpId="1" animBg="1"/>
      <p:bldP spid="15" grpId="0" animBg="1"/>
      <p:bldP spid="15" grpId="1" animBg="1"/>
      <p:bldP spid="32" grpId="0" animBg="1"/>
      <p:bldP spid="32" grpId="1" animBg="1"/>
      <p:bldP spid="32" grpId="2" animBg="1"/>
      <p:bldP spid="32" grpId="3" animBg="1"/>
      <p:bldP spid="32" grpId="4" animBg="1"/>
      <p:bldP spid="32" grpId="5" animBg="1"/>
      <p:bldP spid="32" grpId="6" animBg="1"/>
      <p:bldP spid="32" grpId="7" animBg="1"/>
      <p:bldP spid="33" grpId="0" animBg="1"/>
      <p:bldP spid="33" grpId="1" animBg="1"/>
      <p:bldP spid="33" grpId="2" animBg="1"/>
      <p:bldP spid="33" grpId="3" animBg="1"/>
      <p:bldP spid="33" grpId="4" animBg="1"/>
      <p:bldP spid="33" grpId="5" animBg="1"/>
      <p:bldP spid="33" grpId="6" animBg="1"/>
      <p:bldP spid="33" grpId="7" animBg="1"/>
      <p:bldP spid="33" grpId="8" animBg="1"/>
      <p:bldP spid="34" grpId="0" animBg="1"/>
      <p:bldP spid="34" grpId="1" animBg="1"/>
      <p:bldP spid="34" grpId="2" animBg="1"/>
      <p:bldP spid="34" grpId="3" animBg="1"/>
      <p:bldP spid="34" grpId="4" animBg="1"/>
      <p:bldP spid="34" grpId="5" animBg="1"/>
      <p:bldP spid="34" grpId="6" animBg="1"/>
      <p:bldP spid="34" grpId="7" animBg="1"/>
      <p:bldP spid="34" grpId="8" animBg="1"/>
      <p:bldP spid="35" grpId="0" animBg="1"/>
      <p:bldP spid="35" grpId="1" animBg="1"/>
      <p:bldP spid="35" grpId="2" animBg="1"/>
      <p:bldP spid="35" grpId="3" animBg="1"/>
      <p:bldP spid="35" grpId="4" animBg="1"/>
      <p:bldP spid="35" grpId="5" animBg="1"/>
      <p:bldP spid="35" grpId="6" animBg="1"/>
      <p:bldP spid="35" grpId="7" animBg="1"/>
      <p:bldP spid="35" grpId="8"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Common Algorithms – Selection Sort</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a:bodyPr>
          <a:lstStyle/>
          <a:p>
            <a:r>
              <a:rPr lang="en-US" dirty="0"/>
              <a:t>Selection Sort is another common sorting algorithm that organizes elements within a collection.</a:t>
            </a:r>
          </a:p>
          <a:p>
            <a:r>
              <a:rPr lang="en-US" dirty="0"/>
              <a:t>The Selection Sort works by repeatedly finding the smallest element of a collection and moving the found element forward by swapping the position of the left-most element, with the smaller.</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15</a:t>
            </a:fld>
            <a:endParaRPr lang="en-US" dirty="0"/>
          </a:p>
        </p:txBody>
      </p:sp>
    </p:spTree>
    <p:extLst>
      <p:ext uri="{BB962C8B-B14F-4D97-AF65-F5344CB8AC3E}">
        <p14:creationId xmlns:p14="http://schemas.microsoft.com/office/powerpoint/2010/main" val="3195877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Selection Sort</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16</a:t>
            </a:fld>
            <a:endParaRPr lang="en-US" dirty="0"/>
          </a:p>
        </p:txBody>
      </p:sp>
      <p:sp>
        <p:nvSpPr>
          <p:cNvPr id="5" name="Google Shape;219;p16">
            <a:extLst>
              <a:ext uri="{FF2B5EF4-FFF2-40B4-BE49-F238E27FC236}">
                <a16:creationId xmlns:a16="http://schemas.microsoft.com/office/drawing/2014/main" id="{2D21D435-BEF9-4016-BEFF-5825BF33BA5C}"/>
              </a:ext>
            </a:extLst>
          </p:cNvPr>
          <p:cNvSpPr txBox="1">
            <a:spLocks/>
          </p:cNvSpPr>
          <p:nvPr/>
        </p:nvSpPr>
        <p:spPr>
          <a:xfrm>
            <a:off x="892695" y="1772174"/>
            <a:ext cx="7358609" cy="4086366"/>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Font typeface="Arial" panose="020B0604020202020204" pitchFamily="34" charset="0"/>
              <a:buNone/>
            </a:pPr>
            <a:r>
              <a:rPr lang="en-US" sz="1600" b="1" dirty="0">
                <a:solidFill>
                  <a:srgbClr val="9966FF"/>
                </a:solidFill>
                <a:latin typeface="Courier New" panose="02070309020205020404" pitchFamily="49" charset="0"/>
                <a:cs typeface="Courier New" panose="02070309020205020404" pitchFamily="49" charset="0"/>
              </a:rPr>
              <a:t>public void</a:t>
            </a:r>
            <a:r>
              <a:rPr lang="en-US" sz="1600" b="1"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selectionSort</a:t>
            </a:r>
            <a:r>
              <a:rPr lang="en-US" sz="1600" dirty="0">
                <a:latin typeface="Courier New" panose="02070309020205020404" pitchFamily="49" charset="0"/>
                <a:cs typeface="Courier New" panose="02070309020205020404" pitchFamily="49" charset="0"/>
              </a:rPr>
              <a:t>(</a:t>
            </a:r>
            <a:r>
              <a:rPr lang="en-US" sz="1600" dirty="0">
                <a:solidFill>
                  <a:schemeClr val="tx1"/>
                </a:solidFill>
                <a:latin typeface="Courier New" panose="02070309020205020404" pitchFamily="49" charset="0"/>
                <a:cs typeface="Courier New" panose="02070309020205020404" pitchFamily="49" charset="0"/>
              </a:rPr>
              <a:t>Integer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arr</a:t>
            </a:r>
            <a:r>
              <a:rPr lang="en-US" sz="16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None/>
            </a:pPr>
            <a:r>
              <a:rPr lang="en-US" sz="1600" dirty="0">
                <a:latin typeface="Courier New" panose="02070309020205020404" pitchFamily="49" charset="0"/>
                <a:cs typeface="Courier New" panose="02070309020205020404" pitchFamily="49" charset="0"/>
              </a:rPr>
              <a:t>	</a:t>
            </a:r>
            <a:r>
              <a:rPr lang="en-US" sz="1600" b="1" dirty="0">
                <a:solidFill>
                  <a:srgbClr val="9966FF"/>
                </a:solidFill>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n = </a:t>
            </a:r>
            <a:r>
              <a:rPr lang="en-US" sz="1600" dirty="0" err="1">
                <a:latin typeface="Courier New" panose="02070309020205020404" pitchFamily="49" charset="0"/>
                <a:cs typeface="Courier New" panose="02070309020205020404" pitchFamily="49" charset="0"/>
              </a:rPr>
              <a:t>arr.length</a:t>
            </a:r>
            <a:r>
              <a:rPr lang="en-US" sz="1600" dirty="0">
                <a:latin typeface="Courier New" panose="02070309020205020404" pitchFamily="49" charset="0"/>
                <a:cs typeface="Courier New" panose="02070309020205020404" pitchFamily="49" charset="0"/>
              </a:rPr>
              <a:t>;</a:t>
            </a:r>
          </a:p>
          <a:p>
            <a:pPr marL="182880" lvl="1" indent="0" defTabSz="457200">
              <a:lnSpc>
                <a:spcPct val="90000"/>
              </a:lnSpc>
              <a:spcBef>
                <a:spcPts val="480"/>
              </a:spcBef>
              <a:buSzPts val="2400"/>
              <a:buFont typeface="Arial" panose="020B0604020202020204" pitchFamily="34" charset="0"/>
              <a:buNone/>
            </a:pPr>
            <a:r>
              <a:rPr lang="en-US" sz="1600" dirty="0">
                <a:latin typeface="Courier New" panose="02070309020205020404" pitchFamily="49" charset="0"/>
                <a:cs typeface="Courier New" panose="02070309020205020404" pitchFamily="49" charset="0"/>
              </a:rPr>
              <a:t>	</a:t>
            </a:r>
            <a:r>
              <a:rPr lang="en-US" sz="1600" b="1" dirty="0">
                <a:solidFill>
                  <a:srgbClr val="9966FF"/>
                </a:solidFill>
                <a:latin typeface="Courier New" panose="02070309020205020404" pitchFamily="49" charset="0"/>
                <a:cs typeface="Courier New" panose="02070309020205020404" pitchFamily="49" charset="0"/>
              </a:rPr>
              <a:t>for</a:t>
            </a:r>
            <a:r>
              <a:rPr lang="en-US" sz="1600" b="1"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a:t>
            </a:r>
            <a:r>
              <a:rPr lang="en-US" sz="1600" b="1" dirty="0">
                <a:solidFill>
                  <a:srgbClr val="9966FF"/>
                </a:solidFill>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0;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&lt; n – 1;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600" dirty="0">
                <a:latin typeface="Courier New" panose="02070309020205020404" pitchFamily="49" charset="0"/>
                <a:cs typeface="Courier New" panose="02070309020205020404" pitchFamily="49" charset="0"/>
              </a:rPr>
              <a:t>		</a:t>
            </a:r>
            <a:r>
              <a:rPr lang="en-US" sz="1600" b="1" dirty="0">
                <a:solidFill>
                  <a:srgbClr val="9966FF"/>
                </a:solidFill>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minIndex</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a:p>
            <a:pPr marL="182880" lvl="1" indent="0" defTabSz="457200">
              <a:lnSpc>
                <a:spcPct val="90000"/>
              </a:lnSpc>
              <a:spcBef>
                <a:spcPts val="480"/>
              </a:spcBef>
              <a:buSzPts val="2400"/>
              <a:buNone/>
            </a:pPr>
            <a:r>
              <a:rPr lang="en-US" sz="1600" dirty="0">
                <a:latin typeface="Courier New" panose="02070309020205020404" pitchFamily="49" charset="0"/>
                <a:cs typeface="Courier New" panose="02070309020205020404" pitchFamily="49" charset="0"/>
              </a:rPr>
              <a:t>		</a:t>
            </a:r>
            <a:r>
              <a:rPr lang="en-US" sz="1600" b="1" dirty="0">
                <a:solidFill>
                  <a:srgbClr val="9966FF"/>
                </a:solidFill>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a:t>
            </a:r>
            <a:r>
              <a:rPr lang="en-US" sz="1600" b="1" dirty="0">
                <a:solidFill>
                  <a:srgbClr val="9966FF"/>
                </a:solidFill>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j = minIndex+1; j &lt; </a:t>
            </a:r>
            <a:r>
              <a:rPr lang="en-US" sz="1600" dirty="0" err="1">
                <a:latin typeface="Courier New" panose="02070309020205020404" pitchFamily="49" charset="0"/>
                <a:cs typeface="Courier New" panose="02070309020205020404" pitchFamily="49" charset="0"/>
              </a:rPr>
              <a:t>arr.length</a:t>
            </a:r>
            <a:r>
              <a:rPr lang="en-US" sz="1600" dirty="0">
                <a:latin typeface="Courier New" panose="02070309020205020404" pitchFamily="49" charset="0"/>
                <a:cs typeface="Courier New" panose="02070309020205020404" pitchFamily="49" charset="0"/>
              </a:rPr>
              <a:t> - 1; </a:t>
            </a:r>
            <a:r>
              <a:rPr lang="en-US" sz="1600" dirty="0" err="1">
                <a:latin typeface="Courier New" panose="02070309020205020404" pitchFamily="49" charset="0"/>
                <a:cs typeface="Courier New" panose="02070309020205020404" pitchFamily="49" charset="0"/>
              </a:rPr>
              <a:t>j++</a:t>
            </a:r>
            <a:r>
              <a:rPr lang="en-US" sz="16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None/>
            </a:pPr>
            <a:r>
              <a:rPr lang="en-US" sz="1600" dirty="0">
                <a:latin typeface="Courier New" panose="02070309020205020404" pitchFamily="49" charset="0"/>
                <a:cs typeface="Courier New" panose="02070309020205020404" pitchFamily="49" charset="0"/>
              </a:rPr>
              <a:t>			</a:t>
            </a:r>
            <a:r>
              <a:rPr lang="en-US" sz="1600" b="1" dirty="0">
                <a:solidFill>
                  <a:srgbClr val="9966FF"/>
                </a:solidFill>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arr</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minIndex</a:t>
            </a:r>
            <a:r>
              <a:rPr lang="en-US" sz="1600" dirty="0">
                <a:latin typeface="Courier New" panose="02070309020205020404" pitchFamily="49" charset="0"/>
                <a:cs typeface="Courier New" panose="02070309020205020404" pitchFamily="49" charset="0"/>
              </a:rPr>
              <a:t>] &gt; </a:t>
            </a:r>
            <a:r>
              <a:rPr lang="en-US" sz="1600" dirty="0" err="1">
                <a:latin typeface="Courier New" panose="02070309020205020404" pitchFamily="49" charset="0"/>
                <a:cs typeface="Courier New" panose="02070309020205020404" pitchFamily="49" charset="0"/>
              </a:rPr>
              <a:t>arr</a:t>
            </a:r>
            <a:r>
              <a:rPr lang="en-US" sz="1600" dirty="0">
                <a:latin typeface="Courier New" panose="02070309020205020404" pitchFamily="49" charset="0"/>
                <a:cs typeface="Courier New" panose="02070309020205020404" pitchFamily="49" charset="0"/>
              </a:rPr>
              <a:t>[j]) {</a:t>
            </a:r>
          </a:p>
          <a:p>
            <a:pPr marL="182880" lvl="1" indent="0" defTabSz="457200">
              <a:lnSpc>
                <a:spcPct val="90000"/>
              </a:lnSpc>
              <a:spcBef>
                <a:spcPts val="480"/>
              </a:spcBef>
              <a:buSzPts val="240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minIndex</a:t>
            </a:r>
            <a:r>
              <a:rPr lang="en-US" sz="1600" dirty="0">
                <a:latin typeface="Courier New" panose="02070309020205020404" pitchFamily="49" charset="0"/>
                <a:cs typeface="Courier New" panose="02070309020205020404" pitchFamily="49" charset="0"/>
              </a:rPr>
              <a:t> = j;</a:t>
            </a:r>
          </a:p>
          <a:p>
            <a:pPr marL="182880" lvl="1" indent="0" defTabSz="457200">
              <a:lnSpc>
                <a:spcPct val="90000"/>
              </a:lnSpc>
              <a:spcBef>
                <a:spcPts val="480"/>
              </a:spcBef>
              <a:buSzPts val="2400"/>
              <a:buNone/>
            </a:pPr>
            <a:r>
              <a:rPr lang="en-US" sz="16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None/>
            </a:pPr>
            <a:r>
              <a:rPr lang="en-US" sz="16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None/>
            </a:pPr>
            <a:r>
              <a:rPr lang="en-US" sz="1600" dirty="0">
                <a:latin typeface="Courier New" panose="02070309020205020404" pitchFamily="49" charset="0"/>
                <a:cs typeface="Courier New" panose="02070309020205020404" pitchFamily="49" charset="0"/>
              </a:rPr>
              <a:t>		</a:t>
            </a:r>
            <a:r>
              <a:rPr lang="en-US" sz="1600" b="1" dirty="0">
                <a:solidFill>
                  <a:srgbClr val="9966FF"/>
                </a:solidFill>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temp = </a:t>
            </a:r>
            <a:r>
              <a:rPr lang="en-US" sz="1600" dirty="0" err="1">
                <a:latin typeface="Courier New" panose="02070309020205020404" pitchFamily="49" charset="0"/>
                <a:cs typeface="Courier New" panose="02070309020205020404" pitchFamily="49" charset="0"/>
              </a:rPr>
              <a:t>arr</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a:p>
            <a:pPr marL="182880" lvl="1" indent="0" defTabSz="457200">
              <a:lnSpc>
                <a:spcPct val="90000"/>
              </a:lnSpc>
              <a:spcBef>
                <a:spcPts val="480"/>
              </a:spcBef>
              <a:buSzPts val="240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arr</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arr</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minIndex</a:t>
            </a:r>
            <a:r>
              <a:rPr lang="en-US" sz="1600" dirty="0">
                <a:latin typeface="Courier New" panose="02070309020205020404" pitchFamily="49" charset="0"/>
                <a:cs typeface="Courier New" panose="02070309020205020404" pitchFamily="49" charset="0"/>
              </a:rPr>
              <a:t>];</a:t>
            </a:r>
          </a:p>
          <a:p>
            <a:pPr marL="182880" lvl="1" indent="0" defTabSz="457200">
              <a:lnSpc>
                <a:spcPct val="90000"/>
              </a:lnSpc>
              <a:spcBef>
                <a:spcPts val="480"/>
              </a:spcBef>
              <a:buSzPts val="240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arr</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minIndex</a:t>
            </a:r>
            <a:r>
              <a:rPr lang="en-US" sz="1600" dirty="0">
                <a:latin typeface="Courier New" panose="02070309020205020404" pitchFamily="49" charset="0"/>
                <a:cs typeface="Courier New" panose="02070309020205020404" pitchFamily="49" charset="0"/>
              </a:rPr>
              <a:t>] = temp;</a:t>
            </a:r>
          </a:p>
          <a:p>
            <a:pPr marL="182880" lvl="1" indent="0" defTabSz="457200">
              <a:lnSpc>
                <a:spcPct val="90000"/>
              </a:lnSpc>
              <a:spcBef>
                <a:spcPts val="480"/>
              </a:spcBef>
              <a:buSzPts val="2400"/>
              <a:buFont typeface="Arial" panose="020B0604020202020204" pitchFamily="34" charset="0"/>
              <a:buNone/>
            </a:pPr>
            <a:r>
              <a:rPr lang="en-US" sz="16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364376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Selection Sort (visualization)</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17</a:t>
            </a:fld>
            <a:endParaRPr lang="en-US" dirty="0"/>
          </a:p>
        </p:txBody>
      </p:sp>
      <p:sp>
        <p:nvSpPr>
          <p:cNvPr id="3" name="Rectangle: Rounded Corners 2">
            <a:extLst>
              <a:ext uri="{FF2B5EF4-FFF2-40B4-BE49-F238E27FC236}">
                <a16:creationId xmlns:a16="http://schemas.microsoft.com/office/drawing/2014/main" id="{A75D1DF7-A85E-A869-A892-CE1D5EF54C01}"/>
              </a:ext>
            </a:extLst>
          </p:cNvPr>
          <p:cNvSpPr/>
          <p:nvPr/>
        </p:nvSpPr>
        <p:spPr>
          <a:xfrm>
            <a:off x="380010" y="3204593"/>
            <a:ext cx="8372212" cy="1567432"/>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p>
        </p:txBody>
      </p:sp>
      <p:sp>
        <p:nvSpPr>
          <p:cNvPr id="7" name="Rectangle: Rounded Corners 6">
            <a:extLst>
              <a:ext uri="{FF2B5EF4-FFF2-40B4-BE49-F238E27FC236}">
                <a16:creationId xmlns:a16="http://schemas.microsoft.com/office/drawing/2014/main" id="{86D65655-2218-62F3-2C95-344C2C444310}"/>
              </a:ext>
            </a:extLst>
          </p:cNvPr>
          <p:cNvSpPr/>
          <p:nvPr/>
        </p:nvSpPr>
        <p:spPr>
          <a:xfrm>
            <a:off x="719763" y="3544347"/>
            <a:ext cx="713065" cy="645952"/>
          </a:xfrm>
          <a:prstGeom prst="roundRect">
            <a:avLst/>
          </a:prstGeom>
          <a:solidFill>
            <a:schemeClr val="bg1"/>
          </a:solid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81</a:t>
            </a:r>
          </a:p>
        </p:txBody>
      </p:sp>
      <p:sp>
        <p:nvSpPr>
          <p:cNvPr id="8" name="Rectangle: Rounded Corners 7">
            <a:extLst>
              <a:ext uri="{FF2B5EF4-FFF2-40B4-BE49-F238E27FC236}">
                <a16:creationId xmlns:a16="http://schemas.microsoft.com/office/drawing/2014/main" id="{4062C34C-7660-DD0D-1AD8-827AC9608DBF}"/>
              </a:ext>
            </a:extLst>
          </p:cNvPr>
          <p:cNvSpPr/>
          <p:nvPr/>
        </p:nvSpPr>
        <p:spPr>
          <a:xfrm>
            <a:off x="1592218" y="3544347"/>
            <a:ext cx="713065" cy="645952"/>
          </a:xfrm>
          <a:prstGeom prst="roundRect">
            <a:avLst/>
          </a:prstGeom>
          <a:solidFill>
            <a:schemeClr val="bg1"/>
          </a:solid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52</a:t>
            </a:r>
          </a:p>
        </p:txBody>
      </p:sp>
      <p:sp>
        <p:nvSpPr>
          <p:cNvPr id="9" name="Rectangle: Rounded Corners 8">
            <a:extLst>
              <a:ext uri="{FF2B5EF4-FFF2-40B4-BE49-F238E27FC236}">
                <a16:creationId xmlns:a16="http://schemas.microsoft.com/office/drawing/2014/main" id="{4E49746E-ADB4-4361-119F-199F4AC1EF89}"/>
              </a:ext>
            </a:extLst>
          </p:cNvPr>
          <p:cNvSpPr/>
          <p:nvPr/>
        </p:nvSpPr>
        <p:spPr>
          <a:xfrm>
            <a:off x="2464673" y="3544347"/>
            <a:ext cx="713065" cy="645952"/>
          </a:xfrm>
          <a:prstGeom prst="roundRect">
            <a:avLst/>
          </a:prstGeom>
          <a:solidFill>
            <a:schemeClr val="bg1"/>
          </a:solid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22</a:t>
            </a:r>
          </a:p>
        </p:txBody>
      </p:sp>
      <p:sp>
        <p:nvSpPr>
          <p:cNvPr id="10" name="Rectangle: Rounded Corners 9">
            <a:extLst>
              <a:ext uri="{FF2B5EF4-FFF2-40B4-BE49-F238E27FC236}">
                <a16:creationId xmlns:a16="http://schemas.microsoft.com/office/drawing/2014/main" id="{680D5B45-9F4A-2780-3893-A51B9AE0247B}"/>
              </a:ext>
            </a:extLst>
          </p:cNvPr>
          <p:cNvSpPr/>
          <p:nvPr/>
        </p:nvSpPr>
        <p:spPr>
          <a:xfrm>
            <a:off x="3337128" y="3544347"/>
            <a:ext cx="713065" cy="645952"/>
          </a:xfrm>
          <a:prstGeom prst="roundRect">
            <a:avLst/>
          </a:prstGeom>
          <a:solidFill>
            <a:schemeClr val="bg1"/>
          </a:solid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18</a:t>
            </a:r>
          </a:p>
        </p:txBody>
      </p:sp>
      <p:sp>
        <p:nvSpPr>
          <p:cNvPr id="11" name="Rectangle: Rounded Corners 10">
            <a:extLst>
              <a:ext uri="{FF2B5EF4-FFF2-40B4-BE49-F238E27FC236}">
                <a16:creationId xmlns:a16="http://schemas.microsoft.com/office/drawing/2014/main" id="{2F370C9A-344E-3386-3EAB-7D0B1C28F4C9}"/>
              </a:ext>
            </a:extLst>
          </p:cNvPr>
          <p:cNvSpPr/>
          <p:nvPr/>
        </p:nvSpPr>
        <p:spPr>
          <a:xfrm>
            <a:off x="4209583" y="3544347"/>
            <a:ext cx="713065" cy="645952"/>
          </a:xfrm>
          <a:prstGeom prst="roundRect">
            <a:avLst/>
          </a:prstGeom>
          <a:solidFill>
            <a:schemeClr val="bg1"/>
          </a:solid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31</a:t>
            </a:r>
          </a:p>
        </p:txBody>
      </p:sp>
      <p:sp>
        <p:nvSpPr>
          <p:cNvPr id="12" name="Rectangle: Rounded Corners 11">
            <a:extLst>
              <a:ext uri="{FF2B5EF4-FFF2-40B4-BE49-F238E27FC236}">
                <a16:creationId xmlns:a16="http://schemas.microsoft.com/office/drawing/2014/main" id="{6805E105-159C-261A-B820-3DB75A5DFA44}"/>
              </a:ext>
            </a:extLst>
          </p:cNvPr>
          <p:cNvSpPr/>
          <p:nvPr/>
        </p:nvSpPr>
        <p:spPr>
          <a:xfrm>
            <a:off x="5082038" y="3544347"/>
            <a:ext cx="713065" cy="645952"/>
          </a:xfrm>
          <a:prstGeom prst="roundRect">
            <a:avLst/>
          </a:prstGeom>
          <a:solidFill>
            <a:schemeClr val="bg1"/>
          </a:solid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48</a:t>
            </a:r>
          </a:p>
        </p:txBody>
      </p:sp>
      <p:sp>
        <p:nvSpPr>
          <p:cNvPr id="13" name="Rectangle: Rounded Corners 12">
            <a:extLst>
              <a:ext uri="{FF2B5EF4-FFF2-40B4-BE49-F238E27FC236}">
                <a16:creationId xmlns:a16="http://schemas.microsoft.com/office/drawing/2014/main" id="{086013E1-1923-4D13-8147-584142FDC66F}"/>
              </a:ext>
            </a:extLst>
          </p:cNvPr>
          <p:cNvSpPr/>
          <p:nvPr/>
        </p:nvSpPr>
        <p:spPr>
          <a:xfrm>
            <a:off x="5954493" y="3544347"/>
            <a:ext cx="713065" cy="645952"/>
          </a:xfrm>
          <a:prstGeom prst="roundRect">
            <a:avLst/>
          </a:prstGeom>
          <a:solidFill>
            <a:schemeClr val="bg1"/>
          </a:solid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25</a:t>
            </a:r>
          </a:p>
        </p:txBody>
      </p:sp>
      <p:sp>
        <p:nvSpPr>
          <p:cNvPr id="14" name="Rectangle: Rounded Corners 13">
            <a:extLst>
              <a:ext uri="{FF2B5EF4-FFF2-40B4-BE49-F238E27FC236}">
                <a16:creationId xmlns:a16="http://schemas.microsoft.com/office/drawing/2014/main" id="{9E5A1E3E-E07C-AAB4-9EAC-EF6323034B56}"/>
              </a:ext>
            </a:extLst>
          </p:cNvPr>
          <p:cNvSpPr/>
          <p:nvPr/>
        </p:nvSpPr>
        <p:spPr>
          <a:xfrm>
            <a:off x="6826948" y="3544347"/>
            <a:ext cx="713065" cy="645952"/>
          </a:xfrm>
          <a:prstGeom prst="roundRect">
            <a:avLst/>
          </a:prstGeom>
          <a:solidFill>
            <a:schemeClr val="bg1"/>
          </a:solid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67</a:t>
            </a:r>
          </a:p>
        </p:txBody>
      </p:sp>
      <p:sp>
        <p:nvSpPr>
          <p:cNvPr id="15" name="Rectangle: Rounded Corners 14">
            <a:extLst>
              <a:ext uri="{FF2B5EF4-FFF2-40B4-BE49-F238E27FC236}">
                <a16:creationId xmlns:a16="http://schemas.microsoft.com/office/drawing/2014/main" id="{8DE14A9F-A316-A963-AA86-1AE91FE001FC}"/>
              </a:ext>
            </a:extLst>
          </p:cNvPr>
          <p:cNvSpPr/>
          <p:nvPr/>
        </p:nvSpPr>
        <p:spPr>
          <a:xfrm>
            <a:off x="7699403" y="3544347"/>
            <a:ext cx="713065" cy="645952"/>
          </a:xfrm>
          <a:prstGeom prst="roundRect">
            <a:avLst/>
          </a:prstGeom>
          <a:solidFill>
            <a:schemeClr val="bg1"/>
          </a:solid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4</a:t>
            </a:r>
          </a:p>
        </p:txBody>
      </p:sp>
      <p:sp>
        <p:nvSpPr>
          <p:cNvPr id="16" name="TextBox 15">
            <a:extLst>
              <a:ext uri="{FF2B5EF4-FFF2-40B4-BE49-F238E27FC236}">
                <a16:creationId xmlns:a16="http://schemas.microsoft.com/office/drawing/2014/main" id="{7C722FC9-1A31-4CE0-AC37-297870C0782A}"/>
              </a:ext>
            </a:extLst>
          </p:cNvPr>
          <p:cNvSpPr txBox="1"/>
          <p:nvPr/>
        </p:nvSpPr>
        <p:spPr>
          <a:xfrm>
            <a:off x="684808" y="4286140"/>
            <a:ext cx="759558" cy="369332"/>
          </a:xfrm>
          <a:prstGeom prst="rect">
            <a:avLst/>
          </a:prstGeom>
          <a:noFill/>
        </p:spPr>
        <p:txBody>
          <a:bodyPr wrap="square" rtlCol="0" anchor="ctr">
            <a:spAutoFit/>
          </a:bodyPr>
          <a:lstStyle/>
          <a:p>
            <a:pPr algn="ctr"/>
            <a:r>
              <a:rPr lang="en-US" dirty="0"/>
              <a:t>Low</a:t>
            </a:r>
          </a:p>
        </p:txBody>
      </p:sp>
      <p:grpSp>
        <p:nvGrpSpPr>
          <p:cNvPr id="25" name="Group 24">
            <a:extLst>
              <a:ext uri="{FF2B5EF4-FFF2-40B4-BE49-F238E27FC236}">
                <a16:creationId xmlns:a16="http://schemas.microsoft.com/office/drawing/2014/main" id="{8D740370-5018-69D8-DBED-07E36A421EEE}"/>
              </a:ext>
            </a:extLst>
          </p:cNvPr>
          <p:cNvGrpSpPr/>
          <p:nvPr/>
        </p:nvGrpSpPr>
        <p:grpSpPr>
          <a:xfrm>
            <a:off x="735817" y="2467567"/>
            <a:ext cx="680956" cy="673892"/>
            <a:chOff x="751872" y="2017117"/>
            <a:chExt cx="680956" cy="1078421"/>
          </a:xfrm>
        </p:grpSpPr>
        <p:sp>
          <p:nvSpPr>
            <p:cNvPr id="26" name="TextBox 25">
              <a:extLst>
                <a:ext uri="{FF2B5EF4-FFF2-40B4-BE49-F238E27FC236}">
                  <a16:creationId xmlns:a16="http://schemas.microsoft.com/office/drawing/2014/main" id="{78CE0F4E-5473-6A01-FB29-364471A4DB9E}"/>
                </a:ext>
              </a:extLst>
            </p:cNvPr>
            <p:cNvSpPr txBox="1"/>
            <p:nvPr/>
          </p:nvSpPr>
          <p:spPr>
            <a:xfrm>
              <a:off x="751872" y="2017117"/>
              <a:ext cx="680956" cy="307777"/>
            </a:xfrm>
            <a:prstGeom prst="rect">
              <a:avLst/>
            </a:prstGeom>
            <a:noFill/>
          </p:spPr>
          <p:txBody>
            <a:bodyPr wrap="none" rtlCol="0">
              <a:spAutoFit/>
            </a:bodyPr>
            <a:lstStyle/>
            <a:p>
              <a:r>
                <a:rPr lang="en-US" sz="1400" dirty="0"/>
                <a:t>Target</a:t>
              </a:r>
            </a:p>
          </p:txBody>
        </p:sp>
        <p:cxnSp>
          <p:nvCxnSpPr>
            <p:cNvPr id="27" name="Straight Arrow Connector 26">
              <a:extLst>
                <a:ext uri="{FF2B5EF4-FFF2-40B4-BE49-F238E27FC236}">
                  <a16:creationId xmlns:a16="http://schemas.microsoft.com/office/drawing/2014/main" id="{34B1DC3D-0719-C4BD-FF9D-B676FD8248AD}"/>
                </a:ext>
              </a:extLst>
            </p:cNvPr>
            <p:cNvCxnSpPr>
              <a:cxnSpLocks/>
            </p:cNvCxnSpPr>
            <p:nvPr/>
          </p:nvCxnSpPr>
          <p:spPr>
            <a:xfrm>
              <a:off x="1092350" y="2520127"/>
              <a:ext cx="0" cy="57541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grpSp>
      <p:grpSp>
        <p:nvGrpSpPr>
          <p:cNvPr id="30" name="Group 29">
            <a:extLst>
              <a:ext uri="{FF2B5EF4-FFF2-40B4-BE49-F238E27FC236}">
                <a16:creationId xmlns:a16="http://schemas.microsoft.com/office/drawing/2014/main" id="{35721449-B392-7BE8-FBD0-B037A30EDADF}"/>
              </a:ext>
            </a:extLst>
          </p:cNvPr>
          <p:cNvGrpSpPr/>
          <p:nvPr/>
        </p:nvGrpSpPr>
        <p:grpSpPr>
          <a:xfrm>
            <a:off x="1592218" y="2441408"/>
            <a:ext cx="780983" cy="667344"/>
            <a:chOff x="751872" y="2017117"/>
            <a:chExt cx="780983" cy="1067943"/>
          </a:xfrm>
        </p:grpSpPr>
        <p:sp>
          <p:nvSpPr>
            <p:cNvPr id="31" name="TextBox 30">
              <a:extLst>
                <a:ext uri="{FF2B5EF4-FFF2-40B4-BE49-F238E27FC236}">
                  <a16:creationId xmlns:a16="http://schemas.microsoft.com/office/drawing/2014/main" id="{94EA1E75-85C0-C4FC-0DA8-034F4A68F8EA}"/>
                </a:ext>
              </a:extLst>
            </p:cNvPr>
            <p:cNvSpPr txBox="1"/>
            <p:nvPr/>
          </p:nvSpPr>
          <p:spPr>
            <a:xfrm>
              <a:off x="751872" y="2017117"/>
              <a:ext cx="780983" cy="492532"/>
            </a:xfrm>
            <a:prstGeom prst="rect">
              <a:avLst/>
            </a:prstGeom>
            <a:noFill/>
          </p:spPr>
          <p:txBody>
            <a:bodyPr wrap="none" rtlCol="0" anchor="ctr">
              <a:spAutoFit/>
            </a:bodyPr>
            <a:lstStyle/>
            <a:p>
              <a:pPr algn="ctr"/>
              <a:r>
                <a:rPr lang="en-US" sz="1400" dirty="0"/>
                <a:t>Current</a:t>
              </a:r>
            </a:p>
          </p:txBody>
        </p:sp>
        <p:cxnSp>
          <p:nvCxnSpPr>
            <p:cNvPr id="36" name="Straight Arrow Connector 35">
              <a:extLst>
                <a:ext uri="{FF2B5EF4-FFF2-40B4-BE49-F238E27FC236}">
                  <a16:creationId xmlns:a16="http://schemas.microsoft.com/office/drawing/2014/main" id="{C10B065F-116F-90FA-2076-442589A47A16}"/>
                </a:ext>
              </a:extLst>
            </p:cNvPr>
            <p:cNvCxnSpPr>
              <a:cxnSpLocks/>
            </p:cNvCxnSpPr>
            <p:nvPr/>
          </p:nvCxnSpPr>
          <p:spPr>
            <a:xfrm>
              <a:off x="1151009" y="2509649"/>
              <a:ext cx="0" cy="57541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grpSp>
      <p:grpSp>
        <p:nvGrpSpPr>
          <p:cNvPr id="37" name="Group 36">
            <a:extLst>
              <a:ext uri="{FF2B5EF4-FFF2-40B4-BE49-F238E27FC236}">
                <a16:creationId xmlns:a16="http://schemas.microsoft.com/office/drawing/2014/main" id="{E2F96892-C6AC-D387-A1C5-ABEA91524AE8}"/>
              </a:ext>
            </a:extLst>
          </p:cNvPr>
          <p:cNvGrpSpPr/>
          <p:nvPr/>
        </p:nvGrpSpPr>
        <p:grpSpPr>
          <a:xfrm>
            <a:off x="2464673" y="2415513"/>
            <a:ext cx="780983" cy="667344"/>
            <a:chOff x="751872" y="2017117"/>
            <a:chExt cx="780983" cy="1067943"/>
          </a:xfrm>
        </p:grpSpPr>
        <p:sp>
          <p:nvSpPr>
            <p:cNvPr id="38" name="TextBox 37">
              <a:extLst>
                <a:ext uri="{FF2B5EF4-FFF2-40B4-BE49-F238E27FC236}">
                  <a16:creationId xmlns:a16="http://schemas.microsoft.com/office/drawing/2014/main" id="{B8CBFFDE-5B6C-D010-B342-E672F8BFC304}"/>
                </a:ext>
              </a:extLst>
            </p:cNvPr>
            <p:cNvSpPr txBox="1"/>
            <p:nvPr/>
          </p:nvSpPr>
          <p:spPr>
            <a:xfrm>
              <a:off x="751872" y="2017117"/>
              <a:ext cx="780983" cy="492532"/>
            </a:xfrm>
            <a:prstGeom prst="rect">
              <a:avLst/>
            </a:prstGeom>
            <a:noFill/>
          </p:spPr>
          <p:txBody>
            <a:bodyPr wrap="none" rtlCol="0" anchor="ctr">
              <a:spAutoFit/>
            </a:bodyPr>
            <a:lstStyle/>
            <a:p>
              <a:pPr algn="ctr"/>
              <a:r>
                <a:rPr lang="en-US" sz="1400" dirty="0"/>
                <a:t>Current</a:t>
              </a:r>
            </a:p>
          </p:txBody>
        </p:sp>
        <p:cxnSp>
          <p:nvCxnSpPr>
            <p:cNvPr id="39" name="Straight Arrow Connector 38">
              <a:extLst>
                <a:ext uri="{FF2B5EF4-FFF2-40B4-BE49-F238E27FC236}">
                  <a16:creationId xmlns:a16="http://schemas.microsoft.com/office/drawing/2014/main" id="{28BB941F-E697-AC9C-F0C3-1D3AF779B8BB}"/>
                </a:ext>
              </a:extLst>
            </p:cNvPr>
            <p:cNvCxnSpPr>
              <a:cxnSpLocks/>
            </p:cNvCxnSpPr>
            <p:nvPr/>
          </p:nvCxnSpPr>
          <p:spPr>
            <a:xfrm>
              <a:off x="1151009" y="2509649"/>
              <a:ext cx="0" cy="57541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grpSp>
      <p:grpSp>
        <p:nvGrpSpPr>
          <p:cNvPr id="40" name="Group 39">
            <a:extLst>
              <a:ext uri="{FF2B5EF4-FFF2-40B4-BE49-F238E27FC236}">
                <a16:creationId xmlns:a16="http://schemas.microsoft.com/office/drawing/2014/main" id="{0FF8BFF2-FFE0-9AFB-3F0F-09BD6760F934}"/>
              </a:ext>
            </a:extLst>
          </p:cNvPr>
          <p:cNvGrpSpPr/>
          <p:nvPr/>
        </p:nvGrpSpPr>
        <p:grpSpPr>
          <a:xfrm>
            <a:off x="3288260" y="2415513"/>
            <a:ext cx="780983" cy="667344"/>
            <a:chOff x="751872" y="2017117"/>
            <a:chExt cx="780983" cy="1067943"/>
          </a:xfrm>
        </p:grpSpPr>
        <p:sp>
          <p:nvSpPr>
            <p:cNvPr id="41" name="TextBox 40">
              <a:extLst>
                <a:ext uri="{FF2B5EF4-FFF2-40B4-BE49-F238E27FC236}">
                  <a16:creationId xmlns:a16="http://schemas.microsoft.com/office/drawing/2014/main" id="{4D7D44CE-011E-4F75-CA9B-AE3C80EAB9FD}"/>
                </a:ext>
              </a:extLst>
            </p:cNvPr>
            <p:cNvSpPr txBox="1"/>
            <p:nvPr/>
          </p:nvSpPr>
          <p:spPr>
            <a:xfrm>
              <a:off x="751872" y="2017117"/>
              <a:ext cx="780983" cy="492532"/>
            </a:xfrm>
            <a:prstGeom prst="rect">
              <a:avLst/>
            </a:prstGeom>
            <a:noFill/>
          </p:spPr>
          <p:txBody>
            <a:bodyPr wrap="none" rtlCol="0" anchor="ctr">
              <a:spAutoFit/>
            </a:bodyPr>
            <a:lstStyle/>
            <a:p>
              <a:pPr algn="ctr"/>
              <a:r>
                <a:rPr lang="en-US" sz="1400" dirty="0"/>
                <a:t>Current</a:t>
              </a:r>
            </a:p>
          </p:txBody>
        </p:sp>
        <p:cxnSp>
          <p:nvCxnSpPr>
            <p:cNvPr id="42" name="Straight Arrow Connector 41">
              <a:extLst>
                <a:ext uri="{FF2B5EF4-FFF2-40B4-BE49-F238E27FC236}">
                  <a16:creationId xmlns:a16="http://schemas.microsoft.com/office/drawing/2014/main" id="{F93805C3-8247-846A-E47D-46B2552B223F}"/>
                </a:ext>
              </a:extLst>
            </p:cNvPr>
            <p:cNvCxnSpPr>
              <a:cxnSpLocks/>
            </p:cNvCxnSpPr>
            <p:nvPr/>
          </p:nvCxnSpPr>
          <p:spPr>
            <a:xfrm>
              <a:off x="1151009" y="2509649"/>
              <a:ext cx="0" cy="57541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grpSp>
      <p:sp>
        <p:nvSpPr>
          <p:cNvPr id="53" name="TextBox 52">
            <a:extLst>
              <a:ext uri="{FF2B5EF4-FFF2-40B4-BE49-F238E27FC236}">
                <a16:creationId xmlns:a16="http://schemas.microsoft.com/office/drawing/2014/main" id="{E5B07A7D-7894-8120-D041-00BF3F28C82E}"/>
              </a:ext>
            </a:extLst>
          </p:cNvPr>
          <p:cNvSpPr txBox="1"/>
          <p:nvPr/>
        </p:nvSpPr>
        <p:spPr>
          <a:xfrm>
            <a:off x="1545725" y="4276375"/>
            <a:ext cx="759558" cy="369332"/>
          </a:xfrm>
          <a:prstGeom prst="rect">
            <a:avLst/>
          </a:prstGeom>
          <a:noFill/>
        </p:spPr>
        <p:txBody>
          <a:bodyPr wrap="square" rtlCol="0" anchor="ctr">
            <a:spAutoFit/>
          </a:bodyPr>
          <a:lstStyle/>
          <a:p>
            <a:pPr algn="ctr"/>
            <a:r>
              <a:rPr lang="en-US" dirty="0"/>
              <a:t>Low</a:t>
            </a:r>
          </a:p>
        </p:txBody>
      </p:sp>
      <p:sp>
        <p:nvSpPr>
          <p:cNvPr id="54" name="TextBox 53">
            <a:extLst>
              <a:ext uri="{FF2B5EF4-FFF2-40B4-BE49-F238E27FC236}">
                <a16:creationId xmlns:a16="http://schemas.microsoft.com/office/drawing/2014/main" id="{A503024D-9B8F-8DB3-1C25-9AA5D7FD9984}"/>
              </a:ext>
            </a:extLst>
          </p:cNvPr>
          <p:cNvSpPr txBox="1"/>
          <p:nvPr/>
        </p:nvSpPr>
        <p:spPr>
          <a:xfrm>
            <a:off x="3313881" y="4250416"/>
            <a:ext cx="759558" cy="369332"/>
          </a:xfrm>
          <a:prstGeom prst="rect">
            <a:avLst/>
          </a:prstGeom>
          <a:noFill/>
        </p:spPr>
        <p:txBody>
          <a:bodyPr wrap="square" rtlCol="0" anchor="ctr">
            <a:spAutoFit/>
          </a:bodyPr>
          <a:lstStyle/>
          <a:p>
            <a:pPr algn="ctr"/>
            <a:r>
              <a:rPr lang="en-US" dirty="0"/>
              <a:t>Low</a:t>
            </a:r>
          </a:p>
        </p:txBody>
      </p:sp>
      <p:grpSp>
        <p:nvGrpSpPr>
          <p:cNvPr id="55" name="Group 54">
            <a:extLst>
              <a:ext uri="{FF2B5EF4-FFF2-40B4-BE49-F238E27FC236}">
                <a16:creationId xmlns:a16="http://schemas.microsoft.com/office/drawing/2014/main" id="{40EDF51E-780F-78E6-493A-A2AE526C6A21}"/>
              </a:ext>
            </a:extLst>
          </p:cNvPr>
          <p:cNvGrpSpPr/>
          <p:nvPr/>
        </p:nvGrpSpPr>
        <p:grpSpPr>
          <a:xfrm>
            <a:off x="4175623" y="2415513"/>
            <a:ext cx="780983" cy="667344"/>
            <a:chOff x="751872" y="2017117"/>
            <a:chExt cx="780983" cy="1067943"/>
          </a:xfrm>
        </p:grpSpPr>
        <p:sp>
          <p:nvSpPr>
            <p:cNvPr id="56" name="TextBox 55">
              <a:extLst>
                <a:ext uri="{FF2B5EF4-FFF2-40B4-BE49-F238E27FC236}">
                  <a16:creationId xmlns:a16="http://schemas.microsoft.com/office/drawing/2014/main" id="{92FDFE3D-84F5-3A8D-7958-2A0353BC03A6}"/>
                </a:ext>
              </a:extLst>
            </p:cNvPr>
            <p:cNvSpPr txBox="1"/>
            <p:nvPr/>
          </p:nvSpPr>
          <p:spPr>
            <a:xfrm>
              <a:off x="751872" y="2017117"/>
              <a:ext cx="780983" cy="492532"/>
            </a:xfrm>
            <a:prstGeom prst="rect">
              <a:avLst/>
            </a:prstGeom>
            <a:noFill/>
          </p:spPr>
          <p:txBody>
            <a:bodyPr wrap="none" rtlCol="0" anchor="ctr">
              <a:spAutoFit/>
            </a:bodyPr>
            <a:lstStyle/>
            <a:p>
              <a:pPr algn="ctr"/>
              <a:r>
                <a:rPr lang="en-US" sz="1400" dirty="0"/>
                <a:t>Current</a:t>
              </a:r>
            </a:p>
          </p:txBody>
        </p:sp>
        <p:cxnSp>
          <p:nvCxnSpPr>
            <p:cNvPr id="57" name="Straight Arrow Connector 56">
              <a:extLst>
                <a:ext uri="{FF2B5EF4-FFF2-40B4-BE49-F238E27FC236}">
                  <a16:creationId xmlns:a16="http://schemas.microsoft.com/office/drawing/2014/main" id="{9279B5F5-ABBD-27C9-F277-128AC4958CA8}"/>
                </a:ext>
              </a:extLst>
            </p:cNvPr>
            <p:cNvCxnSpPr>
              <a:cxnSpLocks/>
            </p:cNvCxnSpPr>
            <p:nvPr/>
          </p:nvCxnSpPr>
          <p:spPr>
            <a:xfrm>
              <a:off x="1151009" y="2509649"/>
              <a:ext cx="0" cy="57541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grpSp>
      <p:sp>
        <p:nvSpPr>
          <p:cNvPr id="58" name="TextBox 57">
            <a:extLst>
              <a:ext uri="{FF2B5EF4-FFF2-40B4-BE49-F238E27FC236}">
                <a16:creationId xmlns:a16="http://schemas.microsoft.com/office/drawing/2014/main" id="{9F9BA5BD-F53C-964D-D03B-62A5CA391551}"/>
              </a:ext>
            </a:extLst>
          </p:cNvPr>
          <p:cNvSpPr txBox="1"/>
          <p:nvPr/>
        </p:nvSpPr>
        <p:spPr>
          <a:xfrm>
            <a:off x="2441426" y="4272850"/>
            <a:ext cx="759558" cy="369332"/>
          </a:xfrm>
          <a:prstGeom prst="rect">
            <a:avLst/>
          </a:prstGeom>
          <a:noFill/>
        </p:spPr>
        <p:txBody>
          <a:bodyPr wrap="square" rtlCol="0" anchor="ctr">
            <a:spAutoFit/>
          </a:bodyPr>
          <a:lstStyle/>
          <a:p>
            <a:pPr algn="ctr"/>
            <a:r>
              <a:rPr lang="en-US" dirty="0"/>
              <a:t>Low</a:t>
            </a:r>
          </a:p>
        </p:txBody>
      </p:sp>
      <p:sp>
        <p:nvSpPr>
          <p:cNvPr id="59" name="TextBox 58">
            <a:extLst>
              <a:ext uri="{FF2B5EF4-FFF2-40B4-BE49-F238E27FC236}">
                <a16:creationId xmlns:a16="http://schemas.microsoft.com/office/drawing/2014/main" id="{7ED6D774-D72D-0588-B6F7-1549DABA35AA}"/>
              </a:ext>
            </a:extLst>
          </p:cNvPr>
          <p:cNvSpPr txBox="1"/>
          <p:nvPr/>
        </p:nvSpPr>
        <p:spPr>
          <a:xfrm>
            <a:off x="4163090" y="4272299"/>
            <a:ext cx="759558" cy="369332"/>
          </a:xfrm>
          <a:prstGeom prst="rect">
            <a:avLst/>
          </a:prstGeom>
          <a:noFill/>
        </p:spPr>
        <p:txBody>
          <a:bodyPr wrap="square" rtlCol="0" anchor="ctr">
            <a:spAutoFit/>
          </a:bodyPr>
          <a:lstStyle/>
          <a:p>
            <a:pPr algn="ctr"/>
            <a:r>
              <a:rPr lang="en-US" dirty="0"/>
              <a:t>Low</a:t>
            </a:r>
          </a:p>
        </p:txBody>
      </p:sp>
      <p:sp>
        <p:nvSpPr>
          <p:cNvPr id="60" name="TextBox 59">
            <a:extLst>
              <a:ext uri="{FF2B5EF4-FFF2-40B4-BE49-F238E27FC236}">
                <a16:creationId xmlns:a16="http://schemas.microsoft.com/office/drawing/2014/main" id="{F55D4979-1169-7061-038D-917FBD7D1A97}"/>
              </a:ext>
            </a:extLst>
          </p:cNvPr>
          <p:cNvSpPr txBox="1"/>
          <p:nvPr/>
        </p:nvSpPr>
        <p:spPr>
          <a:xfrm>
            <a:off x="5035545" y="4253433"/>
            <a:ext cx="759558" cy="369332"/>
          </a:xfrm>
          <a:prstGeom prst="rect">
            <a:avLst/>
          </a:prstGeom>
          <a:noFill/>
        </p:spPr>
        <p:txBody>
          <a:bodyPr wrap="square" rtlCol="0" anchor="ctr">
            <a:spAutoFit/>
          </a:bodyPr>
          <a:lstStyle/>
          <a:p>
            <a:pPr algn="ctr"/>
            <a:r>
              <a:rPr lang="en-US" dirty="0"/>
              <a:t>Low</a:t>
            </a:r>
          </a:p>
        </p:txBody>
      </p:sp>
      <p:sp>
        <p:nvSpPr>
          <p:cNvPr id="61" name="TextBox 60">
            <a:extLst>
              <a:ext uri="{FF2B5EF4-FFF2-40B4-BE49-F238E27FC236}">
                <a16:creationId xmlns:a16="http://schemas.microsoft.com/office/drawing/2014/main" id="{F384DE4A-36DA-2479-C6D1-AC1F4BCE8F69}"/>
              </a:ext>
            </a:extLst>
          </p:cNvPr>
          <p:cNvSpPr txBox="1"/>
          <p:nvPr/>
        </p:nvSpPr>
        <p:spPr>
          <a:xfrm>
            <a:off x="5914057" y="4253433"/>
            <a:ext cx="759558" cy="369332"/>
          </a:xfrm>
          <a:prstGeom prst="rect">
            <a:avLst/>
          </a:prstGeom>
          <a:noFill/>
        </p:spPr>
        <p:txBody>
          <a:bodyPr wrap="square" rtlCol="0" anchor="ctr">
            <a:spAutoFit/>
          </a:bodyPr>
          <a:lstStyle/>
          <a:p>
            <a:pPr algn="ctr"/>
            <a:r>
              <a:rPr lang="en-US" dirty="0"/>
              <a:t>Low</a:t>
            </a:r>
          </a:p>
        </p:txBody>
      </p:sp>
      <p:sp>
        <p:nvSpPr>
          <p:cNvPr id="62" name="TextBox 61">
            <a:extLst>
              <a:ext uri="{FF2B5EF4-FFF2-40B4-BE49-F238E27FC236}">
                <a16:creationId xmlns:a16="http://schemas.microsoft.com/office/drawing/2014/main" id="{8F8EF342-3AB5-E222-4000-6F357DF2868C}"/>
              </a:ext>
            </a:extLst>
          </p:cNvPr>
          <p:cNvSpPr txBox="1"/>
          <p:nvPr/>
        </p:nvSpPr>
        <p:spPr>
          <a:xfrm>
            <a:off x="6803701" y="4253433"/>
            <a:ext cx="759558" cy="369332"/>
          </a:xfrm>
          <a:prstGeom prst="rect">
            <a:avLst/>
          </a:prstGeom>
          <a:noFill/>
        </p:spPr>
        <p:txBody>
          <a:bodyPr wrap="square" rtlCol="0" anchor="ctr">
            <a:spAutoFit/>
          </a:bodyPr>
          <a:lstStyle/>
          <a:p>
            <a:pPr algn="ctr"/>
            <a:r>
              <a:rPr lang="en-US" dirty="0"/>
              <a:t>Low</a:t>
            </a:r>
          </a:p>
        </p:txBody>
      </p:sp>
      <p:grpSp>
        <p:nvGrpSpPr>
          <p:cNvPr id="63" name="Group 62">
            <a:extLst>
              <a:ext uri="{FF2B5EF4-FFF2-40B4-BE49-F238E27FC236}">
                <a16:creationId xmlns:a16="http://schemas.microsoft.com/office/drawing/2014/main" id="{0EE767A7-FD93-3BC6-2C27-C49AA91041F1}"/>
              </a:ext>
            </a:extLst>
          </p:cNvPr>
          <p:cNvGrpSpPr/>
          <p:nvPr/>
        </p:nvGrpSpPr>
        <p:grpSpPr>
          <a:xfrm>
            <a:off x="5062985" y="2387530"/>
            <a:ext cx="780983" cy="667344"/>
            <a:chOff x="751872" y="2017117"/>
            <a:chExt cx="780983" cy="1067943"/>
          </a:xfrm>
        </p:grpSpPr>
        <p:sp>
          <p:nvSpPr>
            <p:cNvPr id="64" name="TextBox 63">
              <a:extLst>
                <a:ext uri="{FF2B5EF4-FFF2-40B4-BE49-F238E27FC236}">
                  <a16:creationId xmlns:a16="http://schemas.microsoft.com/office/drawing/2014/main" id="{9FC24F5A-D9BD-DE79-58A3-00229B741FC6}"/>
                </a:ext>
              </a:extLst>
            </p:cNvPr>
            <p:cNvSpPr txBox="1"/>
            <p:nvPr/>
          </p:nvSpPr>
          <p:spPr>
            <a:xfrm>
              <a:off x="751872" y="2017117"/>
              <a:ext cx="780983" cy="492532"/>
            </a:xfrm>
            <a:prstGeom prst="rect">
              <a:avLst/>
            </a:prstGeom>
            <a:noFill/>
          </p:spPr>
          <p:txBody>
            <a:bodyPr wrap="none" rtlCol="0" anchor="ctr">
              <a:spAutoFit/>
            </a:bodyPr>
            <a:lstStyle/>
            <a:p>
              <a:pPr algn="ctr"/>
              <a:r>
                <a:rPr lang="en-US" sz="1400" dirty="0"/>
                <a:t>Current</a:t>
              </a:r>
            </a:p>
          </p:txBody>
        </p:sp>
        <p:cxnSp>
          <p:nvCxnSpPr>
            <p:cNvPr id="65" name="Straight Arrow Connector 64">
              <a:extLst>
                <a:ext uri="{FF2B5EF4-FFF2-40B4-BE49-F238E27FC236}">
                  <a16:creationId xmlns:a16="http://schemas.microsoft.com/office/drawing/2014/main" id="{5C4B1E19-FD74-1E3C-E6E1-90A6BF5E128A}"/>
                </a:ext>
              </a:extLst>
            </p:cNvPr>
            <p:cNvCxnSpPr>
              <a:cxnSpLocks/>
            </p:cNvCxnSpPr>
            <p:nvPr/>
          </p:nvCxnSpPr>
          <p:spPr>
            <a:xfrm>
              <a:off x="1151009" y="2509649"/>
              <a:ext cx="0" cy="57541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grpSp>
      <p:grpSp>
        <p:nvGrpSpPr>
          <p:cNvPr id="66" name="Group 65">
            <a:extLst>
              <a:ext uri="{FF2B5EF4-FFF2-40B4-BE49-F238E27FC236}">
                <a16:creationId xmlns:a16="http://schemas.microsoft.com/office/drawing/2014/main" id="{050A4BBE-446B-0D71-D7A9-D024561C27A3}"/>
              </a:ext>
            </a:extLst>
          </p:cNvPr>
          <p:cNvGrpSpPr/>
          <p:nvPr/>
        </p:nvGrpSpPr>
        <p:grpSpPr>
          <a:xfrm>
            <a:off x="5920533" y="2373454"/>
            <a:ext cx="780983" cy="667344"/>
            <a:chOff x="751872" y="2017117"/>
            <a:chExt cx="780983" cy="1067943"/>
          </a:xfrm>
        </p:grpSpPr>
        <p:sp>
          <p:nvSpPr>
            <p:cNvPr id="67" name="TextBox 66">
              <a:extLst>
                <a:ext uri="{FF2B5EF4-FFF2-40B4-BE49-F238E27FC236}">
                  <a16:creationId xmlns:a16="http://schemas.microsoft.com/office/drawing/2014/main" id="{5AB7BE8D-E302-F44E-1D7E-01C99109BF7E}"/>
                </a:ext>
              </a:extLst>
            </p:cNvPr>
            <p:cNvSpPr txBox="1"/>
            <p:nvPr/>
          </p:nvSpPr>
          <p:spPr>
            <a:xfrm>
              <a:off x="751872" y="2017117"/>
              <a:ext cx="780983" cy="492532"/>
            </a:xfrm>
            <a:prstGeom prst="rect">
              <a:avLst/>
            </a:prstGeom>
            <a:noFill/>
          </p:spPr>
          <p:txBody>
            <a:bodyPr wrap="none" rtlCol="0" anchor="ctr">
              <a:spAutoFit/>
            </a:bodyPr>
            <a:lstStyle/>
            <a:p>
              <a:pPr algn="ctr"/>
              <a:r>
                <a:rPr lang="en-US" sz="1400" dirty="0"/>
                <a:t>Current</a:t>
              </a:r>
            </a:p>
          </p:txBody>
        </p:sp>
        <p:cxnSp>
          <p:nvCxnSpPr>
            <p:cNvPr id="68" name="Straight Arrow Connector 67">
              <a:extLst>
                <a:ext uri="{FF2B5EF4-FFF2-40B4-BE49-F238E27FC236}">
                  <a16:creationId xmlns:a16="http://schemas.microsoft.com/office/drawing/2014/main" id="{5108580B-BBC4-62EC-CAF6-5FC96A407909}"/>
                </a:ext>
              </a:extLst>
            </p:cNvPr>
            <p:cNvCxnSpPr>
              <a:cxnSpLocks/>
            </p:cNvCxnSpPr>
            <p:nvPr/>
          </p:nvCxnSpPr>
          <p:spPr>
            <a:xfrm>
              <a:off x="1151009" y="2509649"/>
              <a:ext cx="0" cy="57541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grpSp>
      <p:grpSp>
        <p:nvGrpSpPr>
          <p:cNvPr id="69" name="Group 68">
            <a:extLst>
              <a:ext uri="{FF2B5EF4-FFF2-40B4-BE49-F238E27FC236}">
                <a16:creationId xmlns:a16="http://schemas.microsoft.com/office/drawing/2014/main" id="{D08B2906-3722-95AE-1A8A-A06694B2C9D1}"/>
              </a:ext>
            </a:extLst>
          </p:cNvPr>
          <p:cNvGrpSpPr/>
          <p:nvPr/>
        </p:nvGrpSpPr>
        <p:grpSpPr>
          <a:xfrm>
            <a:off x="6778080" y="2387530"/>
            <a:ext cx="780983" cy="667344"/>
            <a:chOff x="751872" y="2017117"/>
            <a:chExt cx="780983" cy="1067943"/>
          </a:xfrm>
        </p:grpSpPr>
        <p:sp>
          <p:nvSpPr>
            <p:cNvPr id="70" name="TextBox 69">
              <a:extLst>
                <a:ext uri="{FF2B5EF4-FFF2-40B4-BE49-F238E27FC236}">
                  <a16:creationId xmlns:a16="http://schemas.microsoft.com/office/drawing/2014/main" id="{333EA2E0-6A07-B819-A6D1-F7E21B933DE1}"/>
                </a:ext>
              </a:extLst>
            </p:cNvPr>
            <p:cNvSpPr txBox="1"/>
            <p:nvPr/>
          </p:nvSpPr>
          <p:spPr>
            <a:xfrm>
              <a:off x="751872" y="2017117"/>
              <a:ext cx="780983" cy="492532"/>
            </a:xfrm>
            <a:prstGeom prst="rect">
              <a:avLst/>
            </a:prstGeom>
            <a:noFill/>
          </p:spPr>
          <p:txBody>
            <a:bodyPr wrap="none" rtlCol="0" anchor="ctr">
              <a:spAutoFit/>
            </a:bodyPr>
            <a:lstStyle/>
            <a:p>
              <a:pPr algn="ctr"/>
              <a:r>
                <a:rPr lang="en-US" sz="1400" dirty="0"/>
                <a:t>Current</a:t>
              </a:r>
            </a:p>
          </p:txBody>
        </p:sp>
        <p:cxnSp>
          <p:nvCxnSpPr>
            <p:cNvPr id="71" name="Straight Arrow Connector 70">
              <a:extLst>
                <a:ext uri="{FF2B5EF4-FFF2-40B4-BE49-F238E27FC236}">
                  <a16:creationId xmlns:a16="http://schemas.microsoft.com/office/drawing/2014/main" id="{0A597E26-25A5-6343-6F0C-937F6FA03365}"/>
                </a:ext>
              </a:extLst>
            </p:cNvPr>
            <p:cNvCxnSpPr>
              <a:cxnSpLocks/>
            </p:cNvCxnSpPr>
            <p:nvPr/>
          </p:nvCxnSpPr>
          <p:spPr>
            <a:xfrm>
              <a:off x="1151009" y="2509649"/>
              <a:ext cx="0" cy="57541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grpSp>
      <p:grpSp>
        <p:nvGrpSpPr>
          <p:cNvPr id="72" name="Group 71">
            <a:extLst>
              <a:ext uri="{FF2B5EF4-FFF2-40B4-BE49-F238E27FC236}">
                <a16:creationId xmlns:a16="http://schemas.microsoft.com/office/drawing/2014/main" id="{F18AAE3B-8813-2AFD-F2EA-0C14AD0A4177}"/>
              </a:ext>
            </a:extLst>
          </p:cNvPr>
          <p:cNvGrpSpPr/>
          <p:nvPr/>
        </p:nvGrpSpPr>
        <p:grpSpPr>
          <a:xfrm>
            <a:off x="7699403" y="2374046"/>
            <a:ext cx="780983" cy="667344"/>
            <a:chOff x="751872" y="2017117"/>
            <a:chExt cx="780983" cy="1067943"/>
          </a:xfrm>
        </p:grpSpPr>
        <p:sp>
          <p:nvSpPr>
            <p:cNvPr id="73" name="TextBox 72">
              <a:extLst>
                <a:ext uri="{FF2B5EF4-FFF2-40B4-BE49-F238E27FC236}">
                  <a16:creationId xmlns:a16="http://schemas.microsoft.com/office/drawing/2014/main" id="{CD6214CA-97B6-95C2-7538-DB526882119B}"/>
                </a:ext>
              </a:extLst>
            </p:cNvPr>
            <p:cNvSpPr txBox="1"/>
            <p:nvPr/>
          </p:nvSpPr>
          <p:spPr>
            <a:xfrm>
              <a:off x="751872" y="2017117"/>
              <a:ext cx="780983" cy="492532"/>
            </a:xfrm>
            <a:prstGeom prst="rect">
              <a:avLst/>
            </a:prstGeom>
            <a:noFill/>
          </p:spPr>
          <p:txBody>
            <a:bodyPr wrap="none" rtlCol="0" anchor="ctr">
              <a:spAutoFit/>
            </a:bodyPr>
            <a:lstStyle/>
            <a:p>
              <a:pPr algn="ctr"/>
              <a:r>
                <a:rPr lang="en-US" sz="1400" dirty="0"/>
                <a:t>Current</a:t>
              </a:r>
            </a:p>
          </p:txBody>
        </p:sp>
        <p:cxnSp>
          <p:nvCxnSpPr>
            <p:cNvPr id="74" name="Straight Arrow Connector 73">
              <a:extLst>
                <a:ext uri="{FF2B5EF4-FFF2-40B4-BE49-F238E27FC236}">
                  <a16:creationId xmlns:a16="http://schemas.microsoft.com/office/drawing/2014/main" id="{59194D15-3994-97BB-2522-C5E4FD264683}"/>
                </a:ext>
              </a:extLst>
            </p:cNvPr>
            <p:cNvCxnSpPr>
              <a:cxnSpLocks/>
            </p:cNvCxnSpPr>
            <p:nvPr/>
          </p:nvCxnSpPr>
          <p:spPr>
            <a:xfrm>
              <a:off x="1151009" y="2509649"/>
              <a:ext cx="0" cy="57541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3589741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nodeType="withEffect">
                                  <p:stCondLst>
                                    <p:cond delay="25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childTnLst>
                          </p:cTn>
                        </p:par>
                        <p:par>
                          <p:cTn id="11" fill="hold">
                            <p:stCondLst>
                              <p:cond delay="750"/>
                            </p:stCondLst>
                            <p:childTnLst>
                              <p:par>
                                <p:cTn id="12" presetID="42" presetClass="path" presetSubtype="0" accel="50000" decel="50000" fill="hold" grpId="1" nodeType="afterEffect">
                                  <p:stCondLst>
                                    <p:cond delay="0"/>
                                  </p:stCondLst>
                                  <p:childTnLst>
                                    <p:animMotion origin="layout" path="M 5.55556E-7 -1.85185E-6 L 0.10052 -1.85185E-6 " pathEditMode="relative" rAng="0" ptsTypes="AA">
                                      <p:cBhvr>
                                        <p:cTn id="13" dur="750" fill="hold"/>
                                        <p:tgtEl>
                                          <p:spTgt spid="16"/>
                                        </p:tgtEl>
                                        <p:attrNameLst>
                                          <p:attrName>ppt_x</p:attrName>
                                          <p:attrName>ppt_y</p:attrName>
                                        </p:attrNameLst>
                                      </p:cBhvr>
                                      <p:rCtr x="5017" y="0"/>
                                    </p:animMotion>
                                  </p:childTnLst>
                                </p:cTn>
                              </p:par>
                            </p:childTnLst>
                          </p:cTn>
                        </p:par>
                        <p:par>
                          <p:cTn id="14" fill="hold">
                            <p:stCondLst>
                              <p:cond delay="1500"/>
                            </p:stCondLst>
                            <p:childTnLst>
                              <p:par>
                                <p:cTn id="15" presetID="42" presetClass="path" presetSubtype="0" accel="50000" decel="50000" fill="hold" nodeType="afterEffect">
                                  <p:stCondLst>
                                    <p:cond delay="0"/>
                                  </p:stCondLst>
                                  <p:childTnLst>
                                    <p:animMotion origin="layout" path="M -2.77778E-7 3.7037E-7 L 0.09566 -0.00069 " pathEditMode="relative" rAng="0" ptsTypes="AA">
                                      <p:cBhvr>
                                        <p:cTn id="16" dur="750" fill="hold"/>
                                        <p:tgtEl>
                                          <p:spTgt spid="30"/>
                                        </p:tgtEl>
                                        <p:attrNameLst>
                                          <p:attrName>ppt_x</p:attrName>
                                          <p:attrName>ppt_y</p:attrName>
                                        </p:attrNameLst>
                                      </p:cBhvr>
                                      <p:rCtr x="4774" y="-46"/>
                                    </p:animMotion>
                                  </p:childTnLst>
                                </p:cTn>
                              </p:par>
                            </p:childTnLst>
                          </p:cTn>
                        </p:par>
                        <p:par>
                          <p:cTn id="17" fill="hold">
                            <p:stCondLst>
                              <p:cond delay="2250"/>
                            </p:stCondLst>
                            <p:childTnLst>
                              <p:par>
                                <p:cTn id="18" presetID="42" presetClass="path" presetSubtype="0" accel="50000" decel="50000" fill="hold" grpId="2" nodeType="afterEffect">
                                  <p:stCondLst>
                                    <p:cond delay="0"/>
                                  </p:stCondLst>
                                  <p:childTnLst>
                                    <p:animMotion origin="layout" path="M 0.10052 -1.85185E-6 L 0.19687 -0.00185 " pathEditMode="relative" rAng="0" ptsTypes="AA">
                                      <p:cBhvr>
                                        <p:cTn id="19" dur="750" fill="hold"/>
                                        <p:tgtEl>
                                          <p:spTgt spid="16"/>
                                        </p:tgtEl>
                                        <p:attrNameLst>
                                          <p:attrName>ppt_x</p:attrName>
                                          <p:attrName>ppt_y</p:attrName>
                                        </p:attrNameLst>
                                      </p:cBhvr>
                                      <p:rCtr x="4809" y="-93"/>
                                    </p:animMotion>
                                  </p:childTnLst>
                                </p:cTn>
                              </p:par>
                            </p:childTnLst>
                          </p:cTn>
                        </p:par>
                        <p:par>
                          <p:cTn id="20" fill="hold">
                            <p:stCondLst>
                              <p:cond delay="3000"/>
                            </p:stCondLst>
                            <p:childTnLst>
                              <p:par>
                                <p:cTn id="21" presetID="42" presetClass="path" presetSubtype="0" accel="50000" decel="50000" fill="hold" nodeType="afterEffect">
                                  <p:stCondLst>
                                    <p:cond delay="0"/>
                                  </p:stCondLst>
                                  <p:childTnLst>
                                    <p:animMotion origin="layout" path="M 0.09566 -0.00069 L 0.19063 -0.00232 " pathEditMode="relative" rAng="0" ptsTypes="AA">
                                      <p:cBhvr>
                                        <p:cTn id="22" dur="750" fill="hold"/>
                                        <p:tgtEl>
                                          <p:spTgt spid="30"/>
                                        </p:tgtEl>
                                        <p:attrNameLst>
                                          <p:attrName>ppt_x</p:attrName>
                                          <p:attrName>ppt_y</p:attrName>
                                        </p:attrNameLst>
                                      </p:cBhvr>
                                      <p:rCtr x="4740" y="-93"/>
                                    </p:animMotion>
                                  </p:childTnLst>
                                </p:cTn>
                              </p:par>
                            </p:childTnLst>
                          </p:cTn>
                        </p:par>
                        <p:par>
                          <p:cTn id="23" fill="hold">
                            <p:stCondLst>
                              <p:cond delay="3750"/>
                            </p:stCondLst>
                            <p:childTnLst>
                              <p:par>
                                <p:cTn id="24" presetID="42" presetClass="path" presetSubtype="0" accel="50000" decel="50000" fill="hold" grpId="3" nodeType="afterEffect">
                                  <p:stCondLst>
                                    <p:cond delay="0"/>
                                  </p:stCondLst>
                                  <p:childTnLst>
                                    <p:animMotion origin="layout" path="M 0.19687 -0.00185 L 0.28698 -0.00092 " pathEditMode="relative" rAng="0" ptsTypes="AA">
                                      <p:cBhvr>
                                        <p:cTn id="25" dur="750" fill="hold"/>
                                        <p:tgtEl>
                                          <p:spTgt spid="16"/>
                                        </p:tgtEl>
                                        <p:attrNameLst>
                                          <p:attrName>ppt_x</p:attrName>
                                          <p:attrName>ppt_y</p:attrName>
                                        </p:attrNameLst>
                                      </p:cBhvr>
                                      <p:rCtr x="4497" y="46"/>
                                    </p:animMotion>
                                  </p:childTnLst>
                                </p:cTn>
                              </p:par>
                            </p:childTnLst>
                          </p:cTn>
                        </p:par>
                        <p:par>
                          <p:cTn id="26" fill="hold">
                            <p:stCondLst>
                              <p:cond delay="4500"/>
                            </p:stCondLst>
                            <p:childTnLst>
                              <p:par>
                                <p:cTn id="27" presetID="42" presetClass="path" presetSubtype="0" accel="50000" decel="50000" fill="hold" nodeType="afterEffect">
                                  <p:stCondLst>
                                    <p:cond delay="0"/>
                                  </p:stCondLst>
                                  <p:childTnLst>
                                    <p:animMotion origin="layout" path="M 0.19063 -0.00232 L 0.28629 -0.00162 " pathEditMode="relative" rAng="0" ptsTypes="AA">
                                      <p:cBhvr>
                                        <p:cTn id="28" dur="750" fill="hold"/>
                                        <p:tgtEl>
                                          <p:spTgt spid="30"/>
                                        </p:tgtEl>
                                        <p:attrNameLst>
                                          <p:attrName>ppt_x</p:attrName>
                                          <p:attrName>ppt_y</p:attrName>
                                        </p:attrNameLst>
                                      </p:cBhvr>
                                      <p:rCtr x="4774" y="23"/>
                                    </p:animMotion>
                                  </p:childTnLst>
                                </p:cTn>
                              </p:par>
                            </p:childTnLst>
                          </p:cTn>
                        </p:par>
                        <p:par>
                          <p:cTn id="29" fill="hold">
                            <p:stCondLst>
                              <p:cond delay="5250"/>
                            </p:stCondLst>
                            <p:childTnLst>
                              <p:par>
                                <p:cTn id="30" presetID="42" presetClass="path" presetSubtype="0" accel="50000" decel="50000" fill="hold" nodeType="afterEffect">
                                  <p:stCondLst>
                                    <p:cond delay="0"/>
                                  </p:stCondLst>
                                  <p:childTnLst>
                                    <p:animMotion origin="layout" path="M 0.28629 -0.00162 L 0.38056 -0.00162 " pathEditMode="relative" rAng="0" ptsTypes="AA">
                                      <p:cBhvr>
                                        <p:cTn id="31" dur="750" fill="hold"/>
                                        <p:tgtEl>
                                          <p:spTgt spid="30"/>
                                        </p:tgtEl>
                                        <p:attrNameLst>
                                          <p:attrName>ppt_x</p:attrName>
                                          <p:attrName>ppt_y</p:attrName>
                                        </p:attrNameLst>
                                      </p:cBhvr>
                                      <p:rCtr x="4705" y="0"/>
                                    </p:animMotion>
                                  </p:childTnLst>
                                </p:cTn>
                              </p:par>
                            </p:childTnLst>
                          </p:cTn>
                        </p:par>
                        <p:par>
                          <p:cTn id="32" fill="hold">
                            <p:stCondLst>
                              <p:cond delay="6000"/>
                            </p:stCondLst>
                            <p:childTnLst>
                              <p:par>
                                <p:cTn id="33" presetID="42" presetClass="path" presetSubtype="0" accel="50000" decel="50000" fill="hold" nodeType="afterEffect">
                                  <p:stCondLst>
                                    <p:cond delay="0"/>
                                  </p:stCondLst>
                                  <p:childTnLst>
                                    <p:animMotion origin="layout" path="M 0.38056 -0.00162 L 0.47622 -0.00556 " pathEditMode="relative" rAng="0" ptsTypes="AA">
                                      <p:cBhvr>
                                        <p:cTn id="34" dur="750" fill="hold"/>
                                        <p:tgtEl>
                                          <p:spTgt spid="30"/>
                                        </p:tgtEl>
                                        <p:attrNameLst>
                                          <p:attrName>ppt_x</p:attrName>
                                          <p:attrName>ppt_y</p:attrName>
                                        </p:attrNameLst>
                                      </p:cBhvr>
                                      <p:rCtr x="4774" y="-208"/>
                                    </p:animMotion>
                                  </p:childTnLst>
                                </p:cTn>
                              </p:par>
                            </p:childTnLst>
                          </p:cTn>
                        </p:par>
                        <p:par>
                          <p:cTn id="35" fill="hold">
                            <p:stCondLst>
                              <p:cond delay="6750"/>
                            </p:stCondLst>
                            <p:childTnLst>
                              <p:par>
                                <p:cTn id="36" presetID="42" presetClass="path" presetSubtype="0" accel="50000" decel="50000" fill="hold" nodeType="afterEffect">
                                  <p:stCondLst>
                                    <p:cond delay="0"/>
                                  </p:stCondLst>
                                  <p:childTnLst>
                                    <p:animMotion origin="layout" path="M 0.47622 -0.00556 L 0.57292 -0.00324 " pathEditMode="relative" rAng="0" ptsTypes="AA">
                                      <p:cBhvr>
                                        <p:cTn id="37" dur="750" fill="hold"/>
                                        <p:tgtEl>
                                          <p:spTgt spid="30"/>
                                        </p:tgtEl>
                                        <p:attrNameLst>
                                          <p:attrName>ppt_x</p:attrName>
                                          <p:attrName>ppt_y</p:attrName>
                                        </p:attrNameLst>
                                      </p:cBhvr>
                                      <p:rCtr x="4826" y="116"/>
                                    </p:animMotion>
                                  </p:childTnLst>
                                </p:cTn>
                              </p:par>
                            </p:childTnLst>
                          </p:cTn>
                        </p:par>
                        <p:par>
                          <p:cTn id="38" fill="hold">
                            <p:stCondLst>
                              <p:cond delay="7500"/>
                            </p:stCondLst>
                            <p:childTnLst>
                              <p:par>
                                <p:cTn id="39" presetID="42" presetClass="path" presetSubtype="0" accel="50000" decel="50000" fill="hold" nodeType="afterEffect">
                                  <p:stCondLst>
                                    <p:cond delay="0"/>
                                  </p:stCondLst>
                                  <p:childTnLst>
                                    <p:animMotion origin="layout" path="M 0.57292 -0.00324 L 0.66458 -0.00324 " pathEditMode="relative" rAng="0" ptsTypes="AA">
                                      <p:cBhvr>
                                        <p:cTn id="40" dur="750" fill="hold"/>
                                        <p:tgtEl>
                                          <p:spTgt spid="30"/>
                                        </p:tgtEl>
                                        <p:attrNameLst>
                                          <p:attrName>ppt_x</p:attrName>
                                          <p:attrName>ppt_y</p:attrName>
                                        </p:attrNameLst>
                                      </p:cBhvr>
                                      <p:rCtr x="4583" y="0"/>
                                    </p:animMotion>
                                  </p:childTnLst>
                                </p:cTn>
                              </p:par>
                            </p:childTnLst>
                          </p:cTn>
                        </p:par>
                        <p:par>
                          <p:cTn id="41" fill="hold">
                            <p:stCondLst>
                              <p:cond delay="8250"/>
                            </p:stCondLst>
                            <p:childTnLst>
                              <p:par>
                                <p:cTn id="42" presetID="42" presetClass="path" presetSubtype="0" accel="50000" decel="50000" fill="hold" grpId="4" nodeType="afterEffect">
                                  <p:stCondLst>
                                    <p:cond delay="0"/>
                                  </p:stCondLst>
                                  <p:childTnLst>
                                    <p:animMotion origin="layout" path="M 0.28698 -0.00092 L 0.77205 -1.85185E-6 " pathEditMode="relative" rAng="0" ptsTypes="AA">
                                      <p:cBhvr>
                                        <p:cTn id="43" dur="750" fill="hold"/>
                                        <p:tgtEl>
                                          <p:spTgt spid="16"/>
                                        </p:tgtEl>
                                        <p:attrNameLst>
                                          <p:attrName>ppt_x</p:attrName>
                                          <p:attrName>ppt_y</p:attrName>
                                        </p:attrNameLst>
                                      </p:cBhvr>
                                      <p:rCtr x="24253" y="46"/>
                                    </p:animMotion>
                                  </p:childTnLst>
                                </p:cTn>
                              </p:par>
                            </p:childTnLst>
                          </p:cTn>
                        </p:par>
                        <p:par>
                          <p:cTn id="44" fill="hold">
                            <p:stCondLst>
                              <p:cond delay="9000"/>
                            </p:stCondLst>
                            <p:childTnLst>
                              <p:par>
                                <p:cTn id="45" presetID="44" presetClass="path" presetSubtype="0" accel="50000" decel="50000" fill="hold" grpId="0" nodeType="afterEffect">
                                  <p:stCondLst>
                                    <p:cond delay="0"/>
                                  </p:stCondLst>
                                  <p:childTnLst>
                                    <p:animMotion origin="layout" path="M 1.66667E-6 1.11111E-6 L 0.20451 -0.06227 C 0.24757 -0.07616 0.31163 -0.08357 0.37847 -0.08357 C 0.45469 -0.08357 0.5158 -0.07616 0.55885 -0.06227 L 0.76354 1.11111E-6 " pathEditMode="relative" rAng="0" ptsTypes="AAAAA">
                                      <p:cBhvr>
                                        <p:cTn id="46" dur="1500" fill="hold"/>
                                        <p:tgtEl>
                                          <p:spTgt spid="7"/>
                                        </p:tgtEl>
                                        <p:attrNameLst>
                                          <p:attrName>ppt_x</p:attrName>
                                          <p:attrName>ppt_y</p:attrName>
                                        </p:attrNameLst>
                                      </p:cBhvr>
                                      <p:rCtr x="38177" y="-4190"/>
                                    </p:animMotion>
                                  </p:childTnLst>
                                </p:cTn>
                              </p:par>
                              <p:par>
                                <p:cTn id="47" presetID="44" presetClass="path" presetSubtype="0" accel="50000" decel="50000" fill="hold" grpId="0" nodeType="withEffect">
                                  <p:stCondLst>
                                    <p:cond delay="0"/>
                                  </p:stCondLst>
                                  <p:childTnLst>
                                    <p:animMotion origin="layout" path="M 0.00035 1.11111E-6 L -0.20486 -0.06227 C -0.24739 -0.07639 -0.31163 -0.08357 -0.3783 -0.08357 C -0.45468 -0.08357 -0.5158 -0.07639 -0.55868 -0.06227 L -0.76319 1.11111E-6 " pathEditMode="relative" rAng="0" ptsTypes="AAAAA">
                                      <p:cBhvr>
                                        <p:cTn id="48" dur="1500" fill="hold"/>
                                        <p:tgtEl>
                                          <p:spTgt spid="15"/>
                                        </p:tgtEl>
                                        <p:attrNameLst>
                                          <p:attrName>ppt_x</p:attrName>
                                          <p:attrName>ppt_y</p:attrName>
                                        </p:attrNameLst>
                                      </p:cBhvr>
                                      <p:rCtr x="-38177" y="-4190"/>
                                    </p:animMotion>
                                  </p:childTnLst>
                                </p:cTn>
                              </p:par>
                            </p:childTnLst>
                          </p:cTn>
                        </p:par>
                        <p:par>
                          <p:cTn id="49" fill="hold">
                            <p:stCondLst>
                              <p:cond delay="10500"/>
                            </p:stCondLst>
                            <p:childTnLst>
                              <p:par>
                                <p:cTn id="50" presetID="10" presetClass="exit" presetSubtype="0" fill="hold" nodeType="afterEffect">
                                  <p:stCondLst>
                                    <p:cond delay="0"/>
                                  </p:stCondLst>
                                  <p:childTnLst>
                                    <p:animEffect transition="out" filter="fade">
                                      <p:cBhvr>
                                        <p:cTn id="51" dur="500"/>
                                        <p:tgtEl>
                                          <p:spTgt spid="30"/>
                                        </p:tgtEl>
                                      </p:cBhvr>
                                    </p:animEffect>
                                    <p:set>
                                      <p:cBhvr>
                                        <p:cTn id="52" dur="1" fill="hold">
                                          <p:stCondLst>
                                            <p:cond delay="499"/>
                                          </p:stCondLst>
                                        </p:cTn>
                                        <p:tgtEl>
                                          <p:spTgt spid="30"/>
                                        </p:tgtEl>
                                        <p:attrNameLst>
                                          <p:attrName>style.visibility</p:attrName>
                                        </p:attrNameLst>
                                      </p:cBhvr>
                                      <p:to>
                                        <p:strVal val="hidden"/>
                                      </p:to>
                                    </p:set>
                                  </p:childTnLst>
                                </p:cTn>
                              </p:par>
                              <p:par>
                                <p:cTn id="53" presetID="10" presetClass="exit" presetSubtype="0" fill="hold" grpId="5" nodeType="withEffect">
                                  <p:stCondLst>
                                    <p:cond delay="0"/>
                                  </p:stCondLst>
                                  <p:childTnLst>
                                    <p:animEffect transition="out" filter="fade">
                                      <p:cBhvr>
                                        <p:cTn id="54" dur="500"/>
                                        <p:tgtEl>
                                          <p:spTgt spid="16"/>
                                        </p:tgtEl>
                                      </p:cBhvr>
                                    </p:animEffect>
                                    <p:set>
                                      <p:cBhvr>
                                        <p:cTn id="55" dur="1" fill="hold">
                                          <p:stCondLst>
                                            <p:cond delay="499"/>
                                          </p:stCondLst>
                                        </p:cTn>
                                        <p:tgtEl>
                                          <p:spTgt spid="16"/>
                                        </p:tgtEl>
                                        <p:attrNameLst>
                                          <p:attrName>style.visibility</p:attrName>
                                        </p:attrNameLst>
                                      </p:cBhvr>
                                      <p:to>
                                        <p:strVal val="hidden"/>
                                      </p:to>
                                    </p:set>
                                  </p:childTnLst>
                                </p:cTn>
                              </p:par>
                              <p:par>
                                <p:cTn id="56" presetID="7" presetClass="emph" presetSubtype="2" fill="hold" nodeType="withEffect">
                                  <p:stCondLst>
                                    <p:cond delay="0"/>
                                  </p:stCondLst>
                                  <p:childTnLst>
                                    <p:animClr clrSpc="rgb" dir="cw">
                                      <p:cBhvr>
                                        <p:cTn id="57" dur="500" fill="hold"/>
                                        <p:tgtEl>
                                          <p:spTgt spid="15"/>
                                        </p:tgtEl>
                                        <p:attrNameLst>
                                          <p:attrName>stroke.color</p:attrName>
                                        </p:attrNameLst>
                                      </p:cBhvr>
                                      <p:to>
                                        <a:srgbClr val="00B050"/>
                                      </p:to>
                                    </p:animClr>
                                    <p:set>
                                      <p:cBhvr>
                                        <p:cTn id="58" dur="500" fill="hold"/>
                                        <p:tgtEl>
                                          <p:spTgt spid="15"/>
                                        </p:tgtEl>
                                        <p:attrNameLst>
                                          <p:attrName>stroke.on</p:attrName>
                                        </p:attrNameLst>
                                      </p:cBhvr>
                                      <p:to>
                                        <p:strVal val="true"/>
                                      </p:to>
                                    </p:set>
                                  </p:childTnLst>
                                </p:cTn>
                              </p:par>
                            </p:childTnLst>
                          </p:cTn>
                        </p:par>
                      </p:childTnLst>
                    </p:cTn>
                  </p:par>
                  <p:par>
                    <p:cTn id="59" fill="hold">
                      <p:stCondLst>
                        <p:cond delay="indefinite"/>
                      </p:stCondLst>
                      <p:childTnLst>
                        <p:par>
                          <p:cTn id="60" fill="hold">
                            <p:stCondLst>
                              <p:cond delay="0"/>
                            </p:stCondLst>
                            <p:childTnLst>
                              <p:par>
                                <p:cTn id="61" presetID="42" presetClass="path" presetSubtype="0" accel="50000" decel="50000" fill="hold" nodeType="clickEffect">
                                  <p:stCondLst>
                                    <p:cond delay="0"/>
                                  </p:stCondLst>
                                  <p:childTnLst>
                                    <p:animMotion origin="layout" path="M 1.66667E-6 3.7037E-6 L 0.09566 -0.0007 " pathEditMode="relative" rAng="0" ptsTypes="AA">
                                      <p:cBhvr>
                                        <p:cTn id="62" dur="750" fill="hold"/>
                                        <p:tgtEl>
                                          <p:spTgt spid="25"/>
                                        </p:tgtEl>
                                        <p:attrNameLst>
                                          <p:attrName>ppt_x</p:attrName>
                                          <p:attrName>ppt_y</p:attrName>
                                        </p:attrNameLst>
                                      </p:cBhvr>
                                      <p:rCtr x="4774" y="-46"/>
                                    </p:animMotion>
                                  </p:childTnLst>
                                </p:cTn>
                              </p:par>
                            </p:childTnLst>
                          </p:cTn>
                        </p:par>
                        <p:par>
                          <p:cTn id="63" fill="hold">
                            <p:stCondLst>
                              <p:cond delay="750"/>
                            </p:stCondLst>
                            <p:childTnLst>
                              <p:par>
                                <p:cTn id="64" presetID="10" presetClass="entr" presetSubtype="0" fill="hold" grpId="0" nodeType="afterEffect">
                                  <p:stCondLst>
                                    <p:cond delay="0"/>
                                  </p:stCondLst>
                                  <p:childTnLst>
                                    <p:set>
                                      <p:cBhvr>
                                        <p:cTn id="65" dur="1" fill="hold">
                                          <p:stCondLst>
                                            <p:cond delay="0"/>
                                          </p:stCondLst>
                                        </p:cTn>
                                        <p:tgtEl>
                                          <p:spTgt spid="53"/>
                                        </p:tgtEl>
                                        <p:attrNameLst>
                                          <p:attrName>style.visibility</p:attrName>
                                        </p:attrNameLst>
                                      </p:cBhvr>
                                      <p:to>
                                        <p:strVal val="visible"/>
                                      </p:to>
                                    </p:set>
                                    <p:animEffect transition="in" filter="fade">
                                      <p:cBhvr>
                                        <p:cTn id="66" dur="500"/>
                                        <p:tgtEl>
                                          <p:spTgt spid="53"/>
                                        </p:tgtEl>
                                      </p:cBhvr>
                                    </p:animEffect>
                                  </p:childTnLst>
                                </p:cTn>
                              </p:par>
                              <p:par>
                                <p:cTn id="67" presetID="10" presetClass="entr" presetSubtype="0" fill="hold" nodeType="withEffect">
                                  <p:stCondLst>
                                    <p:cond delay="250"/>
                                  </p:stCondLst>
                                  <p:childTnLst>
                                    <p:set>
                                      <p:cBhvr>
                                        <p:cTn id="68" dur="1" fill="hold">
                                          <p:stCondLst>
                                            <p:cond delay="0"/>
                                          </p:stCondLst>
                                        </p:cTn>
                                        <p:tgtEl>
                                          <p:spTgt spid="37"/>
                                        </p:tgtEl>
                                        <p:attrNameLst>
                                          <p:attrName>style.visibility</p:attrName>
                                        </p:attrNameLst>
                                      </p:cBhvr>
                                      <p:to>
                                        <p:strVal val="visible"/>
                                      </p:to>
                                    </p:set>
                                    <p:animEffect transition="in" filter="fade">
                                      <p:cBhvr>
                                        <p:cTn id="69" dur="500"/>
                                        <p:tgtEl>
                                          <p:spTgt spid="37"/>
                                        </p:tgtEl>
                                      </p:cBhvr>
                                    </p:animEffect>
                                  </p:childTnLst>
                                </p:cTn>
                              </p:par>
                            </p:childTnLst>
                          </p:cTn>
                        </p:par>
                        <p:par>
                          <p:cTn id="70" fill="hold">
                            <p:stCondLst>
                              <p:cond delay="1500"/>
                            </p:stCondLst>
                            <p:childTnLst>
                              <p:par>
                                <p:cTn id="71" presetID="42" presetClass="path" presetSubtype="0" accel="50000" decel="50000" fill="hold" grpId="1" nodeType="afterEffect">
                                  <p:stCondLst>
                                    <p:cond delay="0"/>
                                  </p:stCondLst>
                                  <p:childTnLst>
                                    <p:animMotion origin="layout" path="M -2.77778E-7 -2.96296E-6 L 0.10052 -2.96296E-6 " pathEditMode="relative" rAng="0" ptsTypes="AA">
                                      <p:cBhvr>
                                        <p:cTn id="72" dur="750" fill="hold"/>
                                        <p:tgtEl>
                                          <p:spTgt spid="53"/>
                                        </p:tgtEl>
                                        <p:attrNameLst>
                                          <p:attrName>ppt_x</p:attrName>
                                          <p:attrName>ppt_y</p:attrName>
                                        </p:attrNameLst>
                                      </p:cBhvr>
                                      <p:rCtr x="5017" y="0"/>
                                    </p:animMotion>
                                  </p:childTnLst>
                                </p:cTn>
                              </p:par>
                            </p:childTnLst>
                          </p:cTn>
                        </p:par>
                        <p:par>
                          <p:cTn id="73" fill="hold">
                            <p:stCondLst>
                              <p:cond delay="2250"/>
                            </p:stCondLst>
                            <p:childTnLst>
                              <p:par>
                                <p:cTn id="74" presetID="42" presetClass="path" presetSubtype="0" accel="50000" decel="50000" fill="hold" nodeType="afterEffect">
                                  <p:stCondLst>
                                    <p:cond delay="0"/>
                                  </p:stCondLst>
                                  <p:childTnLst>
                                    <p:animMotion origin="layout" path="M 3.61111E-6 4.07407E-6 L 0.09566 -0.0007 " pathEditMode="relative" rAng="0" ptsTypes="AA">
                                      <p:cBhvr>
                                        <p:cTn id="75" dur="750" fill="hold"/>
                                        <p:tgtEl>
                                          <p:spTgt spid="37"/>
                                        </p:tgtEl>
                                        <p:attrNameLst>
                                          <p:attrName>ppt_x</p:attrName>
                                          <p:attrName>ppt_y</p:attrName>
                                        </p:attrNameLst>
                                      </p:cBhvr>
                                      <p:rCtr x="4774" y="-46"/>
                                    </p:animMotion>
                                  </p:childTnLst>
                                </p:cTn>
                              </p:par>
                            </p:childTnLst>
                          </p:cTn>
                        </p:par>
                        <p:par>
                          <p:cTn id="76" fill="hold">
                            <p:stCondLst>
                              <p:cond delay="3000"/>
                            </p:stCondLst>
                            <p:childTnLst>
                              <p:par>
                                <p:cTn id="77" presetID="42" presetClass="path" presetSubtype="0" accel="50000" decel="50000" fill="hold" grpId="2" nodeType="afterEffect">
                                  <p:stCondLst>
                                    <p:cond delay="0"/>
                                  </p:stCondLst>
                                  <p:childTnLst>
                                    <p:animMotion origin="layout" path="M 0.10052 -2.96296E-6 L 0.19688 -0.00185 " pathEditMode="relative" rAng="0" ptsTypes="AA">
                                      <p:cBhvr>
                                        <p:cTn id="78" dur="750" fill="hold"/>
                                        <p:tgtEl>
                                          <p:spTgt spid="53"/>
                                        </p:tgtEl>
                                        <p:attrNameLst>
                                          <p:attrName>ppt_x</p:attrName>
                                          <p:attrName>ppt_y</p:attrName>
                                        </p:attrNameLst>
                                      </p:cBhvr>
                                      <p:rCtr x="4809" y="-93"/>
                                    </p:animMotion>
                                  </p:childTnLst>
                                </p:cTn>
                              </p:par>
                            </p:childTnLst>
                          </p:cTn>
                        </p:par>
                        <p:par>
                          <p:cTn id="79" fill="hold">
                            <p:stCondLst>
                              <p:cond delay="3750"/>
                            </p:stCondLst>
                            <p:childTnLst>
                              <p:par>
                                <p:cTn id="80" presetID="42" presetClass="path" presetSubtype="0" accel="50000" decel="50000" fill="hold" nodeType="afterEffect">
                                  <p:stCondLst>
                                    <p:cond delay="0"/>
                                  </p:stCondLst>
                                  <p:childTnLst>
                                    <p:animMotion origin="layout" path="M 0.09566 -0.0007 L 0.19062 -0.00232 " pathEditMode="relative" rAng="0" ptsTypes="AA">
                                      <p:cBhvr>
                                        <p:cTn id="81" dur="750" fill="hold"/>
                                        <p:tgtEl>
                                          <p:spTgt spid="37"/>
                                        </p:tgtEl>
                                        <p:attrNameLst>
                                          <p:attrName>ppt_x</p:attrName>
                                          <p:attrName>ppt_y</p:attrName>
                                        </p:attrNameLst>
                                      </p:cBhvr>
                                      <p:rCtr x="4740" y="-93"/>
                                    </p:animMotion>
                                  </p:childTnLst>
                                </p:cTn>
                              </p:par>
                            </p:childTnLst>
                          </p:cTn>
                        </p:par>
                        <p:par>
                          <p:cTn id="82" fill="hold">
                            <p:stCondLst>
                              <p:cond delay="4500"/>
                            </p:stCondLst>
                            <p:childTnLst>
                              <p:par>
                                <p:cTn id="83" presetID="42" presetClass="path" presetSubtype="0" accel="50000" decel="50000" fill="hold" nodeType="afterEffect">
                                  <p:stCondLst>
                                    <p:cond delay="0"/>
                                  </p:stCondLst>
                                  <p:childTnLst>
                                    <p:animMotion origin="layout" path="M 0.19062 -0.00232 L 0.28628 -0.00162 " pathEditMode="relative" rAng="0" ptsTypes="AA">
                                      <p:cBhvr>
                                        <p:cTn id="84" dur="750" fill="hold"/>
                                        <p:tgtEl>
                                          <p:spTgt spid="37"/>
                                        </p:tgtEl>
                                        <p:attrNameLst>
                                          <p:attrName>ppt_x</p:attrName>
                                          <p:attrName>ppt_y</p:attrName>
                                        </p:attrNameLst>
                                      </p:cBhvr>
                                      <p:rCtr x="4774" y="23"/>
                                    </p:animMotion>
                                  </p:childTnLst>
                                </p:cTn>
                              </p:par>
                            </p:childTnLst>
                          </p:cTn>
                        </p:par>
                        <p:par>
                          <p:cTn id="85" fill="hold">
                            <p:stCondLst>
                              <p:cond delay="5250"/>
                            </p:stCondLst>
                            <p:childTnLst>
                              <p:par>
                                <p:cTn id="86" presetID="42" presetClass="path" presetSubtype="0" accel="50000" decel="50000" fill="hold" nodeType="afterEffect">
                                  <p:stCondLst>
                                    <p:cond delay="0"/>
                                  </p:stCondLst>
                                  <p:childTnLst>
                                    <p:animMotion origin="layout" path="M 0.28628 -0.00162 L 0.38055 -0.00162 " pathEditMode="relative" rAng="0" ptsTypes="AA">
                                      <p:cBhvr>
                                        <p:cTn id="87" dur="750" fill="hold"/>
                                        <p:tgtEl>
                                          <p:spTgt spid="37"/>
                                        </p:tgtEl>
                                        <p:attrNameLst>
                                          <p:attrName>ppt_x</p:attrName>
                                          <p:attrName>ppt_y</p:attrName>
                                        </p:attrNameLst>
                                      </p:cBhvr>
                                      <p:rCtr x="4705" y="0"/>
                                    </p:animMotion>
                                  </p:childTnLst>
                                </p:cTn>
                              </p:par>
                            </p:childTnLst>
                          </p:cTn>
                        </p:par>
                        <p:par>
                          <p:cTn id="88" fill="hold">
                            <p:stCondLst>
                              <p:cond delay="6000"/>
                            </p:stCondLst>
                            <p:childTnLst>
                              <p:par>
                                <p:cTn id="89" presetID="42" presetClass="path" presetSubtype="0" accel="50000" decel="50000" fill="hold" nodeType="afterEffect">
                                  <p:stCondLst>
                                    <p:cond delay="0"/>
                                  </p:stCondLst>
                                  <p:childTnLst>
                                    <p:animMotion origin="layout" path="M 0.38055 -0.00162 L 0.47621 -0.00556 " pathEditMode="relative" rAng="0" ptsTypes="AA">
                                      <p:cBhvr>
                                        <p:cTn id="90" dur="750" fill="hold"/>
                                        <p:tgtEl>
                                          <p:spTgt spid="37"/>
                                        </p:tgtEl>
                                        <p:attrNameLst>
                                          <p:attrName>ppt_x</p:attrName>
                                          <p:attrName>ppt_y</p:attrName>
                                        </p:attrNameLst>
                                      </p:cBhvr>
                                      <p:rCtr x="4774" y="-208"/>
                                    </p:animMotion>
                                  </p:childTnLst>
                                </p:cTn>
                              </p:par>
                            </p:childTnLst>
                          </p:cTn>
                        </p:par>
                        <p:par>
                          <p:cTn id="91" fill="hold">
                            <p:stCondLst>
                              <p:cond delay="6750"/>
                            </p:stCondLst>
                            <p:childTnLst>
                              <p:par>
                                <p:cTn id="92" presetID="42" presetClass="path" presetSubtype="0" accel="50000" decel="50000" fill="hold" nodeType="afterEffect">
                                  <p:stCondLst>
                                    <p:cond delay="0"/>
                                  </p:stCondLst>
                                  <p:childTnLst>
                                    <p:animMotion origin="layout" path="M 0.47621 -0.00556 L 0.57291 -0.00324 " pathEditMode="relative" rAng="0" ptsTypes="AA">
                                      <p:cBhvr>
                                        <p:cTn id="93" dur="750" fill="hold"/>
                                        <p:tgtEl>
                                          <p:spTgt spid="37"/>
                                        </p:tgtEl>
                                        <p:attrNameLst>
                                          <p:attrName>ppt_x</p:attrName>
                                          <p:attrName>ppt_y</p:attrName>
                                        </p:attrNameLst>
                                      </p:cBhvr>
                                      <p:rCtr x="4826" y="116"/>
                                    </p:animMotion>
                                  </p:childTnLst>
                                </p:cTn>
                              </p:par>
                            </p:childTnLst>
                          </p:cTn>
                        </p:par>
                        <p:par>
                          <p:cTn id="94" fill="hold">
                            <p:stCondLst>
                              <p:cond delay="7500"/>
                            </p:stCondLst>
                            <p:childTnLst>
                              <p:par>
                                <p:cTn id="95" presetID="44" presetClass="path" presetSubtype="0" accel="50000" decel="50000" fill="hold" grpId="0" nodeType="afterEffect">
                                  <p:stCondLst>
                                    <p:cond delay="0"/>
                                  </p:stCondLst>
                                  <p:childTnLst>
                                    <p:animMotion origin="layout" path="M 5.55556E-7 7.40741E-7 L -0.05191 -0.04028 C -0.06267 -0.04931 -0.07882 -0.05394 -0.09566 -0.05394 C -0.11493 -0.05394 -0.13038 -0.04931 -0.14115 -0.04028 L -0.19271 7.40741E-7 " pathEditMode="relative" rAng="0" ptsTypes="AAAAA">
                                      <p:cBhvr>
                                        <p:cTn id="96" dur="2000" fill="hold"/>
                                        <p:tgtEl>
                                          <p:spTgt spid="10"/>
                                        </p:tgtEl>
                                        <p:attrNameLst>
                                          <p:attrName>ppt_x</p:attrName>
                                          <p:attrName>ppt_y</p:attrName>
                                        </p:attrNameLst>
                                      </p:cBhvr>
                                      <p:rCtr x="-9635" y="-2708"/>
                                    </p:animMotion>
                                  </p:childTnLst>
                                </p:cTn>
                              </p:par>
                              <p:par>
                                <p:cTn id="97" presetID="44" presetClass="path" presetSubtype="0" accel="50000" decel="50000" fill="hold" grpId="0" nodeType="withEffect">
                                  <p:stCondLst>
                                    <p:cond delay="0"/>
                                  </p:stCondLst>
                                  <p:childTnLst>
                                    <p:animMotion origin="layout" path="M 0.00052 1.11111E-6 L 0.05139 -0.04005 C 0.06215 -0.04908 0.07813 -0.05394 0.09479 -0.05394 C 0.11389 -0.05394 0.12899 -0.04908 0.13976 -0.04005 L 0.1908 1.11111E-6 " pathEditMode="relative" rAng="0" ptsTypes="AAAAA">
                                      <p:cBhvr>
                                        <p:cTn id="98" dur="2000" fill="hold"/>
                                        <p:tgtEl>
                                          <p:spTgt spid="8"/>
                                        </p:tgtEl>
                                        <p:attrNameLst>
                                          <p:attrName>ppt_x</p:attrName>
                                          <p:attrName>ppt_y</p:attrName>
                                        </p:attrNameLst>
                                      </p:cBhvr>
                                      <p:rCtr x="9514" y="-2708"/>
                                    </p:animMotion>
                                  </p:childTnLst>
                                </p:cTn>
                              </p:par>
                            </p:childTnLst>
                          </p:cTn>
                        </p:par>
                        <p:par>
                          <p:cTn id="99" fill="hold">
                            <p:stCondLst>
                              <p:cond delay="9500"/>
                            </p:stCondLst>
                            <p:childTnLst>
                              <p:par>
                                <p:cTn id="100" presetID="10" presetClass="exit" presetSubtype="0" fill="hold" nodeType="afterEffect">
                                  <p:stCondLst>
                                    <p:cond delay="0"/>
                                  </p:stCondLst>
                                  <p:childTnLst>
                                    <p:animEffect transition="out" filter="fade">
                                      <p:cBhvr>
                                        <p:cTn id="101" dur="500"/>
                                        <p:tgtEl>
                                          <p:spTgt spid="37"/>
                                        </p:tgtEl>
                                      </p:cBhvr>
                                    </p:animEffect>
                                    <p:set>
                                      <p:cBhvr>
                                        <p:cTn id="102" dur="1" fill="hold">
                                          <p:stCondLst>
                                            <p:cond delay="499"/>
                                          </p:stCondLst>
                                        </p:cTn>
                                        <p:tgtEl>
                                          <p:spTgt spid="37"/>
                                        </p:tgtEl>
                                        <p:attrNameLst>
                                          <p:attrName>style.visibility</p:attrName>
                                        </p:attrNameLst>
                                      </p:cBhvr>
                                      <p:to>
                                        <p:strVal val="hidden"/>
                                      </p:to>
                                    </p:set>
                                  </p:childTnLst>
                                </p:cTn>
                              </p:par>
                              <p:par>
                                <p:cTn id="103" presetID="10" presetClass="exit" presetSubtype="0" fill="hold" grpId="5" nodeType="withEffect">
                                  <p:stCondLst>
                                    <p:cond delay="0"/>
                                  </p:stCondLst>
                                  <p:childTnLst>
                                    <p:animEffect transition="out" filter="fade">
                                      <p:cBhvr>
                                        <p:cTn id="104" dur="500"/>
                                        <p:tgtEl>
                                          <p:spTgt spid="53"/>
                                        </p:tgtEl>
                                      </p:cBhvr>
                                    </p:animEffect>
                                    <p:set>
                                      <p:cBhvr>
                                        <p:cTn id="105" dur="1" fill="hold">
                                          <p:stCondLst>
                                            <p:cond delay="499"/>
                                          </p:stCondLst>
                                        </p:cTn>
                                        <p:tgtEl>
                                          <p:spTgt spid="53"/>
                                        </p:tgtEl>
                                        <p:attrNameLst>
                                          <p:attrName>style.visibility</p:attrName>
                                        </p:attrNameLst>
                                      </p:cBhvr>
                                      <p:to>
                                        <p:strVal val="hidden"/>
                                      </p:to>
                                    </p:set>
                                  </p:childTnLst>
                                </p:cTn>
                              </p:par>
                              <p:par>
                                <p:cTn id="106" presetID="7" presetClass="emph" presetSubtype="2" fill="hold" nodeType="withEffect">
                                  <p:stCondLst>
                                    <p:cond delay="0"/>
                                  </p:stCondLst>
                                  <p:childTnLst>
                                    <p:animClr clrSpc="rgb" dir="cw">
                                      <p:cBhvr>
                                        <p:cTn id="107" dur="500" fill="hold"/>
                                        <p:tgtEl>
                                          <p:spTgt spid="10"/>
                                        </p:tgtEl>
                                        <p:attrNameLst>
                                          <p:attrName>stroke.color</p:attrName>
                                        </p:attrNameLst>
                                      </p:cBhvr>
                                      <p:to>
                                        <a:srgbClr val="00B050"/>
                                      </p:to>
                                    </p:animClr>
                                    <p:set>
                                      <p:cBhvr>
                                        <p:cTn id="108" dur="500" fill="hold"/>
                                        <p:tgtEl>
                                          <p:spTgt spid="10"/>
                                        </p:tgtEl>
                                        <p:attrNameLst>
                                          <p:attrName>stroke.on</p:attrName>
                                        </p:attrNameLst>
                                      </p:cBhvr>
                                      <p:to>
                                        <p:strVal val="true"/>
                                      </p:to>
                                    </p:set>
                                  </p:childTnLst>
                                </p:cTn>
                              </p:par>
                            </p:childTnLst>
                          </p:cTn>
                        </p:par>
                      </p:childTnLst>
                    </p:cTn>
                  </p:par>
                  <p:par>
                    <p:cTn id="109" fill="hold">
                      <p:stCondLst>
                        <p:cond delay="indefinite"/>
                      </p:stCondLst>
                      <p:childTnLst>
                        <p:par>
                          <p:cTn id="110" fill="hold">
                            <p:stCondLst>
                              <p:cond delay="0"/>
                            </p:stCondLst>
                            <p:childTnLst>
                              <p:par>
                                <p:cTn id="111" presetID="42" presetClass="path" presetSubtype="0" accel="50000" decel="50000" fill="hold" nodeType="clickEffect">
                                  <p:stCondLst>
                                    <p:cond delay="0"/>
                                  </p:stCondLst>
                                  <p:childTnLst>
                                    <p:animMotion origin="layout" path="M 0.09566 -0.0007 L 0.19062 -0.00232 " pathEditMode="relative" rAng="0" ptsTypes="AA">
                                      <p:cBhvr>
                                        <p:cTn id="112" dur="750" fill="hold"/>
                                        <p:tgtEl>
                                          <p:spTgt spid="25"/>
                                        </p:tgtEl>
                                        <p:attrNameLst>
                                          <p:attrName>ppt_x</p:attrName>
                                          <p:attrName>ppt_y</p:attrName>
                                        </p:attrNameLst>
                                      </p:cBhvr>
                                      <p:rCtr x="4740" y="-93"/>
                                    </p:animMotion>
                                  </p:childTnLst>
                                </p:cTn>
                              </p:par>
                            </p:childTnLst>
                          </p:cTn>
                        </p:par>
                        <p:par>
                          <p:cTn id="113" fill="hold">
                            <p:stCondLst>
                              <p:cond delay="750"/>
                            </p:stCondLst>
                            <p:childTnLst>
                              <p:par>
                                <p:cTn id="114" presetID="10" presetClass="entr" presetSubtype="0" fill="hold" grpId="0" nodeType="afterEffect">
                                  <p:stCondLst>
                                    <p:cond delay="0"/>
                                  </p:stCondLst>
                                  <p:childTnLst>
                                    <p:set>
                                      <p:cBhvr>
                                        <p:cTn id="115" dur="1" fill="hold">
                                          <p:stCondLst>
                                            <p:cond delay="0"/>
                                          </p:stCondLst>
                                        </p:cTn>
                                        <p:tgtEl>
                                          <p:spTgt spid="58"/>
                                        </p:tgtEl>
                                        <p:attrNameLst>
                                          <p:attrName>style.visibility</p:attrName>
                                        </p:attrNameLst>
                                      </p:cBhvr>
                                      <p:to>
                                        <p:strVal val="visible"/>
                                      </p:to>
                                    </p:set>
                                    <p:animEffect transition="in" filter="fade">
                                      <p:cBhvr>
                                        <p:cTn id="116" dur="500"/>
                                        <p:tgtEl>
                                          <p:spTgt spid="58"/>
                                        </p:tgtEl>
                                      </p:cBhvr>
                                    </p:animEffect>
                                  </p:childTnLst>
                                </p:cTn>
                              </p:par>
                              <p:par>
                                <p:cTn id="117" presetID="10" presetClass="entr" presetSubtype="0" fill="hold" nodeType="withEffect">
                                  <p:stCondLst>
                                    <p:cond delay="250"/>
                                  </p:stCondLst>
                                  <p:childTnLst>
                                    <p:set>
                                      <p:cBhvr>
                                        <p:cTn id="118" dur="1" fill="hold">
                                          <p:stCondLst>
                                            <p:cond delay="0"/>
                                          </p:stCondLst>
                                        </p:cTn>
                                        <p:tgtEl>
                                          <p:spTgt spid="40"/>
                                        </p:tgtEl>
                                        <p:attrNameLst>
                                          <p:attrName>style.visibility</p:attrName>
                                        </p:attrNameLst>
                                      </p:cBhvr>
                                      <p:to>
                                        <p:strVal val="visible"/>
                                      </p:to>
                                    </p:set>
                                    <p:animEffect transition="in" filter="fade">
                                      <p:cBhvr>
                                        <p:cTn id="119" dur="500"/>
                                        <p:tgtEl>
                                          <p:spTgt spid="40"/>
                                        </p:tgtEl>
                                      </p:cBhvr>
                                    </p:animEffect>
                                  </p:childTnLst>
                                </p:cTn>
                              </p:par>
                            </p:childTnLst>
                          </p:cTn>
                        </p:par>
                        <p:par>
                          <p:cTn id="120" fill="hold">
                            <p:stCondLst>
                              <p:cond delay="1500"/>
                            </p:stCondLst>
                            <p:childTnLst>
                              <p:par>
                                <p:cTn id="121" presetID="42" presetClass="path" presetSubtype="0" accel="50000" decel="50000" fill="hold" nodeType="afterEffect">
                                  <p:stCondLst>
                                    <p:cond delay="0"/>
                                  </p:stCondLst>
                                  <p:childTnLst>
                                    <p:animMotion origin="layout" path="M 3.05556E-6 4.07407E-6 L 0.09566 -0.0007 " pathEditMode="relative" rAng="0" ptsTypes="AA">
                                      <p:cBhvr>
                                        <p:cTn id="122" dur="750" fill="hold"/>
                                        <p:tgtEl>
                                          <p:spTgt spid="40"/>
                                        </p:tgtEl>
                                        <p:attrNameLst>
                                          <p:attrName>ppt_x</p:attrName>
                                          <p:attrName>ppt_y</p:attrName>
                                        </p:attrNameLst>
                                      </p:cBhvr>
                                      <p:rCtr x="4774" y="-46"/>
                                    </p:animMotion>
                                  </p:childTnLst>
                                </p:cTn>
                              </p:par>
                            </p:childTnLst>
                          </p:cTn>
                        </p:par>
                        <p:par>
                          <p:cTn id="123" fill="hold">
                            <p:stCondLst>
                              <p:cond delay="2250"/>
                            </p:stCondLst>
                            <p:childTnLst>
                              <p:par>
                                <p:cTn id="124" presetID="42" presetClass="path" presetSubtype="0" accel="50000" decel="50000" fill="hold" nodeType="afterEffect">
                                  <p:stCondLst>
                                    <p:cond delay="0"/>
                                  </p:stCondLst>
                                  <p:childTnLst>
                                    <p:animMotion origin="layout" path="M 0.09566 -0.0007 L 0.19062 -0.00232 " pathEditMode="relative" rAng="0" ptsTypes="AA">
                                      <p:cBhvr>
                                        <p:cTn id="125" dur="750" fill="hold"/>
                                        <p:tgtEl>
                                          <p:spTgt spid="40"/>
                                        </p:tgtEl>
                                        <p:attrNameLst>
                                          <p:attrName>ppt_x</p:attrName>
                                          <p:attrName>ppt_y</p:attrName>
                                        </p:attrNameLst>
                                      </p:cBhvr>
                                      <p:rCtr x="4740" y="-93"/>
                                    </p:animMotion>
                                  </p:childTnLst>
                                </p:cTn>
                              </p:par>
                            </p:childTnLst>
                          </p:cTn>
                        </p:par>
                        <p:par>
                          <p:cTn id="126" fill="hold">
                            <p:stCondLst>
                              <p:cond delay="3000"/>
                            </p:stCondLst>
                            <p:childTnLst>
                              <p:par>
                                <p:cTn id="127" presetID="42" presetClass="path" presetSubtype="0" accel="50000" decel="50000" fill="hold" nodeType="afterEffect">
                                  <p:stCondLst>
                                    <p:cond delay="0"/>
                                  </p:stCondLst>
                                  <p:childTnLst>
                                    <p:animMotion origin="layout" path="M 0.19062 -0.00232 L 0.28628 -0.00162 " pathEditMode="relative" rAng="0" ptsTypes="AA">
                                      <p:cBhvr>
                                        <p:cTn id="128" dur="750" fill="hold"/>
                                        <p:tgtEl>
                                          <p:spTgt spid="40"/>
                                        </p:tgtEl>
                                        <p:attrNameLst>
                                          <p:attrName>ppt_x</p:attrName>
                                          <p:attrName>ppt_y</p:attrName>
                                        </p:attrNameLst>
                                      </p:cBhvr>
                                      <p:rCtr x="4774" y="23"/>
                                    </p:animMotion>
                                  </p:childTnLst>
                                </p:cTn>
                              </p:par>
                            </p:childTnLst>
                          </p:cTn>
                        </p:par>
                        <p:par>
                          <p:cTn id="129" fill="hold">
                            <p:stCondLst>
                              <p:cond delay="3750"/>
                            </p:stCondLst>
                            <p:childTnLst>
                              <p:par>
                                <p:cTn id="130" presetID="42" presetClass="path" presetSubtype="0" accel="50000" decel="50000" fill="hold" nodeType="afterEffect">
                                  <p:stCondLst>
                                    <p:cond delay="0"/>
                                  </p:stCondLst>
                                  <p:childTnLst>
                                    <p:animMotion origin="layout" path="M 0.28628 -0.00162 L 0.38055 -0.00162 " pathEditMode="relative" rAng="0" ptsTypes="AA">
                                      <p:cBhvr>
                                        <p:cTn id="131" dur="750" fill="hold"/>
                                        <p:tgtEl>
                                          <p:spTgt spid="40"/>
                                        </p:tgtEl>
                                        <p:attrNameLst>
                                          <p:attrName>ppt_x</p:attrName>
                                          <p:attrName>ppt_y</p:attrName>
                                        </p:attrNameLst>
                                      </p:cBhvr>
                                      <p:rCtr x="4705" y="0"/>
                                    </p:animMotion>
                                  </p:childTnLst>
                                </p:cTn>
                              </p:par>
                            </p:childTnLst>
                          </p:cTn>
                        </p:par>
                        <p:par>
                          <p:cTn id="132" fill="hold">
                            <p:stCondLst>
                              <p:cond delay="4500"/>
                            </p:stCondLst>
                            <p:childTnLst>
                              <p:par>
                                <p:cTn id="133" presetID="42" presetClass="path" presetSubtype="0" accel="50000" decel="50000" fill="hold" nodeType="afterEffect">
                                  <p:stCondLst>
                                    <p:cond delay="0"/>
                                  </p:stCondLst>
                                  <p:childTnLst>
                                    <p:animMotion origin="layout" path="M 0.38055 -0.00162 L 0.47621 -0.00556 " pathEditMode="relative" rAng="0" ptsTypes="AA">
                                      <p:cBhvr>
                                        <p:cTn id="134" dur="750" fill="hold"/>
                                        <p:tgtEl>
                                          <p:spTgt spid="40"/>
                                        </p:tgtEl>
                                        <p:attrNameLst>
                                          <p:attrName>ppt_x</p:attrName>
                                          <p:attrName>ppt_y</p:attrName>
                                        </p:attrNameLst>
                                      </p:cBhvr>
                                      <p:rCtr x="4774" y="-208"/>
                                    </p:animMotion>
                                  </p:childTnLst>
                                </p:cTn>
                              </p:par>
                            </p:childTnLst>
                          </p:cTn>
                        </p:par>
                        <p:par>
                          <p:cTn id="135" fill="hold">
                            <p:stCondLst>
                              <p:cond delay="5250"/>
                            </p:stCondLst>
                            <p:childTnLst>
                              <p:par>
                                <p:cTn id="136" presetID="10" presetClass="exit" presetSubtype="0" fill="hold" nodeType="afterEffect">
                                  <p:stCondLst>
                                    <p:cond delay="0"/>
                                  </p:stCondLst>
                                  <p:childTnLst>
                                    <p:animEffect transition="out" filter="fade">
                                      <p:cBhvr>
                                        <p:cTn id="137" dur="500"/>
                                        <p:tgtEl>
                                          <p:spTgt spid="40"/>
                                        </p:tgtEl>
                                      </p:cBhvr>
                                    </p:animEffect>
                                    <p:set>
                                      <p:cBhvr>
                                        <p:cTn id="138" dur="1" fill="hold">
                                          <p:stCondLst>
                                            <p:cond delay="499"/>
                                          </p:stCondLst>
                                        </p:cTn>
                                        <p:tgtEl>
                                          <p:spTgt spid="40"/>
                                        </p:tgtEl>
                                        <p:attrNameLst>
                                          <p:attrName>style.visibility</p:attrName>
                                        </p:attrNameLst>
                                      </p:cBhvr>
                                      <p:to>
                                        <p:strVal val="hidden"/>
                                      </p:to>
                                    </p:set>
                                  </p:childTnLst>
                                </p:cTn>
                              </p:par>
                              <p:par>
                                <p:cTn id="139" presetID="10" presetClass="exit" presetSubtype="0" fill="hold" grpId="3" nodeType="withEffect">
                                  <p:stCondLst>
                                    <p:cond delay="0"/>
                                  </p:stCondLst>
                                  <p:childTnLst>
                                    <p:animEffect transition="out" filter="fade">
                                      <p:cBhvr>
                                        <p:cTn id="140" dur="500"/>
                                        <p:tgtEl>
                                          <p:spTgt spid="58"/>
                                        </p:tgtEl>
                                      </p:cBhvr>
                                    </p:animEffect>
                                    <p:set>
                                      <p:cBhvr>
                                        <p:cTn id="141" dur="1" fill="hold">
                                          <p:stCondLst>
                                            <p:cond delay="499"/>
                                          </p:stCondLst>
                                        </p:cTn>
                                        <p:tgtEl>
                                          <p:spTgt spid="58"/>
                                        </p:tgtEl>
                                        <p:attrNameLst>
                                          <p:attrName>style.visibility</p:attrName>
                                        </p:attrNameLst>
                                      </p:cBhvr>
                                      <p:to>
                                        <p:strVal val="hidden"/>
                                      </p:to>
                                    </p:set>
                                  </p:childTnLst>
                                </p:cTn>
                              </p:par>
                              <p:par>
                                <p:cTn id="142" presetID="7" presetClass="emph" presetSubtype="2" fill="hold" nodeType="withEffect">
                                  <p:stCondLst>
                                    <p:cond delay="0"/>
                                  </p:stCondLst>
                                  <p:childTnLst>
                                    <p:animClr clrSpc="rgb" dir="cw">
                                      <p:cBhvr>
                                        <p:cTn id="143" dur="500" fill="hold"/>
                                        <p:tgtEl>
                                          <p:spTgt spid="9"/>
                                        </p:tgtEl>
                                        <p:attrNameLst>
                                          <p:attrName>stroke.color</p:attrName>
                                        </p:attrNameLst>
                                      </p:cBhvr>
                                      <p:to>
                                        <a:srgbClr val="00B050"/>
                                      </p:to>
                                    </p:animClr>
                                    <p:set>
                                      <p:cBhvr>
                                        <p:cTn id="144" dur="500" fill="hold"/>
                                        <p:tgtEl>
                                          <p:spTgt spid="9"/>
                                        </p:tgtEl>
                                        <p:attrNameLst>
                                          <p:attrName>stroke.on</p:attrName>
                                        </p:attrNameLst>
                                      </p:cBhvr>
                                      <p:to>
                                        <p:strVal val="true"/>
                                      </p:to>
                                    </p:set>
                                  </p:childTnLst>
                                </p:cTn>
                              </p:par>
                            </p:childTnLst>
                          </p:cTn>
                        </p:par>
                      </p:childTnLst>
                    </p:cTn>
                  </p:par>
                  <p:par>
                    <p:cTn id="145" fill="hold">
                      <p:stCondLst>
                        <p:cond delay="indefinite"/>
                      </p:stCondLst>
                      <p:childTnLst>
                        <p:par>
                          <p:cTn id="146" fill="hold">
                            <p:stCondLst>
                              <p:cond delay="0"/>
                            </p:stCondLst>
                            <p:childTnLst>
                              <p:par>
                                <p:cTn id="147" presetID="42" presetClass="path" presetSubtype="0" accel="50000" decel="50000" fill="hold" nodeType="clickEffect">
                                  <p:stCondLst>
                                    <p:cond delay="0"/>
                                  </p:stCondLst>
                                  <p:childTnLst>
                                    <p:animMotion origin="layout" path="M 0.19062 -0.00232 L 0.28628 -0.00162 " pathEditMode="relative" rAng="0" ptsTypes="AA">
                                      <p:cBhvr>
                                        <p:cTn id="148" dur="750" fill="hold"/>
                                        <p:tgtEl>
                                          <p:spTgt spid="25"/>
                                        </p:tgtEl>
                                        <p:attrNameLst>
                                          <p:attrName>ppt_x</p:attrName>
                                          <p:attrName>ppt_y</p:attrName>
                                        </p:attrNameLst>
                                      </p:cBhvr>
                                      <p:rCtr x="4774" y="23"/>
                                    </p:animMotion>
                                  </p:childTnLst>
                                </p:cTn>
                              </p:par>
                            </p:childTnLst>
                          </p:cTn>
                        </p:par>
                        <p:par>
                          <p:cTn id="149" fill="hold">
                            <p:stCondLst>
                              <p:cond delay="750"/>
                            </p:stCondLst>
                            <p:childTnLst>
                              <p:par>
                                <p:cTn id="150" presetID="10" presetClass="entr" presetSubtype="0" fill="hold" grpId="0" nodeType="afterEffect">
                                  <p:stCondLst>
                                    <p:cond delay="0"/>
                                  </p:stCondLst>
                                  <p:childTnLst>
                                    <p:set>
                                      <p:cBhvr>
                                        <p:cTn id="151" dur="1" fill="hold">
                                          <p:stCondLst>
                                            <p:cond delay="0"/>
                                          </p:stCondLst>
                                        </p:cTn>
                                        <p:tgtEl>
                                          <p:spTgt spid="54"/>
                                        </p:tgtEl>
                                        <p:attrNameLst>
                                          <p:attrName>style.visibility</p:attrName>
                                        </p:attrNameLst>
                                      </p:cBhvr>
                                      <p:to>
                                        <p:strVal val="visible"/>
                                      </p:to>
                                    </p:set>
                                    <p:animEffect transition="in" filter="fade">
                                      <p:cBhvr>
                                        <p:cTn id="152" dur="500"/>
                                        <p:tgtEl>
                                          <p:spTgt spid="54"/>
                                        </p:tgtEl>
                                      </p:cBhvr>
                                    </p:animEffect>
                                  </p:childTnLst>
                                </p:cTn>
                              </p:par>
                              <p:par>
                                <p:cTn id="153" presetID="10" presetClass="entr" presetSubtype="0" fill="hold" nodeType="withEffect">
                                  <p:stCondLst>
                                    <p:cond delay="250"/>
                                  </p:stCondLst>
                                  <p:childTnLst>
                                    <p:set>
                                      <p:cBhvr>
                                        <p:cTn id="154" dur="1" fill="hold">
                                          <p:stCondLst>
                                            <p:cond delay="0"/>
                                          </p:stCondLst>
                                        </p:cTn>
                                        <p:tgtEl>
                                          <p:spTgt spid="55"/>
                                        </p:tgtEl>
                                        <p:attrNameLst>
                                          <p:attrName>style.visibility</p:attrName>
                                        </p:attrNameLst>
                                      </p:cBhvr>
                                      <p:to>
                                        <p:strVal val="visible"/>
                                      </p:to>
                                    </p:set>
                                    <p:animEffect transition="in" filter="fade">
                                      <p:cBhvr>
                                        <p:cTn id="155" dur="500"/>
                                        <p:tgtEl>
                                          <p:spTgt spid="55"/>
                                        </p:tgtEl>
                                      </p:cBhvr>
                                    </p:animEffect>
                                  </p:childTnLst>
                                </p:cTn>
                              </p:par>
                            </p:childTnLst>
                          </p:cTn>
                        </p:par>
                        <p:par>
                          <p:cTn id="156" fill="hold">
                            <p:stCondLst>
                              <p:cond delay="1500"/>
                            </p:stCondLst>
                            <p:childTnLst>
                              <p:par>
                                <p:cTn id="157" presetID="42" presetClass="path" presetSubtype="0" accel="50000" decel="50000" fill="hold" grpId="1" nodeType="afterEffect">
                                  <p:stCondLst>
                                    <p:cond delay="0"/>
                                  </p:stCondLst>
                                  <p:childTnLst>
                                    <p:animMotion origin="layout" path="M 5.55556E-7 2.22222E-6 L 0.10052 2.22222E-6 " pathEditMode="relative" rAng="0" ptsTypes="AA">
                                      <p:cBhvr>
                                        <p:cTn id="158" dur="750" fill="hold"/>
                                        <p:tgtEl>
                                          <p:spTgt spid="54"/>
                                        </p:tgtEl>
                                        <p:attrNameLst>
                                          <p:attrName>ppt_x</p:attrName>
                                          <p:attrName>ppt_y</p:attrName>
                                        </p:attrNameLst>
                                      </p:cBhvr>
                                      <p:rCtr x="5017" y="0"/>
                                    </p:animMotion>
                                  </p:childTnLst>
                                </p:cTn>
                              </p:par>
                            </p:childTnLst>
                          </p:cTn>
                        </p:par>
                        <p:par>
                          <p:cTn id="159" fill="hold">
                            <p:stCondLst>
                              <p:cond delay="2250"/>
                            </p:stCondLst>
                            <p:childTnLst>
                              <p:par>
                                <p:cTn id="160" presetID="42" presetClass="path" presetSubtype="0" accel="50000" decel="50000" fill="hold" nodeType="afterEffect">
                                  <p:stCondLst>
                                    <p:cond delay="0"/>
                                  </p:stCondLst>
                                  <p:childTnLst>
                                    <p:animMotion origin="layout" path="M 4.44444E-6 4.07407E-6 L 0.09566 -0.0007 " pathEditMode="relative" rAng="0" ptsTypes="AA">
                                      <p:cBhvr>
                                        <p:cTn id="161" dur="750" fill="hold"/>
                                        <p:tgtEl>
                                          <p:spTgt spid="55"/>
                                        </p:tgtEl>
                                        <p:attrNameLst>
                                          <p:attrName>ppt_x</p:attrName>
                                          <p:attrName>ppt_y</p:attrName>
                                        </p:attrNameLst>
                                      </p:cBhvr>
                                      <p:rCtr x="4774" y="-46"/>
                                    </p:animMotion>
                                  </p:childTnLst>
                                </p:cTn>
                              </p:par>
                            </p:childTnLst>
                          </p:cTn>
                        </p:par>
                        <p:par>
                          <p:cTn id="162" fill="hold">
                            <p:stCondLst>
                              <p:cond delay="3000"/>
                            </p:stCondLst>
                            <p:childTnLst>
                              <p:par>
                                <p:cTn id="163" presetID="42" presetClass="path" presetSubtype="0" accel="50000" decel="50000" fill="hold" nodeType="afterEffect">
                                  <p:stCondLst>
                                    <p:cond delay="0"/>
                                  </p:stCondLst>
                                  <p:childTnLst>
                                    <p:animMotion origin="layout" path="M 0.09566 -0.0007 L 0.19062 -0.00232 " pathEditMode="relative" rAng="0" ptsTypes="AA">
                                      <p:cBhvr>
                                        <p:cTn id="164" dur="750" fill="hold"/>
                                        <p:tgtEl>
                                          <p:spTgt spid="55"/>
                                        </p:tgtEl>
                                        <p:attrNameLst>
                                          <p:attrName>ppt_x</p:attrName>
                                          <p:attrName>ppt_y</p:attrName>
                                        </p:attrNameLst>
                                      </p:cBhvr>
                                      <p:rCtr x="4740" y="-93"/>
                                    </p:animMotion>
                                  </p:childTnLst>
                                </p:cTn>
                              </p:par>
                            </p:childTnLst>
                          </p:cTn>
                        </p:par>
                        <p:par>
                          <p:cTn id="165" fill="hold">
                            <p:stCondLst>
                              <p:cond delay="3750"/>
                            </p:stCondLst>
                            <p:childTnLst>
                              <p:par>
                                <p:cTn id="166" presetID="42" presetClass="path" presetSubtype="0" accel="50000" decel="50000" fill="hold" grpId="2" nodeType="afterEffect">
                                  <p:stCondLst>
                                    <p:cond delay="0"/>
                                  </p:stCondLst>
                                  <p:childTnLst>
                                    <p:animMotion origin="layout" path="M 0.10052 2.22222E-6 L 0.28611 -0.00162 " pathEditMode="relative" rAng="0" ptsTypes="AA">
                                      <p:cBhvr>
                                        <p:cTn id="167" dur="750" fill="hold"/>
                                        <p:tgtEl>
                                          <p:spTgt spid="54"/>
                                        </p:tgtEl>
                                        <p:attrNameLst>
                                          <p:attrName>ppt_x</p:attrName>
                                          <p:attrName>ppt_y</p:attrName>
                                        </p:attrNameLst>
                                      </p:cBhvr>
                                      <p:rCtr x="9271" y="-93"/>
                                    </p:animMotion>
                                  </p:childTnLst>
                                </p:cTn>
                              </p:par>
                            </p:childTnLst>
                          </p:cTn>
                        </p:par>
                        <p:par>
                          <p:cTn id="168" fill="hold">
                            <p:stCondLst>
                              <p:cond delay="4500"/>
                            </p:stCondLst>
                            <p:childTnLst>
                              <p:par>
                                <p:cTn id="169" presetID="42" presetClass="path" presetSubtype="0" accel="50000" decel="50000" fill="hold" nodeType="afterEffect">
                                  <p:stCondLst>
                                    <p:cond delay="0"/>
                                  </p:stCondLst>
                                  <p:childTnLst>
                                    <p:animMotion origin="layout" path="M 0.19062 -0.00232 L 0.28628 -0.00162 " pathEditMode="relative" rAng="0" ptsTypes="AA">
                                      <p:cBhvr>
                                        <p:cTn id="170" dur="750" fill="hold"/>
                                        <p:tgtEl>
                                          <p:spTgt spid="55"/>
                                        </p:tgtEl>
                                        <p:attrNameLst>
                                          <p:attrName>ppt_x</p:attrName>
                                          <p:attrName>ppt_y</p:attrName>
                                        </p:attrNameLst>
                                      </p:cBhvr>
                                      <p:rCtr x="4774" y="23"/>
                                    </p:animMotion>
                                  </p:childTnLst>
                                </p:cTn>
                              </p:par>
                            </p:childTnLst>
                          </p:cTn>
                        </p:par>
                        <p:par>
                          <p:cTn id="171" fill="hold">
                            <p:stCondLst>
                              <p:cond delay="5250"/>
                            </p:stCondLst>
                            <p:childTnLst>
                              <p:par>
                                <p:cTn id="172" presetID="42" presetClass="path" presetSubtype="0" accel="50000" decel="50000" fill="hold" nodeType="afterEffect">
                                  <p:stCondLst>
                                    <p:cond delay="0"/>
                                  </p:stCondLst>
                                  <p:childTnLst>
                                    <p:animMotion origin="layout" path="M 0.28628 -0.00162 L 0.38055 -0.00162 " pathEditMode="relative" rAng="0" ptsTypes="AA">
                                      <p:cBhvr>
                                        <p:cTn id="173" dur="750" fill="hold"/>
                                        <p:tgtEl>
                                          <p:spTgt spid="55"/>
                                        </p:tgtEl>
                                        <p:attrNameLst>
                                          <p:attrName>ppt_x</p:attrName>
                                          <p:attrName>ppt_y</p:attrName>
                                        </p:attrNameLst>
                                      </p:cBhvr>
                                      <p:rCtr x="4705" y="0"/>
                                    </p:animMotion>
                                  </p:childTnLst>
                                </p:cTn>
                              </p:par>
                            </p:childTnLst>
                          </p:cTn>
                        </p:par>
                        <p:par>
                          <p:cTn id="174" fill="hold">
                            <p:stCondLst>
                              <p:cond delay="6000"/>
                            </p:stCondLst>
                            <p:childTnLst>
                              <p:par>
                                <p:cTn id="175" presetID="44" presetClass="path" presetSubtype="0" accel="50000" decel="50000" fill="hold" grpId="0" nodeType="afterEffect">
                                  <p:stCondLst>
                                    <p:cond delay="0"/>
                                  </p:stCondLst>
                                  <p:childTnLst>
                                    <p:animMotion origin="layout" path="M 0.00053 1.11111E-6 L -0.07638 -0.04769 C -0.09253 -0.05857 -0.11666 -0.06389 -0.14184 -0.06389 C -0.17048 -0.06389 -0.1934 -0.05857 -0.20954 -0.04769 L -0.28628 1.11111E-6 " pathEditMode="relative" rAng="0" ptsTypes="AAAAA">
                                      <p:cBhvr>
                                        <p:cTn id="176" dur="2000" fill="hold"/>
                                        <p:tgtEl>
                                          <p:spTgt spid="13"/>
                                        </p:tgtEl>
                                        <p:attrNameLst>
                                          <p:attrName>ppt_x</p:attrName>
                                          <p:attrName>ppt_y</p:attrName>
                                        </p:attrNameLst>
                                      </p:cBhvr>
                                      <p:rCtr x="-14340" y="-3194"/>
                                    </p:animMotion>
                                  </p:childTnLst>
                                </p:cTn>
                              </p:par>
                              <p:par>
                                <p:cTn id="177" presetID="44" presetClass="path" presetSubtype="0" accel="50000" decel="50000" fill="hold" grpId="1" nodeType="withEffect">
                                  <p:stCondLst>
                                    <p:cond delay="0"/>
                                  </p:stCondLst>
                                  <p:childTnLst>
                                    <p:animMotion origin="layout" path="M 0.1908 -2.59259E-6 L 0.26736 -0.03796 C 0.28351 -0.04653 0.30747 -0.05092 0.33247 -0.05092 C 0.36094 -0.05092 0.38385 -0.04653 0.4 -0.03796 L 0.47674 -2.59259E-6 " pathEditMode="relative" rAng="0" ptsTypes="AAAAA">
                                      <p:cBhvr>
                                        <p:cTn id="178" dur="2000" fill="hold"/>
                                        <p:tgtEl>
                                          <p:spTgt spid="8"/>
                                        </p:tgtEl>
                                        <p:attrNameLst>
                                          <p:attrName>ppt_x</p:attrName>
                                          <p:attrName>ppt_y</p:attrName>
                                        </p:attrNameLst>
                                      </p:cBhvr>
                                      <p:rCtr x="14288" y="-2546"/>
                                    </p:animMotion>
                                  </p:childTnLst>
                                </p:cTn>
                              </p:par>
                            </p:childTnLst>
                          </p:cTn>
                        </p:par>
                        <p:par>
                          <p:cTn id="179" fill="hold">
                            <p:stCondLst>
                              <p:cond delay="8000"/>
                            </p:stCondLst>
                            <p:childTnLst>
                              <p:par>
                                <p:cTn id="180" presetID="10" presetClass="exit" presetSubtype="0" fill="hold" nodeType="afterEffect">
                                  <p:stCondLst>
                                    <p:cond delay="0"/>
                                  </p:stCondLst>
                                  <p:childTnLst>
                                    <p:animEffect transition="out" filter="fade">
                                      <p:cBhvr>
                                        <p:cTn id="181" dur="500"/>
                                        <p:tgtEl>
                                          <p:spTgt spid="55"/>
                                        </p:tgtEl>
                                      </p:cBhvr>
                                    </p:animEffect>
                                    <p:set>
                                      <p:cBhvr>
                                        <p:cTn id="182" dur="1" fill="hold">
                                          <p:stCondLst>
                                            <p:cond delay="499"/>
                                          </p:stCondLst>
                                        </p:cTn>
                                        <p:tgtEl>
                                          <p:spTgt spid="55"/>
                                        </p:tgtEl>
                                        <p:attrNameLst>
                                          <p:attrName>style.visibility</p:attrName>
                                        </p:attrNameLst>
                                      </p:cBhvr>
                                      <p:to>
                                        <p:strVal val="hidden"/>
                                      </p:to>
                                    </p:set>
                                  </p:childTnLst>
                                </p:cTn>
                              </p:par>
                              <p:par>
                                <p:cTn id="183" presetID="10" presetClass="exit" presetSubtype="0" fill="hold" grpId="3" nodeType="withEffect">
                                  <p:stCondLst>
                                    <p:cond delay="0"/>
                                  </p:stCondLst>
                                  <p:childTnLst>
                                    <p:animEffect transition="out" filter="fade">
                                      <p:cBhvr>
                                        <p:cTn id="184" dur="500"/>
                                        <p:tgtEl>
                                          <p:spTgt spid="54"/>
                                        </p:tgtEl>
                                      </p:cBhvr>
                                    </p:animEffect>
                                    <p:set>
                                      <p:cBhvr>
                                        <p:cTn id="185" dur="1" fill="hold">
                                          <p:stCondLst>
                                            <p:cond delay="499"/>
                                          </p:stCondLst>
                                        </p:cTn>
                                        <p:tgtEl>
                                          <p:spTgt spid="54"/>
                                        </p:tgtEl>
                                        <p:attrNameLst>
                                          <p:attrName>style.visibility</p:attrName>
                                        </p:attrNameLst>
                                      </p:cBhvr>
                                      <p:to>
                                        <p:strVal val="hidden"/>
                                      </p:to>
                                    </p:set>
                                  </p:childTnLst>
                                </p:cTn>
                              </p:par>
                              <p:par>
                                <p:cTn id="186" presetID="7" presetClass="emph" presetSubtype="2" fill="hold" nodeType="withEffect">
                                  <p:stCondLst>
                                    <p:cond delay="0"/>
                                  </p:stCondLst>
                                  <p:childTnLst>
                                    <p:animClr clrSpc="rgb" dir="cw">
                                      <p:cBhvr>
                                        <p:cTn id="187" dur="500" fill="hold"/>
                                        <p:tgtEl>
                                          <p:spTgt spid="13"/>
                                        </p:tgtEl>
                                        <p:attrNameLst>
                                          <p:attrName>stroke.color</p:attrName>
                                        </p:attrNameLst>
                                      </p:cBhvr>
                                      <p:to>
                                        <a:srgbClr val="00B050"/>
                                      </p:to>
                                    </p:animClr>
                                    <p:set>
                                      <p:cBhvr>
                                        <p:cTn id="188" dur="500" fill="hold"/>
                                        <p:tgtEl>
                                          <p:spTgt spid="13"/>
                                        </p:tgtEl>
                                        <p:attrNameLst>
                                          <p:attrName>stroke.on</p:attrName>
                                        </p:attrNameLst>
                                      </p:cBhvr>
                                      <p:to>
                                        <p:strVal val="true"/>
                                      </p:to>
                                    </p:set>
                                  </p:childTnLst>
                                </p:cTn>
                              </p:par>
                            </p:childTnLst>
                          </p:cTn>
                        </p:par>
                      </p:childTnLst>
                    </p:cTn>
                  </p:par>
                  <p:par>
                    <p:cTn id="189" fill="hold">
                      <p:stCondLst>
                        <p:cond delay="indefinite"/>
                      </p:stCondLst>
                      <p:childTnLst>
                        <p:par>
                          <p:cTn id="190" fill="hold">
                            <p:stCondLst>
                              <p:cond delay="0"/>
                            </p:stCondLst>
                            <p:childTnLst>
                              <p:par>
                                <p:cTn id="191" presetID="42" presetClass="path" presetSubtype="0" accel="50000" decel="50000" fill="hold" nodeType="clickEffect">
                                  <p:stCondLst>
                                    <p:cond delay="0"/>
                                  </p:stCondLst>
                                  <p:childTnLst>
                                    <p:animMotion origin="layout" path="M 0.28628 -0.00162 L 0.38055 -0.00162 " pathEditMode="relative" rAng="0" ptsTypes="AA">
                                      <p:cBhvr>
                                        <p:cTn id="192" dur="500" fill="hold"/>
                                        <p:tgtEl>
                                          <p:spTgt spid="25"/>
                                        </p:tgtEl>
                                        <p:attrNameLst>
                                          <p:attrName>ppt_x</p:attrName>
                                          <p:attrName>ppt_y</p:attrName>
                                        </p:attrNameLst>
                                      </p:cBhvr>
                                      <p:rCtr x="4705" y="0"/>
                                    </p:animMotion>
                                  </p:childTnLst>
                                </p:cTn>
                              </p:par>
                            </p:childTnLst>
                          </p:cTn>
                        </p:par>
                        <p:par>
                          <p:cTn id="193" fill="hold">
                            <p:stCondLst>
                              <p:cond delay="500"/>
                            </p:stCondLst>
                            <p:childTnLst>
                              <p:par>
                                <p:cTn id="194" presetID="10" presetClass="entr" presetSubtype="0" fill="hold" grpId="0" nodeType="afterEffect">
                                  <p:stCondLst>
                                    <p:cond delay="0"/>
                                  </p:stCondLst>
                                  <p:childTnLst>
                                    <p:set>
                                      <p:cBhvr>
                                        <p:cTn id="195" dur="1" fill="hold">
                                          <p:stCondLst>
                                            <p:cond delay="0"/>
                                          </p:stCondLst>
                                        </p:cTn>
                                        <p:tgtEl>
                                          <p:spTgt spid="59"/>
                                        </p:tgtEl>
                                        <p:attrNameLst>
                                          <p:attrName>style.visibility</p:attrName>
                                        </p:attrNameLst>
                                      </p:cBhvr>
                                      <p:to>
                                        <p:strVal val="visible"/>
                                      </p:to>
                                    </p:set>
                                    <p:animEffect transition="in" filter="fade">
                                      <p:cBhvr>
                                        <p:cTn id="196" dur="500"/>
                                        <p:tgtEl>
                                          <p:spTgt spid="59"/>
                                        </p:tgtEl>
                                      </p:cBhvr>
                                    </p:animEffect>
                                  </p:childTnLst>
                                </p:cTn>
                              </p:par>
                              <p:par>
                                <p:cTn id="197" presetID="10" presetClass="entr" presetSubtype="0" fill="hold" nodeType="withEffect">
                                  <p:stCondLst>
                                    <p:cond delay="250"/>
                                  </p:stCondLst>
                                  <p:childTnLst>
                                    <p:set>
                                      <p:cBhvr>
                                        <p:cTn id="198" dur="1" fill="hold">
                                          <p:stCondLst>
                                            <p:cond delay="0"/>
                                          </p:stCondLst>
                                        </p:cTn>
                                        <p:tgtEl>
                                          <p:spTgt spid="63"/>
                                        </p:tgtEl>
                                        <p:attrNameLst>
                                          <p:attrName>style.visibility</p:attrName>
                                        </p:attrNameLst>
                                      </p:cBhvr>
                                      <p:to>
                                        <p:strVal val="visible"/>
                                      </p:to>
                                    </p:set>
                                    <p:animEffect transition="in" filter="fade">
                                      <p:cBhvr>
                                        <p:cTn id="199" dur="500"/>
                                        <p:tgtEl>
                                          <p:spTgt spid="63"/>
                                        </p:tgtEl>
                                      </p:cBhvr>
                                    </p:animEffect>
                                  </p:childTnLst>
                                </p:cTn>
                              </p:par>
                            </p:childTnLst>
                          </p:cTn>
                        </p:par>
                        <p:par>
                          <p:cTn id="200" fill="hold">
                            <p:stCondLst>
                              <p:cond delay="1250"/>
                            </p:stCondLst>
                            <p:childTnLst>
                              <p:par>
                                <p:cTn id="201" presetID="42" presetClass="path" presetSubtype="0" accel="50000" decel="50000" fill="hold" nodeType="afterEffect">
                                  <p:stCondLst>
                                    <p:cond delay="0"/>
                                  </p:stCondLst>
                                  <p:childTnLst>
                                    <p:animMotion origin="layout" path="M -4.16667E-6 7.40741E-7 L 0.09566 -0.0007 " pathEditMode="relative" rAng="0" ptsTypes="AA">
                                      <p:cBhvr>
                                        <p:cTn id="202" dur="500" fill="hold"/>
                                        <p:tgtEl>
                                          <p:spTgt spid="63"/>
                                        </p:tgtEl>
                                        <p:attrNameLst>
                                          <p:attrName>ppt_x</p:attrName>
                                          <p:attrName>ppt_y</p:attrName>
                                        </p:attrNameLst>
                                      </p:cBhvr>
                                      <p:rCtr x="4774" y="-46"/>
                                    </p:animMotion>
                                  </p:childTnLst>
                                </p:cTn>
                              </p:par>
                            </p:childTnLst>
                          </p:cTn>
                        </p:par>
                        <p:par>
                          <p:cTn id="203" fill="hold">
                            <p:stCondLst>
                              <p:cond delay="1750"/>
                            </p:stCondLst>
                            <p:childTnLst>
                              <p:par>
                                <p:cTn id="204" presetID="42" presetClass="path" presetSubtype="0" accel="50000" decel="50000" fill="hold" nodeType="afterEffect">
                                  <p:stCondLst>
                                    <p:cond delay="0"/>
                                  </p:stCondLst>
                                  <p:childTnLst>
                                    <p:animMotion origin="layout" path="M 0.09566 -0.0007 L 0.19063 -0.00232 " pathEditMode="relative" rAng="0" ptsTypes="AA">
                                      <p:cBhvr>
                                        <p:cTn id="205" dur="500" fill="hold"/>
                                        <p:tgtEl>
                                          <p:spTgt spid="63"/>
                                        </p:tgtEl>
                                        <p:attrNameLst>
                                          <p:attrName>ppt_x</p:attrName>
                                          <p:attrName>ppt_y</p:attrName>
                                        </p:attrNameLst>
                                      </p:cBhvr>
                                      <p:rCtr x="4740" y="-93"/>
                                    </p:animMotion>
                                  </p:childTnLst>
                                </p:cTn>
                              </p:par>
                            </p:childTnLst>
                          </p:cTn>
                        </p:par>
                        <p:par>
                          <p:cTn id="206" fill="hold">
                            <p:stCondLst>
                              <p:cond delay="2250"/>
                            </p:stCondLst>
                            <p:childTnLst>
                              <p:par>
                                <p:cTn id="207" presetID="42" presetClass="path" presetSubtype="0" accel="50000" decel="50000" fill="hold" nodeType="afterEffect">
                                  <p:stCondLst>
                                    <p:cond delay="0"/>
                                  </p:stCondLst>
                                  <p:childTnLst>
                                    <p:animMotion origin="layout" path="M 0.19063 -0.00232 L 0.28629 -0.00162 " pathEditMode="relative" rAng="0" ptsTypes="AA">
                                      <p:cBhvr>
                                        <p:cTn id="208" dur="500" fill="hold"/>
                                        <p:tgtEl>
                                          <p:spTgt spid="63"/>
                                        </p:tgtEl>
                                        <p:attrNameLst>
                                          <p:attrName>ppt_x</p:attrName>
                                          <p:attrName>ppt_y</p:attrName>
                                        </p:attrNameLst>
                                      </p:cBhvr>
                                      <p:rCtr x="4774" y="23"/>
                                    </p:animMotion>
                                  </p:childTnLst>
                                </p:cTn>
                              </p:par>
                            </p:childTnLst>
                          </p:cTn>
                        </p:par>
                        <p:par>
                          <p:cTn id="209" fill="hold">
                            <p:stCondLst>
                              <p:cond delay="2750"/>
                            </p:stCondLst>
                            <p:childTnLst>
                              <p:par>
                                <p:cTn id="210" presetID="10" presetClass="exit" presetSubtype="0" fill="hold" nodeType="afterEffect">
                                  <p:stCondLst>
                                    <p:cond delay="0"/>
                                  </p:stCondLst>
                                  <p:childTnLst>
                                    <p:animEffect transition="out" filter="fade">
                                      <p:cBhvr>
                                        <p:cTn id="211" dur="500"/>
                                        <p:tgtEl>
                                          <p:spTgt spid="63"/>
                                        </p:tgtEl>
                                      </p:cBhvr>
                                    </p:animEffect>
                                    <p:set>
                                      <p:cBhvr>
                                        <p:cTn id="212" dur="1" fill="hold">
                                          <p:stCondLst>
                                            <p:cond delay="499"/>
                                          </p:stCondLst>
                                        </p:cTn>
                                        <p:tgtEl>
                                          <p:spTgt spid="63"/>
                                        </p:tgtEl>
                                        <p:attrNameLst>
                                          <p:attrName>style.visibility</p:attrName>
                                        </p:attrNameLst>
                                      </p:cBhvr>
                                      <p:to>
                                        <p:strVal val="hidden"/>
                                      </p:to>
                                    </p:set>
                                  </p:childTnLst>
                                </p:cTn>
                              </p:par>
                              <p:par>
                                <p:cTn id="213" presetID="10" presetClass="exit" presetSubtype="0" fill="hold" grpId="3" nodeType="withEffect">
                                  <p:stCondLst>
                                    <p:cond delay="0"/>
                                  </p:stCondLst>
                                  <p:childTnLst>
                                    <p:animEffect transition="out" filter="fade">
                                      <p:cBhvr>
                                        <p:cTn id="214" dur="500"/>
                                        <p:tgtEl>
                                          <p:spTgt spid="59"/>
                                        </p:tgtEl>
                                      </p:cBhvr>
                                    </p:animEffect>
                                    <p:set>
                                      <p:cBhvr>
                                        <p:cTn id="215" dur="1" fill="hold">
                                          <p:stCondLst>
                                            <p:cond delay="499"/>
                                          </p:stCondLst>
                                        </p:cTn>
                                        <p:tgtEl>
                                          <p:spTgt spid="59"/>
                                        </p:tgtEl>
                                        <p:attrNameLst>
                                          <p:attrName>style.visibility</p:attrName>
                                        </p:attrNameLst>
                                      </p:cBhvr>
                                      <p:to>
                                        <p:strVal val="hidden"/>
                                      </p:to>
                                    </p:set>
                                  </p:childTnLst>
                                </p:cTn>
                              </p:par>
                              <p:par>
                                <p:cTn id="216" presetID="7" presetClass="emph" presetSubtype="2" fill="hold" nodeType="withEffect">
                                  <p:stCondLst>
                                    <p:cond delay="0"/>
                                  </p:stCondLst>
                                  <p:childTnLst>
                                    <p:animClr clrSpc="rgb" dir="cw">
                                      <p:cBhvr>
                                        <p:cTn id="217" dur="500" fill="hold"/>
                                        <p:tgtEl>
                                          <p:spTgt spid="11"/>
                                        </p:tgtEl>
                                        <p:attrNameLst>
                                          <p:attrName>stroke.color</p:attrName>
                                        </p:attrNameLst>
                                      </p:cBhvr>
                                      <p:to>
                                        <a:srgbClr val="00B050"/>
                                      </p:to>
                                    </p:animClr>
                                    <p:set>
                                      <p:cBhvr>
                                        <p:cTn id="218" dur="500" fill="hold"/>
                                        <p:tgtEl>
                                          <p:spTgt spid="11"/>
                                        </p:tgtEl>
                                        <p:attrNameLst>
                                          <p:attrName>stroke.on</p:attrName>
                                        </p:attrNameLst>
                                      </p:cBhvr>
                                      <p:to>
                                        <p:strVal val="true"/>
                                      </p:to>
                                    </p:set>
                                  </p:childTnLst>
                                </p:cTn>
                              </p:par>
                            </p:childTnLst>
                          </p:cTn>
                        </p:par>
                      </p:childTnLst>
                    </p:cTn>
                  </p:par>
                  <p:par>
                    <p:cTn id="219" fill="hold">
                      <p:stCondLst>
                        <p:cond delay="indefinite"/>
                      </p:stCondLst>
                      <p:childTnLst>
                        <p:par>
                          <p:cTn id="220" fill="hold">
                            <p:stCondLst>
                              <p:cond delay="0"/>
                            </p:stCondLst>
                            <p:childTnLst>
                              <p:par>
                                <p:cTn id="221" presetID="42" presetClass="path" presetSubtype="0" accel="50000" decel="50000" fill="hold" nodeType="clickEffect">
                                  <p:stCondLst>
                                    <p:cond delay="0"/>
                                  </p:stCondLst>
                                  <p:childTnLst>
                                    <p:animMotion origin="layout" path="M 0.38055 -0.00162 L 0.47621 -0.00556 " pathEditMode="relative" rAng="0" ptsTypes="AA">
                                      <p:cBhvr>
                                        <p:cTn id="222" dur="500" fill="hold"/>
                                        <p:tgtEl>
                                          <p:spTgt spid="25"/>
                                        </p:tgtEl>
                                        <p:attrNameLst>
                                          <p:attrName>ppt_x</p:attrName>
                                          <p:attrName>ppt_y</p:attrName>
                                        </p:attrNameLst>
                                      </p:cBhvr>
                                      <p:rCtr x="4774" y="-208"/>
                                    </p:animMotion>
                                  </p:childTnLst>
                                </p:cTn>
                              </p:par>
                            </p:childTnLst>
                          </p:cTn>
                        </p:par>
                        <p:par>
                          <p:cTn id="223" fill="hold">
                            <p:stCondLst>
                              <p:cond delay="500"/>
                            </p:stCondLst>
                            <p:childTnLst>
                              <p:par>
                                <p:cTn id="224" presetID="10" presetClass="entr" presetSubtype="0" fill="hold" grpId="0" nodeType="afterEffect">
                                  <p:stCondLst>
                                    <p:cond delay="0"/>
                                  </p:stCondLst>
                                  <p:childTnLst>
                                    <p:set>
                                      <p:cBhvr>
                                        <p:cTn id="225" dur="1" fill="hold">
                                          <p:stCondLst>
                                            <p:cond delay="0"/>
                                          </p:stCondLst>
                                        </p:cTn>
                                        <p:tgtEl>
                                          <p:spTgt spid="60"/>
                                        </p:tgtEl>
                                        <p:attrNameLst>
                                          <p:attrName>style.visibility</p:attrName>
                                        </p:attrNameLst>
                                      </p:cBhvr>
                                      <p:to>
                                        <p:strVal val="visible"/>
                                      </p:to>
                                    </p:set>
                                    <p:animEffect transition="in" filter="fade">
                                      <p:cBhvr>
                                        <p:cTn id="226" dur="500"/>
                                        <p:tgtEl>
                                          <p:spTgt spid="60"/>
                                        </p:tgtEl>
                                      </p:cBhvr>
                                    </p:animEffect>
                                  </p:childTnLst>
                                </p:cTn>
                              </p:par>
                              <p:par>
                                <p:cTn id="227" presetID="10" presetClass="entr" presetSubtype="0" fill="hold" nodeType="withEffect">
                                  <p:stCondLst>
                                    <p:cond delay="250"/>
                                  </p:stCondLst>
                                  <p:childTnLst>
                                    <p:set>
                                      <p:cBhvr>
                                        <p:cTn id="228" dur="1" fill="hold">
                                          <p:stCondLst>
                                            <p:cond delay="0"/>
                                          </p:stCondLst>
                                        </p:cTn>
                                        <p:tgtEl>
                                          <p:spTgt spid="66"/>
                                        </p:tgtEl>
                                        <p:attrNameLst>
                                          <p:attrName>style.visibility</p:attrName>
                                        </p:attrNameLst>
                                      </p:cBhvr>
                                      <p:to>
                                        <p:strVal val="visible"/>
                                      </p:to>
                                    </p:set>
                                    <p:animEffect transition="in" filter="fade">
                                      <p:cBhvr>
                                        <p:cTn id="229" dur="500"/>
                                        <p:tgtEl>
                                          <p:spTgt spid="66"/>
                                        </p:tgtEl>
                                      </p:cBhvr>
                                    </p:animEffect>
                                  </p:childTnLst>
                                </p:cTn>
                              </p:par>
                            </p:childTnLst>
                          </p:cTn>
                        </p:par>
                        <p:par>
                          <p:cTn id="230" fill="hold">
                            <p:stCondLst>
                              <p:cond delay="1250"/>
                            </p:stCondLst>
                            <p:childTnLst>
                              <p:par>
                                <p:cTn id="231" presetID="42" presetClass="path" presetSubtype="0" accel="50000" decel="50000" fill="hold" nodeType="afterEffect">
                                  <p:stCondLst>
                                    <p:cond delay="0"/>
                                  </p:stCondLst>
                                  <p:childTnLst>
                                    <p:animMotion origin="layout" path="M -4.16667E-6 4.07407E-6 L 0.09566 -0.0007 " pathEditMode="relative" rAng="0" ptsTypes="AA">
                                      <p:cBhvr>
                                        <p:cTn id="232" dur="500" fill="hold"/>
                                        <p:tgtEl>
                                          <p:spTgt spid="66"/>
                                        </p:tgtEl>
                                        <p:attrNameLst>
                                          <p:attrName>ppt_x</p:attrName>
                                          <p:attrName>ppt_y</p:attrName>
                                        </p:attrNameLst>
                                      </p:cBhvr>
                                      <p:rCtr x="4774" y="-46"/>
                                    </p:animMotion>
                                  </p:childTnLst>
                                </p:cTn>
                              </p:par>
                            </p:childTnLst>
                          </p:cTn>
                        </p:par>
                        <p:par>
                          <p:cTn id="233" fill="hold">
                            <p:stCondLst>
                              <p:cond delay="1750"/>
                            </p:stCondLst>
                            <p:childTnLst>
                              <p:par>
                                <p:cTn id="234" presetID="42" presetClass="path" presetSubtype="0" accel="50000" decel="50000" fill="hold" nodeType="afterEffect">
                                  <p:stCondLst>
                                    <p:cond delay="0"/>
                                  </p:stCondLst>
                                  <p:childTnLst>
                                    <p:animMotion origin="layout" path="M 0.09566 -0.0007 L 0.19063 -0.00232 " pathEditMode="relative" rAng="0" ptsTypes="AA">
                                      <p:cBhvr>
                                        <p:cTn id="235" dur="500" fill="hold"/>
                                        <p:tgtEl>
                                          <p:spTgt spid="66"/>
                                        </p:tgtEl>
                                        <p:attrNameLst>
                                          <p:attrName>ppt_x</p:attrName>
                                          <p:attrName>ppt_y</p:attrName>
                                        </p:attrNameLst>
                                      </p:cBhvr>
                                      <p:rCtr x="4740" y="-93"/>
                                    </p:animMotion>
                                  </p:childTnLst>
                                </p:cTn>
                              </p:par>
                            </p:childTnLst>
                          </p:cTn>
                        </p:par>
                        <p:par>
                          <p:cTn id="236" fill="hold">
                            <p:stCondLst>
                              <p:cond delay="2250"/>
                            </p:stCondLst>
                            <p:childTnLst>
                              <p:par>
                                <p:cTn id="237" presetID="10" presetClass="exit" presetSubtype="0" fill="hold" nodeType="afterEffect">
                                  <p:stCondLst>
                                    <p:cond delay="0"/>
                                  </p:stCondLst>
                                  <p:childTnLst>
                                    <p:animEffect transition="out" filter="fade">
                                      <p:cBhvr>
                                        <p:cTn id="238" dur="500"/>
                                        <p:tgtEl>
                                          <p:spTgt spid="66"/>
                                        </p:tgtEl>
                                      </p:cBhvr>
                                    </p:animEffect>
                                    <p:set>
                                      <p:cBhvr>
                                        <p:cTn id="239" dur="1" fill="hold">
                                          <p:stCondLst>
                                            <p:cond delay="499"/>
                                          </p:stCondLst>
                                        </p:cTn>
                                        <p:tgtEl>
                                          <p:spTgt spid="66"/>
                                        </p:tgtEl>
                                        <p:attrNameLst>
                                          <p:attrName>style.visibility</p:attrName>
                                        </p:attrNameLst>
                                      </p:cBhvr>
                                      <p:to>
                                        <p:strVal val="hidden"/>
                                      </p:to>
                                    </p:set>
                                  </p:childTnLst>
                                </p:cTn>
                              </p:par>
                              <p:par>
                                <p:cTn id="240" presetID="10" presetClass="exit" presetSubtype="0" fill="hold" grpId="1" nodeType="withEffect">
                                  <p:stCondLst>
                                    <p:cond delay="0"/>
                                  </p:stCondLst>
                                  <p:childTnLst>
                                    <p:animEffect transition="out" filter="fade">
                                      <p:cBhvr>
                                        <p:cTn id="241" dur="500"/>
                                        <p:tgtEl>
                                          <p:spTgt spid="60"/>
                                        </p:tgtEl>
                                      </p:cBhvr>
                                    </p:animEffect>
                                    <p:set>
                                      <p:cBhvr>
                                        <p:cTn id="242" dur="1" fill="hold">
                                          <p:stCondLst>
                                            <p:cond delay="499"/>
                                          </p:stCondLst>
                                        </p:cTn>
                                        <p:tgtEl>
                                          <p:spTgt spid="60"/>
                                        </p:tgtEl>
                                        <p:attrNameLst>
                                          <p:attrName>style.visibility</p:attrName>
                                        </p:attrNameLst>
                                      </p:cBhvr>
                                      <p:to>
                                        <p:strVal val="hidden"/>
                                      </p:to>
                                    </p:set>
                                  </p:childTnLst>
                                </p:cTn>
                              </p:par>
                              <p:par>
                                <p:cTn id="243" presetID="7" presetClass="emph" presetSubtype="2" fill="hold" nodeType="withEffect">
                                  <p:stCondLst>
                                    <p:cond delay="0"/>
                                  </p:stCondLst>
                                  <p:childTnLst>
                                    <p:animClr clrSpc="rgb" dir="cw">
                                      <p:cBhvr>
                                        <p:cTn id="244" dur="500" fill="hold"/>
                                        <p:tgtEl>
                                          <p:spTgt spid="12"/>
                                        </p:tgtEl>
                                        <p:attrNameLst>
                                          <p:attrName>stroke.color</p:attrName>
                                        </p:attrNameLst>
                                      </p:cBhvr>
                                      <p:to>
                                        <a:srgbClr val="00B050"/>
                                      </p:to>
                                    </p:animClr>
                                    <p:set>
                                      <p:cBhvr>
                                        <p:cTn id="245" dur="500" fill="hold"/>
                                        <p:tgtEl>
                                          <p:spTgt spid="12"/>
                                        </p:tgtEl>
                                        <p:attrNameLst>
                                          <p:attrName>stroke.on</p:attrName>
                                        </p:attrNameLst>
                                      </p:cBhvr>
                                      <p:to>
                                        <p:strVal val="true"/>
                                      </p:to>
                                    </p:set>
                                  </p:childTnLst>
                                </p:cTn>
                              </p:par>
                            </p:childTnLst>
                          </p:cTn>
                        </p:par>
                      </p:childTnLst>
                    </p:cTn>
                  </p:par>
                  <p:par>
                    <p:cTn id="246" fill="hold">
                      <p:stCondLst>
                        <p:cond delay="indefinite"/>
                      </p:stCondLst>
                      <p:childTnLst>
                        <p:par>
                          <p:cTn id="247" fill="hold">
                            <p:stCondLst>
                              <p:cond delay="0"/>
                            </p:stCondLst>
                            <p:childTnLst>
                              <p:par>
                                <p:cTn id="248" presetID="42" presetClass="path" presetSubtype="0" accel="50000" decel="50000" fill="hold" nodeType="clickEffect">
                                  <p:stCondLst>
                                    <p:cond delay="0"/>
                                  </p:stCondLst>
                                  <p:childTnLst>
                                    <p:animMotion origin="layout" path="M 0.47621 -0.00555 L 0.57292 -0.00324 " pathEditMode="relative" rAng="0" ptsTypes="AA">
                                      <p:cBhvr>
                                        <p:cTn id="249" dur="500" fill="hold"/>
                                        <p:tgtEl>
                                          <p:spTgt spid="25"/>
                                        </p:tgtEl>
                                        <p:attrNameLst>
                                          <p:attrName>ppt_x</p:attrName>
                                          <p:attrName>ppt_y</p:attrName>
                                        </p:attrNameLst>
                                      </p:cBhvr>
                                      <p:rCtr x="5052" y="0"/>
                                    </p:animMotion>
                                  </p:childTnLst>
                                </p:cTn>
                              </p:par>
                            </p:childTnLst>
                          </p:cTn>
                        </p:par>
                        <p:par>
                          <p:cTn id="250" fill="hold">
                            <p:stCondLst>
                              <p:cond delay="500"/>
                            </p:stCondLst>
                            <p:childTnLst>
                              <p:par>
                                <p:cTn id="251" presetID="10" presetClass="entr" presetSubtype="0" fill="hold" grpId="0" nodeType="afterEffect">
                                  <p:stCondLst>
                                    <p:cond delay="0"/>
                                  </p:stCondLst>
                                  <p:childTnLst>
                                    <p:set>
                                      <p:cBhvr>
                                        <p:cTn id="252" dur="1" fill="hold">
                                          <p:stCondLst>
                                            <p:cond delay="0"/>
                                          </p:stCondLst>
                                        </p:cTn>
                                        <p:tgtEl>
                                          <p:spTgt spid="61"/>
                                        </p:tgtEl>
                                        <p:attrNameLst>
                                          <p:attrName>style.visibility</p:attrName>
                                        </p:attrNameLst>
                                      </p:cBhvr>
                                      <p:to>
                                        <p:strVal val="visible"/>
                                      </p:to>
                                    </p:set>
                                    <p:animEffect transition="in" filter="fade">
                                      <p:cBhvr>
                                        <p:cTn id="253" dur="500"/>
                                        <p:tgtEl>
                                          <p:spTgt spid="61"/>
                                        </p:tgtEl>
                                      </p:cBhvr>
                                    </p:animEffect>
                                  </p:childTnLst>
                                </p:cTn>
                              </p:par>
                              <p:par>
                                <p:cTn id="254" presetID="10" presetClass="entr" presetSubtype="0" fill="hold" nodeType="withEffect">
                                  <p:stCondLst>
                                    <p:cond delay="250"/>
                                  </p:stCondLst>
                                  <p:childTnLst>
                                    <p:set>
                                      <p:cBhvr>
                                        <p:cTn id="255" dur="1" fill="hold">
                                          <p:stCondLst>
                                            <p:cond delay="0"/>
                                          </p:stCondLst>
                                        </p:cTn>
                                        <p:tgtEl>
                                          <p:spTgt spid="69"/>
                                        </p:tgtEl>
                                        <p:attrNameLst>
                                          <p:attrName>style.visibility</p:attrName>
                                        </p:attrNameLst>
                                      </p:cBhvr>
                                      <p:to>
                                        <p:strVal val="visible"/>
                                      </p:to>
                                    </p:set>
                                    <p:animEffect transition="in" filter="fade">
                                      <p:cBhvr>
                                        <p:cTn id="256" dur="500"/>
                                        <p:tgtEl>
                                          <p:spTgt spid="69"/>
                                        </p:tgtEl>
                                      </p:cBhvr>
                                    </p:animEffect>
                                  </p:childTnLst>
                                </p:cTn>
                              </p:par>
                            </p:childTnLst>
                          </p:cTn>
                        </p:par>
                        <p:par>
                          <p:cTn id="257" fill="hold">
                            <p:stCondLst>
                              <p:cond delay="1250"/>
                            </p:stCondLst>
                            <p:childTnLst>
                              <p:par>
                                <p:cTn id="258" presetID="42" presetClass="path" presetSubtype="0" accel="50000" decel="50000" fill="hold" nodeType="afterEffect">
                                  <p:stCondLst>
                                    <p:cond delay="0"/>
                                  </p:stCondLst>
                                  <p:childTnLst>
                                    <p:animMotion origin="layout" path="M 2.22222E-6 7.40741E-7 L 0.09566 -0.0007 " pathEditMode="relative" rAng="0" ptsTypes="AA">
                                      <p:cBhvr>
                                        <p:cTn id="259" dur="500" fill="hold"/>
                                        <p:tgtEl>
                                          <p:spTgt spid="69"/>
                                        </p:tgtEl>
                                        <p:attrNameLst>
                                          <p:attrName>ppt_x</p:attrName>
                                          <p:attrName>ppt_y</p:attrName>
                                        </p:attrNameLst>
                                      </p:cBhvr>
                                      <p:rCtr x="4774" y="-46"/>
                                    </p:animMotion>
                                  </p:childTnLst>
                                </p:cTn>
                              </p:par>
                            </p:childTnLst>
                          </p:cTn>
                        </p:par>
                        <p:par>
                          <p:cTn id="260" fill="hold">
                            <p:stCondLst>
                              <p:cond delay="1750"/>
                            </p:stCondLst>
                            <p:childTnLst>
                              <p:par>
                                <p:cTn id="261" presetID="10" presetClass="exit" presetSubtype="0" fill="hold" nodeType="afterEffect">
                                  <p:stCondLst>
                                    <p:cond delay="0"/>
                                  </p:stCondLst>
                                  <p:childTnLst>
                                    <p:animEffect transition="out" filter="fade">
                                      <p:cBhvr>
                                        <p:cTn id="262" dur="500"/>
                                        <p:tgtEl>
                                          <p:spTgt spid="69"/>
                                        </p:tgtEl>
                                      </p:cBhvr>
                                    </p:animEffect>
                                    <p:set>
                                      <p:cBhvr>
                                        <p:cTn id="263" dur="1" fill="hold">
                                          <p:stCondLst>
                                            <p:cond delay="499"/>
                                          </p:stCondLst>
                                        </p:cTn>
                                        <p:tgtEl>
                                          <p:spTgt spid="69"/>
                                        </p:tgtEl>
                                        <p:attrNameLst>
                                          <p:attrName>style.visibility</p:attrName>
                                        </p:attrNameLst>
                                      </p:cBhvr>
                                      <p:to>
                                        <p:strVal val="hidden"/>
                                      </p:to>
                                    </p:set>
                                  </p:childTnLst>
                                </p:cTn>
                              </p:par>
                              <p:par>
                                <p:cTn id="264" presetID="10" presetClass="exit" presetSubtype="0" fill="hold" grpId="1" nodeType="withEffect">
                                  <p:stCondLst>
                                    <p:cond delay="0"/>
                                  </p:stCondLst>
                                  <p:childTnLst>
                                    <p:animEffect transition="out" filter="fade">
                                      <p:cBhvr>
                                        <p:cTn id="265" dur="500"/>
                                        <p:tgtEl>
                                          <p:spTgt spid="61"/>
                                        </p:tgtEl>
                                      </p:cBhvr>
                                    </p:animEffect>
                                    <p:set>
                                      <p:cBhvr>
                                        <p:cTn id="266" dur="1" fill="hold">
                                          <p:stCondLst>
                                            <p:cond delay="499"/>
                                          </p:stCondLst>
                                        </p:cTn>
                                        <p:tgtEl>
                                          <p:spTgt spid="61"/>
                                        </p:tgtEl>
                                        <p:attrNameLst>
                                          <p:attrName>style.visibility</p:attrName>
                                        </p:attrNameLst>
                                      </p:cBhvr>
                                      <p:to>
                                        <p:strVal val="hidden"/>
                                      </p:to>
                                    </p:set>
                                  </p:childTnLst>
                                </p:cTn>
                              </p:par>
                            </p:childTnLst>
                          </p:cTn>
                        </p:par>
                        <p:par>
                          <p:cTn id="267" fill="hold">
                            <p:stCondLst>
                              <p:cond delay="2250"/>
                            </p:stCondLst>
                            <p:childTnLst>
                              <p:par>
                                <p:cTn id="268" presetID="7" presetClass="emph" presetSubtype="2" fill="hold" nodeType="afterEffect">
                                  <p:stCondLst>
                                    <p:cond delay="0"/>
                                  </p:stCondLst>
                                  <p:childTnLst>
                                    <p:animClr clrSpc="rgb" dir="cw">
                                      <p:cBhvr>
                                        <p:cTn id="269" dur="500" fill="hold"/>
                                        <p:tgtEl>
                                          <p:spTgt spid="8"/>
                                        </p:tgtEl>
                                        <p:attrNameLst>
                                          <p:attrName>stroke.color</p:attrName>
                                        </p:attrNameLst>
                                      </p:cBhvr>
                                      <p:to>
                                        <a:srgbClr val="00B050"/>
                                      </p:to>
                                    </p:animClr>
                                    <p:set>
                                      <p:cBhvr>
                                        <p:cTn id="270" dur="500" fill="hold"/>
                                        <p:tgtEl>
                                          <p:spTgt spid="8"/>
                                        </p:tgtEl>
                                        <p:attrNameLst>
                                          <p:attrName>stroke.on</p:attrName>
                                        </p:attrNameLst>
                                      </p:cBhvr>
                                      <p:to>
                                        <p:strVal val="true"/>
                                      </p:to>
                                    </p:set>
                                  </p:childTnLst>
                                </p:cTn>
                              </p:par>
                            </p:childTnLst>
                          </p:cTn>
                        </p:par>
                      </p:childTnLst>
                    </p:cTn>
                  </p:par>
                  <p:par>
                    <p:cTn id="271" fill="hold">
                      <p:stCondLst>
                        <p:cond delay="indefinite"/>
                      </p:stCondLst>
                      <p:childTnLst>
                        <p:par>
                          <p:cTn id="272" fill="hold">
                            <p:stCondLst>
                              <p:cond delay="0"/>
                            </p:stCondLst>
                            <p:childTnLst>
                              <p:par>
                                <p:cTn id="273" presetID="42" presetClass="path" presetSubtype="0" accel="50000" decel="50000" fill="hold" nodeType="clickEffect">
                                  <p:stCondLst>
                                    <p:cond delay="0"/>
                                  </p:stCondLst>
                                  <p:childTnLst>
                                    <p:animMotion origin="layout" path="M 0.57292 -0.00324 L 0.66458 -0.00324 " pathEditMode="relative" rAng="0" ptsTypes="AA">
                                      <p:cBhvr>
                                        <p:cTn id="274" dur="500" fill="hold"/>
                                        <p:tgtEl>
                                          <p:spTgt spid="25"/>
                                        </p:tgtEl>
                                        <p:attrNameLst>
                                          <p:attrName>ppt_x</p:attrName>
                                          <p:attrName>ppt_y</p:attrName>
                                        </p:attrNameLst>
                                      </p:cBhvr>
                                      <p:rCtr x="4583" y="0"/>
                                    </p:animMotion>
                                  </p:childTnLst>
                                </p:cTn>
                              </p:par>
                            </p:childTnLst>
                          </p:cTn>
                        </p:par>
                        <p:par>
                          <p:cTn id="275" fill="hold">
                            <p:stCondLst>
                              <p:cond delay="500"/>
                            </p:stCondLst>
                            <p:childTnLst>
                              <p:par>
                                <p:cTn id="276" presetID="10" presetClass="entr" presetSubtype="0" fill="hold" grpId="0" nodeType="afterEffect">
                                  <p:stCondLst>
                                    <p:cond delay="0"/>
                                  </p:stCondLst>
                                  <p:childTnLst>
                                    <p:set>
                                      <p:cBhvr>
                                        <p:cTn id="277" dur="1" fill="hold">
                                          <p:stCondLst>
                                            <p:cond delay="0"/>
                                          </p:stCondLst>
                                        </p:cTn>
                                        <p:tgtEl>
                                          <p:spTgt spid="62"/>
                                        </p:tgtEl>
                                        <p:attrNameLst>
                                          <p:attrName>style.visibility</p:attrName>
                                        </p:attrNameLst>
                                      </p:cBhvr>
                                      <p:to>
                                        <p:strVal val="visible"/>
                                      </p:to>
                                    </p:set>
                                    <p:animEffect transition="in" filter="fade">
                                      <p:cBhvr>
                                        <p:cTn id="278" dur="500"/>
                                        <p:tgtEl>
                                          <p:spTgt spid="62"/>
                                        </p:tgtEl>
                                      </p:cBhvr>
                                    </p:animEffect>
                                  </p:childTnLst>
                                </p:cTn>
                              </p:par>
                              <p:par>
                                <p:cTn id="279" presetID="10" presetClass="entr" presetSubtype="0" fill="hold" nodeType="withEffect">
                                  <p:stCondLst>
                                    <p:cond delay="250"/>
                                  </p:stCondLst>
                                  <p:childTnLst>
                                    <p:set>
                                      <p:cBhvr>
                                        <p:cTn id="280" dur="1" fill="hold">
                                          <p:stCondLst>
                                            <p:cond delay="0"/>
                                          </p:stCondLst>
                                        </p:cTn>
                                        <p:tgtEl>
                                          <p:spTgt spid="72"/>
                                        </p:tgtEl>
                                        <p:attrNameLst>
                                          <p:attrName>style.visibility</p:attrName>
                                        </p:attrNameLst>
                                      </p:cBhvr>
                                      <p:to>
                                        <p:strVal val="visible"/>
                                      </p:to>
                                    </p:set>
                                    <p:animEffect transition="in" filter="fade">
                                      <p:cBhvr>
                                        <p:cTn id="281" dur="500"/>
                                        <p:tgtEl>
                                          <p:spTgt spid="72"/>
                                        </p:tgtEl>
                                      </p:cBhvr>
                                    </p:animEffect>
                                  </p:childTnLst>
                                </p:cTn>
                              </p:par>
                              <p:par>
                                <p:cTn id="282" presetID="10" presetClass="exit" presetSubtype="0" fill="hold" grpId="1" nodeType="withEffect">
                                  <p:stCondLst>
                                    <p:cond delay="500"/>
                                  </p:stCondLst>
                                  <p:childTnLst>
                                    <p:animEffect transition="out" filter="fade">
                                      <p:cBhvr>
                                        <p:cTn id="283" dur="500"/>
                                        <p:tgtEl>
                                          <p:spTgt spid="62"/>
                                        </p:tgtEl>
                                      </p:cBhvr>
                                    </p:animEffect>
                                    <p:set>
                                      <p:cBhvr>
                                        <p:cTn id="284" dur="1" fill="hold">
                                          <p:stCondLst>
                                            <p:cond delay="499"/>
                                          </p:stCondLst>
                                        </p:cTn>
                                        <p:tgtEl>
                                          <p:spTgt spid="62"/>
                                        </p:tgtEl>
                                        <p:attrNameLst>
                                          <p:attrName>style.visibility</p:attrName>
                                        </p:attrNameLst>
                                      </p:cBhvr>
                                      <p:to>
                                        <p:strVal val="hidden"/>
                                      </p:to>
                                    </p:set>
                                  </p:childTnLst>
                                </p:cTn>
                              </p:par>
                              <p:par>
                                <p:cTn id="285" presetID="10" presetClass="exit" presetSubtype="0" fill="hold" nodeType="withEffect">
                                  <p:stCondLst>
                                    <p:cond delay="500"/>
                                  </p:stCondLst>
                                  <p:childTnLst>
                                    <p:animEffect transition="out" filter="fade">
                                      <p:cBhvr>
                                        <p:cTn id="286" dur="500"/>
                                        <p:tgtEl>
                                          <p:spTgt spid="72"/>
                                        </p:tgtEl>
                                      </p:cBhvr>
                                    </p:animEffect>
                                    <p:set>
                                      <p:cBhvr>
                                        <p:cTn id="287" dur="1" fill="hold">
                                          <p:stCondLst>
                                            <p:cond delay="499"/>
                                          </p:stCondLst>
                                        </p:cTn>
                                        <p:tgtEl>
                                          <p:spTgt spid="72"/>
                                        </p:tgtEl>
                                        <p:attrNameLst>
                                          <p:attrName>style.visibility</p:attrName>
                                        </p:attrNameLst>
                                      </p:cBhvr>
                                      <p:to>
                                        <p:strVal val="hidden"/>
                                      </p:to>
                                    </p:set>
                                  </p:childTnLst>
                                </p:cTn>
                              </p:par>
                              <p:par>
                                <p:cTn id="288" presetID="7" presetClass="emph" presetSubtype="2" fill="hold" nodeType="withEffect">
                                  <p:stCondLst>
                                    <p:cond delay="500"/>
                                  </p:stCondLst>
                                  <p:childTnLst>
                                    <p:animClr clrSpc="rgb" dir="cw">
                                      <p:cBhvr>
                                        <p:cTn id="289" dur="500" fill="hold"/>
                                        <p:tgtEl>
                                          <p:spTgt spid="14"/>
                                        </p:tgtEl>
                                        <p:attrNameLst>
                                          <p:attrName>stroke.color</p:attrName>
                                        </p:attrNameLst>
                                      </p:cBhvr>
                                      <p:to>
                                        <a:srgbClr val="00B050"/>
                                      </p:to>
                                    </p:animClr>
                                    <p:set>
                                      <p:cBhvr>
                                        <p:cTn id="290" dur="500" fill="hold"/>
                                        <p:tgtEl>
                                          <p:spTgt spid="14"/>
                                        </p:tgtEl>
                                        <p:attrNameLst>
                                          <p:attrName>stroke.on</p:attrName>
                                        </p:attrNameLst>
                                      </p:cBhvr>
                                      <p:to>
                                        <p:strVal val="true"/>
                                      </p:to>
                                    </p:set>
                                  </p:childTnLst>
                                </p:cTn>
                              </p:par>
                              <p:par>
                                <p:cTn id="291" presetID="7" presetClass="emph" presetSubtype="2" fill="hold" nodeType="withEffect">
                                  <p:stCondLst>
                                    <p:cond delay="500"/>
                                  </p:stCondLst>
                                  <p:childTnLst>
                                    <p:animClr clrSpc="rgb" dir="cw">
                                      <p:cBhvr>
                                        <p:cTn id="292" dur="500" fill="hold"/>
                                        <p:tgtEl>
                                          <p:spTgt spid="7"/>
                                        </p:tgtEl>
                                        <p:attrNameLst>
                                          <p:attrName>stroke.color</p:attrName>
                                        </p:attrNameLst>
                                      </p:cBhvr>
                                      <p:to>
                                        <a:srgbClr val="00B050"/>
                                      </p:to>
                                    </p:animClr>
                                    <p:set>
                                      <p:cBhvr>
                                        <p:cTn id="293" dur="500" fill="hold"/>
                                        <p:tgtEl>
                                          <p:spTgt spid="7"/>
                                        </p:tgtEl>
                                        <p:attrNameLst>
                                          <p:attrName>stroke.on</p:attrName>
                                        </p:attrNameLst>
                                      </p:cBhvr>
                                      <p:to>
                                        <p:strVal val="true"/>
                                      </p:to>
                                    </p:set>
                                  </p:childTnLst>
                                </p:cTn>
                              </p:par>
                              <p:par>
                                <p:cTn id="294" presetID="10" presetClass="exit" presetSubtype="0" fill="hold" nodeType="withEffect">
                                  <p:stCondLst>
                                    <p:cond delay="500"/>
                                  </p:stCondLst>
                                  <p:childTnLst>
                                    <p:animEffect transition="out" filter="fade">
                                      <p:cBhvr>
                                        <p:cTn id="295" dur="500"/>
                                        <p:tgtEl>
                                          <p:spTgt spid="25"/>
                                        </p:tgtEl>
                                      </p:cBhvr>
                                    </p:animEffect>
                                    <p:set>
                                      <p:cBhvr>
                                        <p:cTn id="296" dur="1" fill="hold">
                                          <p:stCondLst>
                                            <p:cond delay="499"/>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8" grpId="1" animBg="1"/>
      <p:bldP spid="10" grpId="0" animBg="1"/>
      <p:bldP spid="13" grpId="0" animBg="1"/>
      <p:bldP spid="15" grpId="0" animBg="1"/>
      <p:bldP spid="16" grpId="0"/>
      <p:bldP spid="16" grpId="1"/>
      <p:bldP spid="16" grpId="2"/>
      <p:bldP spid="16" grpId="3"/>
      <p:bldP spid="16" grpId="4"/>
      <p:bldP spid="16" grpId="5"/>
      <p:bldP spid="53" grpId="0"/>
      <p:bldP spid="53" grpId="1"/>
      <p:bldP spid="53" grpId="2"/>
      <p:bldP spid="53" grpId="5"/>
      <p:bldP spid="54" grpId="0"/>
      <p:bldP spid="54" grpId="1"/>
      <p:bldP spid="54" grpId="2"/>
      <p:bldP spid="54" grpId="3"/>
      <p:bldP spid="58" grpId="0"/>
      <p:bldP spid="58" grpId="3"/>
      <p:bldP spid="59" grpId="0"/>
      <p:bldP spid="59" grpId="3"/>
      <p:bldP spid="60" grpId="0"/>
      <p:bldP spid="60" grpId="1"/>
      <p:bldP spid="61" grpId="0"/>
      <p:bldP spid="61" grpId="1"/>
      <p:bldP spid="62" grpId="0"/>
      <p:bldP spid="62"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024A2A-F7B6-4638-BF65-EA4E49002D3D}"/>
              </a:ext>
            </a:extLst>
          </p:cNvPr>
          <p:cNvSpPr>
            <a:spLocks noGrp="1"/>
          </p:cNvSpPr>
          <p:nvPr>
            <p:ph type="sldNum" sz="quarter" idx="12"/>
          </p:nvPr>
        </p:nvSpPr>
        <p:spPr/>
        <p:txBody>
          <a:bodyPr/>
          <a:lstStyle/>
          <a:p>
            <a:fld id="{F6728BC2-ACA3-447C-A909-F3F49211C066}" type="slidenum">
              <a:rPr lang="en-US" smtClean="0"/>
              <a:pPr/>
              <a:t>18</a:t>
            </a:fld>
            <a:endParaRPr lang="en-US" dirty="0"/>
          </a:p>
        </p:txBody>
      </p:sp>
      <p:sp>
        <p:nvSpPr>
          <p:cNvPr id="8" name="Content Placeholder 7">
            <a:extLst>
              <a:ext uri="{FF2B5EF4-FFF2-40B4-BE49-F238E27FC236}">
                <a16:creationId xmlns:a16="http://schemas.microsoft.com/office/drawing/2014/main" id="{17F952FD-B524-449D-BCA9-02674D0411D5}"/>
              </a:ext>
            </a:extLst>
          </p:cNvPr>
          <p:cNvSpPr>
            <a:spLocks noGrp="1"/>
          </p:cNvSpPr>
          <p:nvPr>
            <p:ph sz="quarter" idx="13"/>
          </p:nvPr>
        </p:nvSpPr>
        <p:spPr>
          <a:xfrm>
            <a:off x="157928" y="1795244"/>
            <a:ext cx="8826500" cy="3925564"/>
          </a:xfrm>
        </p:spPr>
        <p:txBody>
          <a:bodyPr>
            <a:normAutofit/>
          </a:bodyPr>
          <a:lstStyle/>
          <a:p>
            <a:pPr algn="ctr"/>
            <a:r>
              <a:rPr lang="en-US" sz="8800" dirty="0"/>
              <a:t>Recursive Sort</a:t>
            </a:r>
          </a:p>
        </p:txBody>
      </p:sp>
    </p:spTree>
    <p:extLst>
      <p:ext uri="{BB962C8B-B14F-4D97-AF65-F5344CB8AC3E}">
        <p14:creationId xmlns:p14="http://schemas.microsoft.com/office/powerpoint/2010/main" val="3266332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E30844B-022F-4A6C-98D3-B1ADB4EB4720}"/>
              </a:ext>
            </a:extLst>
          </p:cNvPr>
          <p:cNvSpPr>
            <a:spLocks noGrp="1"/>
          </p:cNvSpPr>
          <p:nvPr>
            <p:ph type="sldNum" sz="quarter" idx="12"/>
          </p:nvPr>
        </p:nvSpPr>
        <p:spPr/>
        <p:txBody>
          <a:bodyPr/>
          <a:lstStyle/>
          <a:p>
            <a:fld id="{F6728BC2-ACA3-447C-A909-F3F49211C066}" type="slidenum">
              <a:rPr lang="en-US" smtClean="0"/>
              <a:pPr/>
              <a:t>1</a:t>
            </a:fld>
            <a:endParaRPr lang="en-US" dirty="0"/>
          </a:p>
        </p:txBody>
      </p:sp>
      <p:sp>
        <p:nvSpPr>
          <p:cNvPr id="2" name="Title 1">
            <a:extLst>
              <a:ext uri="{FF2B5EF4-FFF2-40B4-BE49-F238E27FC236}">
                <a16:creationId xmlns:a16="http://schemas.microsoft.com/office/drawing/2014/main" id="{66F89E73-F57F-4A64-A80A-ABFA871628BB}"/>
              </a:ext>
            </a:extLst>
          </p:cNvPr>
          <p:cNvSpPr>
            <a:spLocks noGrp="1"/>
          </p:cNvSpPr>
          <p:nvPr>
            <p:ph type="title"/>
          </p:nvPr>
        </p:nvSpPr>
        <p:spPr/>
        <p:txBody>
          <a:bodyPr/>
          <a:lstStyle/>
          <a:p>
            <a:r>
              <a:rPr lang="en-US" dirty="0"/>
              <a:t>Key Topics</a:t>
            </a:r>
          </a:p>
        </p:txBody>
      </p:sp>
      <p:sp>
        <p:nvSpPr>
          <p:cNvPr id="3" name="Content Placeholder 2">
            <a:extLst>
              <a:ext uri="{FF2B5EF4-FFF2-40B4-BE49-F238E27FC236}">
                <a16:creationId xmlns:a16="http://schemas.microsoft.com/office/drawing/2014/main" id="{B1111439-1650-4608-A6FB-4D8060B860C4}"/>
              </a:ext>
            </a:extLst>
          </p:cNvPr>
          <p:cNvSpPr>
            <a:spLocks noGrp="1"/>
          </p:cNvSpPr>
          <p:nvPr>
            <p:ph idx="1"/>
          </p:nvPr>
        </p:nvSpPr>
        <p:spPr/>
        <p:txBody>
          <a:bodyPr>
            <a:normAutofit/>
          </a:bodyPr>
          <a:lstStyle/>
          <a:p>
            <a:pPr marL="0" indent="0">
              <a:buNone/>
            </a:pPr>
            <a:r>
              <a:rPr lang="en-US" sz="4000" dirty="0"/>
              <a:t>Common Algorithms</a:t>
            </a:r>
          </a:p>
          <a:p>
            <a:pPr marL="914400" lvl="1" indent="-514350">
              <a:buFont typeface="+mj-lt"/>
              <a:buAutoNum type="arabicPeriod"/>
            </a:pPr>
            <a:r>
              <a:rPr lang="en-US" sz="3600" dirty="0"/>
              <a:t>Searching</a:t>
            </a:r>
          </a:p>
          <a:p>
            <a:pPr marL="914400" lvl="1" indent="-514350">
              <a:buFont typeface="+mj-lt"/>
              <a:buAutoNum type="arabicPeriod"/>
            </a:pPr>
            <a:r>
              <a:rPr lang="en-US" sz="3600" dirty="0"/>
              <a:t>Iterative Sorting</a:t>
            </a:r>
          </a:p>
          <a:p>
            <a:pPr marL="914400" lvl="1" indent="-514350">
              <a:buFont typeface="+mj-lt"/>
              <a:buAutoNum type="arabicPeriod"/>
            </a:pPr>
            <a:r>
              <a:rPr lang="en-US" sz="3600" dirty="0"/>
              <a:t>Recursive Sorting</a:t>
            </a:r>
          </a:p>
          <a:p>
            <a:pPr marL="914400" lvl="1" indent="-514350">
              <a:buFont typeface="+mj-lt"/>
              <a:buAutoNum type="arabicPeriod"/>
            </a:pPr>
            <a:r>
              <a:rPr lang="en-US" sz="3600" dirty="0"/>
              <a:t>Other</a:t>
            </a:r>
          </a:p>
        </p:txBody>
      </p:sp>
    </p:spTree>
    <p:extLst>
      <p:ext uri="{BB962C8B-B14F-4D97-AF65-F5344CB8AC3E}">
        <p14:creationId xmlns:p14="http://schemas.microsoft.com/office/powerpoint/2010/main" val="28198912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6"/>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What is Recursion?</a:t>
            </a:r>
            <a:endParaRPr/>
          </a:p>
        </p:txBody>
      </p:sp>
      <p:sp>
        <p:nvSpPr>
          <p:cNvPr id="219" name="Google Shape;219;p16"/>
          <p:cNvSpPr txBox="1">
            <a:spLocks noGrp="1"/>
          </p:cNvSpPr>
          <p:nvPr>
            <p:ph type="body" idx="1"/>
          </p:nvPr>
        </p:nvSpPr>
        <p:spPr>
          <a:xfrm>
            <a:off x="380010" y="1479470"/>
            <a:ext cx="8383980" cy="2759156"/>
          </a:xfrm>
          <a:prstGeom prst="rect">
            <a:avLst/>
          </a:prstGeom>
          <a:noFill/>
          <a:ln>
            <a:noFill/>
          </a:ln>
        </p:spPr>
        <p:txBody>
          <a:bodyPr spcFirstLastPara="1" wrap="square" lIns="91425" tIns="45700" rIns="91425" bIns="45700" anchor="t" anchorCtr="0">
            <a:normAutofit fontScale="92500"/>
          </a:bodyPr>
          <a:lstStyle/>
          <a:p>
            <a:pPr marL="342900" lvl="0" indent="-342900" algn="l" rtl="0">
              <a:spcBef>
                <a:spcPts val="0"/>
              </a:spcBef>
              <a:spcAft>
                <a:spcPts val="0"/>
              </a:spcAft>
              <a:buSzPts val="2800"/>
              <a:buChar char="•"/>
            </a:pPr>
            <a:r>
              <a:rPr lang="en-US" sz="2400" dirty="0"/>
              <a:t>A recursive function is another method to repeat functionality by creating a function which calls itself, and returns the output</a:t>
            </a:r>
          </a:p>
          <a:p>
            <a:pPr marL="800100" lvl="1" indent="-342900">
              <a:spcBef>
                <a:spcPts val="0"/>
              </a:spcBef>
              <a:buSzPts val="2800"/>
              <a:buChar char="•"/>
            </a:pPr>
            <a:r>
              <a:rPr lang="en-US" sz="2000" dirty="0"/>
              <a:t>Successive executions are added to the execution stack</a:t>
            </a:r>
            <a:endParaRPr sz="2000" dirty="0"/>
          </a:p>
          <a:p>
            <a:pPr marL="342900" lvl="0" indent="-342900" algn="l" rtl="0">
              <a:spcBef>
                <a:spcPts val="560"/>
              </a:spcBef>
              <a:spcAft>
                <a:spcPts val="0"/>
              </a:spcAft>
              <a:buSzPts val="2800"/>
              <a:buChar char="•"/>
            </a:pPr>
            <a:r>
              <a:rPr lang="en-US" sz="2400" dirty="0"/>
              <a:t>There must exist a </a:t>
            </a:r>
            <a:r>
              <a:rPr lang="en-US" sz="2400" i="1" dirty="0"/>
              <a:t>base case</a:t>
            </a:r>
            <a:r>
              <a:rPr lang="en-US" sz="2400" dirty="0"/>
              <a:t> at which the recursion stops, otherwise you will get a </a:t>
            </a:r>
            <a:r>
              <a:rPr lang="en-US" sz="2400" i="1" dirty="0"/>
              <a:t>stack overflow</a:t>
            </a:r>
            <a:endParaRPr sz="2400" dirty="0"/>
          </a:p>
          <a:p>
            <a:pPr marL="342900" lvl="0" indent="-342900" algn="l" rtl="0">
              <a:spcBef>
                <a:spcPts val="560"/>
              </a:spcBef>
              <a:spcAft>
                <a:spcPts val="0"/>
              </a:spcAft>
              <a:buSzPts val="2800"/>
              <a:buChar char="•"/>
            </a:pPr>
            <a:r>
              <a:rPr lang="en-US" sz="2400" dirty="0"/>
              <a:t>When the base case is found, values are returned down the execution stack, potentially being transformed along the way.</a:t>
            </a:r>
            <a:endParaRPr sz="2400" dirty="0"/>
          </a:p>
        </p:txBody>
      </p:sp>
      <p:sp>
        <p:nvSpPr>
          <p:cNvPr id="3" name="Google Shape;219;p16">
            <a:extLst>
              <a:ext uri="{FF2B5EF4-FFF2-40B4-BE49-F238E27FC236}">
                <a16:creationId xmlns:a16="http://schemas.microsoft.com/office/drawing/2014/main" id="{255BBA99-6649-AC90-378D-627AF19F6500}"/>
              </a:ext>
            </a:extLst>
          </p:cNvPr>
          <p:cNvSpPr txBox="1">
            <a:spLocks/>
          </p:cNvSpPr>
          <p:nvPr/>
        </p:nvSpPr>
        <p:spPr>
          <a:xfrm>
            <a:off x="2301949" y="4498896"/>
            <a:ext cx="4540102" cy="2017317"/>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rm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marR="0" lvl="0" indent="0" defTabSz="914400" rtl="0" eaLnBrk="1" fontAlgn="auto" latinLnBrk="0" hangingPunct="1">
              <a:lnSpc>
                <a:spcPct val="90000"/>
              </a:lnSpc>
              <a:spcBef>
                <a:spcPts val="0"/>
              </a:spcBef>
              <a:spcAft>
                <a:spcPts val="0"/>
              </a:spcAft>
              <a:buClrTx/>
              <a:buSzPts val="2400"/>
              <a:buFontTx/>
              <a:buNone/>
              <a:tabLst/>
              <a:defRPr/>
            </a:pPr>
            <a:r>
              <a:rPr kumimoji="0" lang="en-US" sz="2000" b="1" i="0" u="none" strike="noStrike" kern="1200" cap="none" spc="0" normalizeH="0" baseline="0" noProof="0" dirty="0">
                <a:ln>
                  <a:noFill/>
                </a:ln>
                <a:solidFill>
                  <a:srgbClr val="9966FF"/>
                </a:solidFill>
                <a:effectLst/>
                <a:uLnTx/>
                <a:uFillTx/>
                <a:latin typeface="Courier New"/>
                <a:ea typeface="Courier New"/>
                <a:cs typeface="Courier New"/>
                <a:sym typeface="Courier New"/>
              </a:rPr>
              <a:t>int</a:t>
            </a:r>
            <a:r>
              <a:rPr kumimoji="0" lang="en-US" sz="2000" b="0" i="0" u="none" strike="noStrike" kern="1200" cap="none" spc="0" normalizeH="0" baseline="0" noProof="0" dirty="0">
                <a:ln>
                  <a:noFill/>
                </a:ln>
                <a:solidFill>
                  <a:srgbClr val="000000"/>
                </a:solidFill>
                <a:effectLst/>
                <a:uLnTx/>
                <a:uFillTx/>
                <a:latin typeface="Courier New"/>
                <a:ea typeface="Courier New"/>
                <a:cs typeface="Courier New"/>
                <a:sym typeface="Courier New"/>
              </a:rPr>
              <a:t> recursion(int n ) {</a:t>
            </a:r>
            <a:endParaRPr kumimoji="0" lang="en-US" sz="2000" b="0" i="0" u="none" strike="noStrike" kern="1200" cap="none" spc="0" normalizeH="0" baseline="0" noProof="0" dirty="0">
              <a:ln>
                <a:noFill/>
              </a:ln>
              <a:solidFill>
                <a:srgbClr val="000000"/>
              </a:solidFill>
              <a:effectLst/>
              <a:uLnTx/>
              <a:uFillTx/>
              <a:latin typeface="Arial"/>
              <a:ea typeface="+mn-ea"/>
              <a:cs typeface="+mn-cs"/>
            </a:endParaRPr>
          </a:p>
          <a:p>
            <a:pPr marL="0" marR="0" lvl="0" indent="0" defTabSz="914400" rtl="0" eaLnBrk="1" fontAlgn="auto" latinLnBrk="0" hangingPunct="1">
              <a:lnSpc>
                <a:spcPct val="90000"/>
              </a:lnSpc>
              <a:spcBef>
                <a:spcPts val="480"/>
              </a:spcBef>
              <a:spcAft>
                <a:spcPts val="0"/>
              </a:spcAft>
              <a:buClrTx/>
              <a:buSzPts val="2400"/>
              <a:buFontTx/>
              <a:buNone/>
              <a:tabLst/>
              <a:defRPr/>
            </a:pPr>
            <a:r>
              <a:rPr kumimoji="0" lang="en-US" sz="2000" b="0" i="0" u="none" strike="noStrike" kern="120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2000" b="1" i="0" u="none" strike="noStrike" kern="1200" cap="none" spc="0" normalizeH="0" baseline="0" noProof="0" dirty="0">
                <a:ln>
                  <a:noFill/>
                </a:ln>
                <a:solidFill>
                  <a:srgbClr val="9966FF"/>
                </a:solidFill>
                <a:effectLst/>
                <a:uLnTx/>
                <a:uFillTx/>
                <a:latin typeface="Courier New"/>
                <a:ea typeface="Courier New"/>
                <a:cs typeface="Courier New"/>
                <a:sym typeface="Courier New"/>
              </a:rPr>
              <a:t>if</a:t>
            </a:r>
            <a:r>
              <a:rPr kumimoji="0" lang="en-US" sz="2000" b="0" i="0" u="none" strike="noStrike" kern="1200" cap="none" spc="0" normalizeH="0" baseline="0" noProof="0" dirty="0">
                <a:ln>
                  <a:noFill/>
                </a:ln>
                <a:solidFill>
                  <a:srgbClr val="000000"/>
                </a:solidFill>
                <a:effectLst/>
                <a:uLnTx/>
                <a:uFillTx/>
                <a:latin typeface="Courier New"/>
                <a:ea typeface="Courier New"/>
                <a:cs typeface="Courier New"/>
                <a:sym typeface="Courier New"/>
              </a:rPr>
              <a:t> (n &lt;= 0)</a:t>
            </a:r>
          </a:p>
          <a:p>
            <a:pPr marL="0" marR="0" lvl="0" indent="0" defTabSz="914400" rtl="0" eaLnBrk="1" fontAlgn="auto" latinLnBrk="0" hangingPunct="1">
              <a:lnSpc>
                <a:spcPct val="90000"/>
              </a:lnSpc>
              <a:spcBef>
                <a:spcPts val="480"/>
              </a:spcBef>
              <a:spcAft>
                <a:spcPts val="0"/>
              </a:spcAft>
              <a:buClrTx/>
              <a:buSzPts val="2400"/>
              <a:buFontTx/>
              <a:buNone/>
              <a:tabLst/>
              <a:defRPr/>
            </a:pPr>
            <a:r>
              <a:rPr kumimoji="0" lang="en-US" sz="2000" b="0" i="0" u="none" strike="noStrike" kern="1200" cap="none" spc="0" normalizeH="0" baseline="0" noProof="0" dirty="0">
                <a:ln>
                  <a:noFill/>
                </a:ln>
                <a:solidFill>
                  <a:srgbClr val="000000"/>
                </a:solidFill>
                <a:effectLst/>
                <a:uLnTx/>
                <a:uFillTx/>
                <a:latin typeface="Courier New"/>
                <a:ea typeface="Courier New"/>
                <a:cs typeface="Courier New"/>
                <a:sym typeface="Courier New"/>
              </a:rPr>
              <a:t>        return 0;</a:t>
            </a:r>
            <a:br>
              <a:rPr kumimoji="0" lang="en-US" sz="2000" b="0" i="0" u="none" strike="noStrike" kern="1200" cap="none" spc="0" normalizeH="0" baseline="0" noProof="0" dirty="0">
                <a:ln>
                  <a:noFill/>
                </a:ln>
                <a:solidFill>
                  <a:srgbClr val="000000"/>
                </a:solidFill>
                <a:effectLst/>
                <a:uLnTx/>
                <a:uFillTx/>
                <a:latin typeface="Courier New"/>
                <a:ea typeface="Courier New"/>
                <a:cs typeface="Courier New"/>
                <a:sym typeface="Courier New"/>
              </a:rPr>
            </a:br>
            <a:r>
              <a:rPr kumimoji="0" lang="en-US" sz="2000" b="0" i="0" u="none" strike="noStrike" kern="120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2000" b="1" i="0" u="none" strike="noStrike" kern="1200" cap="none" spc="0" normalizeH="0" baseline="0" noProof="0" dirty="0">
                <a:ln>
                  <a:noFill/>
                </a:ln>
                <a:solidFill>
                  <a:srgbClr val="9966FF"/>
                </a:solidFill>
                <a:effectLst/>
                <a:uLnTx/>
                <a:uFillTx/>
                <a:latin typeface="Courier New"/>
                <a:ea typeface="Courier New"/>
                <a:cs typeface="Courier New"/>
                <a:sym typeface="Courier New"/>
              </a:rPr>
              <a:t>else</a:t>
            </a:r>
            <a:r>
              <a:rPr kumimoji="0" lang="en-US" sz="2000" b="0" i="0" u="none" strike="noStrike" kern="1200" cap="none" spc="0" normalizeH="0" baseline="0" noProof="0" dirty="0">
                <a:ln>
                  <a:noFill/>
                </a:ln>
                <a:solidFill>
                  <a:srgbClr val="000000"/>
                </a:solidFill>
                <a:effectLst/>
                <a:uLnTx/>
                <a:uFillTx/>
                <a:latin typeface="Courier New"/>
                <a:ea typeface="Courier New"/>
                <a:cs typeface="Courier New"/>
                <a:sym typeface="Courier New"/>
              </a:rPr>
              <a:t> </a:t>
            </a:r>
          </a:p>
          <a:p>
            <a:pPr marL="0" marR="0" lvl="0" indent="0" defTabSz="914400" rtl="0" eaLnBrk="1" fontAlgn="auto" latinLnBrk="0" hangingPunct="1">
              <a:lnSpc>
                <a:spcPct val="90000"/>
              </a:lnSpc>
              <a:spcBef>
                <a:spcPts val="480"/>
              </a:spcBef>
              <a:spcAft>
                <a:spcPts val="0"/>
              </a:spcAft>
              <a:buClrTx/>
              <a:buSzPts val="2400"/>
              <a:buFontTx/>
              <a:buNone/>
              <a:tabLst/>
              <a:defRPr/>
            </a:pPr>
            <a:r>
              <a:rPr lang="en-US" sz="2000" dirty="0">
                <a:solidFill>
                  <a:srgbClr val="000000"/>
                </a:solidFill>
                <a:latin typeface="Courier New"/>
                <a:ea typeface="Courier New"/>
                <a:cs typeface="Courier New"/>
                <a:sym typeface="Courier New"/>
              </a:rPr>
              <a:t>	</a:t>
            </a:r>
            <a:r>
              <a:rPr kumimoji="0" lang="en-US" sz="2000" b="0" i="0" u="none" strike="noStrike" kern="1200" cap="none" spc="0" normalizeH="0" baseline="0" noProof="0" dirty="0">
                <a:ln>
                  <a:noFill/>
                </a:ln>
                <a:solidFill>
                  <a:srgbClr val="000000"/>
                </a:solidFill>
                <a:effectLst/>
                <a:uLnTx/>
                <a:uFillTx/>
                <a:latin typeface="Courier New"/>
                <a:ea typeface="Courier New"/>
                <a:cs typeface="Courier New"/>
                <a:sym typeface="Courier New"/>
              </a:rPr>
              <a:t>return recursion(</a:t>
            </a:r>
            <a:r>
              <a:rPr lang="en-US" sz="2000" dirty="0">
                <a:solidFill>
                  <a:srgbClr val="000000"/>
                </a:solidFill>
                <a:latin typeface="Courier New"/>
                <a:ea typeface="Courier New"/>
                <a:cs typeface="Courier New"/>
                <a:sym typeface="Courier New"/>
              </a:rPr>
              <a:t>--n)</a:t>
            </a:r>
            <a:r>
              <a:rPr kumimoji="0" lang="en-US" sz="2000" b="0" i="0" u="none" strike="noStrike" kern="1200" cap="none" spc="0" normalizeH="0" baseline="0" noProof="0" dirty="0">
                <a:ln>
                  <a:noFill/>
                </a:ln>
                <a:solidFill>
                  <a:srgbClr val="000000"/>
                </a:solidFill>
                <a:effectLst/>
                <a:uLnTx/>
                <a:uFillTx/>
                <a:latin typeface="Courier New"/>
                <a:ea typeface="Courier New"/>
                <a:cs typeface="Courier New"/>
                <a:sym typeface="Courier New"/>
              </a:rPr>
              <a:t>;</a:t>
            </a:r>
          </a:p>
          <a:p>
            <a:pPr marL="0" marR="0" lvl="0" indent="0" defTabSz="914400" rtl="0" eaLnBrk="1" fontAlgn="auto" latinLnBrk="0" hangingPunct="1">
              <a:lnSpc>
                <a:spcPct val="90000"/>
              </a:lnSpc>
              <a:spcBef>
                <a:spcPts val="480"/>
              </a:spcBef>
              <a:spcAft>
                <a:spcPts val="0"/>
              </a:spcAft>
              <a:buClrTx/>
              <a:buSzPts val="2400"/>
              <a:buFontTx/>
              <a:buNone/>
              <a:tabLst/>
              <a:defRPr/>
            </a:pPr>
            <a:r>
              <a:rPr lang="en-US" sz="2000" dirty="0">
                <a:solidFill>
                  <a:srgbClr val="000000"/>
                </a:solidFill>
                <a:latin typeface="Courier New"/>
                <a:cs typeface="Courier New"/>
                <a:sym typeface="Courier New"/>
              </a:rPr>
              <a:t>}</a:t>
            </a:r>
            <a:endParaRPr kumimoji="0" lang="en-US" sz="2000" b="0" i="0" u="none" strike="noStrike" kern="1200" cap="none" spc="0" normalizeH="0" baseline="0" noProof="0" dirty="0">
              <a:ln>
                <a:noFill/>
              </a:ln>
              <a:solidFill>
                <a:srgbClr val="000000"/>
              </a:solidFill>
              <a:effectLst/>
              <a:uLnTx/>
              <a:uFillTx/>
              <a:latin typeface="Arial"/>
              <a:ea typeface="+mn-ea"/>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Common Algorithms – Merge Sort</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a:bodyPr>
          <a:lstStyle/>
          <a:p>
            <a:r>
              <a:rPr lang="en-US" dirty="0"/>
              <a:t>The Merge Sort is a more complex sorting algorithm that organizes elements of a collection by dividing continually dividing a collection into two halves, and then merging the split collections back together in sorted order.</a:t>
            </a:r>
          </a:p>
          <a:p>
            <a:r>
              <a:rPr lang="en-US" dirty="0"/>
              <a:t>The Merge sort relies on using recursion to repeatedly partition data into auxiliary collections before combining the values back together into a single collection. </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20</a:t>
            </a:fld>
            <a:endParaRPr lang="en-US" dirty="0"/>
          </a:p>
        </p:txBody>
      </p:sp>
    </p:spTree>
    <p:extLst>
      <p:ext uri="{BB962C8B-B14F-4D97-AF65-F5344CB8AC3E}">
        <p14:creationId xmlns:p14="http://schemas.microsoft.com/office/powerpoint/2010/main" val="978653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Merge Sort</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21</a:t>
            </a:fld>
            <a:endParaRPr lang="en-US" dirty="0"/>
          </a:p>
        </p:txBody>
      </p:sp>
      <p:sp>
        <p:nvSpPr>
          <p:cNvPr id="7" name="Google Shape;219;p16">
            <a:extLst>
              <a:ext uri="{FF2B5EF4-FFF2-40B4-BE49-F238E27FC236}">
                <a16:creationId xmlns:a16="http://schemas.microsoft.com/office/drawing/2014/main" id="{4622B9B4-B6C3-37FD-3D47-2A5D7DF690AE}"/>
              </a:ext>
            </a:extLst>
          </p:cNvPr>
          <p:cNvSpPr txBox="1">
            <a:spLocks/>
          </p:cNvSpPr>
          <p:nvPr/>
        </p:nvSpPr>
        <p:spPr>
          <a:xfrm>
            <a:off x="98156" y="1256084"/>
            <a:ext cx="4241831" cy="5554149"/>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rmAutofit fontScale="55000" lnSpcReduction="20000"/>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Font typeface="Arial" panose="020B0604020202020204" pitchFamily="34" charset="0"/>
              <a:buNone/>
            </a:pPr>
            <a:r>
              <a:rPr lang="en-US" sz="1400" b="1" dirty="0">
                <a:solidFill>
                  <a:srgbClr val="9966FF"/>
                </a:solidFill>
                <a:latin typeface="Courier New" panose="02070309020205020404" pitchFamily="49" charset="0"/>
                <a:cs typeface="Courier New" panose="02070309020205020404" pitchFamily="49" charset="0"/>
              </a:rPr>
              <a:t>void</a:t>
            </a:r>
            <a:r>
              <a:rPr lang="en-US" sz="1400" dirty="0">
                <a:latin typeface="Courier New" panose="02070309020205020404" pitchFamily="49" charset="0"/>
                <a:cs typeface="Courier New" panose="02070309020205020404" pitchFamily="49" charset="0"/>
              </a:rPr>
              <a:t> merge(Integer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 </a:t>
            </a:r>
            <a:r>
              <a:rPr lang="en-US" sz="1400" b="1" dirty="0">
                <a:solidFill>
                  <a:srgbClr val="9966FF"/>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l, </a:t>
            </a:r>
            <a:r>
              <a:rPr lang="en-US" sz="1400" b="1" dirty="0">
                <a:solidFill>
                  <a:srgbClr val="9966FF"/>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m, </a:t>
            </a:r>
            <a:r>
              <a:rPr lang="en-US" sz="1400" b="1" dirty="0">
                <a:solidFill>
                  <a:srgbClr val="9966FF"/>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r)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dirty="0">
                <a:solidFill>
                  <a:srgbClr val="00B050"/>
                </a:solidFill>
                <a:latin typeface="Courier New" panose="02070309020205020404" pitchFamily="49" charset="0"/>
                <a:cs typeface="Courier New" panose="02070309020205020404" pitchFamily="49" charset="0"/>
              </a:rPr>
              <a:t>/* Find Sizes of two sub-arrays to be merged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solidFill>
                  <a:srgbClr val="9966FF"/>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n1 = m - l + 1;</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solidFill>
                  <a:srgbClr val="9966FF"/>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n2 = r - m;</a:t>
            </a:r>
          </a:p>
          <a:p>
            <a:pPr marL="182880" lvl="1" indent="0" defTabSz="457200">
              <a:lnSpc>
                <a:spcPct val="90000"/>
              </a:lnSpc>
              <a:spcBef>
                <a:spcPts val="480"/>
              </a:spcBef>
              <a:buSzPts val="2400"/>
              <a:buFont typeface="Arial" panose="020B0604020202020204" pitchFamily="34" charset="0"/>
              <a:buNone/>
            </a:pPr>
            <a:r>
              <a:rPr lang="en-US" sz="1400" dirty="0">
                <a:solidFill>
                  <a:srgbClr val="00B050"/>
                </a:solidFill>
                <a:latin typeface="Courier New" panose="02070309020205020404" pitchFamily="49" charset="0"/>
                <a:cs typeface="Courier New" panose="02070309020205020404" pitchFamily="49" charset="0"/>
              </a:rPr>
              <a:t>	/* Create temp arrays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solidFill>
                  <a:srgbClr val="9966FF"/>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L = new int[n1];</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solidFill>
                  <a:srgbClr val="9966FF"/>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R = new int[n2];</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dirty="0">
                <a:solidFill>
                  <a:srgbClr val="00B050"/>
                </a:solidFill>
                <a:latin typeface="Courier New" panose="02070309020205020404" pitchFamily="49" charset="0"/>
                <a:cs typeface="Courier New" panose="02070309020205020404" pitchFamily="49" charset="0"/>
              </a:rPr>
              <a:t>/* Copy data to temp arrays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solidFill>
                  <a:srgbClr val="9966FF"/>
                </a:solidFill>
                <a:latin typeface="Courier New" panose="02070309020205020404" pitchFamily="49" charset="0"/>
                <a:cs typeface="Courier New" panose="02070309020205020404" pitchFamily="49" charset="0"/>
              </a:rPr>
              <a:t>for</a:t>
            </a:r>
            <a:r>
              <a:rPr lang="en-US" sz="1400" dirty="0">
                <a:latin typeface="Courier New" panose="02070309020205020404" pitchFamily="49" charset="0"/>
                <a:cs typeface="Courier New" panose="02070309020205020404" pitchFamily="49" charset="0"/>
              </a:rPr>
              <a:t> (</a:t>
            </a:r>
            <a:r>
              <a:rPr lang="en-US" sz="1400" b="1" dirty="0">
                <a:solidFill>
                  <a:srgbClr val="9966FF"/>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0;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&lt; n1;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L[</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[l +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solidFill>
                  <a:srgbClr val="9966FF"/>
                </a:solidFill>
                <a:latin typeface="Courier New" panose="02070309020205020404" pitchFamily="49" charset="0"/>
                <a:cs typeface="Courier New" panose="02070309020205020404" pitchFamily="49" charset="0"/>
              </a:rPr>
              <a:t>for</a:t>
            </a:r>
            <a:r>
              <a:rPr lang="en-US" sz="1400" dirty="0">
                <a:latin typeface="Courier New" panose="02070309020205020404" pitchFamily="49" charset="0"/>
                <a:cs typeface="Courier New" panose="02070309020205020404" pitchFamily="49" charset="0"/>
              </a:rPr>
              <a:t> (</a:t>
            </a:r>
            <a:r>
              <a:rPr lang="en-US" sz="1400" b="1" dirty="0">
                <a:solidFill>
                  <a:srgbClr val="9966FF"/>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j = 0; j &lt; n2; ++j) R[j] =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[m + 1 + j];</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dirty="0">
                <a:solidFill>
                  <a:srgbClr val="00B050"/>
                </a:solidFill>
                <a:latin typeface="Courier New" panose="02070309020205020404" pitchFamily="49" charset="0"/>
                <a:cs typeface="Courier New" panose="02070309020205020404" pitchFamily="49" charset="0"/>
              </a:rPr>
              <a:t>/* Merge the temp arrays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solidFill>
                  <a:srgbClr val="9966FF"/>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0, j = 0; </a:t>
            </a:r>
            <a:r>
              <a:rPr lang="en-US" sz="1400" dirty="0">
                <a:solidFill>
                  <a:srgbClr val="00B050"/>
                </a:solidFill>
                <a:latin typeface="Courier New" panose="02070309020205020404" pitchFamily="49" charset="0"/>
                <a:cs typeface="Courier New" panose="02070309020205020404" pitchFamily="49" charset="0"/>
              </a:rPr>
              <a:t>// Initial indexes of first and second subarrays</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solidFill>
                  <a:srgbClr val="9966FF"/>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k = l; </a:t>
            </a:r>
            <a:r>
              <a:rPr lang="en-US" sz="1400" dirty="0">
                <a:solidFill>
                  <a:srgbClr val="00B050"/>
                </a:solidFill>
                <a:latin typeface="Courier New" panose="02070309020205020404" pitchFamily="49" charset="0"/>
                <a:cs typeface="Courier New" panose="02070309020205020404" pitchFamily="49" charset="0"/>
              </a:rPr>
              <a:t>// Initial index of merged </a:t>
            </a:r>
            <a:r>
              <a:rPr lang="en-US" sz="1400" dirty="0" err="1">
                <a:solidFill>
                  <a:srgbClr val="00B050"/>
                </a:solidFill>
                <a:latin typeface="Courier New" panose="02070309020205020404" pitchFamily="49" charset="0"/>
                <a:cs typeface="Courier New" panose="02070309020205020404" pitchFamily="49" charset="0"/>
              </a:rPr>
              <a:t>subarry</a:t>
            </a:r>
            <a:r>
              <a:rPr lang="en-US" sz="1400" dirty="0">
                <a:solidFill>
                  <a:srgbClr val="00B050"/>
                </a:solidFill>
                <a:latin typeface="Courier New" panose="02070309020205020404" pitchFamily="49" charset="0"/>
                <a:cs typeface="Courier New" panose="02070309020205020404" pitchFamily="49" charset="0"/>
              </a:rPr>
              <a:t> array</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solidFill>
                  <a:srgbClr val="9966FF"/>
                </a:solidFill>
                <a:latin typeface="Courier New" panose="02070309020205020404" pitchFamily="49" charset="0"/>
                <a:cs typeface="Courier New" panose="02070309020205020404" pitchFamily="49" charset="0"/>
              </a:rPr>
              <a:t>while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&lt; n1 &amp;&amp; j &lt; n2)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solidFill>
                  <a:srgbClr val="9966FF"/>
                </a:solidFill>
                <a:latin typeface="Courier New" panose="02070309020205020404" pitchFamily="49" charset="0"/>
                <a:cs typeface="Courier New" panose="02070309020205020404" pitchFamily="49" charset="0"/>
              </a:rPr>
              <a:t>if</a:t>
            </a:r>
            <a:r>
              <a:rPr lang="en-US" sz="1400" dirty="0">
                <a:latin typeface="Courier New" panose="02070309020205020404" pitchFamily="49" charset="0"/>
                <a:cs typeface="Courier New" panose="02070309020205020404" pitchFamily="49" charset="0"/>
              </a:rPr>
              <a:t> (L[</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&lt;= R[j])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[k] = L[</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 </a:t>
            </a:r>
            <a:r>
              <a:rPr lang="en-US" sz="1400" b="1" dirty="0">
                <a:solidFill>
                  <a:srgbClr val="9966FF"/>
                </a:solidFill>
                <a:latin typeface="Courier New" panose="02070309020205020404" pitchFamily="49" charset="0"/>
                <a:cs typeface="Courier New" panose="02070309020205020404" pitchFamily="49" charset="0"/>
              </a:rPr>
              <a:t>else</a:t>
            </a: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[k] = R[j];</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j++</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k++;</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dirty="0">
                <a:solidFill>
                  <a:srgbClr val="00B050"/>
                </a:solidFill>
                <a:latin typeface="Courier New" panose="02070309020205020404" pitchFamily="49" charset="0"/>
                <a:cs typeface="Courier New" panose="02070309020205020404" pitchFamily="49" charset="0"/>
              </a:rPr>
              <a:t>/* Copy remaining elements of L[] if any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solidFill>
                  <a:srgbClr val="9966FF"/>
                </a:solidFill>
                <a:latin typeface="Courier New" panose="02070309020205020404" pitchFamily="49" charset="0"/>
                <a:cs typeface="Courier New" panose="02070309020205020404" pitchFamily="49" charset="0"/>
              </a:rPr>
              <a:t>while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&lt; n1)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[k] = L[</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k++;</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dirty="0">
                <a:solidFill>
                  <a:srgbClr val="00B050"/>
                </a:solidFill>
                <a:latin typeface="Courier New" panose="02070309020205020404" pitchFamily="49" charset="0"/>
                <a:cs typeface="Courier New" panose="02070309020205020404" pitchFamily="49" charset="0"/>
              </a:rPr>
              <a:t>/* Copy remaining elements of R[] if any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solidFill>
                  <a:srgbClr val="9966FF"/>
                </a:solidFill>
                <a:latin typeface="Courier New" panose="02070309020205020404" pitchFamily="49" charset="0"/>
                <a:cs typeface="Courier New" panose="02070309020205020404" pitchFamily="49" charset="0"/>
              </a:rPr>
              <a:t>while</a:t>
            </a:r>
            <a:r>
              <a:rPr lang="en-US" sz="1400" dirty="0">
                <a:latin typeface="Courier New" panose="02070309020205020404" pitchFamily="49" charset="0"/>
                <a:cs typeface="Courier New" panose="02070309020205020404" pitchFamily="49" charset="0"/>
              </a:rPr>
              <a:t> (j &lt; n2)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[k] = R[j];</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j++</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k++;</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a:t>
            </a:r>
          </a:p>
        </p:txBody>
      </p:sp>
      <p:sp>
        <p:nvSpPr>
          <p:cNvPr id="8" name="Google Shape;219;p16">
            <a:extLst>
              <a:ext uri="{FF2B5EF4-FFF2-40B4-BE49-F238E27FC236}">
                <a16:creationId xmlns:a16="http://schemas.microsoft.com/office/drawing/2014/main" id="{FFCE06FC-5F15-A016-1A2D-7F7A90F0527D}"/>
              </a:ext>
            </a:extLst>
          </p:cNvPr>
          <p:cNvSpPr txBox="1">
            <a:spLocks/>
          </p:cNvSpPr>
          <p:nvPr/>
        </p:nvSpPr>
        <p:spPr>
          <a:xfrm>
            <a:off x="4454468" y="1941394"/>
            <a:ext cx="4529960" cy="2975211"/>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rmAutofit fontScale="85000" lnSpcReduction="10000"/>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solidFill>
                  <a:srgbClr val="9966FF"/>
                </a:solidFill>
                <a:latin typeface="Courier New" panose="02070309020205020404" pitchFamily="49" charset="0"/>
                <a:cs typeface="Courier New" panose="02070309020205020404" pitchFamily="49" charset="0"/>
              </a:rPr>
              <a:t>void</a:t>
            </a:r>
            <a:r>
              <a:rPr lang="en-US" sz="1400" dirty="0">
                <a:latin typeface="Courier New" panose="02070309020205020404" pitchFamily="49" charset="0"/>
                <a:cs typeface="Courier New" panose="02070309020205020404" pitchFamily="49" charset="0"/>
              </a:rPr>
              <a:t> sort(Integer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 </a:t>
            </a:r>
            <a:r>
              <a:rPr lang="en-US" sz="1400" b="1" dirty="0">
                <a:solidFill>
                  <a:srgbClr val="9966FF"/>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l, </a:t>
            </a:r>
            <a:r>
              <a:rPr lang="en-US" sz="1400" b="1" dirty="0">
                <a:solidFill>
                  <a:srgbClr val="9966FF"/>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r)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solidFill>
                  <a:srgbClr val="9966FF"/>
                </a:solidFill>
                <a:latin typeface="Courier New" panose="02070309020205020404" pitchFamily="49" charset="0"/>
                <a:cs typeface="Courier New" panose="02070309020205020404" pitchFamily="49" charset="0"/>
              </a:rPr>
              <a:t>if</a:t>
            </a:r>
            <a:r>
              <a:rPr lang="en-US" sz="1400" dirty="0">
                <a:latin typeface="Courier New" panose="02070309020205020404" pitchFamily="49" charset="0"/>
                <a:cs typeface="Courier New" panose="02070309020205020404" pitchFamily="49" charset="0"/>
              </a:rPr>
              <a:t> (l &lt; r)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 Find the middle point</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solidFill>
                  <a:srgbClr val="9966FF"/>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m = l + (r - l) / 2;</a:t>
            </a:r>
          </a:p>
          <a:p>
            <a:pPr marL="182880" lvl="1" indent="0" defTabSz="457200">
              <a:lnSpc>
                <a:spcPct val="90000"/>
              </a:lnSpc>
              <a:spcBef>
                <a:spcPts val="480"/>
              </a:spcBef>
              <a:buSzPts val="2400"/>
              <a:buFont typeface="Arial" panose="020B0604020202020204" pitchFamily="34" charset="0"/>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 Sort first and second halves</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sort(</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 l, m);</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sort(</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 m + 1, r);</a:t>
            </a:r>
          </a:p>
          <a:p>
            <a:pPr marL="182880" lvl="1" indent="0" defTabSz="457200">
              <a:lnSpc>
                <a:spcPct val="90000"/>
              </a:lnSpc>
              <a:spcBef>
                <a:spcPts val="480"/>
              </a:spcBef>
              <a:buSzPts val="2400"/>
              <a:buFont typeface="Arial" panose="020B0604020202020204" pitchFamily="34" charset="0"/>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 Merge the sorted halves</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merge(</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 l, m, r);</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750020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Merge Sort (visualization)</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22</a:t>
            </a:fld>
            <a:endParaRPr lang="en-US" dirty="0"/>
          </a:p>
        </p:txBody>
      </p:sp>
      <p:sp>
        <p:nvSpPr>
          <p:cNvPr id="7" name="Rectangle: Rounded Corners 6">
            <a:extLst>
              <a:ext uri="{FF2B5EF4-FFF2-40B4-BE49-F238E27FC236}">
                <a16:creationId xmlns:a16="http://schemas.microsoft.com/office/drawing/2014/main" id="{86D65655-2218-62F3-2C95-344C2C444310}"/>
              </a:ext>
            </a:extLst>
          </p:cNvPr>
          <p:cNvSpPr/>
          <p:nvPr/>
        </p:nvSpPr>
        <p:spPr>
          <a:xfrm>
            <a:off x="2468454" y="1345174"/>
            <a:ext cx="524264" cy="474920"/>
          </a:xfrm>
          <a:prstGeom prst="roundRect">
            <a:avLst/>
          </a:prstGeom>
          <a:solidFill>
            <a:schemeClr val="bg1"/>
          </a:solid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51</a:t>
            </a:r>
          </a:p>
        </p:txBody>
      </p:sp>
      <p:sp>
        <p:nvSpPr>
          <p:cNvPr id="16" name="Rectangle: Rounded Corners 15">
            <a:extLst>
              <a:ext uri="{FF2B5EF4-FFF2-40B4-BE49-F238E27FC236}">
                <a16:creationId xmlns:a16="http://schemas.microsoft.com/office/drawing/2014/main" id="{749CB898-2B0D-201D-1A35-2C4FB9C76BA5}"/>
              </a:ext>
            </a:extLst>
          </p:cNvPr>
          <p:cNvSpPr/>
          <p:nvPr/>
        </p:nvSpPr>
        <p:spPr>
          <a:xfrm>
            <a:off x="2999651" y="1345171"/>
            <a:ext cx="524264" cy="474920"/>
          </a:xfrm>
          <a:prstGeom prst="roundRect">
            <a:avLst/>
          </a:prstGeom>
          <a:solidFill>
            <a:schemeClr val="bg1"/>
          </a:solid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17</a:t>
            </a:r>
          </a:p>
        </p:txBody>
      </p:sp>
      <p:sp>
        <p:nvSpPr>
          <p:cNvPr id="17" name="Rectangle: Rounded Corners 16">
            <a:extLst>
              <a:ext uri="{FF2B5EF4-FFF2-40B4-BE49-F238E27FC236}">
                <a16:creationId xmlns:a16="http://schemas.microsoft.com/office/drawing/2014/main" id="{03CE63B4-7821-72A6-5BAB-1E923DEFB5F1}"/>
              </a:ext>
            </a:extLst>
          </p:cNvPr>
          <p:cNvSpPr/>
          <p:nvPr/>
        </p:nvSpPr>
        <p:spPr>
          <a:xfrm>
            <a:off x="3528916" y="1345170"/>
            <a:ext cx="524264" cy="474920"/>
          </a:xfrm>
          <a:prstGeom prst="roundRect">
            <a:avLst/>
          </a:prstGeom>
          <a:solidFill>
            <a:schemeClr val="bg1"/>
          </a:solid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22</a:t>
            </a:r>
          </a:p>
        </p:txBody>
      </p:sp>
      <p:sp>
        <p:nvSpPr>
          <p:cNvPr id="18" name="Rectangle: Rounded Corners 17">
            <a:extLst>
              <a:ext uri="{FF2B5EF4-FFF2-40B4-BE49-F238E27FC236}">
                <a16:creationId xmlns:a16="http://schemas.microsoft.com/office/drawing/2014/main" id="{5E2A5E5F-0D56-C685-756B-BE8BAA41CDB5}"/>
              </a:ext>
            </a:extLst>
          </p:cNvPr>
          <p:cNvSpPr/>
          <p:nvPr/>
        </p:nvSpPr>
        <p:spPr>
          <a:xfrm>
            <a:off x="4053492" y="1345169"/>
            <a:ext cx="524264" cy="474920"/>
          </a:xfrm>
          <a:prstGeom prst="roundRect">
            <a:avLst/>
          </a:prstGeom>
          <a:solidFill>
            <a:schemeClr val="bg1"/>
          </a:solid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45</a:t>
            </a:r>
          </a:p>
        </p:txBody>
      </p:sp>
      <p:sp>
        <p:nvSpPr>
          <p:cNvPr id="19" name="Rectangle: Rounded Corners 18">
            <a:extLst>
              <a:ext uri="{FF2B5EF4-FFF2-40B4-BE49-F238E27FC236}">
                <a16:creationId xmlns:a16="http://schemas.microsoft.com/office/drawing/2014/main" id="{6483678B-1F13-531C-CBD9-8ECDEE3C42D6}"/>
              </a:ext>
            </a:extLst>
          </p:cNvPr>
          <p:cNvSpPr/>
          <p:nvPr/>
        </p:nvSpPr>
        <p:spPr>
          <a:xfrm>
            <a:off x="4574959" y="1345168"/>
            <a:ext cx="524264" cy="474920"/>
          </a:xfrm>
          <a:prstGeom prst="roundRect">
            <a:avLst/>
          </a:prstGeom>
          <a:solidFill>
            <a:schemeClr val="bg1"/>
          </a:solid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37</a:t>
            </a:r>
          </a:p>
        </p:txBody>
      </p:sp>
      <p:sp>
        <p:nvSpPr>
          <p:cNvPr id="20" name="Rectangle: Rounded Corners 19">
            <a:extLst>
              <a:ext uri="{FF2B5EF4-FFF2-40B4-BE49-F238E27FC236}">
                <a16:creationId xmlns:a16="http://schemas.microsoft.com/office/drawing/2014/main" id="{9389CCC5-22C8-E135-9331-C0C29D6B2471}"/>
              </a:ext>
            </a:extLst>
          </p:cNvPr>
          <p:cNvSpPr/>
          <p:nvPr/>
        </p:nvSpPr>
        <p:spPr>
          <a:xfrm>
            <a:off x="5077256" y="1345168"/>
            <a:ext cx="524264" cy="474920"/>
          </a:xfrm>
          <a:prstGeom prst="roundRect">
            <a:avLst/>
          </a:prstGeom>
          <a:solidFill>
            <a:schemeClr val="bg1"/>
          </a:solid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91</a:t>
            </a:r>
          </a:p>
        </p:txBody>
      </p:sp>
      <p:sp>
        <p:nvSpPr>
          <p:cNvPr id="21" name="Rectangle: Rounded Corners 20">
            <a:extLst>
              <a:ext uri="{FF2B5EF4-FFF2-40B4-BE49-F238E27FC236}">
                <a16:creationId xmlns:a16="http://schemas.microsoft.com/office/drawing/2014/main" id="{62A28BF4-CD28-AB4C-E901-4BBE0C3F513E}"/>
              </a:ext>
            </a:extLst>
          </p:cNvPr>
          <p:cNvSpPr/>
          <p:nvPr/>
        </p:nvSpPr>
        <p:spPr>
          <a:xfrm>
            <a:off x="5598723" y="1340835"/>
            <a:ext cx="524264" cy="474920"/>
          </a:xfrm>
          <a:prstGeom prst="roundRect">
            <a:avLst/>
          </a:prstGeom>
          <a:solidFill>
            <a:schemeClr val="bg1"/>
          </a:solid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5</a:t>
            </a:r>
          </a:p>
        </p:txBody>
      </p:sp>
      <p:sp>
        <p:nvSpPr>
          <p:cNvPr id="22" name="Rectangle: Rounded Corners 21">
            <a:extLst>
              <a:ext uri="{FF2B5EF4-FFF2-40B4-BE49-F238E27FC236}">
                <a16:creationId xmlns:a16="http://schemas.microsoft.com/office/drawing/2014/main" id="{1FECB6AA-1F79-5744-4DEA-6217BDFF2496}"/>
              </a:ext>
            </a:extLst>
          </p:cNvPr>
          <p:cNvSpPr/>
          <p:nvPr/>
        </p:nvSpPr>
        <p:spPr>
          <a:xfrm>
            <a:off x="6120190" y="1340834"/>
            <a:ext cx="524264" cy="474920"/>
          </a:xfrm>
          <a:prstGeom prst="roundRect">
            <a:avLst/>
          </a:prstGeom>
          <a:solidFill>
            <a:schemeClr val="bg1"/>
          </a:solid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72</a:t>
            </a:r>
          </a:p>
        </p:txBody>
      </p:sp>
    </p:spTree>
    <p:extLst>
      <p:ext uri="{BB962C8B-B14F-4D97-AF65-F5344CB8AC3E}">
        <p14:creationId xmlns:p14="http://schemas.microsoft.com/office/powerpoint/2010/main" val="538662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11111E-6 2.96296E-6 L -0.11423 0.09977 " pathEditMode="relative" rAng="0" ptsTypes="AA">
                                      <p:cBhvr>
                                        <p:cTn id="6" dur="1250" fill="hold"/>
                                        <p:tgtEl>
                                          <p:spTgt spid="7"/>
                                        </p:tgtEl>
                                        <p:attrNameLst>
                                          <p:attrName>ppt_x</p:attrName>
                                          <p:attrName>ppt_y</p:attrName>
                                        </p:attrNameLst>
                                      </p:cBhvr>
                                      <p:rCtr x="-5712" y="4977"/>
                                    </p:animMotion>
                                  </p:childTnLst>
                                </p:cTn>
                              </p:par>
                              <p:par>
                                <p:cTn id="7" presetID="42" presetClass="path" presetSubtype="0" accel="50000" decel="50000" fill="hold" grpId="0" nodeType="withEffect">
                                  <p:stCondLst>
                                    <p:cond delay="0"/>
                                  </p:stCondLst>
                                  <p:childTnLst>
                                    <p:animMotion origin="layout" path="M -8.33333E-7 2.96296E-6 L -0.1151 0.09977 " pathEditMode="relative" rAng="0" ptsTypes="AA">
                                      <p:cBhvr>
                                        <p:cTn id="8" dur="1250" fill="hold"/>
                                        <p:tgtEl>
                                          <p:spTgt spid="16"/>
                                        </p:tgtEl>
                                        <p:attrNameLst>
                                          <p:attrName>ppt_x</p:attrName>
                                          <p:attrName>ppt_y</p:attrName>
                                        </p:attrNameLst>
                                      </p:cBhvr>
                                      <p:rCtr x="-5764" y="4977"/>
                                    </p:animMotion>
                                  </p:childTnLst>
                                </p:cTn>
                              </p:par>
                              <p:par>
                                <p:cTn id="9" presetID="42" presetClass="path" presetSubtype="0" accel="50000" decel="50000" fill="hold" grpId="0" nodeType="withEffect">
                                  <p:stCondLst>
                                    <p:cond delay="0"/>
                                  </p:stCondLst>
                                  <p:childTnLst>
                                    <p:animMotion origin="layout" path="M -3.33333E-6 2.96296E-6 L -0.11562 0.09977 " pathEditMode="relative" rAng="0" ptsTypes="AA">
                                      <p:cBhvr>
                                        <p:cTn id="10" dur="1250" fill="hold"/>
                                        <p:tgtEl>
                                          <p:spTgt spid="17"/>
                                        </p:tgtEl>
                                        <p:attrNameLst>
                                          <p:attrName>ppt_x</p:attrName>
                                          <p:attrName>ppt_y</p:attrName>
                                        </p:attrNameLst>
                                      </p:cBhvr>
                                      <p:rCtr x="-5781" y="4977"/>
                                    </p:animMotion>
                                  </p:childTnLst>
                                </p:cTn>
                              </p:par>
                              <p:par>
                                <p:cTn id="11" presetID="42" presetClass="path" presetSubtype="0" accel="50000" decel="50000" fill="hold" grpId="0" nodeType="withEffect">
                                  <p:stCondLst>
                                    <p:cond delay="0"/>
                                  </p:stCondLst>
                                  <p:childTnLst>
                                    <p:animMotion origin="layout" path="M 5E-6 2.96296E-6 L -0.11563 0.09977 " pathEditMode="relative" rAng="0" ptsTypes="AA">
                                      <p:cBhvr>
                                        <p:cTn id="12" dur="1250" fill="hold"/>
                                        <p:tgtEl>
                                          <p:spTgt spid="18"/>
                                        </p:tgtEl>
                                        <p:attrNameLst>
                                          <p:attrName>ppt_x</p:attrName>
                                          <p:attrName>ppt_y</p:attrName>
                                        </p:attrNameLst>
                                      </p:cBhvr>
                                      <p:rCtr x="-5781" y="4977"/>
                                    </p:animMotion>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0.11423 0.09977 L -0.17257 0.21088 " pathEditMode="relative" rAng="0" ptsTypes="AA">
                                      <p:cBhvr>
                                        <p:cTn id="16" dur="1250" fill="hold"/>
                                        <p:tgtEl>
                                          <p:spTgt spid="7"/>
                                        </p:tgtEl>
                                        <p:attrNameLst>
                                          <p:attrName>ppt_x</p:attrName>
                                          <p:attrName>ppt_y</p:attrName>
                                        </p:attrNameLst>
                                      </p:cBhvr>
                                      <p:rCtr x="-2917" y="5556"/>
                                    </p:animMotion>
                                  </p:childTnLst>
                                </p:cTn>
                              </p:par>
                              <p:par>
                                <p:cTn id="17" presetID="42" presetClass="path" presetSubtype="0" accel="50000" decel="50000" fill="hold" grpId="1" nodeType="withEffect">
                                  <p:stCondLst>
                                    <p:cond delay="0"/>
                                  </p:stCondLst>
                                  <p:childTnLst>
                                    <p:animMotion origin="layout" path="M -0.1151 0.09977 L -0.17344 0.21088 " pathEditMode="relative" rAng="0" ptsTypes="AA">
                                      <p:cBhvr>
                                        <p:cTn id="18" dur="1250" fill="hold"/>
                                        <p:tgtEl>
                                          <p:spTgt spid="16"/>
                                        </p:tgtEl>
                                        <p:attrNameLst>
                                          <p:attrName>ppt_x</p:attrName>
                                          <p:attrName>ppt_y</p:attrName>
                                        </p:attrNameLst>
                                      </p:cBhvr>
                                      <p:rCtr x="-2917" y="5556"/>
                                    </p:animMotion>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2" nodeType="clickEffect">
                                  <p:stCondLst>
                                    <p:cond delay="0"/>
                                  </p:stCondLst>
                                  <p:childTnLst>
                                    <p:animMotion origin="layout" path="M -0.17257 0.21088 L -0.20069 0.32152 " pathEditMode="relative" rAng="0" ptsTypes="AA">
                                      <p:cBhvr>
                                        <p:cTn id="22" dur="1250" fill="hold"/>
                                        <p:tgtEl>
                                          <p:spTgt spid="7"/>
                                        </p:tgtEl>
                                        <p:attrNameLst>
                                          <p:attrName>ppt_x</p:attrName>
                                          <p:attrName>ppt_y</p:attrName>
                                        </p:attrNameLst>
                                      </p:cBhvr>
                                      <p:rCtr x="-1406" y="5532"/>
                                    </p:animMotion>
                                  </p:childTnLst>
                                </p:cTn>
                              </p:par>
                              <p:par>
                                <p:cTn id="23" presetID="42" presetClass="path" presetSubtype="0" accel="50000" decel="50000" fill="hold" grpId="2" nodeType="withEffect">
                                  <p:stCondLst>
                                    <p:cond delay="0"/>
                                  </p:stCondLst>
                                  <p:childTnLst>
                                    <p:animMotion origin="layout" path="M -0.17344 0.21088 L -0.14444 0.32152 " pathEditMode="relative" rAng="0" ptsTypes="AA">
                                      <p:cBhvr>
                                        <p:cTn id="24" dur="1250" fill="hold"/>
                                        <p:tgtEl>
                                          <p:spTgt spid="16"/>
                                        </p:tgtEl>
                                        <p:attrNameLst>
                                          <p:attrName>ppt_x</p:attrName>
                                          <p:attrName>ppt_y</p:attrName>
                                        </p:attrNameLst>
                                      </p:cBhvr>
                                      <p:rCtr x="1441" y="5532"/>
                                    </p:animMotion>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grpId="3" nodeType="clickEffect">
                                  <p:stCondLst>
                                    <p:cond delay="0"/>
                                  </p:stCondLst>
                                  <p:childTnLst>
                                    <p:animMotion origin="layout" path="M -0.14444 0.32152 L -0.23003 0.43333 " pathEditMode="relative" rAng="0" ptsTypes="AA">
                                      <p:cBhvr>
                                        <p:cTn id="28" dur="1250" fill="hold"/>
                                        <p:tgtEl>
                                          <p:spTgt spid="16"/>
                                        </p:tgtEl>
                                        <p:attrNameLst>
                                          <p:attrName>ppt_x</p:attrName>
                                          <p:attrName>ppt_y</p:attrName>
                                        </p:attrNameLst>
                                      </p:cBhvr>
                                      <p:rCtr x="-4288" y="5579"/>
                                    </p:animMotion>
                                  </p:childTnLst>
                                </p:cTn>
                              </p:par>
                            </p:childTnLst>
                          </p:cTn>
                        </p:par>
                        <p:par>
                          <p:cTn id="29" fill="hold">
                            <p:stCondLst>
                              <p:cond delay="1250"/>
                            </p:stCondLst>
                            <p:childTnLst>
                              <p:par>
                                <p:cTn id="30" presetID="42" presetClass="path" presetSubtype="0" accel="50000" decel="50000" fill="hold" grpId="3" nodeType="afterEffect">
                                  <p:stCondLst>
                                    <p:cond delay="0"/>
                                  </p:stCondLst>
                                  <p:childTnLst>
                                    <p:animMotion origin="layout" path="M -0.20069 0.32152 L -0.11389 0.43472 " pathEditMode="relative" rAng="0" ptsTypes="AA">
                                      <p:cBhvr>
                                        <p:cTn id="31" dur="1250" fill="hold"/>
                                        <p:tgtEl>
                                          <p:spTgt spid="7"/>
                                        </p:tgtEl>
                                        <p:attrNameLst>
                                          <p:attrName>ppt_x</p:attrName>
                                          <p:attrName>ppt_y</p:attrName>
                                        </p:attrNameLst>
                                      </p:cBhvr>
                                      <p:rCtr x="4340" y="5648"/>
                                    </p:animMotion>
                                  </p:childTnLst>
                                </p:cTn>
                              </p:par>
                            </p:childTnLst>
                          </p:cTn>
                        </p:par>
                      </p:childTnLst>
                    </p:cTn>
                  </p:par>
                  <p:par>
                    <p:cTn id="32" fill="hold">
                      <p:stCondLst>
                        <p:cond delay="indefinite"/>
                      </p:stCondLst>
                      <p:childTnLst>
                        <p:par>
                          <p:cTn id="33" fill="hold">
                            <p:stCondLst>
                              <p:cond delay="0"/>
                            </p:stCondLst>
                            <p:childTnLst>
                              <p:par>
                                <p:cTn id="34" presetID="42" presetClass="path" presetSubtype="0" accel="50000" decel="50000" fill="hold" grpId="1" nodeType="clickEffect">
                                  <p:stCondLst>
                                    <p:cond delay="0"/>
                                  </p:stCondLst>
                                  <p:childTnLst>
                                    <p:animMotion origin="layout" path="M -0.11562 0.09977 L -0.09062 0.20949 " pathEditMode="relative" rAng="0" ptsTypes="AA">
                                      <p:cBhvr>
                                        <p:cTn id="35" dur="1250" fill="hold"/>
                                        <p:tgtEl>
                                          <p:spTgt spid="17"/>
                                        </p:tgtEl>
                                        <p:attrNameLst>
                                          <p:attrName>ppt_x</p:attrName>
                                          <p:attrName>ppt_y</p:attrName>
                                        </p:attrNameLst>
                                      </p:cBhvr>
                                      <p:rCtr x="1250" y="5486"/>
                                    </p:animMotion>
                                  </p:childTnLst>
                                </p:cTn>
                              </p:par>
                              <p:par>
                                <p:cTn id="36" presetID="42" presetClass="path" presetSubtype="0" accel="50000" decel="50000" fill="hold" grpId="1" nodeType="withEffect">
                                  <p:stCondLst>
                                    <p:cond delay="0"/>
                                  </p:stCondLst>
                                  <p:childTnLst>
                                    <p:animMotion origin="layout" path="M -0.11563 0.09977 L -0.09097 0.21088 " pathEditMode="relative" rAng="0" ptsTypes="AA">
                                      <p:cBhvr>
                                        <p:cTn id="37" dur="1250" fill="hold"/>
                                        <p:tgtEl>
                                          <p:spTgt spid="18"/>
                                        </p:tgtEl>
                                        <p:attrNameLst>
                                          <p:attrName>ppt_x</p:attrName>
                                          <p:attrName>ppt_y</p:attrName>
                                        </p:attrNameLst>
                                      </p:cBhvr>
                                      <p:rCtr x="1233" y="5625"/>
                                    </p:animMotion>
                                  </p:childTnLst>
                                </p:cTn>
                              </p:par>
                            </p:childTnLst>
                          </p:cTn>
                        </p:par>
                      </p:childTnLst>
                    </p:cTn>
                  </p:par>
                  <p:par>
                    <p:cTn id="38" fill="hold">
                      <p:stCondLst>
                        <p:cond delay="indefinite"/>
                      </p:stCondLst>
                      <p:childTnLst>
                        <p:par>
                          <p:cTn id="39" fill="hold">
                            <p:stCondLst>
                              <p:cond delay="0"/>
                            </p:stCondLst>
                            <p:childTnLst>
                              <p:par>
                                <p:cTn id="40" presetID="42" presetClass="path" presetSubtype="0" accel="50000" decel="50000" fill="hold" grpId="2" nodeType="clickEffect">
                                  <p:stCondLst>
                                    <p:cond delay="0"/>
                                  </p:stCondLst>
                                  <p:childTnLst>
                                    <p:animMotion origin="layout" path="M -0.09062 0.20949 L -0.11614 0.32245 " pathEditMode="relative" rAng="0" ptsTypes="AA">
                                      <p:cBhvr>
                                        <p:cTn id="41" dur="1250" fill="hold"/>
                                        <p:tgtEl>
                                          <p:spTgt spid="17"/>
                                        </p:tgtEl>
                                        <p:attrNameLst>
                                          <p:attrName>ppt_x</p:attrName>
                                          <p:attrName>ppt_y</p:attrName>
                                        </p:attrNameLst>
                                      </p:cBhvr>
                                      <p:rCtr x="-1285" y="5648"/>
                                    </p:animMotion>
                                  </p:childTnLst>
                                </p:cTn>
                              </p:par>
                              <p:par>
                                <p:cTn id="42" presetID="42" presetClass="path" presetSubtype="0" accel="50000" decel="50000" fill="hold" grpId="2" nodeType="withEffect">
                                  <p:stCondLst>
                                    <p:cond delay="0"/>
                                  </p:stCondLst>
                                  <p:childTnLst>
                                    <p:animMotion origin="layout" path="M -0.09097 0.21088 L -0.05764 0.32245 " pathEditMode="relative" rAng="0" ptsTypes="AA">
                                      <p:cBhvr>
                                        <p:cTn id="43" dur="1250" fill="hold"/>
                                        <p:tgtEl>
                                          <p:spTgt spid="18"/>
                                        </p:tgtEl>
                                        <p:attrNameLst>
                                          <p:attrName>ppt_x</p:attrName>
                                          <p:attrName>ppt_y</p:attrName>
                                        </p:attrNameLst>
                                      </p:cBhvr>
                                      <p:rCtr x="1667" y="5579"/>
                                    </p:animMotion>
                                  </p:childTnLst>
                                </p:cTn>
                              </p:par>
                            </p:childTnLst>
                          </p:cTn>
                        </p:par>
                      </p:childTnLst>
                    </p:cTn>
                  </p:par>
                  <p:par>
                    <p:cTn id="44" fill="hold">
                      <p:stCondLst>
                        <p:cond delay="indefinite"/>
                      </p:stCondLst>
                      <p:childTnLst>
                        <p:par>
                          <p:cTn id="45" fill="hold">
                            <p:stCondLst>
                              <p:cond delay="0"/>
                            </p:stCondLst>
                            <p:childTnLst>
                              <p:par>
                                <p:cTn id="46" presetID="42" presetClass="path" presetSubtype="0" accel="50000" decel="50000" fill="hold" grpId="3" nodeType="clickEffect">
                                  <p:stCondLst>
                                    <p:cond delay="0"/>
                                  </p:stCondLst>
                                  <p:childTnLst>
                                    <p:animMotion origin="layout" path="M -0.11615 0.32245 L -0.09062 0.43333 " pathEditMode="relative" rAng="0" ptsTypes="AA">
                                      <p:cBhvr>
                                        <p:cTn id="47" dur="1250" fill="hold"/>
                                        <p:tgtEl>
                                          <p:spTgt spid="17"/>
                                        </p:tgtEl>
                                        <p:attrNameLst>
                                          <p:attrName>ppt_x</p:attrName>
                                          <p:attrName>ppt_y</p:attrName>
                                        </p:attrNameLst>
                                      </p:cBhvr>
                                      <p:rCtr x="1233" y="5579"/>
                                    </p:animMotion>
                                  </p:childTnLst>
                                </p:cTn>
                              </p:par>
                            </p:childTnLst>
                          </p:cTn>
                        </p:par>
                        <p:par>
                          <p:cTn id="48" fill="hold">
                            <p:stCondLst>
                              <p:cond delay="1250"/>
                            </p:stCondLst>
                            <p:childTnLst>
                              <p:par>
                                <p:cTn id="49" presetID="42" presetClass="path" presetSubtype="0" accel="50000" decel="50000" fill="hold" grpId="3" nodeType="afterEffect">
                                  <p:stCondLst>
                                    <p:cond delay="0"/>
                                  </p:stCondLst>
                                  <p:childTnLst>
                                    <p:animMotion origin="layout" path="M -0.05764 0.32245 L -0.08924 0.43333 " pathEditMode="relative" rAng="0" ptsTypes="AA">
                                      <p:cBhvr>
                                        <p:cTn id="50" dur="1250" fill="hold"/>
                                        <p:tgtEl>
                                          <p:spTgt spid="18"/>
                                        </p:tgtEl>
                                        <p:attrNameLst>
                                          <p:attrName>ppt_x</p:attrName>
                                          <p:attrName>ppt_y</p:attrName>
                                        </p:attrNameLst>
                                      </p:cBhvr>
                                      <p:rCtr x="-1632" y="5579"/>
                                    </p:animMotion>
                                  </p:childTnLst>
                                </p:cTn>
                              </p:par>
                            </p:childTnLst>
                          </p:cTn>
                        </p:par>
                      </p:childTnLst>
                    </p:cTn>
                  </p:par>
                  <p:par>
                    <p:cTn id="51" fill="hold">
                      <p:stCondLst>
                        <p:cond delay="indefinite"/>
                      </p:stCondLst>
                      <p:childTnLst>
                        <p:par>
                          <p:cTn id="52" fill="hold">
                            <p:stCondLst>
                              <p:cond delay="0"/>
                            </p:stCondLst>
                            <p:childTnLst>
                              <p:par>
                                <p:cTn id="53" presetID="42" presetClass="path" presetSubtype="0" accel="50000" decel="50000" fill="hold" grpId="4" nodeType="clickEffect">
                                  <p:stCondLst>
                                    <p:cond delay="0"/>
                                  </p:stCondLst>
                                  <p:childTnLst>
                                    <p:animMotion origin="layout" path="M -0.23003 0.43333 L -0.17326 0.54444 " pathEditMode="relative" rAng="0" ptsTypes="AA">
                                      <p:cBhvr>
                                        <p:cTn id="54" dur="1250" fill="hold"/>
                                        <p:tgtEl>
                                          <p:spTgt spid="16"/>
                                        </p:tgtEl>
                                        <p:attrNameLst>
                                          <p:attrName>ppt_x</p:attrName>
                                          <p:attrName>ppt_y</p:attrName>
                                        </p:attrNameLst>
                                      </p:cBhvr>
                                      <p:rCtr x="2830" y="5556"/>
                                    </p:animMotion>
                                  </p:childTnLst>
                                </p:cTn>
                              </p:par>
                            </p:childTnLst>
                          </p:cTn>
                        </p:par>
                        <p:par>
                          <p:cTn id="55" fill="hold">
                            <p:stCondLst>
                              <p:cond delay="1250"/>
                            </p:stCondLst>
                            <p:childTnLst>
                              <p:par>
                                <p:cTn id="56" presetID="42" presetClass="path" presetSubtype="0" accel="50000" decel="50000" fill="hold" grpId="4" nodeType="afterEffect">
                                  <p:stCondLst>
                                    <p:cond delay="0"/>
                                  </p:stCondLst>
                                  <p:childTnLst>
                                    <p:animMotion origin="layout" path="M -0.09062 0.43333 L -0.17274 0.54444 " pathEditMode="relative" rAng="0" ptsTypes="AA">
                                      <p:cBhvr>
                                        <p:cTn id="57" dur="1250" fill="hold"/>
                                        <p:tgtEl>
                                          <p:spTgt spid="17"/>
                                        </p:tgtEl>
                                        <p:attrNameLst>
                                          <p:attrName>ppt_x</p:attrName>
                                          <p:attrName>ppt_y</p:attrName>
                                        </p:attrNameLst>
                                      </p:cBhvr>
                                      <p:rCtr x="-4115" y="5556"/>
                                    </p:animMotion>
                                  </p:childTnLst>
                                </p:cTn>
                              </p:par>
                            </p:childTnLst>
                          </p:cTn>
                        </p:par>
                        <p:par>
                          <p:cTn id="58" fill="hold">
                            <p:stCondLst>
                              <p:cond delay="2500"/>
                            </p:stCondLst>
                            <p:childTnLst>
                              <p:par>
                                <p:cTn id="59" presetID="42" presetClass="path" presetSubtype="0" accel="50000" decel="50000" fill="hold" grpId="4" nodeType="afterEffect">
                                  <p:stCondLst>
                                    <p:cond delay="0"/>
                                  </p:stCondLst>
                                  <p:childTnLst>
                                    <p:animMotion origin="layout" path="M -0.08924 0.43333 L -0.17257 0.54444 " pathEditMode="relative" rAng="0" ptsTypes="AA">
                                      <p:cBhvr>
                                        <p:cTn id="60" dur="1250" fill="hold"/>
                                        <p:tgtEl>
                                          <p:spTgt spid="18"/>
                                        </p:tgtEl>
                                        <p:attrNameLst>
                                          <p:attrName>ppt_x</p:attrName>
                                          <p:attrName>ppt_y</p:attrName>
                                        </p:attrNameLst>
                                      </p:cBhvr>
                                      <p:rCtr x="-4167" y="5556"/>
                                    </p:animMotion>
                                  </p:childTnLst>
                                </p:cTn>
                              </p:par>
                            </p:childTnLst>
                          </p:cTn>
                        </p:par>
                        <p:par>
                          <p:cTn id="61" fill="hold">
                            <p:stCondLst>
                              <p:cond delay="3750"/>
                            </p:stCondLst>
                            <p:childTnLst>
                              <p:par>
                                <p:cTn id="62" presetID="42" presetClass="path" presetSubtype="0" accel="50000" decel="50000" fill="hold" grpId="4" nodeType="afterEffect">
                                  <p:stCondLst>
                                    <p:cond delay="0"/>
                                  </p:stCondLst>
                                  <p:childTnLst>
                                    <p:animMotion origin="layout" path="M -0.11389 0.43472 L 0.05886 0.54444 " pathEditMode="relative" rAng="0" ptsTypes="AA">
                                      <p:cBhvr>
                                        <p:cTn id="63" dur="1250" fill="hold"/>
                                        <p:tgtEl>
                                          <p:spTgt spid="7"/>
                                        </p:tgtEl>
                                        <p:attrNameLst>
                                          <p:attrName>ppt_x</p:attrName>
                                          <p:attrName>ppt_y</p:attrName>
                                        </p:attrNameLst>
                                      </p:cBhvr>
                                      <p:rCtr x="8628" y="5486"/>
                                    </p:animMotion>
                                  </p:childTnLst>
                                </p:cTn>
                              </p:par>
                            </p:childTnLst>
                          </p:cTn>
                        </p:par>
                      </p:childTnLst>
                    </p:cTn>
                  </p:par>
                  <p:par>
                    <p:cTn id="64" fill="hold">
                      <p:stCondLst>
                        <p:cond delay="indefinite"/>
                      </p:stCondLst>
                      <p:childTnLst>
                        <p:par>
                          <p:cTn id="65" fill="hold">
                            <p:stCondLst>
                              <p:cond delay="0"/>
                            </p:stCondLst>
                            <p:childTnLst>
                              <p:par>
                                <p:cTn id="66" presetID="42" presetClass="path" presetSubtype="0" accel="50000" decel="50000" fill="hold" grpId="0" nodeType="clickEffect">
                                  <p:stCondLst>
                                    <p:cond delay="0"/>
                                  </p:stCondLst>
                                  <p:childTnLst>
                                    <p:animMotion origin="layout" path="M -3.05556E-6 2.96296E-6 L 0.11164 0.09977 " pathEditMode="relative" rAng="0" ptsTypes="AA">
                                      <p:cBhvr>
                                        <p:cTn id="67" dur="1250" fill="hold"/>
                                        <p:tgtEl>
                                          <p:spTgt spid="19"/>
                                        </p:tgtEl>
                                        <p:attrNameLst>
                                          <p:attrName>ppt_x</p:attrName>
                                          <p:attrName>ppt_y</p:attrName>
                                        </p:attrNameLst>
                                      </p:cBhvr>
                                      <p:rCtr x="5573" y="4977"/>
                                    </p:animMotion>
                                  </p:childTnLst>
                                </p:cTn>
                              </p:par>
                              <p:par>
                                <p:cTn id="68" presetID="42" presetClass="path" presetSubtype="0" accel="50000" decel="50000" fill="hold" grpId="0" nodeType="withEffect">
                                  <p:stCondLst>
                                    <p:cond delay="0"/>
                                  </p:stCondLst>
                                  <p:childTnLst>
                                    <p:animMotion origin="layout" path="M -4.16667E-6 2.96296E-6 L 0.11719 0.09977 " pathEditMode="relative" rAng="0" ptsTypes="AA">
                                      <p:cBhvr>
                                        <p:cTn id="69" dur="1250" fill="hold"/>
                                        <p:tgtEl>
                                          <p:spTgt spid="20"/>
                                        </p:tgtEl>
                                        <p:attrNameLst>
                                          <p:attrName>ppt_x</p:attrName>
                                          <p:attrName>ppt_y</p:attrName>
                                        </p:attrNameLst>
                                      </p:cBhvr>
                                      <p:rCtr x="5851" y="4977"/>
                                    </p:animMotion>
                                  </p:childTnLst>
                                </p:cTn>
                              </p:par>
                              <p:par>
                                <p:cTn id="70" presetID="42" presetClass="path" presetSubtype="0" accel="50000" decel="50000" fill="hold" grpId="0" nodeType="withEffect">
                                  <p:stCondLst>
                                    <p:cond delay="0"/>
                                  </p:stCondLst>
                                  <p:childTnLst>
                                    <p:animMotion origin="layout" path="M -2.22222E-6 -2.59259E-6 L 0.11736 0.10047 " pathEditMode="relative" rAng="0" ptsTypes="AA">
                                      <p:cBhvr>
                                        <p:cTn id="71" dur="1250" fill="hold"/>
                                        <p:tgtEl>
                                          <p:spTgt spid="21"/>
                                        </p:tgtEl>
                                        <p:attrNameLst>
                                          <p:attrName>ppt_x</p:attrName>
                                          <p:attrName>ppt_y</p:attrName>
                                        </p:attrNameLst>
                                      </p:cBhvr>
                                      <p:rCtr x="5868" y="5023"/>
                                    </p:animMotion>
                                  </p:childTnLst>
                                </p:cTn>
                              </p:par>
                              <p:par>
                                <p:cTn id="72" presetID="42" presetClass="path" presetSubtype="0" accel="50000" decel="50000" fill="hold" grpId="0" nodeType="withEffect">
                                  <p:stCondLst>
                                    <p:cond delay="0"/>
                                  </p:stCondLst>
                                  <p:childTnLst>
                                    <p:animMotion origin="layout" path="M 3.33333E-6 -2.59259E-6 L 0.11666 0.10047 " pathEditMode="relative" rAng="0" ptsTypes="AA">
                                      <p:cBhvr>
                                        <p:cTn id="73" dur="1250" fill="hold"/>
                                        <p:tgtEl>
                                          <p:spTgt spid="22"/>
                                        </p:tgtEl>
                                        <p:attrNameLst>
                                          <p:attrName>ppt_x</p:attrName>
                                          <p:attrName>ppt_y</p:attrName>
                                        </p:attrNameLst>
                                      </p:cBhvr>
                                      <p:rCtr x="5833" y="5023"/>
                                    </p:animMotion>
                                  </p:childTnLst>
                                </p:cTn>
                              </p:par>
                            </p:childTnLst>
                          </p:cTn>
                        </p:par>
                      </p:childTnLst>
                    </p:cTn>
                  </p:par>
                  <p:par>
                    <p:cTn id="74" fill="hold">
                      <p:stCondLst>
                        <p:cond delay="indefinite"/>
                      </p:stCondLst>
                      <p:childTnLst>
                        <p:par>
                          <p:cTn id="75" fill="hold">
                            <p:stCondLst>
                              <p:cond delay="0"/>
                            </p:stCondLst>
                            <p:childTnLst>
                              <p:par>
                                <p:cTn id="76" presetID="42" presetClass="path" presetSubtype="0" accel="50000" decel="50000" fill="hold" grpId="1" nodeType="clickEffect">
                                  <p:stCondLst>
                                    <p:cond delay="0"/>
                                  </p:stCondLst>
                                  <p:childTnLst>
                                    <p:animMotion origin="layout" path="M 0.11163 0.09977 L 0.08334 0.21111 " pathEditMode="relative" rAng="0" ptsTypes="AA">
                                      <p:cBhvr>
                                        <p:cTn id="77" dur="1250" fill="hold"/>
                                        <p:tgtEl>
                                          <p:spTgt spid="19"/>
                                        </p:tgtEl>
                                        <p:attrNameLst>
                                          <p:attrName>ppt_x</p:attrName>
                                          <p:attrName>ppt_y</p:attrName>
                                        </p:attrNameLst>
                                      </p:cBhvr>
                                      <p:rCtr x="-1406" y="5625"/>
                                    </p:animMotion>
                                  </p:childTnLst>
                                </p:cTn>
                              </p:par>
                              <p:par>
                                <p:cTn id="78" presetID="42" presetClass="path" presetSubtype="0" accel="50000" decel="50000" fill="hold" grpId="1" nodeType="withEffect">
                                  <p:stCondLst>
                                    <p:cond delay="0"/>
                                  </p:stCondLst>
                                  <p:childTnLst>
                                    <p:animMotion origin="layout" path="M 0.11718 0.09977 L 0.08507 0.21111 " pathEditMode="relative" rAng="0" ptsTypes="AA">
                                      <p:cBhvr>
                                        <p:cTn id="79" dur="1250" fill="hold"/>
                                        <p:tgtEl>
                                          <p:spTgt spid="20"/>
                                        </p:tgtEl>
                                        <p:attrNameLst>
                                          <p:attrName>ppt_x</p:attrName>
                                          <p:attrName>ppt_y</p:attrName>
                                        </p:attrNameLst>
                                      </p:cBhvr>
                                      <p:rCtr x="-1441" y="5625"/>
                                    </p:animMotion>
                                  </p:childTnLst>
                                </p:cTn>
                              </p:par>
                            </p:childTnLst>
                          </p:cTn>
                        </p:par>
                      </p:childTnLst>
                    </p:cTn>
                  </p:par>
                  <p:par>
                    <p:cTn id="80" fill="hold">
                      <p:stCondLst>
                        <p:cond delay="indefinite"/>
                      </p:stCondLst>
                      <p:childTnLst>
                        <p:par>
                          <p:cTn id="81" fill="hold">
                            <p:stCondLst>
                              <p:cond delay="0"/>
                            </p:stCondLst>
                            <p:childTnLst>
                              <p:par>
                                <p:cTn id="82" presetID="42" presetClass="path" presetSubtype="0" accel="50000" decel="50000" fill="hold" grpId="2" nodeType="clickEffect">
                                  <p:stCondLst>
                                    <p:cond delay="0"/>
                                  </p:stCondLst>
                                  <p:childTnLst>
                                    <p:animMotion origin="layout" path="M 0.08334 0.21111 L 0.05729 0.32152 " pathEditMode="relative" rAng="0" ptsTypes="AA">
                                      <p:cBhvr>
                                        <p:cTn id="83" dur="1250" fill="hold"/>
                                        <p:tgtEl>
                                          <p:spTgt spid="19"/>
                                        </p:tgtEl>
                                        <p:attrNameLst>
                                          <p:attrName>ppt_x</p:attrName>
                                          <p:attrName>ppt_y</p:attrName>
                                        </p:attrNameLst>
                                      </p:cBhvr>
                                      <p:rCtr x="-1302" y="5509"/>
                                    </p:animMotion>
                                  </p:childTnLst>
                                </p:cTn>
                              </p:par>
                              <p:par>
                                <p:cTn id="84" presetID="42" presetClass="path" presetSubtype="0" accel="50000" decel="50000" fill="hold" grpId="2" nodeType="withEffect">
                                  <p:stCondLst>
                                    <p:cond delay="0"/>
                                  </p:stCondLst>
                                  <p:childTnLst>
                                    <p:animMotion origin="layout" path="M 0.08507 0.21111 L 0.11459 0.32245 " pathEditMode="relative" rAng="0" ptsTypes="AA">
                                      <p:cBhvr>
                                        <p:cTn id="85" dur="1250" fill="hold"/>
                                        <p:tgtEl>
                                          <p:spTgt spid="20"/>
                                        </p:tgtEl>
                                        <p:attrNameLst>
                                          <p:attrName>ppt_x</p:attrName>
                                          <p:attrName>ppt_y</p:attrName>
                                        </p:attrNameLst>
                                      </p:cBhvr>
                                      <p:rCtr x="1476" y="5556"/>
                                    </p:animMotion>
                                  </p:childTnLst>
                                </p:cTn>
                              </p:par>
                            </p:childTnLst>
                          </p:cTn>
                        </p:par>
                      </p:childTnLst>
                    </p:cTn>
                  </p:par>
                  <p:par>
                    <p:cTn id="86" fill="hold">
                      <p:stCondLst>
                        <p:cond delay="indefinite"/>
                      </p:stCondLst>
                      <p:childTnLst>
                        <p:par>
                          <p:cTn id="87" fill="hold">
                            <p:stCondLst>
                              <p:cond delay="0"/>
                            </p:stCondLst>
                            <p:childTnLst>
                              <p:par>
                                <p:cTn id="88" presetID="42" presetClass="path" presetSubtype="0" accel="50000" decel="50000" fill="hold" grpId="3" nodeType="clickEffect">
                                  <p:stCondLst>
                                    <p:cond delay="0"/>
                                  </p:stCondLst>
                                  <p:childTnLst>
                                    <p:animMotion origin="layout" path="M 0.05729 0.32152 L 0.08334 0.43333 " pathEditMode="relative" rAng="0" ptsTypes="AA">
                                      <p:cBhvr>
                                        <p:cTn id="89" dur="1250" fill="hold"/>
                                        <p:tgtEl>
                                          <p:spTgt spid="19"/>
                                        </p:tgtEl>
                                        <p:attrNameLst>
                                          <p:attrName>ppt_x</p:attrName>
                                          <p:attrName>ppt_y</p:attrName>
                                        </p:attrNameLst>
                                      </p:cBhvr>
                                      <p:rCtr x="1302" y="5579"/>
                                    </p:animMotion>
                                  </p:childTnLst>
                                </p:cTn>
                              </p:par>
                            </p:childTnLst>
                          </p:cTn>
                        </p:par>
                        <p:par>
                          <p:cTn id="90" fill="hold">
                            <p:stCondLst>
                              <p:cond delay="1250"/>
                            </p:stCondLst>
                            <p:childTnLst>
                              <p:par>
                                <p:cTn id="91" presetID="42" presetClass="path" presetSubtype="0" accel="50000" decel="50000" fill="hold" grpId="3" nodeType="afterEffect">
                                  <p:stCondLst>
                                    <p:cond delay="0"/>
                                  </p:stCondLst>
                                  <p:childTnLst>
                                    <p:animMotion origin="layout" path="M 0.11459 0.32245 L 0.08542 0.43333 " pathEditMode="relative" rAng="0" ptsTypes="AA">
                                      <p:cBhvr>
                                        <p:cTn id="92" dur="1250" fill="hold"/>
                                        <p:tgtEl>
                                          <p:spTgt spid="20"/>
                                        </p:tgtEl>
                                        <p:attrNameLst>
                                          <p:attrName>ppt_x</p:attrName>
                                          <p:attrName>ppt_y</p:attrName>
                                        </p:attrNameLst>
                                      </p:cBhvr>
                                      <p:rCtr x="-1458" y="5532"/>
                                    </p:animMotion>
                                  </p:childTnLst>
                                </p:cTn>
                              </p:par>
                            </p:childTnLst>
                          </p:cTn>
                        </p:par>
                      </p:childTnLst>
                    </p:cTn>
                  </p:par>
                  <p:par>
                    <p:cTn id="93" fill="hold">
                      <p:stCondLst>
                        <p:cond delay="indefinite"/>
                      </p:stCondLst>
                      <p:childTnLst>
                        <p:par>
                          <p:cTn id="94" fill="hold">
                            <p:stCondLst>
                              <p:cond delay="0"/>
                            </p:stCondLst>
                            <p:childTnLst>
                              <p:par>
                                <p:cTn id="95" presetID="42" presetClass="path" presetSubtype="0" accel="50000" decel="50000" fill="hold" grpId="1" nodeType="clickEffect">
                                  <p:stCondLst>
                                    <p:cond delay="0"/>
                                  </p:stCondLst>
                                  <p:childTnLst>
                                    <p:animMotion origin="layout" path="M 0.11736 0.10046 L 0.17257 0.21158 " pathEditMode="relative" rAng="0" ptsTypes="AA">
                                      <p:cBhvr>
                                        <p:cTn id="96" dur="1250" fill="hold"/>
                                        <p:tgtEl>
                                          <p:spTgt spid="21"/>
                                        </p:tgtEl>
                                        <p:attrNameLst>
                                          <p:attrName>ppt_x</p:attrName>
                                          <p:attrName>ppt_y</p:attrName>
                                        </p:attrNameLst>
                                      </p:cBhvr>
                                      <p:rCtr x="2882" y="5602"/>
                                    </p:animMotion>
                                  </p:childTnLst>
                                </p:cTn>
                              </p:par>
                              <p:par>
                                <p:cTn id="97" presetID="42" presetClass="path" presetSubtype="0" accel="50000" decel="50000" fill="hold" grpId="1" nodeType="withEffect">
                                  <p:stCondLst>
                                    <p:cond delay="0"/>
                                  </p:stCondLst>
                                  <p:childTnLst>
                                    <p:animMotion origin="layout" path="M 0.11666 0.10047 L 0.17396 0.21158 " pathEditMode="relative" rAng="0" ptsTypes="AA">
                                      <p:cBhvr>
                                        <p:cTn id="98" dur="1250" fill="hold"/>
                                        <p:tgtEl>
                                          <p:spTgt spid="22"/>
                                        </p:tgtEl>
                                        <p:attrNameLst>
                                          <p:attrName>ppt_x</p:attrName>
                                          <p:attrName>ppt_y</p:attrName>
                                        </p:attrNameLst>
                                      </p:cBhvr>
                                      <p:rCtr x="2865" y="5625"/>
                                    </p:animMotion>
                                  </p:childTnLst>
                                </p:cTn>
                              </p:par>
                            </p:childTnLst>
                          </p:cTn>
                        </p:par>
                      </p:childTnLst>
                    </p:cTn>
                  </p:par>
                  <p:par>
                    <p:cTn id="99" fill="hold">
                      <p:stCondLst>
                        <p:cond delay="indefinite"/>
                      </p:stCondLst>
                      <p:childTnLst>
                        <p:par>
                          <p:cTn id="100" fill="hold">
                            <p:stCondLst>
                              <p:cond delay="0"/>
                            </p:stCondLst>
                            <p:childTnLst>
                              <p:par>
                                <p:cTn id="101" presetID="42" presetClass="path" presetSubtype="0" accel="50000" decel="50000" fill="hold" grpId="2" nodeType="clickEffect">
                                  <p:stCondLst>
                                    <p:cond delay="0"/>
                                  </p:stCondLst>
                                  <p:childTnLst>
                                    <p:animMotion origin="layout" path="M 0.17257 0.21157 L 0.14636 0.32315 " pathEditMode="relative" rAng="0" ptsTypes="AA">
                                      <p:cBhvr>
                                        <p:cTn id="102" dur="1250" fill="hold"/>
                                        <p:tgtEl>
                                          <p:spTgt spid="21"/>
                                        </p:tgtEl>
                                        <p:attrNameLst>
                                          <p:attrName>ppt_x</p:attrName>
                                          <p:attrName>ppt_y</p:attrName>
                                        </p:attrNameLst>
                                      </p:cBhvr>
                                      <p:rCtr x="-1354" y="5625"/>
                                    </p:animMotion>
                                  </p:childTnLst>
                                </p:cTn>
                              </p:par>
                              <p:par>
                                <p:cTn id="103" presetID="42" presetClass="path" presetSubtype="0" accel="50000" decel="50000" fill="hold" grpId="2" nodeType="withEffect">
                                  <p:stCondLst>
                                    <p:cond delay="0"/>
                                  </p:stCondLst>
                                  <p:childTnLst>
                                    <p:animMotion origin="layout" path="M 0.17396 0.21158 L 0.20416 0.32315 " pathEditMode="relative" rAng="0" ptsTypes="AA">
                                      <p:cBhvr>
                                        <p:cTn id="104" dur="1250" fill="hold"/>
                                        <p:tgtEl>
                                          <p:spTgt spid="22"/>
                                        </p:tgtEl>
                                        <p:attrNameLst>
                                          <p:attrName>ppt_x</p:attrName>
                                          <p:attrName>ppt_y</p:attrName>
                                        </p:attrNameLst>
                                      </p:cBhvr>
                                      <p:rCtr x="1563" y="5556"/>
                                    </p:animMotion>
                                  </p:childTnLst>
                                </p:cTn>
                              </p:par>
                            </p:childTnLst>
                          </p:cTn>
                        </p:par>
                      </p:childTnLst>
                    </p:cTn>
                  </p:par>
                  <p:par>
                    <p:cTn id="105" fill="hold">
                      <p:stCondLst>
                        <p:cond delay="indefinite"/>
                      </p:stCondLst>
                      <p:childTnLst>
                        <p:par>
                          <p:cTn id="106" fill="hold">
                            <p:stCondLst>
                              <p:cond delay="0"/>
                            </p:stCondLst>
                            <p:childTnLst>
                              <p:par>
                                <p:cTn id="107" presetID="42" presetClass="path" presetSubtype="0" accel="50000" decel="50000" fill="hold" grpId="3" nodeType="clickEffect">
                                  <p:stCondLst>
                                    <p:cond delay="0"/>
                                  </p:stCondLst>
                                  <p:childTnLst>
                                    <p:animMotion origin="layout" path="M 0.14635 0.32314 L 0.1724 0.43403 " pathEditMode="relative" rAng="0" ptsTypes="AA">
                                      <p:cBhvr>
                                        <p:cTn id="108" dur="1250" fill="hold"/>
                                        <p:tgtEl>
                                          <p:spTgt spid="21"/>
                                        </p:tgtEl>
                                        <p:attrNameLst>
                                          <p:attrName>ppt_x</p:attrName>
                                          <p:attrName>ppt_y</p:attrName>
                                        </p:attrNameLst>
                                      </p:cBhvr>
                                      <p:rCtr x="1406" y="5579"/>
                                    </p:animMotion>
                                  </p:childTnLst>
                                </p:cTn>
                              </p:par>
                            </p:childTnLst>
                          </p:cTn>
                        </p:par>
                        <p:par>
                          <p:cTn id="109" fill="hold">
                            <p:stCondLst>
                              <p:cond delay="1250"/>
                            </p:stCondLst>
                            <p:childTnLst>
                              <p:par>
                                <p:cTn id="110" presetID="42" presetClass="path" presetSubtype="0" accel="50000" decel="50000" fill="hold" grpId="3" nodeType="afterEffect">
                                  <p:stCondLst>
                                    <p:cond delay="0"/>
                                  </p:stCondLst>
                                  <p:childTnLst>
                                    <p:animMotion origin="layout" path="M 0.20416 0.32314 L 0.17257 0.43403 " pathEditMode="relative" rAng="0" ptsTypes="AA">
                                      <p:cBhvr>
                                        <p:cTn id="111" dur="1250" fill="hold"/>
                                        <p:tgtEl>
                                          <p:spTgt spid="22"/>
                                        </p:tgtEl>
                                        <p:attrNameLst>
                                          <p:attrName>ppt_x</p:attrName>
                                          <p:attrName>ppt_y</p:attrName>
                                        </p:attrNameLst>
                                      </p:cBhvr>
                                      <p:rCtr x="-1458" y="5579"/>
                                    </p:animMotion>
                                  </p:childTnLst>
                                </p:cTn>
                              </p:par>
                            </p:childTnLst>
                          </p:cTn>
                        </p:par>
                      </p:childTnLst>
                    </p:cTn>
                  </p:par>
                  <p:par>
                    <p:cTn id="112" fill="hold">
                      <p:stCondLst>
                        <p:cond delay="indefinite"/>
                      </p:stCondLst>
                      <p:childTnLst>
                        <p:par>
                          <p:cTn id="113" fill="hold">
                            <p:stCondLst>
                              <p:cond delay="0"/>
                            </p:stCondLst>
                            <p:childTnLst>
                              <p:par>
                                <p:cTn id="114" presetID="42" presetClass="path" presetSubtype="0" accel="50000" decel="50000" fill="hold" grpId="4" nodeType="clickEffect">
                                  <p:stCondLst>
                                    <p:cond delay="0"/>
                                  </p:stCondLst>
                                  <p:childTnLst>
                                    <p:animMotion origin="layout" path="M 0.1724 0.43403 L 0.00191 0.54445 " pathEditMode="relative" rAng="0" ptsTypes="AA">
                                      <p:cBhvr>
                                        <p:cTn id="115" dur="1250" fill="hold"/>
                                        <p:tgtEl>
                                          <p:spTgt spid="21"/>
                                        </p:tgtEl>
                                        <p:attrNameLst>
                                          <p:attrName>ppt_x</p:attrName>
                                          <p:attrName>ppt_y</p:attrName>
                                        </p:attrNameLst>
                                      </p:cBhvr>
                                      <p:rCtr x="-8576" y="5440"/>
                                    </p:animMotion>
                                  </p:childTnLst>
                                </p:cTn>
                              </p:par>
                            </p:childTnLst>
                          </p:cTn>
                        </p:par>
                        <p:par>
                          <p:cTn id="116" fill="hold">
                            <p:stCondLst>
                              <p:cond delay="1250"/>
                            </p:stCondLst>
                            <p:childTnLst>
                              <p:par>
                                <p:cTn id="117" presetID="42" presetClass="path" presetSubtype="0" accel="50000" decel="50000" fill="hold" grpId="4" nodeType="afterEffect">
                                  <p:stCondLst>
                                    <p:cond delay="0"/>
                                  </p:stCondLst>
                                  <p:childTnLst>
                                    <p:animMotion origin="layout" path="M 0.08334 0.43333 L 0.1691 0.54514 " pathEditMode="relative" rAng="0" ptsTypes="AA">
                                      <p:cBhvr>
                                        <p:cTn id="118" dur="1250" fill="hold"/>
                                        <p:tgtEl>
                                          <p:spTgt spid="19"/>
                                        </p:tgtEl>
                                        <p:attrNameLst>
                                          <p:attrName>ppt_x</p:attrName>
                                          <p:attrName>ppt_y</p:attrName>
                                        </p:attrNameLst>
                                      </p:cBhvr>
                                      <p:rCtr x="4288" y="5579"/>
                                    </p:animMotion>
                                  </p:childTnLst>
                                </p:cTn>
                              </p:par>
                            </p:childTnLst>
                          </p:cTn>
                        </p:par>
                        <p:par>
                          <p:cTn id="119" fill="hold">
                            <p:stCondLst>
                              <p:cond delay="2500"/>
                            </p:stCondLst>
                            <p:childTnLst>
                              <p:par>
                                <p:cTn id="120" presetID="42" presetClass="path" presetSubtype="0" accel="50000" decel="50000" fill="hold" grpId="4" nodeType="afterEffect">
                                  <p:stCondLst>
                                    <p:cond delay="0"/>
                                  </p:stCondLst>
                                  <p:childTnLst>
                                    <p:animMotion origin="layout" path="M 0.17257 0.43403 L 0.0592 0.54445 " pathEditMode="relative" rAng="0" ptsTypes="AA">
                                      <p:cBhvr>
                                        <p:cTn id="121" dur="1250" fill="hold"/>
                                        <p:tgtEl>
                                          <p:spTgt spid="22"/>
                                        </p:tgtEl>
                                        <p:attrNameLst>
                                          <p:attrName>ppt_x</p:attrName>
                                          <p:attrName>ppt_y</p:attrName>
                                        </p:attrNameLst>
                                      </p:cBhvr>
                                      <p:rCtr x="-5677" y="5509"/>
                                    </p:animMotion>
                                  </p:childTnLst>
                                </p:cTn>
                              </p:par>
                            </p:childTnLst>
                          </p:cTn>
                        </p:par>
                        <p:par>
                          <p:cTn id="122" fill="hold">
                            <p:stCondLst>
                              <p:cond delay="3750"/>
                            </p:stCondLst>
                            <p:childTnLst>
                              <p:par>
                                <p:cTn id="123" presetID="42" presetClass="path" presetSubtype="0" accel="50000" decel="50000" fill="hold" grpId="4" nodeType="afterEffect">
                                  <p:stCondLst>
                                    <p:cond delay="0"/>
                                  </p:stCondLst>
                                  <p:childTnLst>
                                    <p:animMotion origin="layout" path="M 0.08542 0.43333 L 0.22952 0.54514 " pathEditMode="relative" rAng="0" ptsTypes="AA">
                                      <p:cBhvr>
                                        <p:cTn id="124" dur="1250" fill="hold"/>
                                        <p:tgtEl>
                                          <p:spTgt spid="20"/>
                                        </p:tgtEl>
                                        <p:attrNameLst>
                                          <p:attrName>ppt_x</p:attrName>
                                          <p:attrName>ppt_y</p:attrName>
                                        </p:attrNameLst>
                                      </p:cBhvr>
                                      <p:rCtr x="7205" y="5579"/>
                                    </p:animMotion>
                                  </p:childTnLst>
                                </p:cTn>
                              </p:par>
                            </p:childTnLst>
                          </p:cTn>
                        </p:par>
                      </p:childTnLst>
                    </p:cTn>
                  </p:par>
                  <p:par>
                    <p:cTn id="125" fill="hold">
                      <p:stCondLst>
                        <p:cond delay="indefinite"/>
                      </p:stCondLst>
                      <p:childTnLst>
                        <p:par>
                          <p:cTn id="126" fill="hold">
                            <p:stCondLst>
                              <p:cond delay="0"/>
                            </p:stCondLst>
                            <p:childTnLst>
                              <p:par>
                                <p:cTn id="127" presetID="42" presetClass="path" presetSubtype="0" accel="50000" decel="50000" fill="hold" grpId="5" nodeType="clickEffect">
                                  <p:stCondLst>
                                    <p:cond delay="0"/>
                                  </p:stCondLst>
                                  <p:childTnLst>
                                    <p:animMotion origin="layout" path="M 0.00191 0.54445 L -0.34288 0.65764 " pathEditMode="relative" rAng="0" ptsTypes="AA">
                                      <p:cBhvr>
                                        <p:cTn id="128" dur="1250" fill="hold"/>
                                        <p:tgtEl>
                                          <p:spTgt spid="21"/>
                                        </p:tgtEl>
                                        <p:attrNameLst>
                                          <p:attrName>ppt_x</p:attrName>
                                          <p:attrName>ppt_y</p:attrName>
                                        </p:attrNameLst>
                                      </p:cBhvr>
                                      <p:rCtr x="-17153" y="5648"/>
                                    </p:animMotion>
                                  </p:childTnLst>
                                </p:cTn>
                              </p:par>
                            </p:childTnLst>
                          </p:cTn>
                        </p:par>
                        <p:par>
                          <p:cTn id="129" fill="hold">
                            <p:stCondLst>
                              <p:cond delay="1250"/>
                            </p:stCondLst>
                            <p:childTnLst>
                              <p:par>
                                <p:cTn id="130" presetID="42" presetClass="path" presetSubtype="0" accel="50000" decel="50000" fill="hold" grpId="5" nodeType="afterEffect">
                                  <p:stCondLst>
                                    <p:cond delay="0"/>
                                  </p:stCondLst>
                                  <p:childTnLst>
                                    <p:animMotion origin="layout" path="M -0.17326 0.54444 L -8.33333E-7 0.65671 " pathEditMode="relative" rAng="0" ptsTypes="AA">
                                      <p:cBhvr>
                                        <p:cTn id="131" dur="1250" fill="hold"/>
                                        <p:tgtEl>
                                          <p:spTgt spid="16"/>
                                        </p:tgtEl>
                                        <p:attrNameLst>
                                          <p:attrName>ppt_x</p:attrName>
                                          <p:attrName>ppt_y</p:attrName>
                                        </p:attrNameLst>
                                      </p:cBhvr>
                                      <p:rCtr x="8663" y="5602"/>
                                    </p:animMotion>
                                  </p:childTnLst>
                                </p:cTn>
                              </p:par>
                            </p:childTnLst>
                          </p:cTn>
                        </p:par>
                        <p:par>
                          <p:cTn id="132" fill="hold">
                            <p:stCondLst>
                              <p:cond delay="2500"/>
                            </p:stCondLst>
                            <p:childTnLst>
                              <p:par>
                                <p:cTn id="133" presetID="42" presetClass="path" presetSubtype="0" accel="50000" decel="50000" fill="hold" grpId="5" nodeType="afterEffect">
                                  <p:stCondLst>
                                    <p:cond delay="0"/>
                                  </p:stCondLst>
                                  <p:childTnLst>
                                    <p:animMotion origin="layout" path="M -0.17274 0.54444 L -0.00208 0.65671 " pathEditMode="relative" rAng="0" ptsTypes="AA">
                                      <p:cBhvr>
                                        <p:cTn id="134" dur="1250" fill="hold"/>
                                        <p:tgtEl>
                                          <p:spTgt spid="17"/>
                                        </p:tgtEl>
                                        <p:attrNameLst>
                                          <p:attrName>ppt_x</p:attrName>
                                          <p:attrName>ppt_y</p:attrName>
                                        </p:attrNameLst>
                                      </p:cBhvr>
                                      <p:rCtr x="8559" y="5579"/>
                                    </p:animMotion>
                                  </p:childTnLst>
                                </p:cTn>
                              </p:par>
                            </p:childTnLst>
                          </p:cTn>
                        </p:par>
                        <p:par>
                          <p:cTn id="135" fill="hold">
                            <p:stCondLst>
                              <p:cond delay="3750"/>
                            </p:stCondLst>
                            <p:childTnLst>
                              <p:par>
                                <p:cTn id="136" presetID="42" presetClass="path" presetSubtype="0" accel="50000" decel="50000" fill="hold" grpId="5" nodeType="afterEffect">
                                  <p:stCondLst>
                                    <p:cond delay="0"/>
                                  </p:stCondLst>
                                  <p:childTnLst>
                                    <p:animMotion origin="layout" path="M 0.1691 0.54514 L -0.05729 0.65671 " pathEditMode="relative" rAng="0" ptsTypes="AA">
                                      <p:cBhvr>
                                        <p:cTn id="137" dur="1250" fill="hold"/>
                                        <p:tgtEl>
                                          <p:spTgt spid="19"/>
                                        </p:tgtEl>
                                        <p:attrNameLst>
                                          <p:attrName>ppt_x</p:attrName>
                                          <p:attrName>ppt_y</p:attrName>
                                        </p:attrNameLst>
                                      </p:cBhvr>
                                      <p:rCtr x="-11319" y="5579"/>
                                    </p:animMotion>
                                  </p:childTnLst>
                                </p:cTn>
                              </p:par>
                            </p:childTnLst>
                          </p:cTn>
                        </p:par>
                        <p:par>
                          <p:cTn id="138" fill="hold">
                            <p:stCondLst>
                              <p:cond delay="5000"/>
                            </p:stCondLst>
                            <p:childTnLst>
                              <p:par>
                                <p:cTn id="139" presetID="42" presetClass="path" presetSubtype="0" accel="50000" decel="50000" fill="hold" grpId="5" nodeType="afterEffect">
                                  <p:stCondLst>
                                    <p:cond delay="0"/>
                                  </p:stCondLst>
                                  <p:childTnLst>
                                    <p:animMotion origin="layout" path="M -0.17257 0.54444 L 0.0573 0.65671 " pathEditMode="relative" rAng="0" ptsTypes="AA">
                                      <p:cBhvr>
                                        <p:cTn id="140" dur="1250" fill="hold"/>
                                        <p:tgtEl>
                                          <p:spTgt spid="18"/>
                                        </p:tgtEl>
                                        <p:attrNameLst>
                                          <p:attrName>ppt_x</p:attrName>
                                          <p:attrName>ppt_y</p:attrName>
                                        </p:attrNameLst>
                                      </p:cBhvr>
                                      <p:rCtr x="11493" y="5602"/>
                                    </p:animMotion>
                                  </p:childTnLst>
                                </p:cTn>
                              </p:par>
                            </p:childTnLst>
                          </p:cTn>
                        </p:par>
                        <p:par>
                          <p:cTn id="141" fill="hold">
                            <p:stCondLst>
                              <p:cond delay="6250"/>
                            </p:stCondLst>
                            <p:childTnLst>
                              <p:par>
                                <p:cTn id="142" presetID="42" presetClass="path" presetSubtype="0" accel="50000" decel="50000" fill="hold" grpId="5" nodeType="afterEffect">
                                  <p:stCondLst>
                                    <p:cond delay="0"/>
                                  </p:stCondLst>
                                  <p:childTnLst>
                                    <p:animMotion origin="layout" path="M 0.05886 0.54444 L 0.2842 0.65671 " pathEditMode="relative" rAng="0" ptsTypes="AA">
                                      <p:cBhvr>
                                        <p:cTn id="143" dur="1250" fill="hold"/>
                                        <p:tgtEl>
                                          <p:spTgt spid="7"/>
                                        </p:tgtEl>
                                        <p:attrNameLst>
                                          <p:attrName>ppt_x</p:attrName>
                                          <p:attrName>ppt_y</p:attrName>
                                        </p:attrNameLst>
                                      </p:cBhvr>
                                      <p:rCtr x="11267" y="5602"/>
                                    </p:animMotion>
                                  </p:childTnLst>
                                </p:cTn>
                              </p:par>
                            </p:childTnLst>
                          </p:cTn>
                        </p:par>
                        <p:par>
                          <p:cTn id="144" fill="hold">
                            <p:stCondLst>
                              <p:cond delay="7500"/>
                            </p:stCondLst>
                            <p:childTnLst>
                              <p:par>
                                <p:cTn id="145" presetID="42" presetClass="path" presetSubtype="0" accel="50000" decel="50000" fill="hold" grpId="5" nodeType="afterEffect">
                                  <p:stCondLst>
                                    <p:cond delay="0"/>
                                  </p:stCondLst>
                                  <p:childTnLst>
                                    <p:animMotion origin="layout" path="M 0.0592 0.54445 L -0.05764 0.65741 " pathEditMode="relative" rAng="0" ptsTypes="AA">
                                      <p:cBhvr>
                                        <p:cTn id="146" dur="1250" fill="hold"/>
                                        <p:tgtEl>
                                          <p:spTgt spid="22"/>
                                        </p:tgtEl>
                                        <p:attrNameLst>
                                          <p:attrName>ppt_x</p:attrName>
                                          <p:attrName>ppt_y</p:attrName>
                                        </p:attrNameLst>
                                      </p:cBhvr>
                                      <p:rCtr x="-5851" y="5648"/>
                                    </p:animMotion>
                                  </p:childTnLst>
                                </p:cTn>
                              </p:par>
                            </p:childTnLst>
                          </p:cTn>
                        </p:par>
                        <p:par>
                          <p:cTn id="147" fill="hold">
                            <p:stCondLst>
                              <p:cond delay="8750"/>
                            </p:stCondLst>
                            <p:childTnLst>
                              <p:par>
                                <p:cTn id="148" presetID="42" presetClass="path" presetSubtype="0" accel="50000" decel="50000" fill="hold" grpId="5" nodeType="afterEffect">
                                  <p:stCondLst>
                                    <p:cond delay="0"/>
                                  </p:stCondLst>
                                  <p:childTnLst>
                                    <p:animMotion origin="layout" path="M 0.22951 0.54514 L 0.11389 0.65578 " pathEditMode="relative" rAng="0" ptsTypes="AA">
                                      <p:cBhvr>
                                        <p:cTn id="149" dur="1250" fill="hold"/>
                                        <p:tgtEl>
                                          <p:spTgt spid="20"/>
                                        </p:tgtEl>
                                        <p:attrNameLst>
                                          <p:attrName>ppt_x</p:attrName>
                                          <p:attrName>ppt_y</p:attrName>
                                        </p:attrNameLst>
                                      </p:cBhvr>
                                      <p:rCtr x="-5747" y="555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7" grpId="3" animBg="1"/>
      <p:bldP spid="7" grpId="4" animBg="1"/>
      <p:bldP spid="7" grpId="5" animBg="1"/>
      <p:bldP spid="16" grpId="0" animBg="1"/>
      <p:bldP spid="16" grpId="1" animBg="1"/>
      <p:bldP spid="16" grpId="2" animBg="1"/>
      <p:bldP spid="16" grpId="3" animBg="1"/>
      <p:bldP spid="16" grpId="4" animBg="1"/>
      <p:bldP spid="16" grpId="5" animBg="1"/>
      <p:bldP spid="17" grpId="0" animBg="1"/>
      <p:bldP spid="17" grpId="1" animBg="1"/>
      <p:bldP spid="17" grpId="2" animBg="1"/>
      <p:bldP spid="17" grpId="3" animBg="1"/>
      <p:bldP spid="17" grpId="4" animBg="1"/>
      <p:bldP spid="17" grpId="5" animBg="1"/>
      <p:bldP spid="18" grpId="0" animBg="1"/>
      <p:bldP spid="18" grpId="1" animBg="1"/>
      <p:bldP spid="18" grpId="2" animBg="1"/>
      <p:bldP spid="18" grpId="3" animBg="1"/>
      <p:bldP spid="18" grpId="4" animBg="1"/>
      <p:bldP spid="18" grpId="5" animBg="1"/>
      <p:bldP spid="19" grpId="0" animBg="1"/>
      <p:bldP spid="19" grpId="1" animBg="1"/>
      <p:bldP spid="19" grpId="2" animBg="1"/>
      <p:bldP spid="19" grpId="3" animBg="1"/>
      <p:bldP spid="19" grpId="4" animBg="1"/>
      <p:bldP spid="19" grpId="5" animBg="1"/>
      <p:bldP spid="20" grpId="0" animBg="1"/>
      <p:bldP spid="20" grpId="1" animBg="1"/>
      <p:bldP spid="20" grpId="2" animBg="1"/>
      <p:bldP spid="20" grpId="3" animBg="1"/>
      <p:bldP spid="20" grpId="4" animBg="1"/>
      <p:bldP spid="20" grpId="5" animBg="1"/>
      <p:bldP spid="21" grpId="0" animBg="1"/>
      <p:bldP spid="21" grpId="1" animBg="1"/>
      <p:bldP spid="21" grpId="2" animBg="1"/>
      <p:bldP spid="21" grpId="3" animBg="1"/>
      <p:bldP spid="21" grpId="4" animBg="1"/>
      <p:bldP spid="21" grpId="5" animBg="1"/>
      <p:bldP spid="22" grpId="0" animBg="1"/>
      <p:bldP spid="22" grpId="1" animBg="1"/>
      <p:bldP spid="22" grpId="2" animBg="1"/>
      <p:bldP spid="22" grpId="3" animBg="1"/>
      <p:bldP spid="22" grpId="4" animBg="1"/>
      <p:bldP spid="22" grpId="5"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Merge Sort (visualization)</a:t>
            </a:r>
          </a:p>
        </p:txBody>
      </p:sp>
      <p:pic>
        <p:nvPicPr>
          <p:cNvPr id="3" name="Content Placeholder 5" descr="Diagram, schematic&#10;&#10;Description automatically generated">
            <a:extLst>
              <a:ext uri="{FF2B5EF4-FFF2-40B4-BE49-F238E27FC236}">
                <a16:creationId xmlns:a16="http://schemas.microsoft.com/office/drawing/2014/main" id="{39372BDA-D5A1-D775-D7E0-9FCA7DD078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1543" y="1481138"/>
            <a:ext cx="4700915" cy="4525962"/>
          </a:xfrm>
        </p:spPr>
      </p:pic>
    </p:spTree>
    <p:extLst>
      <p:ext uri="{BB962C8B-B14F-4D97-AF65-F5344CB8AC3E}">
        <p14:creationId xmlns:p14="http://schemas.microsoft.com/office/powerpoint/2010/main" val="2808885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F3A10-6D96-43CE-9911-C70556DADC8E}"/>
              </a:ext>
            </a:extLst>
          </p:cNvPr>
          <p:cNvSpPr>
            <a:spLocks noGrp="1"/>
          </p:cNvSpPr>
          <p:nvPr>
            <p:ph type="title"/>
          </p:nvPr>
        </p:nvSpPr>
        <p:spPr/>
        <p:txBody>
          <a:bodyPr/>
          <a:lstStyle/>
          <a:p>
            <a:r>
              <a:rPr lang="en-US" dirty="0"/>
              <a:t>More Algorithms…</a:t>
            </a:r>
          </a:p>
        </p:txBody>
      </p:sp>
      <p:sp>
        <p:nvSpPr>
          <p:cNvPr id="3" name="Content Placeholder 2">
            <a:extLst>
              <a:ext uri="{FF2B5EF4-FFF2-40B4-BE49-F238E27FC236}">
                <a16:creationId xmlns:a16="http://schemas.microsoft.com/office/drawing/2014/main" id="{EE916EB1-9BC8-4AB4-B03E-D8538333E05A}"/>
              </a:ext>
            </a:extLst>
          </p:cNvPr>
          <p:cNvSpPr>
            <a:spLocks noGrp="1"/>
          </p:cNvSpPr>
          <p:nvPr>
            <p:ph idx="1"/>
          </p:nvPr>
        </p:nvSpPr>
        <p:spPr>
          <a:xfrm>
            <a:off x="380010" y="1481446"/>
            <a:ext cx="8383980" cy="4768352"/>
          </a:xfrm>
        </p:spPr>
        <p:txBody>
          <a:bodyPr>
            <a:normAutofit fontScale="77500" lnSpcReduction="20000"/>
          </a:bodyPr>
          <a:lstStyle/>
          <a:p>
            <a:r>
              <a:rPr lang="en-US" b="1" dirty="0"/>
              <a:t>Quick Sort</a:t>
            </a:r>
            <a:r>
              <a:rPr lang="en-US" dirty="0"/>
              <a:t> – Recursive Algorithm which swaps elements based on a ‘partition’.</a:t>
            </a:r>
          </a:p>
          <a:p>
            <a:r>
              <a:rPr lang="en-US" b="1" dirty="0"/>
              <a:t>Insertion Sort</a:t>
            </a:r>
            <a:r>
              <a:rPr lang="en-US" dirty="0"/>
              <a:t> – Iterative Algorithm which moves lower elements toward the front by swapping their position with higher elements and continuing until the lower element is in the correct position.</a:t>
            </a:r>
          </a:p>
          <a:p>
            <a:r>
              <a:rPr lang="en-US" b="1" dirty="0"/>
              <a:t>Counting Sort </a:t>
            </a:r>
            <a:r>
              <a:rPr lang="en-US" dirty="0"/>
              <a:t>– Iterative Algorithm that sorts elements of an array by counting the number of occurrences of each unique element and storing values an auxiliary Array. Then we use the index of the auxiliary array to map the sorted output.</a:t>
            </a:r>
          </a:p>
          <a:p>
            <a:r>
              <a:rPr lang="en-US" b="1" dirty="0"/>
              <a:t>Tim Sort</a:t>
            </a:r>
            <a:r>
              <a:rPr lang="en-US" dirty="0"/>
              <a:t> – Recursive Algorithm which combines both Insertion sort and Merge sort to organize elements in blocks, known as ‘Runs’, and merging sorted blocks together.</a:t>
            </a:r>
          </a:p>
          <a:p>
            <a:r>
              <a:rPr lang="en-US" dirty="0"/>
              <a:t>And more…</a:t>
            </a:r>
          </a:p>
          <a:p>
            <a:r>
              <a:rPr lang="en-US" dirty="0"/>
              <a:t>Practice, Study and Experience</a:t>
            </a:r>
          </a:p>
        </p:txBody>
      </p:sp>
      <p:sp>
        <p:nvSpPr>
          <p:cNvPr id="4" name="Slide Number Placeholder 3">
            <a:extLst>
              <a:ext uri="{FF2B5EF4-FFF2-40B4-BE49-F238E27FC236}">
                <a16:creationId xmlns:a16="http://schemas.microsoft.com/office/drawing/2014/main" id="{F66D5DD2-44AB-4EC0-AC75-89E36FA8D4AC}"/>
              </a:ext>
            </a:extLst>
          </p:cNvPr>
          <p:cNvSpPr>
            <a:spLocks noGrp="1"/>
          </p:cNvSpPr>
          <p:nvPr>
            <p:ph type="sldNum" sz="quarter" idx="12"/>
          </p:nvPr>
        </p:nvSpPr>
        <p:spPr/>
        <p:txBody>
          <a:bodyPr/>
          <a:lstStyle/>
          <a:p>
            <a:fld id="{F6728BC2-ACA3-447C-A909-F3F49211C066}" type="slidenum">
              <a:rPr lang="en-US" smtClean="0"/>
              <a:pPr/>
              <a:t>24</a:t>
            </a:fld>
            <a:endParaRPr lang="en-US" dirty="0"/>
          </a:p>
        </p:txBody>
      </p:sp>
    </p:spTree>
    <p:extLst>
      <p:ext uri="{BB962C8B-B14F-4D97-AF65-F5344CB8AC3E}">
        <p14:creationId xmlns:p14="http://schemas.microsoft.com/office/powerpoint/2010/main" val="3646155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AFA10-9A0E-4048-B6E6-64F738AF830A}"/>
              </a:ext>
            </a:extLst>
          </p:cNvPr>
          <p:cNvSpPr>
            <a:spLocks noGrp="1"/>
          </p:cNvSpPr>
          <p:nvPr>
            <p:ph type="title"/>
          </p:nvPr>
        </p:nvSpPr>
        <p:spPr/>
        <p:txBody>
          <a:bodyPr/>
          <a:lstStyle/>
          <a:p>
            <a:r>
              <a:rPr lang="en-US" dirty="0"/>
              <a:t>Algorithm Big-O</a:t>
            </a:r>
          </a:p>
        </p:txBody>
      </p:sp>
      <p:sp>
        <p:nvSpPr>
          <p:cNvPr id="3" name="Content Placeholder 2">
            <a:extLst>
              <a:ext uri="{FF2B5EF4-FFF2-40B4-BE49-F238E27FC236}">
                <a16:creationId xmlns:a16="http://schemas.microsoft.com/office/drawing/2014/main" id="{F299C914-EF41-45C7-AF52-D66AE0E6A46E}"/>
              </a:ext>
            </a:extLst>
          </p:cNvPr>
          <p:cNvSpPr>
            <a:spLocks noGrp="1"/>
          </p:cNvSpPr>
          <p:nvPr>
            <p:ph idx="1"/>
          </p:nvPr>
        </p:nvSpPr>
        <p:spPr>
          <a:xfrm>
            <a:off x="380010" y="1481445"/>
            <a:ext cx="8383980" cy="5247391"/>
          </a:xfrm>
        </p:spPr>
        <p:txBody>
          <a:bodyPr>
            <a:normAutofit fontScale="85000" lnSpcReduction="20000"/>
          </a:bodyPr>
          <a:lstStyle/>
          <a:p>
            <a:r>
              <a:rPr lang="en-US" dirty="0"/>
              <a:t>Linear Search</a:t>
            </a:r>
          </a:p>
          <a:p>
            <a:pPr lvl="1"/>
            <a:r>
              <a:rPr lang="en-US" dirty="0"/>
              <a:t>Time Complexity : O(n) – linear</a:t>
            </a:r>
          </a:p>
          <a:p>
            <a:pPr lvl="1"/>
            <a:r>
              <a:rPr lang="en-US" dirty="0"/>
              <a:t>Space Complexity : O(1) – Constant</a:t>
            </a:r>
          </a:p>
          <a:p>
            <a:r>
              <a:rPr lang="en-US" dirty="0"/>
              <a:t>Binary Search</a:t>
            </a:r>
          </a:p>
          <a:p>
            <a:pPr lvl="1"/>
            <a:r>
              <a:rPr lang="en-US" dirty="0"/>
              <a:t>Time Complexity : O(log n) – Logarithmic</a:t>
            </a:r>
          </a:p>
          <a:p>
            <a:pPr lvl="1"/>
            <a:r>
              <a:rPr lang="en-US" dirty="0"/>
              <a:t>Space Complexity : O(1) – Constant</a:t>
            </a:r>
          </a:p>
          <a:p>
            <a:r>
              <a:rPr lang="en-US" dirty="0"/>
              <a:t>Swap Elements</a:t>
            </a:r>
          </a:p>
          <a:p>
            <a:pPr lvl="1"/>
            <a:r>
              <a:rPr lang="en-US" dirty="0"/>
              <a:t>Time Complexity : O(1) – Constant</a:t>
            </a:r>
          </a:p>
          <a:p>
            <a:pPr lvl="1"/>
            <a:r>
              <a:rPr lang="en-US" dirty="0"/>
              <a:t>Space Complexity : O(1) – Constant</a:t>
            </a:r>
          </a:p>
          <a:p>
            <a:r>
              <a:rPr lang="en-US" dirty="0"/>
              <a:t>Bubble Sort</a:t>
            </a:r>
          </a:p>
          <a:p>
            <a:pPr lvl="1"/>
            <a:r>
              <a:rPr lang="en-US" dirty="0"/>
              <a:t>Time Complexity : O(n^2) – Exponential</a:t>
            </a:r>
          </a:p>
          <a:p>
            <a:pPr lvl="1"/>
            <a:r>
              <a:rPr lang="en-US" dirty="0"/>
              <a:t>Space Complexity : O(1) – Constant</a:t>
            </a:r>
          </a:p>
          <a:p>
            <a:r>
              <a:rPr lang="en-US" dirty="0"/>
              <a:t>Selection Sort</a:t>
            </a:r>
          </a:p>
          <a:p>
            <a:pPr lvl="1"/>
            <a:r>
              <a:rPr lang="en-US" dirty="0"/>
              <a:t>Time Complexity : O(n^2) – Exponential</a:t>
            </a:r>
          </a:p>
          <a:p>
            <a:pPr lvl="1"/>
            <a:r>
              <a:rPr lang="en-US" dirty="0"/>
              <a:t>Space Complexity : O(1) – Constant</a:t>
            </a:r>
          </a:p>
        </p:txBody>
      </p:sp>
      <p:sp>
        <p:nvSpPr>
          <p:cNvPr id="4" name="Slide Number Placeholder 3">
            <a:extLst>
              <a:ext uri="{FF2B5EF4-FFF2-40B4-BE49-F238E27FC236}">
                <a16:creationId xmlns:a16="http://schemas.microsoft.com/office/drawing/2014/main" id="{4067CE73-4EE8-4F69-BE3C-23BE29B15109}"/>
              </a:ext>
            </a:extLst>
          </p:cNvPr>
          <p:cNvSpPr>
            <a:spLocks noGrp="1"/>
          </p:cNvSpPr>
          <p:nvPr>
            <p:ph type="sldNum" sz="quarter" idx="12"/>
          </p:nvPr>
        </p:nvSpPr>
        <p:spPr/>
        <p:txBody>
          <a:bodyPr/>
          <a:lstStyle/>
          <a:p>
            <a:fld id="{F6728BC2-ACA3-447C-A909-F3F49211C066}" type="slidenum">
              <a:rPr lang="en-US" smtClean="0"/>
              <a:pPr/>
              <a:t>25</a:t>
            </a:fld>
            <a:endParaRPr lang="en-US" dirty="0"/>
          </a:p>
        </p:txBody>
      </p:sp>
    </p:spTree>
    <p:extLst>
      <p:ext uri="{BB962C8B-B14F-4D97-AF65-F5344CB8AC3E}">
        <p14:creationId xmlns:p14="http://schemas.microsoft.com/office/powerpoint/2010/main" val="365172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animEffect transition="in" filter="fade">
                                      <p:cBhvr>
                                        <p:cTn id="51" dur="500"/>
                                        <p:tgtEl>
                                          <p:spTgt spid="3">
                                            <p:txEl>
                                              <p:pRg st="12" end="12"/>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3">
                                            <p:txEl>
                                              <p:pRg st="13" end="13"/>
                                            </p:txEl>
                                          </p:spTgt>
                                        </p:tgtEl>
                                        <p:attrNameLst>
                                          <p:attrName>style.visibility</p:attrName>
                                        </p:attrNameLst>
                                      </p:cBhvr>
                                      <p:to>
                                        <p:strVal val="visible"/>
                                      </p:to>
                                    </p:set>
                                    <p:animEffect transition="in" filter="fade">
                                      <p:cBhvr>
                                        <p:cTn id="54" dur="500"/>
                                        <p:tgtEl>
                                          <p:spTgt spid="3">
                                            <p:txEl>
                                              <p:pRg st="13" end="13"/>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14" end="14"/>
                                            </p:txEl>
                                          </p:spTgt>
                                        </p:tgtEl>
                                        <p:attrNameLst>
                                          <p:attrName>style.visibility</p:attrName>
                                        </p:attrNameLst>
                                      </p:cBhvr>
                                      <p:to>
                                        <p:strVal val="visible"/>
                                      </p:to>
                                    </p:set>
                                    <p:animEffect transition="in" filter="fade">
                                      <p:cBhvr>
                                        <p:cTn id="5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AFA10-9A0E-4048-B6E6-64F738AF830A}"/>
              </a:ext>
            </a:extLst>
          </p:cNvPr>
          <p:cNvSpPr>
            <a:spLocks noGrp="1"/>
          </p:cNvSpPr>
          <p:nvPr>
            <p:ph type="title"/>
          </p:nvPr>
        </p:nvSpPr>
        <p:spPr/>
        <p:txBody>
          <a:bodyPr/>
          <a:lstStyle/>
          <a:p>
            <a:r>
              <a:rPr lang="en-US" dirty="0"/>
              <a:t>Algorithm Big-O</a:t>
            </a:r>
          </a:p>
        </p:txBody>
      </p:sp>
      <p:sp>
        <p:nvSpPr>
          <p:cNvPr id="3" name="Content Placeholder 2">
            <a:extLst>
              <a:ext uri="{FF2B5EF4-FFF2-40B4-BE49-F238E27FC236}">
                <a16:creationId xmlns:a16="http://schemas.microsoft.com/office/drawing/2014/main" id="{F299C914-EF41-45C7-AF52-D66AE0E6A46E}"/>
              </a:ext>
            </a:extLst>
          </p:cNvPr>
          <p:cNvSpPr>
            <a:spLocks noGrp="1"/>
          </p:cNvSpPr>
          <p:nvPr>
            <p:ph idx="1"/>
          </p:nvPr>
        </p:nvSpPr>
        <p:spPr>
          <a:xfrm>
            <a:off x="380010" y="1481445"/>
            <a:ext cx="8383980" cy="5247391"/>
          </a:xfrm>
        </p:spPr>
        <p:txBody>
          <a:bodyPr>
            <a:normAutofit fontScale="70000" lnSpcReduction="20000"/>
          </a:bodyPr>
          <a:lstStyle/>
          <a:p>
            <a:r>
              <a:rPr lang="en-US" dirty="0"/>
              <a:t>Merge Sort</a:t>
            </a:r>
          </a:p>
          <a:p>
            <a:pPr lvl="1"/>
            <a:r>
              <a:rPr lang="en-US" dirty="0"/>
              <a:t>Time Complexity : O(n log(n)) – N times logarithm of N</a:t>
            </a:r>
          </a:p>
          <a:p>
            <a:pPr lvl="1"/>
            <a:r>
              <a:rPr lang="en-US" dirty="0"/>
              <a:t>Space Complexity : O(n) – Linear</a:t>
            </a:r>
          </a:p>
          <a:p>
            <a:r>
              <a:rPr lang="en-US" dirty="0"/>
              <a:t>Quick Sort</a:t>
            </a:r>
          </a:p>
          <a:p>
            <a:pPr lvl="1"/>
            <a:r>
              <a:rPr lang="en-US" dirty="0"/>
              <a:t>Time Complexity : O(n^2) – Exponential</a:t>
            </a:r>
          </a:p>
          <a:p>
            <a:pPr lvl="1"/>
            <a:r>
              <a:rPr lang="en-US" dirty="0"/>
              <a:t>Space Complexity : O(n) – Linear</a:t>
            </a:r>
          </a:p>
          <a:p>
            <a:r>
              <a:rPr lang="en-US" dirty="0"/>
              <a:t>Insertion Sort</a:t>
            </a:r>
          </a:p>
          <a:p>
            <a:pPr lvl="1"/>
            <a:r>
              <a:rPr lang="en-US" dirty="0"/>
              <a:t>Time Complexity : O(n^2) – Exponential</a:t>
            </a:r>
          </a:p>
          <a:p>
            <a:pPr lvl="1"/>
            <a:r>
              <a:rPr lang="en-US" dirty="0"/>
              <a:t>Space Complexity : O(1) – Constant</a:t>
            </a:r>
          </a:p>
          <a:p>
            <a:r>
              <a:rPr lang="en-US" dirty="0"/>
              <a:t>Counting Sort</a:t>
            </a:r>
          </a:p>
          <a:p>
            <a:pPr lvl="1"/>
            <a:r>
              <a:rPr lang="en-US" dirty="0"/>
              <a:t>Time Complexity : O(N+K) – Complexity is dependent on the size of the collection and the range of the values within the collection.</a:t>
            </a:r>
          </a:p>
          <a:p>
            <a:pPr lvl="1"/>
            <a:r>
              <a:rPr lang="en-US" dirty="0"/>
              <a:t>Space Complexity : O(k) – Complexity can vary depending on the range different of values. N = number of element. K = range for elements.</a:t>
            </a:r>
          </a:p>
          <a:p>
            <a:pPr lvl="2"/>
            <a:r>
              <a:rPr lang="en-US" dirty="0"/>
              <a:t>N = number of elements</a:t>
            </a:r>
          </a:p>
          <a:p>
            <a:pPr lvl="2"/>
            <a:r>
              <a:rPr lang="en-US" dirty="0"/>
              <a:t>K = Range of elements (largest – smallest)</a:t>
            </a:r>
          </a:p>
          <a:p>
            <a:r>
              <a:rPr lang="en-US" dirty="0"/>
              <a:t>Tim Sort</a:t>
            </a:r>
          </a:p>
          <a:p>
            <a:pPr lvl="1"/>
            <a:r>
              <a:rPr lang="en-US" dirty="0"/>
              <a:t>Time Complexity : O(n log(n)) – N times logarithm of N</a:t>
            </a:r>
          </a:p>
          <a:p>
            <a:pPr lvl="1"/>
            <a:r>
              <a:rPr lang="en-US" dirty="0"/>
              <a:t>Space Complexity : O(1) – Constant</a:t>
            </a:r>
          </a:p>
        </p:txBody>
      </p:sp>
      <p:sp>
        <p:nvSpPr>
          <p:cNvPr id="4" name="Slide Number Placeholder 3">
            <a:extLst>
              <a:ext uri="{FF2B5EF4-FFF2-40B4-BE49-F238E27FC236}">
                <a16:creationId xmlns:a16="http://schemas.microsoft.com/office/drawing/2014/main" id="{4067CE73-4EE8-4F69-BE3C-23BE29B15109}"/>
              </a:ext>
            </a:extLst>
          </p:cNvPr>
          <p:cNvSpPr>
            <a:spLocks noGrp="1"/>
          </p:cNvSpPr>
          <p:nvPr>
            <p:ph type="sldNum" sz="quarter" idx="12"/>
          </p:nvPr>
        </p:nvSpPr>
        <p:spPr/>
        <p:txBody>
          <a:bodyPr/>
          <a:lstStyle/>
          <a:p>
            <a:fld id="{F6728BC2-ACA3-447C-A909-F3F49211C066}" type="slidenum">
              <a:rPr lang="en-US" smtClean="0"/>
              <a:pPr/>
              <a:t>26</a:t>
            </a:fld>
            <a:endParaRPr lang="en-US" dirty="0"/>
          </a:p>
        </p:txBody>
      </p:sp>
    </p:spTree>
    <p:extLst>
      <p:ext uri="{BB962C8B-B14F-4D97-AF65-F5344CB8AC3E}">
        <p14:creationId xmlns:p14="http://schemas.microsoft.com/office/powerpoint/2010/main" val="442613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fade">
                                      <p:cBhvr>
                                        <p:cTn id="49" dur="500"/>
                                        <p:tgtEl>
                                          <p:spTgt spid="3">
                                            <p:txEl>
                                              <p:pRg st="12" end="12"/>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13" end="13"/>
                                            </p:txEl>
                                          </p:spTgt>
                                        </p:tgtEl>
                                        <p:attrNameLst>
                                          <p:attrName>style.visibility</p:attrName>
                                        </p:attrNameLst>
                                      </p:cBhvr>
                                      <p:to>
                                        <p:strVal val="visible"/>
                                      </p:to>
                                    </p:set>
                                    <p:animEffect transition="in" filter="fade">
                                      <p:cBhvr>
                                        <p:cTn id="52" dur="500"/>
                                        <p:tgtEl>
                                          <p:spTgt spid="3">
                                            <p:txEl>
                                              <p:pRg st="13" end="1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4" end="14"/>
                                            </p:txEl>
                                          </p:spTgt>
                                        </p:tgtEl>
                                        <p:attrNameLst>
                                          <p:attrName>style.visibility</p:attrName>
                                        </p:attrNameLst>
                                      </p:cBhvr>
                                      <p:to>
                                        <p:strVal val="visible"/>
                                      </p:to>
                                    </p:set>
                                    <p:animEffect transition="in" filter="fade">
                                      <p:cBhvr>
                                        <p:cTn id="57" dur="500"/>
                                        <p:tgtEl>
                                          <p:spTgt spid="3">
                                            <p:txEl>
                                              <p:pRg st="14" end="14"/>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3">
                                            <p:txEl>
                                              <p:pRg st="15" end="15"/>
                                            </p:txEl>
                                          </p:spTgt>
                                        </p:tgtEl>
                                        <p:attrNameLst>
                                          <p:attrName>style.visibility</p:attrName>
                                        </p:attrNameLst>
                                      </p:cBhvr>
                                      <p:to>
                                        <p:strVal val="visible"/>
                                      </p:to>
                                    </p:set>
                                    <p:animEffect transition="in" filter="fade">
                                      <p:cBhvr>
                                        <p:cTn id="60" dur="500"/>
                                        <p:tgtEl>
                                          <p:spTgt spid="3">
                                            <p:txEl>
                                              <p:pRg st="15" end="15"/>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3">
                                            <p:txEl>
                                              <p:pRg st="16" end="16"/>
                                            </p:txEl>
                                          </p:spTgt>
                                        </p:tgtEl>
                                        <p:attrNameLst>
                                          <p:attrName>style.visibility</p:attrName>
                                        </p:attrNameLst>
                                      </p:cBhvr>
                                      <p:to>
                                        <p:strVal val="visible"/>
                                      </p:to>
                                    </p:set>
                                    <p:animEffect transition="in" filter="fade">
                                      <p:cBhvr>
                                        <p:cTn id="63" dur="5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324A5-21DE-4DF5-A0AD-939F79912186}"/>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AF8ACFE5-69E9-479F-8087-1E1259452493}"/>
              </a:ext>
            </a:extLst>
          </p:cNvPr>
          <p:cNvSpPr>
            <a:spLocks noGrp="1"/>
          </p:cNvSpPr>
          <p:nvPr>
            <p:ph type="sldNum" sz="quarter" idx="12"/>
          </p:nvPr>
        </p:nvSpPr>
        <p:spPr/>
        <p:txBody>
          <a:bodyPr/>
          <a:lstStyle/>
          <a:p>
            <a:fld id="{F6728BC2-ACA3-447C-A909-F3F49211C066}" type="slidenum">
              <a:rPr lang="en-US" smtClean="0"/>
              <a:pPr/>
              <a:t>27</a:t>
            </a:fld>
            <a:endParaRPr lang="en-US" dirty="0"/>
          </a:p>
        </p:txBody>
      </p:sp>
    </p:spTree>
    <p:extLst>
      <p:ext uri="{BB962C8B-B14F-4D97-AF65-F5344CB8AC3E}">
        <p14:creationId xmlns:p14="http://schemas.microsoft.com/office/powerpoint/2010/main" val="4241723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024A2A-F7B6-4638-BF65-EA4E49002D3D}"/>
              </a:ext>
            </a:extLst>
          </p:cNvPr>
          <p:cNvSpPr>
            <a:spLocks noGrp="1"/>
          </p:cNvSpPr>
          <p:nvPr>
            <p:ph type="sldNum" sz="quarter" idx="12"/>
          </p:nvPr>
        </p:nvSpPr>
        <p:spPr/>
        <p:txBody>
          <a:bodyPr/>
          <a:lstStyle/>
          <a:p>
            <a:fld id="{F6728BC2-ACA3-447C-A909-F3F49211C066}" type="slidenum">
              <a:rPr lang="en-US" smtClean="0"/>
              <a:pPr/>
              <a:t>2</a:t>
            </a:fld>
            <a:endParaRPr lang="en-US" dirty="0"/>
          </a:p>
        </p:txBody>
      </p:sp>
      <p:sp>
        <p:nvSpPr>
          <p:cNvPr id="8" name="Content Placeholder 7">
            <a:extLst>
              <a:ext uri="{FF2B5EF4-FFF2-40B4-BE49-F238E27FC236}">
                <a16:creationId xmlns:a16="http://schemas.microsoft.com/office/drawing/2014/main" id="{17F952FD-B524-449D-BCA9-02674D0411D5}"/>
              </a:ext>
            </a:extLst>
          </p:cNvPr>
          <p:cNvSpPr>
            <a:spLocks noGrp="1"/>
          </p:cNvSpPr>
          <p:nvPr>
            <p:ph sz="quarter" idx="13"/>
          </p:nvPr>
        </p:nvSpPr>
        <p:spPr>
          <a:xfrm>
            <a:off x="157928" y="1795244"/>
            <a:ext cx="8826500" cy="3925564"/>
          </a:xfrm>
        </p:spPr>
        <p:txBody>
          <a:bodyPr>
            <a:normAutofit/>
          </a:bodyPr>
          <a:lstStyle/>
          <a:p>
            <a:pPr algn="ctr"/>
            <a:r>
              <a:rPr lang="en-US" sz="8800" dirty="0"/>
              <a:t>Searching</a:t>
            </a:r>
          </a:p>
        </p:txBody>
      </p:sp>
    </p:spTree>
    <p:extLst>
      <p:ext uri="{BB962C8B-B14F-4D97-AF65-F5344CB8AC3E}">
        <p14:creationId xmlns:p14="http://schemas.microsoft.com/office/powerpoint/2010/main" val="36648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Common Algorithms – Linear Search</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a:bodyPr>
          <a:lstStyle/>
          <a:p>
            <a:r>
              <a:rPr lang="en-US" dirty="0"/>
              <a:t>Searching algorithms are methods used to find an element within some collection or list. </a:t>
            </a:r>
          </a:p>
          <a:p>
            <a:r>
              <a:rPr lang="en-US" dirty="0"/>
              <a:t>Linear search is the most basic searching algorithm, which functions by checking each element of a collection in sequence until a match is found or until the whole list has been searched.</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3</a:t>
            </a:fld>
            <a:endParaRPr lang="en-US" dirty="0"/>
          </a:p>
        </p:txBody>
      </p:sp>
    </p:spTree>
    <p:extLst>
      <p:ext uri="{BB962C8B-B14F-4D97-AF65-F5344CB8AC3E}">
        <p14:creationId xmlns:p14="http://schemas.microsoft.com/office/powerpoint/2010/main" val="1123113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Linear Search</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4</a:t>
            </a:fld>
            <a:endParaRPr lang="en-US" dirty="0"/>
          </a:p>
        </p:txBody>
      </p:sp>
      <p:sp>
        <p:nvSpPr>
          <p:cNvPr id="5" name="Google Shape;219;p16">
            <a:extLst>
              <a:ext uri="{FF2B5EF4-FFF2-40B4-BE49-F238E27FC236}">
                <a16:creationId xmlns:a16="http://schemas.microsoft.com/office/drawing/2014/main" id="{9F294DD1-DBAE-4993-99EA-D7AF4FB210AB}"/>
              </a:ext>
            </a:extLst>
          </p:cNvPr>
          <p:cNvSpPr txBox="1">
            <a:spLocks/>
          </p:cNvSpPr>
          <p:nvPr/>
        </p:nvSpPr>
        <p:spPr>
          <a:xfrm>
            <a:off x="977317" y="2145484"/>
            <a:ext cx="7189365" cy="2567031"/>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Font typeface="Arial" panose="020B0604020202020204" pitchFamily="34" charset="0"/>
              <a:buNone/>
            </a:pPr>
            <a:r>
              <a:rPr lang="en-US" sz="1400" b="1" dirty="0">
                <a:solidFill>
                  <a:srgbClr val="9966FF"/>
                </a:solidFill>
                <a:latin typeface="Courier New" panose="02070309020205020404" pitchFamily="49" charset="0"/>
                <a:cs typeface="Courier New" panose="02070309020205020404" pitchFamily="49" charset="0"/>
              </a:rPr>
              <a:t>public int</a:t>
            </a:r>
            <a:r>
              <a:rPr lang="en-US" sz="1400" b="1"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linearSearch</a:t>
            </a:r>
            <a:r>
              <a:rPr lang="en-US" sz="1400" dirty="0">
                <a:latin typeface="Courier New" panose="02070309020205020404" pitchFamily="49" charset="0"/>
                <a:cs typeface="Courier New" panose="02070309020205020404" pitchFamily="49" charset="0"/>
              </a:rPr>
              <a:t>(</a:t>
            </a:r>
            <a:r>
              <a:rPr lang="en-US" sz="1400" dirty="0">
                <a:solidFill>
                  <a:schemeClr val="tx1"/>
                </a:solidFill>
                <a:latin typeface="Courier New" panose="02070309020205020404" pitchFamily="49" charset="0"/>
                <a:cs typeface="Courier New" panose="02070309020205020404" pitchFamily="49" charset="0"/>
              </a:rPr>
              <a:t>Integer</a:t>
            </a:r>
            <a:r>
              <a:rPr lang="en-US" sz="1400" dirty="0">
                <a:latin typeface="Courier New" panose="02070309020205020404" pitchFamily="49" charset="0"/>
                <a:cs typeface="Courier New" panose="02070309020205020404" pitchFamily="49" charset="0"/>
              </a:rPr>
              <a:t> target, </a:t>
            </a:r>
            <a:r>
              <a:rPr lang="en-US" sz="1400" dirty="0">
                <a:solidFill>
                  <a:schemeClr val="tx1"/>
                </a:solidFill>
                <a:latin typeface="Courier New" panose="02070309020205020404" pitchFamily="49" charset="0"/>
                <a:cs typeface="Courier New" panose="02070309020205020404" pitchFamily="49" charset="0"/>
              </a:rPr>
              <a:t>Integer</a:t>
            </a:r>
            <a:r>
              <a:rPr lang="en-US" sz="1400" dirty="0">
                <a:latin typeface="Courier New" panose="02070309020205020404" pitchFamily="49" charset="0"/>
                <a:cs typeface="Courier New" panose="02070309020205020404" pitchFamily="49" charset="0"/>
              </a:rPr>
              <a:t>[] collection)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solidFill>
                  <a:srgbClr val="9966FF"/>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index = -1;</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solidFill>
                  <a:srgbClr val="9966FF"/>
                </a:solidFill>
                <a:latin typeface="Courier New" panose="02070309020205020404" pitchFamily="49" charset="0"/>
                <a:cs typeface="Courier New" panose="02070309020205020404" pitchFamily="49" charset="0"/>
              </a:rPr>
              <a:t>for</a:t>
            </a:r>
            <a:r>
              <a:rPr lang="en-US" sz="1400" dirty="0">
                <a:latin typeface="Courier New" panose="02070309020205020404" pitchFamily="49" charset="0"/>
                <a:cs typeface="Courier New" panose="02070309020205020404" pitchFamily="49" charset="0"/>
              </a:rPr>
              <a:t> (</a:t>
            </a:r>
            <a:r>
              <a:rPr lang="en-US" sz="1400" b="1" dirty="0">
                <a:solidFill>
                  <a:srgbClr val="9966FF"/>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0;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&lt; </a:t>
            </a:r>
            <a:r>
              <a:rPr lang="en-US" sz="1400" dirty="0" err="1">
                <a:latin typeface="Courier New" panose="02070309020205020404" pitchFamily="49" charset="0"/>
                <a:cs typeface="Courier New" panose="02070309020205020404" pitchFamily="49" charset="0"/>
              </a:rPr>
              <a:t>collection.length</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solidFill>
                  <a:srgbClr val="9966FF"/>
                </a:solidFill>
                <a:latin typeface="Courier New" panose="02070309020205020404" pitchFamily="49" charset="0"/>
                <a:cs typeface="Courier New" panose="02070309020205020404" pitchFamily="49" charset="0"/>
              </a:rPr>
              <a:t>if</a:t>
            </a:r>
            <a:r>
              <a:rPr lang="en-US" sz="1400" dirty="0">
                <a:latin typeface="Courier New" panose="02070309020205020404" pitchFamily="49" charset="0"/>
                <a:cs typeface="Courier New" panose="02070309020205020404" pitchFamily="49" charset="0"/>
              </a:rPr>
              <a:t> (collection[</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target)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index =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solidFill>
                  <a:srgbClr val="9966FF"/>
                </a:solidFill>
                <a:latin typeface="Courier New" panose="02070309020205020404" pitchFamily="49" charset="0"/>
                <a:cs typeface="Courier New" panose="02070309020205020404" pitchFamily="49" charset="0"/>
              </a:rPr>
              <a:t>return</a:t>
            </a:r>
            <a:r>
              <a:rPr lang="en-US" sz="1400" dirty="0">
                <a:latin typeface="Courier New" panose="02070309020205020404" pitchFamily="49" charset="0"/>
                <a:cs typeface="Courier New" panose="02070309020205020404" pitchFamily="49" charset="0"/>
              </a:rPr>
              <a:t> index;</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41353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Linear Search (visualization)</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5</a:t>
            </a:fld>
            <a:endParaRPr lang="en-US" dirty="0"/>
          </a:p>
        </p:txBody>
      </p:sp>
      <p:sp>
        <p:nvSpPr>
          <p:cNvPr id="3" name="Rectangle: Rounded Corners 2">
            <a:extLst>
              <a:ext uri="{FF2B5EF4-FFF2-40B4-BE49-F238E27FC236}">
                <a16:creationId xmlns:a16="http://schemas.microsoft.com/office/drawing/2014/main" id="{A75D1DF7-A85E-A869-A892-CE1D5EF54C01}"/>
              </a:ext>
            </a:extLst>
          </p:cNvPr>
          <p:cNvSpPr/>
          <p:nvPr/>
        </p:nvSpPr>
        <p:spPr>
          <a:xfrm>
            <a:off x="380010" y="3204593"/>
            <a:ext cx="8372212" cy="1325461"/>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p>
        </p:txBody>
      </p:sp>
      <p:sp>
        <p:nvSpPr>
          <p:cNvPr id="7" name="Rectangle: Rounded Corners 6">
            <a:extLst>
              <a:ext uri="{FF2B5EF4-FFF2-40B4-BE49-F238E27FC236}">
                <a16:creationId xmlns:a16="http://schemas.microsoft.com/office/drawing/2014/main" id="{86D65655-2218-62F3-2C95-344C2C444310}"/>
              </a:ext>
            </a:extLst>
          </p:cNvPr>
          <p:cNvSpPr/>
          <p:nvPr/>
        </p:nvSpPr>
        <p:spPr>
          <a:xfrm>
            <a:off x="719763" y="3544347"/>
            <a:ext cx="713065" cy="645952"/>
          </a:xfrm>
          <a:prstGeom prst="roundRect">
            <a:avLst/>
          </a:prstGeom>
          <a:solidFill>
            <a:schemeClr val="bg1"/>
          </a:solid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10</a:t>
            </a:r>
          </a:p>
        </p:txBody>
      </p:sp>
      <p:sp>
        <p:nvSpPr>
          <p:cNvPr id="8" name="Rectangle: Rounded Corners 7">
            <a:extLst>
              <a:ext uri="{FF2B5EF4-FFF2-40B4-BE49-F238E27FC236}">
                <a16:creationId xmlns:a16="http://schemas.microsoft.com/office/drawing/2014/main" id="{4062C34C-7660-DD0D-1AD8-827AC9608DBF}"/>
              </a:ext>
            </a:extLst>
          </p:cNvPr>
          <p:cNvSpPr/>
          <p:nvPr/>
        </p:nvSpPr>
        <p:spPr>
          <a:xfrm>
            <a:off x="1592218" y="3544347"/>
            <a:ext cx="713065" cy="645952"/>
          </a:xfrm>
          <a:prstGeom prst="roundRect">
            <a:avLst/>
          </a:prstGeom>
          <a:solidFill>
            <a:schemeClr val="bg1"/>
          </a:solid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15</a:t>
            </a:r>
          </a:p>
        </p:txBody>
      </p:sp>
      <p:sp>
        <p:nvSpPr>
          <p:cNvPr id="9" name="Rectangle: Rounded Corners 8">
            <a:extLst>
              <a:ext uri="{FF2B5EF4-FFF2-40B4-BE49-F238E27FC236}">
                <a16:creationId xmlns:a16="http://schemas.microsoft.com/office/drawing/2014/main" id="{4E49746E-ADB4-4361-119F-199F4AC1EF89}"/>
              </a:ext>
            </a:extLst>
          </p:cNvPr>
          <p:cNvSpPr/>
          <p:nvPr/>
        </p:nvSpPr>
        <p:spPr>
          <a:xfrm>
            <a:off x="2464673" y="3544347"/>
            <a:ext cx="713065" cy="645952"/>
          </a:xfrm>
          <a:prstGeom prst="roundRect">
            <a:avLst/>
          </a:prstGeom>
          <a:solidFill>
            <a:schemeClr val="bg1"/>
          </a:solid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19</a:t>
            </a:r>
          </a:p>
        </p:txBody>
      </p:sp>
      <p:sp>
        <p:nvSpPr>
          <p:cNvPr id="10" name="Rectangle: Rounded Corners 9">
            <a:extLst>
              <a:ext uri="{FF2B5EF4-FFF2-40B4-BE49-F238E27FC236}">
                <a16:creationId xmlns:a16="http://schemas.microsoft.com/office/drawing/2014/main" id="{680D5B45-9F4A-2780-3893-A51B9AE0247B}"/>
              </a:ext>
            </a:extLst>
          </p:cNvPr>
          <p:cNvSpPr/>
          <p:nvPr/>
        </p:nvSpPr>
        <p:spPr>
          <a:xfrm>
            <a:off x="3337128" y="3544347"/>
            <a:ext cx="713065" cy="645952"/>
          </a:xfrm>
          <a:prstGeom prst="roundRect">
            <a:avLst/>
          </a:prstGeom>
          <a:solidFill>
            <a:schemeClr val="bg1"/>
          </a:solid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23</a:t>
            </a:r>
          </a:p>
        </p:txBody>
      </p:sp>
      <p:sp>
        <p:nvSpPr>
          <p:cNvPr id="11" name="Rectangle: Rounded Corners 10">
            <a:extLst>
              <a:ext uri="{FF2B5EF4-FFF2-40B4-BE49-F238E27FC236}">
                <a16:creationId xmlns:a16="http://schemas.microsoft.com/office/drawing/2014/main" id="{2F370C9A-344E-3386-3EAB-7D0B1C28F4C9}"/>
              </a:ext>
            </a:extLst>
          </p:cNvPr>
          <p:cNvSpPr/>
          <p:nvPr/>
        </p:nvSpPr>
        <p:spPr>
          <a:xfrm>
            <a:off x="4209583" y="3544347"/>
            <a:ext cx="713065" cy="645952"/>
          </a:xfrm>
          <a:prstGeom prst="roundRect">
            <a:avLst/>
          </a:prstGeom>
          <a:solidFill>
            <a:schemeClr val="bg1"/>
          </a:solid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28</a:t>
            </a:r>
          </a:p>
        </p:txBody>
      </p:sp>
      <p:sp>
        <p:nvSpPr>
          <p:cNvPr id="12" name="Rectangle: Rounded Corners 11">
            <a:extLst>
              <a:ext uri="{FF2B5EF4-FFF2-40B4-BE49-F238E27FC236}">
                <a16:creationId xmlns:a16="http://schemas.microsoft.com/office/drawing/2014/main" id="{6805E105-159C-261A-B820-3DB75A5DFA44}"/>
              </a:ext>
            </a:extLst>
          </p:cNvPr>
          <p:cNvSpPr/>
          <p:nvPr/>
        </p:nvSpPr>
        <p:spPr>
          <a:xfrm>
            <a:off x="5082038" y="3544347"/>
            <a:ext cx="713065" cy="645952"/>
          </a:xfrm>
          <a:prstGeom prst="roundRect">
            <a:avLst/>
          </a:prstGeom>
          <a:solidFill>
            <a:schemeClr val="bg1"/>
          </a:solid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35</a:t>
            </a:r>
          </a:p>
        </p:txBody>
      </p:sp>
      <p:sp>
        <p:nvSpPr>
          <p:cNvPr id="13" name="Rectangle: Rounded Corners 12">
            <a:extLst>
              <a:ext uri="{FF2B5EF4-FFF2-40B4-BE49-F238E27FC236}">
                <a16:creationId xmlns:a16="http://schemas.microsoft.com/office/drawing/2014/main" id="{086013E1-1923-4D13-8147-584142FDC66F}"/>
              </a:ext>
            </a:extLst>
          </p:cNvPr>
          <p:cNvSpPr/>
          <p:nvPr/>
        </p:nvSpPr>
        <p:spPr>
          <a:xfrm>
            <a:off x="5954493" y="3544347"/>
            <a:ext cx="713065" cy="645952"/>
          </a:xfrm>
          <a:prstGeom prst="roundRect">
            <a:avLst/>
          </a:prstGeom>
          <a:solidFill>
            <a:schemeClr val="bg1"/>
          </a:solid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41</a:t>
            </a:r>
          </a:p>
        </p:txBody>
      </p:sp>
      <p:sp>
        <p:nvSpPr>
          <p:cNvPr id="14" name="Rectangle: Rounded Corners 13">
            <a:extLst>
              <a:ext uri="{FF2B5EF4-FFF2-40B4-BE49-F238E27FC236}">
                <a16:creationId xmlns:a16="http://schemas.microsoft.com/office/drawing/2014/main" id="{9E5A1E3E-E07C-AAB4-9EAC-EF6323034B56}"/>
              </a:ext>
            </a:extLst>
          </p:cNvPr>
          <p:cNvSpPr/>
          <p:nvPr/>
        </p:nvSpPr>
        <p:spPr>
          <a:xfrm>
            <a:off x="6826948" y="3544347"/>
            <a:ext cx="713065" cy="645952"/>
          </a:xfrm>
          <a:prstGeom prst="roundRect">
            <a:avLst/>
          </a:prstGeom>
          <a:solidFill>
            <a:schemeClr val="bg1"/>
          </a:solid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49</a:t>
            </a:r>
          </a:p>
        </p:txBody>
      </p:sp>
      <p:sp>
        <p:nvSpPr>
          <p:cNvPr id="15" name="Rectangle: Rounded Corners 14">
            <a:extLst>
              <a:ext uri="{FF2B5EF4-FFF2-40B4-BE49-F238E27FC236}">
                <a16:creationId xmlns:a16="http://schemas.microsoft.com/office/drawing/2014/main" id="{8DE14A9F-A316-A963-AA86-1AE91FE001FC}"/>
              </a:ext>
            </a:extLst>
          </p:cNvPr>
          <p:cNvSpPr/>
          <p:nvPr/>
        </p:nvSpPr>
        <p:spPr>
          <a:xfrm>
            <a:off x="7699403" y="3544347"/>
            <a:ext cx="713065" cy="645952"/>
          </a:xfrm>
          <a:prstGeom prst="roundRect">
            <a:avLst/>
          </a:prstGeom>
          <a:solidFill>
            <a:schemeClr val="bg1"/>
          </a:solid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62</a:t>
            </a:r>
          </a:p>
        </p:txBody>
      </p:sp>
      <p:grpSp>
        <p:nvGrpSpPr>
          <p:cNvPr id="27" name="Group 26">
            <a:extLst>
              <a:ext uri="{FF2B5EF4-FFF2-40B4-BE49-F238E27FC236}">
                <a16:creationId xmlns:a16="http://schemas.microsoft.com/office/drawing/2014/main" id="{CF221BE1-0351-3AD8-7343-00C4C3F2EBEB}"/>
              </a:ext>
            </a:extLst>
          </p:cNvPr>
          <p:cNvGrpSpPr/>
          <p:nvPr/>
        </p:nvGrpSpPr>
        <p:grpSpPr>
          <a:xfrm>
            <a:off x="751872" y="2017117"/>
            <a:ext cx="680956" cy="1078421"/>
            <a:chOff x="751872" y="2017117"/>
            <a:chExt cx="680956" cy="1078421"/>
          </a:xfrm>
        </p:grpSpPr>
        <p:sp>
          <p:nvSpPr>
            <p:cNvPr id="18" name="TextBox 17">
              <a:extLst>
                <a:ext uri="{FF2B5EF4-FFF2-40B4-BE49-F238E27FC236}">
                  <a16:creationId xmlns:a16="http://schemas.microsoft.com/office/drawing/2014/main" id="{FD8BE93B-E500-88AB-F7F6-CEB53CDA4677}"/>
                </a:ext>
              </a:extLst>
            </p:cNvPr>
            <p:cNvSpPr txBox="1"/>
            <p:nvPr/>
          </p:nvSpPr>
          <p:spPr>
            <a:xfrm>
              <a:off x="751872" y="2017117"/>
              <a:ext cx="680956" cy="738664"/>
            </a:xfrm>
            <a:prstGeom prst="rect">
              <a:avLst/>
            </a:prstGeom>
            <a:noFill/>
          </p:spPr>
          <p:txBody>
            <a:bodyPr wrap="none" rtlCol="0">
              <a:spAutoFit/>
            </a:bodyPr>
            <a:lstStyle/>
            <a:p>
              <a:r>
                <a:rPr lang="en-US" sz="1400" dirty="0"/>
                <a:t>Target</a:t>
              </a:r>
            </a:p>
            <a:p>
              <a:endParaRPr lang="en-US" sz="1400" dirty="0"/>
            </a:p>
            <a:p>
              <a:pPr algn="ctr"/>
              <a:r>
                <a:rPr lang="en-US" sz="1400" dirty="0"/>
                <a:t>35</a:t>
              </a:r>
            </a:p>
          </p:txBody>
        </p:sp>
        <p:cxnSp>
          <p:nvCxnSpPr>
            <p:cNvPr id="20" name="Straight Arrow Connector 19">
              <a:extLst>
                <a:ext uri="{FF2B5EF4-FFF2-40B4-BE49-F238E27FC236}">
                  <a16:creationId xmlns:a16="http://schemas.microsoft.com/office/drawing/2014/main" id="{95738061-BC2E-42AC-638E-D607B18C4E9B}"/>
                </a:ext>
              </a:extLst>
            </p:cNvPr>
            <p:cNvCxnSpPr>
              <a:cxnSpLocks/>
              <a:stCxn id="18" idx="2"/>
            </p:cNvCxnSpPr>
            <p:nvPr/>
          </p:nvCxnSpPr>
          <p:spPr>
            <a:xfrm>
              <a:off x="1092350" y="2755781"/>
              <a:ext cx="0" cy="339757"/>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724073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7"/>
                                        </p:tgtEl>
                                        <p:attrNameLst>
                                          <p:attrName>fillcolor</p:attrName>
                                        </p:attrNameLst>
                                      </p:cBhvr>
                                      <p:to>
                                        <a:srgbClr val="AC545C"/>
                                      </p:to>
                                    </p:animClr>
                                    <p:set>
                                      <p:cBhvr>
                                        <p:cTn id="7" dur="500" fill="hold"/>
                                        <p:tgtEl>
                                          <p:spTgt spid="7"/>
                                        </p:tgtEl>
                                        <p:attrNameLst>
                                          <p:attrName>fill.type</p:attrName>
                                        </p:attrNameLst>
                                      </p:cBhvr>
                                      <p:to>
                                        <p:strVal val="solid"/>
                                      </p:to>
                                    </p:set>
                                    <p:set>
                                      <p:cBhvr>
                                        <p:cTn id="8" dur="500" fill="hold"/>
                                        <p:tgtEl>
                                          <p:spTgt spid="7"/>
                                        </p:tgtEl>
                                        <p:attrNameLst>
                                          <p:attrName>fill.on</p:attrName>
                                        </p:attrNameLst>
                                      </p:cBhvr>
                                      <p:to>
                                        <p:strVal val="true"/>
                                      </p:to>
                                    </p:set>
                                  </p:childTnLst>
                                </p:cTn>
                              </p:par>
                            </p:childTnLst>
                          </p:cTn>
                        </p:par>
                        <p:par>
                          <p:cTn id="9" fill="hold">
                            <p:stCondLst>
                              <p:cond delay="500"/>
                            </p:stCondLst>
                            <p:childTnLst>
                              <p:par>
                                <p:cTn id="10" presetID="42" presetClass="path" presetSubtype="0" accel="50000" decel="50000" fill="hold" nodeType="afterEffect">
                                  <p:stCondLst>
                                    <p:cond delay="0"/>
                                  </p:stCondLst>
                                  <p:childTnLst>
                                    <p:animMotion origin="layout" path="M -4.44444E-6 4.81481E-6 L 0.09566 -0.0007 " pathEditMode="relative" rAng="0" ptsTypes="AA">
                                      <p:cBhvr>
                                        <p:cTn id="11" dur="1250" fill="hold"/>
                                        <p:tgtEl>
                                          <p:spTgt spid="27"/>
                                        </p:tgtEl>
                                        <p:attrNameLst>
                                          <p:attrName>ppt_x</p:attrName>
                                          <p:attrName>ppt_y</p:attrName>
                                        </p:attrNameLst>
                                      </p:cBhvr>
                                      <p:rCtr x="4826" y="-93"/>
                                    </p:animMotion>
                                  </p:childTnLst>
                                </p:cTn>
                              </p:par>
                            </p:childTnLst>
                          </p:cTn>
                        </p:par>
                        <p:par>
                          <p:cTn id="12" fill="hold">
                            <p:stCondLst>
                              <p:cond delay="1750"/>
                            </p:stCondLst>
                            <p:childTnLst>
                              <p:par>
                                <p:cTn id="13" presetID="1" presetClass="emph" presetSubtype="2" fill="hold" nodeType="afterEffect">
                                  <p:stCondLst>
                                    <p:cond delay="0"/>
                                  </p:stCondLst>
                                  <p:childTnLst>
                                    <p:animClr clrSpc="rgb" dir="cw">
                                      <p:cBhvr>
                                        <p:cTn id="14" dur="500" fill="hold"/>
                                        <p:tgtEl>
                                          <p:spTgt spid="8"/>
                                        </p:tgtEl>
                                        <p:attrNameLst>
                                          <p:attrName>fillcolor</p:attrName>
                                        </p:attrNameLst>
                                      </p:cBhvr>
                                      <p:to>
                                        <a:srgbClr val="AC545C"/>
                                      </p:to>
                                    </p:animClr>
                                    <p:set>
                                      <p:cBhvr>
                                        <p:cTn id="15" dur="500" fill="hold"/>
                                        <p:tgtEl>
                                          <p:spTgt spid="8"/>
                                        </p:tgtEl>
                                        <p:attrNameLst>
                                          <p:attrName>fill.type</p:attrName>
                                        </p:attrNameLst>
                                      </p:cBhvr>
                                      <p:to>
                                        <p:strVal val="solid"/>
                                      </p:to>
                                    </p:set>
                                    <p:set>
                                      <p:cBhvr>
                                        <p:cTn id="16" dur="500" fill="hold"/>
                                        <p:tgtEl>
                                          <p:spTgt spid="8"/>
                                        </p:tgtEl>
                                        <p:attrNameLst>
                                          <p:attrName>fill.on</p:attrName>
                                        </p:attrNameLst>
                                      </p:cBhvr>
                                      <p:to>
                                        <p:strVal val="true"/>
                                      </p:to>
                                    </p:set>
                                  </p:childTnLst>
                                </p:cTn>
                              </p:par>
                            </p:childTnLst>
                          </p:cTn>
                        </p:par>
                        <p:par>
                          <p:cTn id="17" fill="hold">
                            <p:stCondLst>
                              <p:cond delay="2250"/>
                            </p:stCondLst>
                            <p:childTnLst>
                              <p:par>
                                <p:cTn id="18" presetID="42" presetClass="path" presetSubtype="0" accel="50000" decel="50000" fill="hold" nodeType="afterEffect">
                                  <p:stCondLst>
                                    <p:cond delay="0"/>
                                  </p:stCondLst>
                                  <p:childTnLst>
                                    <p:animMotion origin="layout" path="M 0.09566 -0.0007 L 0.19063 -0.00232 " pathEditMode="relative" rAng="0" ptsTypes="AA">
                                      <p:cBhvr>
                                        <p:cTn id="19" dur="1250" fill="hold"/>
                                        <p:tgtEl>
                                          <p:spTgt spid="27"/>
                                        </p:tgtEl>
                                        <p:attrNameLst>
                                          <p:attrName>ppt_x</p:attrName>
                                          <p:attrName>ppt_y</p:attrName>
                                        </p:attrNameLst>
                                      </p:cBhvr>
                                      <p:rCtr x="4740" y="-93"/>
                                    </p:animMotion>
                                  </p:childTnLst>
                                </p:cTn>
                              </p:par>
                            </p:childTnLst>
                          </p:cTn>
                        </p:par>
                        <p:par>
                          <p:cTn id="20" fill="hold">
                            <p:stCondLst>
                              <p:cond delay="3500"/>
                            </p:stCondLst>
                            <p:childTnLst>
                              <p:par>
                                <p:cTn id="21" presetID="1" presetClass="emph" presetSubtype="2" fill="hold" nodeType="afterEffect">
                                  <p:stCondLst>
                                    <p:cond delay="0"/>
                                  </p:stCondLst>
                                  <p:childTnLst>
                                    <p:animClr clrSpc="rgb" dir="cw">
                                      <p:cBhvr>
                                        <p:cTn id="22" dur="500" fill="hold"/>
                                        <p:tgtEl>
                                          <p:spTgt spid="9"/>
                                        </p:tgtEl>
                                        <p:attrNameLst>
                                          <p:attrName>fillcolor</p:attrName>
                                        </p:attrNameLst>
                                      </p:cBhvr>
                                      <p:to>
                                        <a:srgbClr val="AC545C"/>
                                      </p:to>
                                    </p:animClr>
                                    <p:set>
                                      <p:cBhvr>
                                        <p:cTn id="23" dur="500" fill="hold"/>
                                        <p:tgtEl>
                                          <p:spTgt spid="9"/>
                                        </p:tgtEl>
                                        <p:attrNameLst>
                                          <p:attrName>fill.type</p:attrName>
                                        </p:attrNameLst>
                                      </p:cBhvr>
                                      <p:to>
                                        <p:strVal val="solid"/>
                                      </p:to>
                                    </p:set>
                                    <p:set>
                                      <p:cBhvr>
                                        <p:cTn id="24" dur="500" fill="hold"/>
                                        <p:tgtEl>
                                          <p:spTgt spid="9"/>
                                        </p:tgtEl>
                                        <p:attrNameLst>
                                          <p:attrName>fill.on</p:attrName>
                                        </p:attrNameLst>
                                      </p:cBhvr>
                                      <p:to>
                                        <p:strVal val="true"/>
                                      </p:to>
                                    </p:set>
                                  </p:childTnLst>
                                </p:cTn>
                              </p:par>
                            </p:childTnLst>
                          </p:cTn>
                        </p:par>
                        <p:par>
                          <p:cTn id="25" fill="hold">
                            <p:stCondLst>
                              <p:cond delay="4000"/>
                            </p:stCondLst>
                            <p:childTnLst>
                              <p:par>
                                <p:cTn id="26" presetID="42" presetClass="path" presetSubtype="0" accel="50000" decel="50000" fill="hold" nodeType="afterEffect">
                                  <p:stCondLst>
                                    <p:cond delay="0"/>
                                  </p:stCondLst>
                                  <p:childTnLst>
                                    <p:animMotion origin="layout" path="M 0.19063 -0.00232 L 0.28629 -0.00163 " pathEditMode="relative" rAng="0" ptsTypes="AA">
                                      <p:cBhvr>
                                        <p:cTn id="27" dur="1250" fill="hold"/>
                                        <p:tgtEl>
                                          <p:spTgt spid="27"/>
                                        </p:tgtEl>
                                        <p:attrNameLst>
                                          <p:attrName>ppt_x</p:attrName>
                                          <p:attrName>ppt_y</p:attrName>
                                        </p:attrNameLst>
                                      </p:cBhvr>
                                      <p:rCtr x="4774" y="23"/>
                                    </p:animMotion>
                                  </p:childTnLst>
                                </p:cTn>
                              </p:par>
                            </p:childTnLst>
                          </p:cTn>
                        </p:par>
                        <p:par>
                          <p:cTn id="28" fill="hold">
                            <p:stCondLst>
                              <p:cond delay="5250"/>
                            </p:stCondLst>
                            <p:childTnLst>
                              <p:par>
                                <p:cTn id="29" presetID="1" presetClass="emph" presetSubtype="2" fill="hold" nodeType="afterEffect">
                                  <p:stCondLst>
                                    <p:cond delay="0"/>
                                  </p:stCondLst>
                                  <p:childTnLst>
                                    <p:animClr clrSpc="rgb" dir="cw">
                                      <p:cBhvr>
                                        <p:cTn id="30" dur="500" fill="hold"/>
                                        <p:tgtEl>
                                          <p:spTgt spid="10"/>
                                        </p:tgtEl>
                                        <p:attrNameLst>
                                          <p:attrName>fillcolor</p:attrName>
                                        </p:attrNameLst>
                                      </p:cBhvr>
                                      <p:to>
                                        <a:srgbClr val="AC545C"/>
                                      </p:to>
                                    </p:animClr>
                                    <p:set>
                                      <p:cBhvr>
                                        <p:cTn id="31" dur="500" fill="hold"/>
                                        <p:tgtEl>
                                          <p:spTgt spid="10"/>
                                        </p:tgtEl>
                                        <p:attrNameLst>
                                          <p:attrName>fill.type</p:attrName>
                                        </p:attrNameLst>
                                      </p:cBhvr>
                                      <p:to>
                                        <p:strVal val="solid"/>
                                      </p:to>
                                    </p:set>
                                    <p:set>
                                      <p:cBhvr>
                                        <p:cTn id="32" dur="500" fill="hold"/>
                                        <p:tgtEl>
                                          <p:spTgt spid="10"/>
                                        </p:tgtEl>
                                        <p:attrNameLst>
                                          <p:attrName>fill.on</p:attrName>
                                        </p:attrNameLst>
                                      </p:cBhvr>
                                      <p:to>
                                        <p:strVal val="true"/>
                                      </p:to>
                                    </p:set>
                                  </p:childTnLst>
                                </p:cTn>
                              </p:par>
                            </p:childTnLst>
                          </p:cTn>
                        </p:par>
                        <p:par>
                          <p:cTn id="33" fill="hold">
                            <p:stCondLst>
                              <p:cond delay="5750"/>
                            </p:stCondLst>
                            <p:childTnLst>
                              <p:par>
                                <p:cTn id="34" presetID="42" presetClass="path" presetSubtype="0" accel="50000" decel="50000" fill="hold" nodeType="afterEffect">
                                  <p:stCondLst>
                                    <p:cond delay="0"/>
                                  </p:stCondLst>
                                  <p:childTnLst>
                                    <p:animMotion origin="layout" path="M 0.28629 -0.00163 L 0.38056 -0.00163 " pathEditMode="relative" rAng="0" ptsTypes="AA">
                                      <p:cBhvr>
                                        <p:cTn id="35" dur="1250" fill="hold"/>
                                        <p:tgtEl>
                                          <p:spTgt spid="27"/>
                                        </p:tgtEl>
                                        <p:attrNameLst>
                                          <p:attrName>ppt_x</p:attrName>
                                          <p:attrName>ppt_y</p:attrName>
                                        </p:attrNameLst>
                                      </p:cBhvr>
                                      <p:rCtr x="4705" y="0"/>
                                    </p:animMotion>
                                  </p:childTnLst>
                                </p:cTn>
                              </p:par>
                            </p:childTnLst>
                          </p:cTn>
                        </p:par>
                        <p:par>
                          <p:cTn id="36" fill="hold">
                            <p:stCondLst>
                              <p:cond delay="7000"/>
                            </p:stCondLst>
                            <p:childTnLst>
                              <p:par>
                                <p:cTn id="37" presetID="1" presetClass="emph" presetSubtype="2" fill="hold" nodeType="afterEffect">
                                  <p:stCondLst>
                                    <p:cond delay="0"/>
                                  </p:stCondLst>
                                  <p:childTnLst>
                                    <p:animClr clrSpc="rgb" dir="cw">
                                      <p:cBhvr>
                                        <p:cTn id="38" dur="500" fill="hold"/>
                                        <p:tgtEl>
                                          <p:spTgt spid="11"/>
                                        </p:tgtEl>
                                        <p:attrNameLst>
                                          <p:attrName>fillcolor</p:attrName>
                                        </p:attrNameLst>
                                      </p:cBhvr>
                                      <p:to>
                                        <a:srgbClr val="AC545C"/>
                                      </p:to>
                                    </p:animClr>
                                    <p:set>
                                      <p:cBhvr>
                                        <p:cTn id="39" dur="500" fill="hold"/>
                                        <p:tgtEl>
                                          <p:spTgt spid="11"/>
                                        </p:tgtEl>
                                        <p:attrNameLst>
                                          <p:attrName>fill.type</p:attrName>
                                        </p:attrNameLst>
                                      </p:cBhvr>
                                      <p:to>
                                        <p:strVal val="solid"/>
                                      </p:to>
                                    </p:set>
                                    <p:set>
                                      <p:cBhvr>
                                        <p:cTn id="40" dur="500" fill="hold"/>
                                        <p:tgtEl>
                                          <p:spTgt spid="11"/>
                                        </p:tgtEl>
                                        <p:attrNameLst>
                                          <p:attrName>fill.on</p:attrName>
                                        </p:attrNameLst>
                                      </p:cBhvr>
                                      <p:to>
                                        <p:strVal val="true"/>
                                      </p:to>
                                    </p:set>
                                  </p:childTnLst>
                                </p:cTn>
                              </p:par>
                            </p:childTnLst>
                          </p:cTn>
                        </p:par>
                        <p:par>
                          <p:cTn id="41" fill="hold">
                            <p:stCondLst>
                              <p:cond delay="7500"/>
                            </p:stCondLst>
                            <p:childTnLst>
                              <p:par>
                                <p:cTn id="42" presetID="42" presetClass="path" presetSubtype="0" accel="50000" decel="50000" fill="hold" nodeType="afterEffect">
                                  <p:stCondLst>
                                    <p:cond delay="0"/>
                                  </p:stCondLst>
                                  <p:childTnLst>
                                    <p:animMotion origin="layout" path="M 0.38056 -0.00163 L 0.47622 -0.00556 " pathEditMode="relative" rAng="0" ptsTypes="AA">
                                      <p:cBhvr>
                                        <p:cTn id="43" dur="1250" fill="hold"/>
                                        <p:tgtEl>
                                          <p:spTgt spid="27"/>
                                        </p:tgtEl>
                                        <p:attrNameLst>
                                          <p:attrName>ppt_x</p:attrName>
                                          <p:attrName>ppt_y</p:attrName>
                                        </p:attrNameLst>
                                      </p:cBhvr>
                                      <p:rCtr x="4774" y="-208"/>
                                    </p:animMotion>
                                  </p:childTnLst>
                                </p:cTn>
                              </p:par>
                            </p:childTnLst>
                          </p:cTn>
                        </p:par>
                        <p:par>
                          <p:cTn id="44" fill="hold">
                            <p:stCondLst>
                              <p:cond delay="8750"/>
                            </p:stCondLst>
                            <p:childTnLst>
                              <p:par>
                                <p:cTn id="45" presetID="1" presetClass="emph" presetSubtype="2" fill="hold" nodeType="afterEffect">
                                  <p:stCondLst>
                                    <p:cond delay="0"/>
                                  </p:stCondLst>
                                  <p:childTnLst>
                                    <p:animClr clrSpc="rgb" dir="cw">
                                      <p:cBhvr>
                                        <p:cTn id="46" dur="500" fill="hold"/>
                                        <p:tgtEl>
                                          <p:spTgt spid="12"/>
                                        </p:tgtEl>
                                        <p:attrNameLst>
                                          <p:attrName>fillcolor</p:attrName>
                                        </p:attrNameLst>
                                      </p:cBhvr>
                                      <p:to>
                                        <a:srgbClr val="92D050"/>
                                      </p:to>
                                    </p:animClr>
                                    <p:set>
                                      <p:cBhvr>
                                        <p:cTn id="47" dur="500" fill="hold"/>
                                        <p:tgtEl>
                                          <p:spTgt spid="12"/>
                                        </p:tgtEl>
                                        <p:attrNameLst>
                                          <p:attrName>fill.type</p:attrName>
                                        </p:attrNameLst>
                                      </p:cBhvr>
                                      <p:to>
                                        <p:strVal val="solid"/>
                                      </p:to>
                                    </p:set>
                                    <p:set>
                                      <p:cBhvr>
                                        <p:cTn id="48" dur="500" fill="hold"/>
                                        <p:tgtEl>
                                          <p:spTgt spid="1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Common Algorithms – Binary Search</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lnSpcReduction="10000"/>
          </a:bodyPr>
          <a:lstStyle/>
          <a:p>
            <a:r>
              <a:rPr lang="en-US" dirty="0"/>
              <a:t>A Binary Search (a.k.a. half-interval search) is another common algorithm used to find elements within a </a:t>
            </a:r>
            <a:r>
              <a:rPr lang="en-US" b="1" u="sng" dirty="0"/>
              <a:t>sorted</a:t>
            </a:r>
            <a:r>
              <a:rPr lang="en-US" dirty="0"/>
              <a:t> collection.</a:t>
            </a:r>
          </a:p>
          <a:p>
            <a:r>
              <a:rPr lang="en-US" dirty="0"/>
              <a:t>Binary search finds the position of an element by looking at the element halfway between the recognized minimum and maximum value and eliminating half of the remaining elements if the target value is less than or greater than this halfway point.</a:t>
            </a:r>
          </a:p>
          <a:p>
            <a:r>
              <a:rPr lang="en-US" dirty="0"/>
              <a:t>The algorithm ends after finding the target value is found or all elements have been eliminated.</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6</a:t>
            </a:fld>
            <a:endParaRPr lang="en-US" dirty="0"/>
          </a:p>
        </p:txBody>
      </p:sp>
    </p:spTree>
    <p:extLst>
      <p:ext uri="{BB962C8B-B14F-4D97-AF65-F5344CB8AC3E}">
        <p14:creationId xmlns:p14="http://schemas.microsoft.com/office/powerpoint/2010/main" val="3935118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Binary Search</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7</a:t>
            </a:fld>
            <a:endParaRPr lang="en-US" dirty="0"/>
          </a:p>
        </p:txBody>
      </p:sp>
      <p:sp>
        <p:nvSpPr>
          <p:cNvPr id="6" name="Google Shape;219;p16">
            <a:extLst>
              <a:ext uri="{FF2B5EF4-FFF2-40B4-BE49-F238E27FC236}">
                <a16:creationId xmlns:a16="http://schemas.microsoft.com/office/drawing/2014/main" id="{67FF274D-A4D6-4376-AD54-0F49C413B8FD}"/>
              </a:ext>
            </a:extLst>
          </p:cNvPr>
          <p:cNvSpPr txBox="1">
            <a:spLocks/>
          </p:cNvSpPr>
          <p:nvPr/>
        </p:nvSpPr>
        <p:spPr>
          <a:xfrm>
            <a:off x="977317" y="1635854"/>
            <a:ext cx="7189365" cy="4488110"/>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Font typeface="Arial" panose="020B0604020202020204" pitchFamily="34" charset="0"/>
              <a:buNone/>
            </a:pPr>
            <a:r>
              <a:rPr lang="en-US" sz="1400" b="1" dirty="0">
                <a:solidFill>
                  <a:srgbClr val="9966FF"/>
                </a:solidFill>
                <a:latin typeface="Courier New" panose="02070309020205020404" pitchFamily="49" charset="0"/>
                <a:cs typeface="Courier New" panose="02070309020205020404" pitchFamily="49" charset="0"/>
              </a:rPr>
              <a:t>public int</a:t>
            </a:r>
            <a:r>
              <a:rPr lang="en-US" sz="1400" b="1"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binarySearch</a:t>
            </a:r>
            <a:r>
              <a:rPr lang="en-US" sz="1400" dirty="0">
                <a:latin typeface="Courier New" panose="02070309020205020404" pitchFamily="49" charset="0"/>
                <a:cs typeface="Courier New" panose="02070309020205020404" pitchFamily="49" charset="0"/>
              </a:rPr>
              <a:t>(</a:t>
            </a:r>
            <a:r>
              <a:rPr lang="en-US" sz="1400" dirty="0">
                <a:solidFill>
                  <a:schemeClr val="tx1"/>
                </a:solidFill>
                <a:latin typeface="Courier New" panose="02070309020205020404" pitchFamily="49" charset="0"/>
                <a:cs typeface="Courier New" panose="02070309020205020404" pitchFamily="49" charset="0"/>
              </a:rPr>
              <a:t>Integer</a:t>
            </a:r>
            <a:r>
              <a:rPr lang="en-US" sz="1400" dirty="0">
                <a:latin typeface="Courier New" panose="02070309020205020404" pitchFamily="49" charset="0"/>
                <a:cs typeface="Courier New" panose="02070309020205020404" pitchFamily="49" charset="0"/>
              </a:rPr>
              <a:t> target, </a:t>
            </a:r>
            <a:r>
              <a:rPr lang="en-US" sz="1400" dirty="0">
                <a:solidFill>
                  <a:schemeClr val="tx1"/>
                </a:solidFill>
                <a:latin typeface="Courier New" panose="02070309020205020404" pitchFamily="49" charset="0"/>
                <a:cs typeface="Courier New" panose="02070309020205020404" pitchFamily="49" charset="0"/>
              </a:rPr>
              <a:t>Integer</a:t>
            </a:r>
            <a:r>
              <a:rPr lang="en-US" sz="1400" dirty="0">
                <a:latin typeface="Courier New" panose="02070309020205020404" pitchFamily="49" charset="0"/>
                <a:cs typeface="Courier New" panose="02070309020205020404" pitchFamily="49" charset="0"/>
              </a:rPr>
              <a:t>[] collection)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solidFill>
                  <a:srgbClr val="9966FF"/>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left = 0;</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solidFill>
                  <a:srgbClr val="9966FF"/>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right = collection.length-1;</a:t>
            </a:r>
          </a:p>
          <a:p>
            <a:pPr marL="182880" lvl="1" indent="0" defTabSz="457200">
              <a:lnSpc>
                <a:spcPct val="90000"/>
              </a:lnSpc>
              <a:spcBef>
                <a:spcPts val="480"/>
              </a:spcBef>
              <a:buSzPts val="2400"/>
              <a:buFont typeface="Arial" panose="020B0604020202020204" pitchFamily="34" charset="0"/>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solidFill>
                  <a:srgbClr val="9966FF"/>
                </a:solidFill>
                <a:latin typeface="Courier New" panose="02070309020205020404" pitchFamily="49" charset="0"/>
                <a:cs typeface="Courier New" panose="02070309020205020404" pitchFamily="49" charset="0"/>
              </a:rPr>
              <a:t>while</a:t>
            </a:r>
            <a:r>
              <a:rPr lang="en-US" sz="1400" dirty="0">
                <a:latin typeface="Courier New" panose="02070309020205020404" pitchFamily="49" charset="0"/>
                <a:cs typeface="Courier New" panose="02070309020205020404" pitchFamily="49" charset="0"/>
              </a:rPr>
              <a:t> (left &lt;= right)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solidFill>
                  <a:srgbClr val="9966FF"/>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mid = (</a:t>
            </a:r>
            <a:r>
              <a:rPr lang="en-US" sz="1400" dirty="0" err="1">
                <a:latin typeface="Courier New" panose="02070309020205020404" pitchFamily="49" charset="0"/>
                <a:cs typeface="Courier New" panose="02070309020205020404" pitchFamily="49" charset="0"/>
              </a:rPr>
              <a:t>right+left</a:t>
            </a:r>
            <a:r>
              <a:rPr lang="en-US" sz="1400" dirty="0">
                <a:latin typeface="Courier New" panose="02070309020205020404" pitchFamily="49" charset="0"/>
                <a:cs typeface="Courier New" panose="02070309020205020404" pitchFamily="49" charset="0"/>
              </a:rPr>
              <a:t>)/2</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solidFill>
                  <a:srgbClr val="9966FF"/>
                </a:solidFill>
                <a:latin typeface="Courier New" panose="02070309020205020404" pitchFamily="49" charset="0"/>
                <a:cs typeface="Courier New" panose="02070309020205020404" pitchFamily="49" charset="0"/>
              </a:rPr>
              <a:t>if</a:t>
            </a:r>
            <a:r>
              <a:rPr lang="en-US" sz="1400" dirty="0">
                <a:latin typeface="Courier New" panose="02070309020205020404" pitchFamily="49" charset="0"/>
                <a:cs typeface="Courier New" panose="02070309020205020404" pitchFamily="49" charset="0"/>
              </a:rPr>
              <a:t> (target &lt; collection[mid])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right = mid - 1;</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 </a:t>
            </a:r>
            <a:r>
              <a:rPr lang="en-US" sz="1400" b="1" dirty="0">
                <a:solidFill>
                  <a:srgbClr val="9966FF"/>
                </a:solidFill>
                <a:latin typeface="Courier New" panose="02070309020205020404" pitchFamily="49" charset="0"/>
                <a:cs typeface="Courier New" panose="02070309020205020404" pitchFamily="49" charset="0"/>
              </a:rPr>
              <a:t>else</a:t>
            </a:r>
            <a:r>
              <a:rPr lang="en-US" sz="1400" dirty="0">
                <a:solidFill>
                  <a:srgbClr val="9966FF"/>
                </a:solidFill>
                <a:latin typeface="Courier New" panose="02070309020205020404" pitchFamily="49" charset="0"/>
                <a:cs typeface="Courier New" panose="02070309020205020404" pitchFamily="49" charset="0"/>
              </a:rPr>
              <a:t> </a:t>
            </a:r>
            <a:r>
              <a:rPr lang="en-US" sz="1400" b="1" dirty="0">
                <a:solidFill>
                  <a:srgbClr val="9966FF"/>
                </a:solidFill>
                <a:latin typeface="Courier New" panose="02070309020205020404" pitchFamily="49" charset="0"/>
                <a:cs typeface="Courier New" panose="02070309020205020404" pitchFamily="49" charset="0"/>
              </a:rPr>
              <a:t>if</a:t>
            </a:r>
            <a:r>
              <a:rPr lang="en-US" sz="1400" dirty="0">
                <a:solidFill>
                  <a:srgbClr val="9966FF"/>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(target &gt; collection[mid])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left = mid + 1;</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 </a:t>
            </a:r>
            <a:r>
              <a:rPr lang="en-US" sz="1400" b="1" dirty="0">
                <a:solidFill>
                  <a:srgbClr val="9966FF"/>
                </a:solidFill>
                <a:latin typeface="Courier New" panose="02070309020205020404" pitchFamily="49" charset="0"/>
                <a:cs typeface="Courier New" panose="02070309020205020404" pitchFamily="49" charset="0"/>
              </a:rPr>
              <a:t>else</a:t>
            </a: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solidFill>
                  <a:srgbClr val="9966FF"/>
                </a:solidFill>
                <a:latin typeface="Courier New" panose="02070309020205020404" pitchFamily="49" charset="0"/>
                <a:cs typeface="Courier New" panose="02070309020205020404" pitchFamily="49" charset="0"/>
              </a:rPr>
              <a:t>return</a:t>
            </a:r>
            <a:r>
              <a:rPr lang="en-US" sz="1400" dirty="0">
                <a:latin typeface="Courier New" panose="02070309020205020404" pitchFamily="49" charset="0"/>
                <a:cs typeface="Courier New" panose="02070309020205020404" pitchFamily="49" charset="0"/>
              </a:rPr>
              <a:t> mid;</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solidFill>
                  <a:srgbClr val="9966FF"/>
                </a:solidFill>
                <a:latin typeface="Courier New" panose="02070309020205020404" pitchFamily="49" charset="0"/>
                <a:cs typeface="Courier New" panose="02070309020205020404" pitchFamily="49" charset="0"/>
              </a:rPr>
              <a:t>return</a:t>
            </a:r>
            <a:r>
              <a:rPr lang="en-US" sz="1400" dirty="0">
                <a:latin typeface="Courier New" panose="02070309020205020404" pitchFamily="49" charset="0"/>
                <a:cs typeface="Courier New" panose="02070309020205020404" pitchFamily="49" charset="0"/>
              </a:rPr>
              <a:t> -1; </a:t>
            </a:r>
            <a:r>
              <a:rPr lang="en-US" sz="1400" b="1" dirty="0">
                <a:solidFill>
                  <a:srgbClr val="00B050"/>
                </a:solidFill>
                <a:latin typeface="Courier New" panose="02070309020205020404" pitchFamily="49" charset="0"/>
                <a:cs typeface="Courier New" panose="02070309020205020404" pitchFamily="49" charset="0"/>
              </a:rPr>
              <a:t>// target number doesn’t exist</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027476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Binary Search (visualization)</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8</a:t>
            </a:fld>
            <a:endParaRPr lang="en-US" dirty="0"/>
          </a:p>
        </p:txBody>
      </p:sp>
      <p:sp>
        <p:nvSpPr>
          <p:cNvPr id="3" name="Rectangle: Rounded Corners 2">
            <a:extLst>
              <a:ext uri="{FF2B5EF4-FFF2-40B4-BE49-F238E27FC236}">
                <a16:creationId xmlns:a16="http://schemas.microsoft.com/office/drawing/2014/main" id="{A75D1DF7-A85E-A869-A892-CE1D5EF54C01}"/>
              </a:ext>
            </a:extLst>
          </p:cNvPr>
          <p:cNvSpPr/>
          <p:nvPr/>
        </p:nvSpPr>
        <p:spPr>
          <a:xfrm>
            <a:off x="380010" y="3204593"/>
            <a:ext cx="8372212" cy="1325461"/>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p>
        </p:txBody>
      </p:sp>
      <p:sp>
        <p:nvSpPr>
          <p:cNvPr id="7" name="Rectangle: Rounded Corners 6">
            <a:extLst>
              <a:ext uri="{FF2B5EF4-FFF2-40B4-BE49-F238E27FC236}">
                <a16:creationId xmlns:a16="http://schemas.microsoft.com/office/drawing/2014/main" id="{86D65655-2218-62F3-2C95-344C2C444310}"/>
              </a:ext>
            </a:extLst>
          </p:cNvPr>
          <p:cNvSpPr/>
          <p:nvPr/>
        </p:nvSpPr>
        <p:spPr>
          <a:xfrm>
            <a:off x="719763" y="3544347"/>
            <a:ext cx="713065" cy="645952"/>
          </a:xfrm>
          <a:prstGeom prst="roundRect">
            <a:avLst/>
          </a:prstGeom>
          <a:solidFill>
            <a:schemeClr val="bg1"/>
          </a:solid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10</a:t>
            </a:r>
          </a:p>
        </p:txBody>
      </p:sp>
      <p:sp>
        <p:nvSpPr>
          <p:cNvPr id="8" name="Rectangle: Rounded Corners 7">
            <a:extLst>
              <a:ext uri="{FF2B5EF4-FFF2-40B4-BE49-F238E27FC236}">
                <a16:creationId xmlns:a16="http://schemas.microsoft.com/office/drawing/2014/main" id="{4062C34C-7660-DD0D-1AD8-827AC9608DBF}"/>
              </a:ext>
            </a:extLst>
          </p:cNvPr>
          <p:cNvSpPr/>
          <p:nvPr/>
        </p:nvSpPr>
        <p:spPr>
          <a:xfrm>
            <a:off x="1592218" y="3544347"/>
            <a:ext cx="713065" cy="645952"/>
          </a:xfrm>
          <a:prstGeom prst="roundRect">
            <a:avLst/>
          </a:prstGeom>
          <a:solidFill>
            <a:schemeClr val="bg1"/>
          </a:solid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15</a:t>
            </a:r>
          </a:p>
        </p:txBody>
      </p:sp>
      <p:sp>
        <p:nvSpPr>
          <p:cNvPr id="9" name="Rectangle: Rounded Corners 8">
            <a:extLst>
              <a:ext uri="{FF2B5EF4-FFF2-40B4-BE49-F238E27FC236}">
                <a16:creationId xmlns:a16="http://schemas.microsoft.com/office/drawing/2014/main" id="{4E49746E-ADB4-4361-119F-199F4AC1EF89}"/>
              </a:ext>
            </a:extLst>
          </p:cNvPr>
          <p:cNvSpPr/>
          <p:nvPr/>
        </p:nvSpPr>
        <p:spPr>
          <a:xfrm>
            <a:off x="2464673" y="3544347"/>
            <a:ext cx="713065" cy="645952"/>
          </a:xfrm>
          <a:prstGeom prst="roundRect">
            <a:avLst/>
          </a:prstGeom>
          <a:solidFill>
            <a:schemeClr val="bg1"/>
          </a:solid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19</a:t>
            </a:r>
          </a:p>
        </p:txBody>
      </p:sp>
      <p:sp>
        <p:nvSpPr>
          <p:cNvPr id="10" name="Rectangle: Rounded Corners 9">
            <a:extLst>
              <a:ext uri="{FF2B5EF4-FFF2-40B4-BE49-F238E27FC236}">
                <a16:creationId xmlns:a16="http://schemas.microsoft.com/office/drawing/2014/main" id="{680D5B45-9F4A-2780-3893-A51B9AE0247B}"/>
              </a:ext>
            </a:extLst>
          </p:cNvPr>
          <p:cNvSpPr/>
          <p:nvPr/>
        </p:nvSpPr>
        <p:spPr>
          <a:xfrm>
            <a:off x="3337128" y="3544347"/>
            <a:ext cx="713065" cy="645952"/>
          </a:xfrm>
          <a:prstGeom prst="roundRect">
            <a:avLst/>
          </a:prstGeom>
          <a:solidFill>
            <a:schemeClr val="bg1"/>
          </a:solid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23</a:t>
            </a:r>
          </a:p>
        </p:txBody>
      </p:sp>
      <p:sp>
        <p:nvSpPr>
          <p:cNvPr id="11" name="Rectangle: Rounded Corners 10">
            <a:extLst>
              <a:ext uri="{FF2B5EF4-FFF2-40B4-BE49-F238E27FC236}">
                <a16:creationId xmlns:a16="http://schemas.microsoft.com/office/drawing/2014/main" id="{2F370C9A-344E-3386-3EAB-7D0B1C28F4C9}"/>
              </a:ext>
            </a:extLst>
          </p:cNvPr>
          <p:cNvSpPr/>
          <p:nvPr/>
        </p:nvSpPr>
        <p:spPr>
          <a:xfrm>
            <a:off x="4209583" y="3544347"/>
            <a:ext cx="713065" cy="645952"/>
          </a:xfrm>
          <a:prstGeom prst="roundRect">
            <a:avLst/>
          </a:prstGeom>
          <a:solidFill>
            <a:schemeClr val="bg1"/>
          </a:solid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28</a:t>
            </a:r>
          </a:p>
        </p:txBody>
      </p:sp>
      <p:sp>
        <p:nvSpPr>
          <p:cNvPr id="12" name="Rectangle: Rounded Corners 11">
            <a:extLst>
              <a:ext uri="{FF2B5EF4-FFF2-40B4-BE49-F238E27FC236}">
                <a16:creationId xmlns:a16="http://schemas.microsoft.com/office/drawing/2014/main" id="{6805E105-159C-261A-B820-3DB75A5DFA44}"/>
              </a:ext>
            </a:extLst>
          </p:cNvPr>
          <p:cNvSpPr/>
          <p:nvPr/>
        </p:nvSpPr>
        <p:spPr>
          <a:xfrm>
            <a:off x="5082038" y="3544347"/>
            <a:ext cx="713065" cy="645952"/>
          </a:xfrm>
          <a:prstGeom prst="roundRect">
            <a:avLst/>
          </a:prstGeom>
          <a:solidFill>
            <a:schemeClr val="bg1"/>
          </a:solid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35</a:t>
            </a:r>
          </a:p>
        </p:txBody>
      </p:sp>
      <p:sp>
        <p:nvSpPr>
          <p:cNvPr id="13" name="Rectangle: Rounded Corners 12">
            <a:extLst>
              <a:ext uri="{FF2B5EF4-FFF2-40B4-BE49-F238E27FC236}">
                <a16:creationId xmlns:a16="http://schemas.microsoft.com/office/drawing/2014/main" id="{086013E1-1923-4D13-8147-584142FDC66F}"/>
              </a:ext>
            </a:extLst>
          </p:cNvPr>
          <p:cNvSpPr/>
          <p:nvPr/>
        </p:nvSpPr>
        <p:spPr>
          <a:xfrm>
            <a:off x="5954493" y="3544347"/>
            <a:ext cx="713065" cy="645952"/>
          </a:xfrm>
          <a:prstGeom prst="roundRect">
            <a:avLst/>
          </a:prstGeom>
          <a:solidFill>
            <a:schemeClr val="bg1"/>
          </a:solid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41</a:t>
            </a:r>
          </a:p>
        </p:txBody>
      </p:sp>
      <p:sp>
        <p:nvSpPr>
          <p:cNvPr id="14" name="Rectangle: Rounded Corners 13">
            <a:extLst>
              <a:ext uri="{FF2B5EF4-FFF2-40B4-BE49-F238E27FC236}">
                <a16:creationId xmlns:a16="http://schemas.microsoft.com/office/drawing/2014/main" id="{9E5A1E3E-E07C-AAB4-9EAC-EF6323034B56}"/>
              </a:ext>
            </a:extLst>
          </p:cNvPr>
          <p:cNvSpPr/>
          <p:nvPr/>
        </p:nvSpPr>
        <p:spPr>
          <a:xfrm>
            <a:off x="6826948" y="3544347"/>
            <a:ext cx="713065" cy="645952"/>
          </a:xfrm>
          <a:prstGeom prst="roundRect">
            <a:avLst/>
          </a:prstGeom>
          <a:solidFill>
            <a:schemeClr val="bg1"/>
          </a:solid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49</a:t>
            </a:r>
          </a:p>
        </p:txBody>
      </p:sp>
      <p:sp>
        <p:nvSpPr>
          <p:cNvPr id="15" name="Rectangle: Rounded Corners 14">
            <a:extLst>
              <a:ext uri="{FF2B5EF4-FFF2-40B4-BE49-F238E27FC236}">
                <a16:creationId xmlns:a16="http://schemas.microsoft.com/office/drawing/2014/main" id="{8DE14A9F-A316-A963-AA86-1AE91FE001FC}"/>
              </a:ext>
            </a:extLst>
          </p:cNvPr>
          <p:cNvSpPr/>
          <p:nvPr/>
        </p:nvSpPr>
        <p:spPr>
          <a:xfrm>
            <a:off x="7699403" y="3544347"/>
            <a:ext cx="713065" cy="645952"/>
          </a:xfrm>
          <a:prstGeom prst="roundRect">
            <a:avLst/>
          </a:prstGeom>
          <a:solidFill>
            <a:schemeClr val="bg1"/>
          </a:solid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62</a:t>
            </a:r>
          </a:p>
        </p:txBody>
      </p:sp>
      <p:grpSp>
        <p:nvGrpSpPr>
          <p:cNvPr id="27" name="Group 26">
            <a:extLst>
              <a:ext uri="{FF2B5EF4-FFF2-40B4-BE49-F238E27FC236}">
                <a16:creationId xmlns:a16="http://schemas.microsoft.com/office/drawing/2014/main" id="{CF221BE1-0351-3AD8-7343-00C4C3F2EBEB}"/>
              </a:ext>
            </a:extLst>
          </p:cNvPr>
          <p:cNvGrpSpPr/>
          <p:nvPr/>
        </p:nvGrpSpPr>
        <p:grpSpPr>
          <a:xfrm>
            <a:off x="4295188" y="1965004"/>
            <a:ext cx="680956" cy="1078421"/>
            <a:chOff x="751872" y="2017117"/>
            <a:chExt cx="680956" cy="1078421"/>
          </a:xfrm>
        </p:grpSpPr>
        <p:sp>
          <p:nvSpPr>
            <p:cNvPr id="18" name="TextBox 17">
              <a:extLst>
                <a:ext uri="{FF2B5EF4-FFF2-40B4-BE49-F238E27FC236}">
                  <a16:creationId xmlns:a16="http://schemas.microsoft.com/office/drawing/2014/main" id="{FD8BE93B-E500-88AB-F7F6-CEB53CDA4677}"/>
                </a:ext>
              </a:extLst>
            </p:cNvPr>
            <p:cNvSpPr txBox="1"/>
            <p:nvPr/>
          </p:nvSpPr>
          <p:spPr>
            <a:xfrm>
              <a:off x="751872" y="2017117"/>
              <a:ext cx="680956" cy="738664"/>
            </a:xfrm>
            <a:prstGeom prst="rect">
              <a:avLst/>
            </a:prstGeom>
            <a:noFill/>
          </p:spPr>
          <p:txBody>
            <a:bodyPr wrap="none" rtlCol="0">
              <a:spAutoFit/>
            </a:bodyPr>
            <a:lstStyle/>
            <a:p>
              <a:r>
                <a:rPr lang="en-US" sz="1400" dirty="0"/>
                <a:t>Target</a:t>
              </a:r>
            </a:p>
            <a:p>
              <a:endParaRPr lang="en-US" sz="1400" dirty="0"/>
            </a:p>
            <a:p>
              <a:pPr algn="ctr"/>
              <a:r>
                <a:rPr lang="en-US" sz="1400" dirty="0"/>
                <a:t>35</a:t>
              </a:r>
            </a:p>
          </p:txBody>
        </p:sp>
        <p:cxnSp>
          <p:nvCxnSpPr>
            <p:cNvPr id="20" name="Straight Arrow Connector 19">
              <a:extLst>
                <a:ext uri="{FF2B5EF4-FFF2-40B4-BE49-F238E27FC236}">
                  <a16:creationId xmlns:a16="http://schemas.microsoft.com/office/drawing/2014/main" id="{95738061-BC2E-42AC-638E-D607B18C4E9B}"/>
                </a:ext>
              </a:extLst>
            </p:cNvPr>
            <p:cNvCxnSpPr>
              <a:cxnSpLocks/>
              <a:stCxn id="18" idx="2"/>
            </p:cNvCxnSpPr>
            <p:nvPr/>
          </p:nvCxnSpPr>
          <p:spPr>
            <a:xfrm>
              <a:off x="1092350" y="2755781"/>
              <a:ext cx="0" cy="339757"/>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2720992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42" presetClass="path" presetSubtype="0" accel="50000" decel="50000" fill="hold" nodeType="withEffect">
                                  <p:stCondLst>
                                    <p:cond delay="0"/>
                                  </p:stCondLst>
                                  <p:childTnLst>
                                    <p:animMotion origin="layout" path="M -0.38663 0.00023 L -4.44444E-6 3.7037E-6 " pathEditMode="relative" rAng="0" ptsTypes="AA">
                                      <p:cBhvr>
                                        <p:cTn id="8" dur="2000" fill="hold"/>
                                        <p:tgtEl>
                                          <p:spTgt spid="27"/>
                                        </p:tgtEl>
                                        <p:attrNameLst>
                                          <p:attrName>ppt_x</p:attrName>
                                          <p:attrName>ppt_y</p:attrName>
                                        </p:attrNameLst>
                                      </p:cBhvr>
                                      <p:rCtr x="19323" y="-23"/>
                                    </p:animMotion>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500" fill="hold"/>
                                        <p:tgtEl>
                                          <p:spTgt spid="7"/>
                                        </p:tgtEl>
                                        <p:attrNameLst>
                                          <p:attrName>fillcolor</p:attrName>
                                        </p:attrNameLst>
                                      </p:cBhvr>
                                      <p:to>
                                        <a:schemeClr val="accent2"/>
                                      </p:to>
                                    </p:animClr>
                                    <p:set>
                                      <p:cBhvr>
                                        <p:cTn id="13" dur="500" fill="hold"/>
                                        <p:tgtEl>
                                          <p:spTgt spid="7"/>
                                        </p:tgtEl>
                                        <p:attrNameLst>
                                          <p:attrName>fill.type</p:attrName>
                                        </p:attrNameLst>
                                      </p:cBhvr>
                                      <p:to>
                                        <p:strVal val="solid"/>
                                      </p:to>
                                    </p:set>
                                    <p:set>
                                      <p:cBhvr>
                                        <p:cTn id="14" dur="500" fill="hold"/>
                                        <p:tgtEl>
                                          <p:spTgt spid="7"/>
                                        </p:tgtEl>
                                        <p:attrNameLst>
                                          <p:attrName>fill.on</p:attrName>
                                        </p:attrNameLst>
                                      </p:cBhvr>
                                      <p:to>
                                        <p:strVal val="true"/>
                                      </p:to>
                                    </p:set>
                                  </p:childTnLst>
                                </p:cTn>
                              </p:par>
                              <p:par>
                                <p:cTn id="15" presetID="1" presetClass="emph" presetSubtype="2" fill="hold" nodeType="withEffect">
                                  <p:stCondLst>
                                    <p:cond delay="0"/>
                                  </p:stCondLst>
                                  <p:childTnLst>
                                    <p:animClr clrSpc="rgb" dir="cw">
                                      <p:cBhvr>
                                        <p:cTn id="16" dur="500" fill="hold"/>
                                        <p:tgtEl>
                                          <p:spTgt spid="8"/>
                                        </p:tgtEl>
                                        <p:attrNameLst>
                                          <p:attrName>fillcolor</p:attrName>
                                        </p:attrNameLst>
                                      </p:cBhvr>
                                      <p:to>
                                        <a:schemeClr val="accent2"/>
                                      </p:to>
                                    </p:animClr>
                                    <p:set>
                                      <p:cBhvr>
                                        <p:cTn id="17" dur="500" fill="hold"/>
                                        <p:tgtEl>
                                          <p:spTgt spid="8"/>
                                        </p:tgtEl>
                                        <p:attrNameLst>
                                          <p:attrName>fill.type</p:attrName>
                                        </p:attrNameLst>
                                      </p:cBhvr>
                                      <p:to>
                                        <p:strVal val="solid"/>
                                      </p:to>
                                    </p:set>
                                    <p:set>
                                      <p:cBhvr>
                                        <p:cTn id="18" dur="500" fill="hold"/>
                                        <p:tgtEl>
                                          <p:spTgt spid="8"/>
                                        </p:tgtEl>
                                        <p:attrNameLst>
                                          <p:attrName>fill.on</p:attrName>
                                        </p:attrNameLst>
                                      </p:cBhvr>
                                      <p:to>
                                        <p:strVal val="true"/>
                                      </p:to>
                                    </p:set>
                                  </p:childTnLst>
                                </p:cTn>
                              </p:par>
                              <p:par>
                                <p:cTn id="19" presetID="1" presetClass="emph" presetSubtype="2" fill="hold" nodeType="withEffect">
                                  <p:stCondLst>
                                    <p:cond delay="0"/>
                                  </p:stCondLst>
                                  <p:childTnLst>
                                    <p:animClr clrSpc="rgb" dir="cw">
                                      <p:cBhvr>
                                        <p:cTn id="20" dur="500" fill="hold"/>
                                        <p:tgtEl>
                                          <p:spTgt spid="9"/>
                                        </p:tgtEl>
                                        <p:attrNameLst>
                                          <p:attrName>fillcolor</p:attrName>
                                        </p:attrNameLst>
                                      </p:cBhvr>
                                      <p:to>
                                        <a:schemeClr val="accent2"/>
                                      </p:to>
                                    </p:animClr>
                                    <p:set>
                                      <p:cBhvr>
                                        <p:cTn id="21" dur="500" fill="hold"/>
                                        <p:tgtEl>
                                          <p:spTgt spid="9"/>
                                        </p:tgtEl>
                                        <p:attrNameLst>
                                          <p:attrName>fill.type</p:attrName>
                                        </p:attrNameLst>
                                      </p:cBhvr>
                                      <p:to>
                                        <p:strVal val="solid"/>
                                      </p:to>
                                    </p:set>
                                    <p:set>
                                      <p:cBhvr>
                                        <p:cTn id="22" dur="500" fill="hold"/>
                                        <p:tgtEl>
                                          <p:spTgt spid="9"/>
                                        </p:tgtEl>
                                        <p:attrNameLst>
                                          <p:attrName>fill.on</p:attrName>
                                        </p:attrNameLst>
                                      </p:cBhvr>
                                      <p:to>
                                        <p:strVal val="true"/>
                                      </p:to>
                                    </p:set>
                                  </p:childTnLst>
                                </p:cTn>
                              </p:par>
                              <p:par>
                                <p:cTn id="23" presetID="1" presetClass="emph" presetSubtype="2" fill="hold" nodeType="withEffect">
                                  <p:stCondLst>
                                    <p:cond delay="0"/>
                                  </p:stCondLst>
                                  <p:childTnLst>
                                    <p:animClr clrSpc="rgb" dir="cw">
                                      <p:cBhvr>
                                        <p:cTn id="24" dur="500" fill="hold"/>
                                        <p:tgtEl>
                                          <p:spTgt spid="10"/>
                                        </p:tgtEl>
                                        <p:attrNameLst>
                                          <p:attrName>fillcolor</p:attrName>
                                        </p:attrNameLst>
                                      </p:cBhvr>
                                      <p:to>
                                        <a:schemeClr val="accent2"/>
                                      </p:to>
                                    </p:animClr>
                                    <p:set>
                                      <p:cBhvr>
                                        <p:cTn id="25" dur="500" fill="hold"/>
                                        <p:tgtEl>
                                          <p:spTgt spid="10"/>
                                        </p:tgtEl>
                                        <p:attrNameLst>
                                          <p:attrName>fill.type</p:attrName>
                                        </p:attrNameLst>
                                      </p:cBhvr>
                                      <p:to>
                                        <p:strVal val="solid"/>
                                      </p:to>
                                    </p:set>
                                    <p:set>
                                      <p:cBhvr>
                                        <p:cTn id="26" dur="500" fill="hold"/>
                                        <p:tgtEl>
                                          <p:spTgt spid="10"/>
                                        </p:tgtEl>
                                        <p:attrNameLst>
                                          <p:attrName>fill.on</p:attrName>
                                        </p:attrNameLst>
                                      </p:cBhvr>
                                      <p:to>
                                        <p:strVal val="true"/>
                                      </p:to>
                                    </p:set>
                                  </p:childTnLst>
                                </p:cTn>
                              </p:par>
                              <p:par>
                                <p:cTn id="27" presetID="1" presetClass="emph" presetSubtype="2" fill="hold" nodeType="withEffect">
                                  <p:stCondLst>
                                    <p:cond delay="0"/>
                                  </p:stCondLst>
                                  <p:childTnLst>
                                    <p:animClr clrSpc="rgb" dir="cw">
                                      <p:cBhvr>
                                        <p:cTn id="28" dur="500" fill="hold"/>
                                        <p:tgtEl>
                                          <p:spTgt spid="11"/>
                                        </p:tgtEl>
                                        <p:attrNameLst>
                                          <p:attrName>fillcolor</p:attrName>
                                        </p:attrNameLst>
                                      </p:cBhvr>
                                      <p:to>
                                        <a:schemeClr val="accent2"/>
                                      </p:to>
                                    </p:animClr>
                                    <p:set>
                                      <p:cBhvr>
                                        <p:cTn id="29" dur="500" fill="hold"/>
                                        <p:tgtEl>
                                          <p:spTgt spid="11"/>
                                        </p:tgtEl>
                                        <p:attrNameLst>
                                          <p:attrName>fill.type</p:attrName>
                                        </p:attrNameLst>
                                      </p:cBhvr>
                                      <p:to>
                                        <p:strVal val="solid"/>
                                      </p:to>
                                    </p:set>
                                    <p:set>
                                      <p:cBhvr>
                                        <p:cTn id="30" dur="500" fill="hold"/>
                                        <p:tgtEl>
                                          <p:spTgt spid="11"/>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63" presetClass="path" presetSubtype="0" accel="50000" decel="50000" fill="hold" nodeType="clickEffect">
                                  <p:stCondLst>
                                    <p:cond delay="0"/>
                                  </p:stCondLst>
                                  <p:childTnLst>
                                    <p:animMotion origin="layout" path="M -4.44444E-6 -0.0007 L 0.18264 -0.00255 " pathEditMode="relative" rAng="0" ptsTypes="AA">
                                      <p:cBhvr>
                                        <p:cTn id="34" dur="1250" fill="hold"/>
                                        <p:tgtEl>
                                          <p:spTgt spid="27"/>
                                        </p:tgtEl>
                                        <p:attrNameLst>
                                          <p:attrName>ppt_x</p:attrName>
                                          <p:attrName>ppt_y</p:attrName>
                                        </p:attrNameLst>
                                      </p:cBhvr>
                                      <p:rCtr x="9132" y="-93"/>
                                    </p:animMotion>
                                  </p:childTnLst>
                                </p:cTn>
                              </p:par>
                            </p:childTnLst>
                          </p:cTn>
                        </p:par>
                        <p:par>
                          <p:cTn id="35" fill="hold">
                            <p:stCondLst>
                              <p:cond delay="1250"/>
                            </p:stCondLst>
                            <p:childTnLst>
                              <p:par>
                                <p:cTn id="36" presetID="1" presetClass="emph" presetSubtype="2" fill="hold" nodeType="afterEffect">
                                  <p:stCondLst>
                                    <p:cond delay="0"/>
                                  </p:stCondLst>
                                  <p:childTnLst>
                                    <p:animClr clrSpc="rgb" dir="cw">
                                      <p:cBhvr>
                                        <p:cTn id="37" dur="500" fill="hold"/>
                                        <p:tgtEl>
                                          <p:spTgt spid="13"/>
                                        </p:tgtEl>
                                        <p:attrNameLst>
                                          <p:attrName>fillcolor</p:attrName>
                                        </p:attrNameLst>
                                      </p:cBhvr>
                                      <p:to>
                                        <a:schemeClr val="accent2"/>
                                      </p:to>
                                    </p:animClr>
                                    <p:set>
                                      <p:cBhvr>
                                        <p:cTn id="38" dur="500" fill="hold"/>
                                        <p:tgtEl>
                                          <p:spTgt spid="13"/>
                                        </p:tgtEl>
                                        <p:attrNameLst>
                                          <p:attrName>fill.type</p:attrName>
                                        </p:attrNameLst>
                                      </p:cBhvr>
                                      <p:to>
                                        <p:strVal val="solid"/>
                                      </p:to>
                                    </p:set>
                                    <p:set>
                                      <p:cBhvr>
                                        <p:cTn id="39" dur="500" fill="hold"/>
                                        <p:tgtEl>
                                          <p:spTgt spid="13"/>
                                        </p:tgtEl>
                                        <p:attrNameLst>
                                          <p:attrName>fill.on</p:attrName>
                                        </p:attrNameLst>
                                      </p:cBhvr>
                                      <p:to>
                                        <p:strVal val="true"/>
                                      </p:to>
                                    </p:set>
                                  </p:childTnLst>
                                </p:cTn>
                              </p:par>
                              <p:par>
                                <p:cTn id="40" presetID="1" presetClass="emph" presetSubtype="2" fill="hold" nodeType="withEffect">
                                  <p:stCondLst>
                                    <p:cond delay="0"/>
                                  </p:stCondLst>
                                  <p:childTnLst>
                                    <p:animClr clrSpc="rgb" dir="cw">
                                      <p:cBhvr>
                                        <p:cTn id="41" dur="500" fill="hold"/>
                                        <p:tgtEl>
                                          <p:spTgt spid="14"/>
                                        </p:tgtEl>
                                        <p:attrNameLst>
                                          <p:attrName>fillcolor</p:attrName>
                                        </p:attrNameLst>
                                      </p:cBhvr>
                                      <p:to>
                                        <a:schemeClr val="accent2"/>
                                      </p:to>
                                    </p:animClr>
                                    <p:set>
                                      <p:cBhvr>
                                        <p:cTn id="42" dur="500" fill="hold"/>
                                        <p:tgtEl>
                                          <p:spTgt spid="14"/>
                                        </p:tgtEl>
                                        <p:attrNameLst>
                                          <p:attrName>fill.type</p:attrName>
                                        </p:attrNameLst>
                                      </p:cBhvr>
                                      <p:to>
                                        <p:strVal val="solid"/>
                                      </p:to>
                                    </p:set>
                                    <p:set>
                                      <p:cBhvr>
                                        <p:cTn id="43" dur="500" fill="hold"/>
                                        <p:tgtEl>
                                          <p:spTgt spid="14"/>
                                        </p:tgtEl>
                                        <p:attrNameLst>
                                          <p:attrName>fill.on</p:attrName>
                                        </p:attrNameLst>
                                      </p:cBhvr>
                                      <p:to>
                                        <p:strVal val="true"/>
                                      </p:to>
                                    </p:set>
                                  </p:childTnLst>
                                </p:cTn>
                              </p:par>
                              <p:par>
                                <p:cTn id="44" presetID="1" presetClass="emph" presetSubtype="2" fill="hold" nodeType="withEffect">
                                  <p:stCondLst>
                                    <p:cond delay="0"/>
                                  </p:stCondLst>
                                  <p:childTnLst>
                                    <p:animClr clrSpc="rgb" dir="cw">
                                      <p:cBhvr>
                                        <p:cTn id="45" dur="500" fill="hold"/>
                                        <p:tgtEl>
                                          <p:spTgt spid="15"/>
                                        </p:tgtEl>
                                        <p:attrNameLst>
                                          <p:attrName>fillcolor</p:attrName>
                                        </p:attrNameLst>
                                      </p:cBhvr>
                                      <p:to>
                                        <a:schemeClr val="accent2"/>
                                      </p:to>
                                    </p:animClr>
                                    <p:set>
                                      <p:cBhvr>
                                        <p:cTn id="46" dur="500" fill="hold"/>
                                        <p:tgtEl>
                                          <p:spTgt spid="15"/>
                                        </p:tgtEl>
                                        <p:attrNameLst>
                                          <p:attrName>fill.type</p:attrName>
                                        </p:attrNameLst>
                                      </p:cBhvr>
                                      <p:to>
                                        <p:strVal val="solid"/>
                                      </p:to>
                                    </p:set>
                                    <p:set>
                                      <p:cBhvr>
                                        <p:cTn id="47" dur="500" fill="hold"/>
                                        <p:tgtEl>
                                          <p:spTgt spid="15"/>
                                        </p:tgtEl>
                                        <p:attrNameLst>
                                          <p:attrName>fill.on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35" presetClass="path" presetSubtype="0" accel="50000" decel="50000" fill="hold" nodeType="clickEffect">
                                  <p:stCondLst>
                                    <p:cond delay="0"/>
                                  </p:stCondLst>
                                  <p:childTnLst>
                                    <p:animMotion origin="layout" path="M 0.18264 -0.00255 L 0.08855 -0.00162 " pathEditMode="relative" rAng="0" ptsTypes="AA">
                                      <p:cBhvr>
                                        <p:cTn id="51" dur="1250" fill="hold"/>
                                        <p:tgtEl>
                                          <p:spTgt spid="27"/>
                                        </p:tgtEl>
                                        <p:attrNameLst>
                                          <p:attrName>ppt_x</p:attrName>
                                          <p:attrName>ppt_y</p:attrName>
                                        </p:attrNameLst>
                                      </p:cBhvr>
                                      <p:rCtr x="-4705" y="46"/>
                                    </p:animMotion>
                                  </p:childTnLst>
                                </p:cTn>
                              </p:par>
                            </p:childTnLst>
                          </p:cTn>
                        </p:par>
                        <p:par>
                          <p:cTn id="52" fill="hold">
                            <p:stCondLst>
                              <p:cond delay="1250"/>
                            </p:stCondLst>
                            <p:childTnLst>
                              <p:par>
                                <p:cTn id="53" presetID="1" presetClass="emph" presetSubtype="2" fill="hold" nodeType="afterEffect">
                                  <p:stCondLst>
                                    <p:cond delay="0"/>
                                  </p:stCondLst>
                                  <p:childTnLst>
                                    <p:animClr clrSpc="rgb" dir="cw">
                                      <p:cBhvr>
                                        <p:cTn id="54" dur="500" fill="hold"/>
                                        <p:tgtEl>
                                          <p:spTgt spid="12"/>
                                        </p:tgtEl>
                                        <p:attrNameLst>
                                          <p:attrName>fillcolor</p:attrName>
                                        </p:attrNameLst>
                                      </p:cBhvr>
                                      <p:to>
                                        <a:srgbClr val="92D050"/>
                                      </p:to>
                                    </p:animClr>
                                    <p:set>
                                      <p:cBhvr>
                                        <p:cTn id="55" dur="500" fill="hold"/>
                                        <p:tgtEl>
                                          <p:spTgt spid="12"/>
                                        </p:tgtEl>
                                        <p:attrNameLst>
                                          <p:attrName>fill.type</p:attrName>
                                        </p:attrNameLst>
                                      </p:cBhvr>
                                      <p:to>
                                        <p:strVal val="solid"/>
                                      </p:to>
                                    </p:set>
                                    <p:set>
                                      <p:cBhvr>
                                        <p:cTn id="56" dur="500" fill="hold"/>
                                        <p:tgtEl>
                                          <p:spTgt spid="1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Custom Design">
  <a:themeElements>
    <a:clrScheme name="Custom 1">
      <a:dk1>
        <a:sysClr val="windowText" lastClr="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D1474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Revature Template  101416" id="{E7AE9B54-ECDF-468C-BAC8-D7E5033F34EC}" vid="{F6400A2A-47B1-4620-B2AC-EFF1DCD888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19972</TotalTime>
  <Words>2005</Words>
  <Application>Microsoft Office PowerPoint</Application>
  <PresentationFormat>On-screen Show (4:3)</PresentationFormat>
  <Paragraphs>310</Paragraphs>
  <Slides>28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Courier New</vt:lpstr>
      <vt:lpstr>2_Custom Design</vt:lpstr>
      <vt:lpstr>Algorithms</vt:lpstr>
      <vt:lpstr>Key Topics</vt:lpstr>
      <vt:lpstr>PowerPoint Presentation</vt:lpstr>
      <vt:lpstr>Common Algorithms – Linear Search</vt:lpstr>
      <vt:lpstr>Linear Search</vt:lpstr>
      <vt:lpstr>Linear Search (visualization)</vt:lpstr>
      <vt:lpstr>Common Algorithms – Binary Search</vt:lpstr>
      <vt:lpstr>Binary Search</vt:lpstr>
      <vt:lpstr>Binary Search (visualization)</vt:lpstr>
      <vt:lpstr>PowerPoint Presentation</vt:lpstr>
      <vt:lpstr>Common Algorithms – Swapping Elements</vt:lpstr>
      <vt:lpstr>Swap (visualization)</vt:lpstr>
      <vt:lpstr>Common Algorithms – Bubble Sort</vt:lpstr>
      <vt:lpstr>Bubble Sort</vt:lpstr>
      <vt:lpstr>Bubble Sort (visualization)</vt:lpstr>
      <vt:lpstr>Common Algorithms – Selection Sort</vt:lpstr>
      <vt:lpstr>Selection Sort</vt:lpstr>
      <vt:lpstr>Selection Sort (visualization)</vt:lpstr>
      <vt:lpstr>PowerPoint Presentation</vt:lpstr>
      <vt:lpstr>What is Recursion?</vt:lpstr>
      <vt:lpstr>Common Algorithms – Merge Sort</vt:lpstr>
      <vt:lpstr>Merge Sort</vt:lpstr>
      <vt:lpstr>Merge Sort (visualization)</vt:lpstr>
      <vt:lpstr>Merge Sort (visualization)</vt:lpstr>
      <vt:lpstr>More Algorithms…</vt:lpstr>
      <vt:lpstr>Algorithm Big-O</vt:lpstr>
      <vt:lpstr>Algorithm Big-O</vt:lpstr>
      <vt:lpstr>PowerPoint Presentation</vt:lpstr>
    </vt:vector>
  </TitlesOfParts>
  <Company>Persistence Holdings, LLC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account 10</dc:creator>
  <cp:lastModifiedBy>Joseph Highe</cp:lastModifiedBy>
  <cp:revision>48</cp:revision>
  <cp:lastPrinted>2016-06-20T20:58:50Z</cp:lastPrinted>
  <dcterms:created xsi:type="dcterms:W3CDTF">2016-11-09T18:19:08Z</dcterms:created>
  <dcterms:modified xsi:type="dcterms:W3CDTF">2023-09-14T21:45:59Z</dcterms:modified>
</cp:coreProperties>
</file>