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7"/>
  </p:notesMasterIdLst>
  <p:sldIdLst>
    <p:sldId id="256" r:id="rId2"/>
    <p:sldId id="28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83" r:id="rId12"/>
    <p:sldId id="306" r:id="rId13"/>
    <p:sldId id="310" r:id="rId14"/>
    <p:sldId id="309" r:id="rId15"/>
    <p:sldId id="307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139" autoAdjust="0"/>
  </p:normalViewPr>
  <p:slideViewPr>
    <p:cSldViewPr snapToGrid="0">
      <p:cViewPr varScale="1">
        <p:scale>
          <a:sx n="43" d="100"/>
          <a:sy n="43" d="100"/>
        </p:scale>
        <p:origin x="131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E336-FA77-4937-9F43-09B79C1702B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EE16-B673-4D07-B4A7-401FE2B4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DC7-3F0A-4899-A812-18344528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6" y="320634"/>
            <a:ext cx="7282849" cy="2543545"/>
          </a:xfrm>
        </p:spPr>
        <p:txBody>
          <a:bodyPr/>
          <a:lstStyle/>
          <a:p>
            <a:r>
              <a:rPr lang="en-US" dirty="0"/>
              <a:t>Software Development </a:t>
            </a:r>
            <a:r>
              <a:rPr lang="en-US" dirty="0" err="1"/>
              <a:t>LifeCycle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Team Dynamics</a:t>
            </a:r>
          </a:p>
        </p:txBody>
      </p:sp>
    </p:spTree>
    <p:extLst>
      <p:ext uri="{BB962C8B-B14F-4D97-AF65-F5344CB8AC3E}">
        <p14:creationId xmlns:p14="http://schemas.microsoft.com/office/powerpoint/2010/main" val="3178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Waterfall Model</a:t>
            </a:r>
          </a:p>
        </p:txBody>
      </p:sp>
      <p:sp>
        <p:nvSpPr>
          <p:cNvPr id="2055" name="Content Placeholder 2">
            <a:extLst>
              <a:ext uri="{FF2B5EF4-FFF2-40B4-BE49-F238E27FC236}">
                <a16:creationId xmlns:a16="http://schemas.microsoft.com/office/drawing/2014/main" id="{B1CF4A2F-880D-07EE-0F94-942D86E4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2" y="1290415"/>
            <a:ext cx="4375246" cy="5438421"/>
          </a:xfrm>
        </p:spPr>
        <p:txBody>
          <a:bodyPr>
            <a:normAutofit/>
          </a:bodyPr>
          <a:lstStyle/>
          <a:p>
            <a:r>
              <a:rPr lang="en-US" sz="1600" dirty="0"/>
              <a:t>An implementation model for the SDLC in which each step is completed before moving to the next.</a:t>
            </a:r>
          </a:p>
          <a:p>
            <a:r>
              <a:rPr lang="en-US" sz="1600" dirty="0"/>
              <a:t>Pros:</a:t>
            </a:r>
          </a:p>
          <a:p>
            <a:pPr lvl="1"/>
            <a:r>
              <a:rPr lang="en-US" sz="1400" dirty="0"/>
              <a:t>Clearly defined goals and timeline</a:t>
            </a:r>
          </a:p>
          <a:p>
            <a:pPr lvl="1"/>
            <a:r>
              <a:rPr lang="en-US" sz="1400" dirty="0"/>
              <a:t>Less confusion regarding status of project completion</a:t>
            </a:r>
          </a:p>
          <a:p>
            <a:pPr lvl="1"/>
            <a:r>
              <a:rPr lang="en-US" sz="1400" dirty="0"/>
              <a:t>Easier to implement</a:t>
            </a:r>
          </a:p>
          <a:p>
            <a:r>
              <a:rPr lang="en-US" sz="1600" dirty="0"/>
              <a:t>Cons:</a:t>
            </a:r>
          </a:p>
          <a:p>
            <a:pPr lvl="1"/>
            <a:r>
              <a:rPr lang="en-US" sz="1400" dirty="0"/>
              <a:t>Not ideal for complex development projects</a:t>
            </a:r>
          </a:p>
          <a:p>
            <a:pPr lvl="1"/>
            <a:r>
              <a:rPr lang="en-US" sz="1400" dirty="0"/>
              <a:t>Consumes a lot of time because each phase must be planned carefully and completed fully</a:t>
            </a:r>
          </a:p>
          <a:p>
            <a:pPr lvl="1"/>
            <a:r>
              <a:rPr lang="en-US" sz="1400" dirty="0"/>
              <a:t>Since testing does not come until later, serious issues or complications may arise far into development.</a:t>
            </a:r>
          </a:p>
          <a:p>
            <a:r>
              <a:rPr lang="en-US" sz="1600" dirty="0"/>
              <a:t>Useful for:</a:t>
            </a:r>
          </a:p>
          <a:p>
            <a:pPr lvl="1"/>
            <a:r>
              <a:rPr lang="en-US" sz="1400" dirty="0"/>
              <a:t>Projects where human life may be at stake</a:t>
            </a:r>
          </a:p>
          <a:p>
            <a:pPr lvl="1"/>
            <a:r>
              <a:rPr lang="en-US" sz="1400" dirty="0"/>
              <a:t>Military programs</a:t>
            </a:r>
          </a:p>
          <a:p>
            <a:pPr lvl="1"/>
            <a:r>
              <a:rPr lang="en-US" sz="1400" dirty="0"/>
              <a:t>Projects that have a high degree of oversight/accountability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85176D-7C3F-84E3-C477-92A18DBE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435067" y="1949146"/>
            <a:ext cx="4708933" cy="35905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24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85176D-7C3F-84E3-C477-92A18DBE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657458" y="2700846"/>
            <a:ext cx="4486542" cy="246759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Agile Methodology</a:t>
            </a:r>
          </a:p>
        </p:txBody>
      </p:sp>
      <p:sp>
        <p:nvSpPr>
          <p:cNvPr id="2055" name="Content Placeholder 2">
            <a:extLst>
              <a:ext uri="{FF2B5EF4-FFF2-40B4-BE49-F238E27FC236}">
                <a16:creationId xmlns:a16="http://schemas.microsoft.com/office/drawing/2014/main" id="{D55B9BEE-7ED6-99CF-2780-8180D7A9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4" y="1461331"/>
            <a:ext cx="4563454" cy="5267506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Methodology (work culture) which focuses on these core values: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/>
              <a:t>Individuals &amp; Interactions over Processes and Tools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/>
              <a:t>Working software over comprehensive documentation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/>
              <a:t>Customer Collaboration over contract negotiations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500" dirty="0"/>
              <a:t>Responding to change over following a plan</a:t>
            </a:r>
          </a:p>
          <a:p>
            <a:r>
              <a:rPr lang="en-US" sz="2900" dirty="0"/>
              <a:t>Pros:</a:t>
            </a:r>
          </a:p>
          <a:p>
            <a:pPr lvl="1"/>
            <a:r>
              <a:rPr lang="en-US" sz="2500" dirty="0"/>
              <a:t>Responsive approach to issues that arise</a:t>
            </a:r>
          </a:p>
          <a:p>
            <a:pPr lvl="1"/>
            <a:r>
              <a:rPr lang="en-US" sz="2500" dirty="0"/>
              <a:t>Supports Cross-functional teamwork</a:t>
            </a:r>
          </a:p>
          <a:p>
            <a:pPr lvl="1"/>
            <a:r>
              <a:rPr lang="en-US" sz="2500" dirty="0"/>
              <a:t>(Typically) Reduced scope for faster implementation</a:t>
            </a:r>
          </a:p>
          <a:p>
            <a:r>
              <a:rPr lang="en-US" sz="2900" dirty="0"/>
              <a:t>Cons:</a:t>
            </a:r>
          </a:p>
          <a:p>
            <a:pPr lvl="1"/>
            <a:r>
              <a:rPr lang="en-US" sz="2500" dirty="0"/>
              <a:t>The final product depends on the customer, so it may shift. (moving target)</a:t>
            </a:r>
          </a:p>
          <a:p>
            <a:pPr lvl="1"/>
            <a:r>
              <a:rPr lang="en-US" sz="2500" dirty="0"/>
              <a:t>It can be harder to integrate new members into workflow due to shifting workflow needs.</a:t>
            </a:r>
          </a:p>
          <a:p>
            <a:pPr lvl="1"/>
            <a:r>
              <a:rPr lang="en-US" sz="2500" dirty="0"/>
              <a:t>May lead to inadequate documentation, which can cause confusion/misunderstanding</a:t>
            </a:r>
          </a:p>
          <a:p>
            <a:r>
              <a:rPr lang="en-US" sz="2900" dirty="0"/>
              <a:t>Useful for:</a:t>
            </a:r>
          </a:p>
          <a:p>
            <a:pPr lvl="1"/>
            <a:r>
              <a:rPr lang="en-US" sz="2500" dirty="0"/>
              <a:t>Most modern software development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E863-0BC3-C40B-CC9B-AFFA79B9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251242" cy="4882266"/>
          </a:xfrm>
        </p:spPr>
        <p:txBody>
          <a:bodyPr>
            <a:normAutofit/>
          </a:bodyPr>
          <a:lstStyle/>
          <a:p>
            <a:r>
              <a:rPr lang="en-US" dirty="0"/>
              <a:t>Scrum</a:t>
            </a:r>
          </a:p>
          <a:p>
            <a:pPr lvl="1"/>
            <a:r>
              <a:rPr lang="en-US" dirty="0"/>
              <a:t>A process framework used to manage the development of a product or software.</a:t>
            </a:r>
          </a:p>
          <a:p>
            <a:pPr lvl="2"/>
            <a:r>
              <a:rPr lang="en-US" dirty="0"/>
              <a:t>Scrums are well suited for cross-functional teams to coordinate efforts.</a:t>
            </a:r>
          </a:p>
          <a:p>
            <a:pPr lvl="2"/>
            <a:r>
              <a:rPr lang="en-US" dirty="0"/>
              <a:t>Work effort for a scrum are split into individual sprints where some amount of nontrivial work is completed</a:t>
            </a:r>
          </a:p>
          <a:p>
            <a:r>
              <a:rPr lang="en-US" dirty="0"/>
              <a:t>Sprint</a:t>
            </a:r>
          </a:p>
          <a:p>
            <a:pPr lvl="1"/>
            <a:r>
              <a:rPr lang="en-US" dirty="0"/>
              <a:t>An established timeframe (typically 1 month or less) during which a team produces a shippable* product.</a:t>
            </a:r>
          </a:p>
          <a:p>
            <a:pPr lvl="2"/>
            <a:r>
              <a:rPr lang="en-US" dirty="0"/>
              <a:t>A single sprints will not produce the entire project, but rather a useable piece of the project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C6C1B-9989-D4F0-41B2-BF825F3E4746}"/>
              </a:ext>
            </a:extLst>
          </p:cNvPr>
          <p:cNvSpPr txBox="1"/>
          <p:nvPr/>
        </p:nvSpPr>
        <p:spPr>
          <a:xfrm>
            <a:off x="0" y="6488668"/>
            <a:ext cx="6434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https://www.agilealliance.org/agile101/agile-glossary/</a:t>
            </a:r>
          </a:p>
        </p:txBody>
      </p:sp>
    </p:spTree>
    <p:extLst>
      <p:ext uri="{BB962C8B-B14F-4D97-AF65-F5344CB8AC3E}">
        <p14:creationId xmlns:p14="http://schemas.microsoft.com/office/powerpoint/2010/main" val="307526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Agile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E863-0BC3-C40B-CC9B-AFFA79B9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251242" cy="5007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Stories</a:t>
            </a:r>
          </a:p>
          <a:p>
            <a:pPr lvl="1"/>
            <a:r>
              <a:rPr lang="en-US" dirty="0"/>
              <a:t>Functional unit of work which can be expected to yield an expected result when implemented.</a:t>
            </a:r>
          </a:p>
          <a:p>
            <a:pPr lvl="2"/>
            <a:r>
              <a:rPr lang="en-US" dirty="0"/>
              <a:t>Typically, user stories are written from the perspective of the end user: “As a user, I can enter my login credentials and login to the platform”</a:t>
            </a:r>
          </a:p>
          <a:p>
            <a:r>
              <a:rPr lang="en-US" dirty="0"/>
              <a:t>Story Points </a:t>
            </a:r>
          </a:p>
          <a:p>
            <a:pPr lvl="1"/>
            <a:r>
              <a:rPr lang="en-US" dirty="0"/>
              <a:t>Relative Unit of measure used to estimate and/or plan work effort for user stories</a:t>
            </a:r>
          </a:p>
          <a:p>
            <a:r>
              <a:rPr lang="en-US" dirty="0"/>
              <a:t>Product Backlog</a:t>
            </a:r>
          </a:p>
          <a:p>
            <a:pPr lvl="1"/>
            <a:r>
              <a:rPr lang="en-US" dirty="0"/>
              <a:t>List of all new features, changes to existing features, bug fixes, etc… related to the product creation</a:t>
            </a:r>
          </a:p>
          <a:p>
            <a:r>
              <a:rPr lang="en-US" dirty="0"/>
              <a:t>Sprint Backlog</a:t>
            </a:r>
          </a:p>
          <a:p>
            <a:pPr lvl="1"/>
            <a:r>
              <a:rPr lang="en-US" dirty="0"/>
              <a:t>Subset of tasks from Product Backlog which establish work to be completed in current sprint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C6C1B-9989-D4F0-41B2-BF825F3E4746}"/>
              </a:ext>
            </a:extLst>
          </p:cNvPr>
          <p:cNvSpPr txBox="1"/>
          <p:nvPr/>
        </p:nvSpPr>
        <p:spPr>
          <a:xfrm>
            <a:off x="0" y="6488668"/>
            <a:ext cx="6434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https://www.agilealliance.org/agile101/agile-glossary/</a:t>
            </a:r>
          </a:p>
        </p:txBody>
      </p:sp>
    </p:spTree>
    <p:extLst>
      <p:ext uri="{BB962C8B-B14F-4D97-AF65-F5344CB8AC3E}">
        <p14:creationId xmlns:p14="http://schemas.microsoft.com/office/powerpoint/2010/main" val="275000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Ceremonies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FB4A-E267-BDE8-80DF-08E2F2F5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8242697" cy="51671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Sprint Planning</a:t>
            </a:r>
          </a:p>
          <a:p>
            <a:pPr lvl="1"/>
            <a:r>
              <a:rPr lang="en-US" dirty="0"/>
              <a:t>Review backlog and determine work to be completed in next sprint</a:t>
            </a:r>
          </a:p>
          <a:p>
            <a:r>
              <a:rPr lang="en-US" dirty="0"/>
              <a:t>Daily Stand-up</a:t>
            </a:r>
          </a:p>
          <a:p>
            <a:pPr lvl="1"/>
            <a:r>
              <a:rPr lang="en-US" dirty="0"/>
              <a:t>Daily check-in meetings where the following is discussed:</a:t>
            </a:r>
          </a:p>
          <a:p>
            <a:pPr lvl="2"/>
            <a:r>
              <a:rPr lang="en-US" dirty="0"/>
              <a:t>Current Work Completed (what did I do yesterday?)</a:t>
            </a:r>
          </a:p>
          <a:p>
            <a:pPr lvl="2"/>
            <a:r>
              <a:rPr lang="en-US" dirty="0"/>
              <a:t>Current Tasks (what am I doing today?)</a:t>
            </a:r>
          </a:p>
          <a:p>
            <a:pPr lvl="2"/>
            <a:r>
              <a:rPr lang="en-US" dirty="0"/>
              <a:t>Any blockers or issues (what is stopping me from working?)</a:t>
            </a:r>
          </a:p>
          <a:p>
            <a:r>
              <a:rPr lang="en-US" dirty="0"/>
              <a:t>Sprint Review</a:t>
            </a:r>
          </a:p>
          <a:p>
            <a:pPr lvl="1"/>
            <a:r>
              <a:rPr lang="en-US" dirty="0"/>
              <a:t>Review all work accomplished in the sprint</a:t>
            </a:r>
          </a:p>
          <a:p>
            <a:pPr lvl="1"/>
            <a:r>
              <a:rPr lang="en-US" dirty="0"/>
              <a:t>Backlog is updated </a:t>
            </a:r>
          </a:p>
          <a:p>
            <a:pPr lvl="1"/>
            <a:r>
              <a:rPr lang="en-US" dirty="0"/>
              <a:t>Preparation for next Sprint planning meeting</a:t>
            </a:r>
          </a:p>
          <a:p>
            <a:r>
              <a:rPr lang="en-US" dirty="0"/>
              <a:t>Sprint Retrospective</a:t>
            </a:r>
          </a:p>
          <a:p>
            <a:pPr lvl="1"/>
            <a:r>
              <a:rPr lang="en-US" dirty="0"/>
              <a:t>Discuss opportunities for improvement in team workflow/processes to increase 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85176D-7C3F-84E3-C477-92A18DBE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6359" y="1310179"/>
            <a:ext cx="4811281" cy="27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270BDF3-9A92-E658-0871-3A066B452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8415"/>
              </p:ext>
            </p:extLst>
          </p:nvPr>
        </p:nvGraphicFramePr>
        <p:xfrm>
          <a:off x="390830" y="4107503"/>
          <a:ext cx="836233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169">
                  <a:extLst>
                    <a:ext uri="{9D8B030D-6E8A-4147-A177-3AD203B41FA5}">
                      <a16:colId xmlns:a16="http://schemas.microsoft.com/office/drawing/2014/main" val="1131343605"/>
                    </a:ext>
                  </a:extLst>
                </a:gridCol>
                <a:gridCol w="4181169">
                  <a:extLst>
                    <a:ext uri="{9D8B030D-6E8A-4147-A177-3AD203B41FA5}">
                      <a16:colId xmlns:a16="http://schemas.microsoft.com/office/drawing/2014/main" val="353714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3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Requires less coordination due to clearly defined 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Faster Feedback cycles and Response to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6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cost of the project can be determined early in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Higher potential for 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2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Better focus on documentation and design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Better visibility and accountability during product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Design phase is more methodical and 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to market is drastically reduced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2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Works better with projects with high degree of oversight and scrutiny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Flexible prioritization and teams typically lead to better productivity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1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90E7EF-32E7-FD9F-2F2C-86D16C5F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987"/>
            <a:ext cx="4572000" cy="440672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Planning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Requirements Gathering/Analysis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System Design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Implementation/Development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Testing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Deployment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Maintenance &amp; Operations</a:t>
            </a:r>
          </a:p>
          <a:p>
            <a:endParaRPr lang="en-US" dirty="0"/>
          </a:p>
        </p:txBody>
      </p:sp>
      <p:pic>
        <p:nvPicPr>
          <p:cNvPr id="11" name="Picture 10" descr="A circular chart with text&#10;&#10;Description automatically generated">
            <a:extLst>
              <a:ext uri="{FF2B5EF4-FFF2-40B4-BE49-F238E27FC236}">
                <a16:creationId xmlns:a16="http://schemas.microsoft.com/office/drawing/2014/main" id="{659A3ADC-34C3-618C-14A3-15C381D6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51" y="1712663"/>
            <a:ext cx="4651049" cy="46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- Planning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90E7EF-32E7-FD9F-2F2C-86D16C5F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987"/>
            <a:ext cx="4572000" cy="4406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During the Planning Phase…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Resources are calculated and allocated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Project Scheduling is done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Cost Estimates are calculated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Who is involved?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Project Managers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Product Managers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Business Analysts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Clients/Stakeholders</a:t>
            </a:r>
          </a:p>
        </p:txBody>
      </p:sp>
      <p:pic>
        <p:nvPicPr>
          <p:cNvPr id="2" name="Picture 1" descr="A circular chart with text in rainbow colors&#10;&#10;Description automatically generated">
            <a:extLst>
              <a:ext uri="{FF2B5EF4-FFF2-40B4-BE49-F238E27FC236}">
                <a16:creationId xmlns:a16="http://schemas.microsoft.com/office/drawing/2014/main" id="{AE34993F-5093-2AAA-D87B-2D1124D0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51" y="1707993"/>
            <a:ext cx="4651049" cy="465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68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Requirements Gathering/Analysis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90E7EF-32E7-FD9F-2F2C-86D16C5F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987"/>
            <a:ext cx="4572000" cy="440672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900" dirty="0"/>
              <a:t>During the Requirements Gathering/Analysis Phase…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Software requirements are detailed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Documentation is created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Project scope is defined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Who is involved?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Project Managers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Product Managers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Business Analysts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Lead Developers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4993F-5093-2AAA-D87B-2D1124D0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2951" y="1707993"/>
            <a:ext cx="4651049" cy="465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93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90E7EF-32E7-FD9F-2F2C-86D16C5F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987"/>
            <a:ext cx="4572000" cy="4406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sz="1900" dirty="0"/>
              <a:t>During the System Design Phase…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Software Specification Documentation* is created</a:t>
            </a:r>
          </a:p>
          <a:p>
            <a:pPr lvl="2">
              <a:lnSpc>
                <a:spcPct val="140000"/>
              </a:lnSpc>
            </a:pPr>
            <a:r>
              <a:rPr lang="en-US" sz="1500" dirty="0"/>
              <a:t>*Defines the overall system architecture and design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Sprint Planning Meetings are scheduled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User stories are generated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Who is involved?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Lead Developers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System Architects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Designers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4993F-5093-2AAA-D87B-2D1124D0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2951" y="1707993"/>
            <a:ext cx="4651049" cy="465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827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Implementation/Development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90E7EF-32E7-FD9F-2F2C-86D16C5F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987"/>
            <a:ext cx="4572000" cy="4406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sz="1900" dirty="0"/>
              <a:t>During the Implementation Phase…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Design &amp; System Spec documents are translates to actual code.</a:t>
            </a:r>
          </a:p>
          <a:p>
            <a:pPr lvl="2">
              <a:lnSpc>
                <a:spcPct val="140000"/>
              </a:lnSpc>
            </a:pPr>
            <a:r>
              <a:rPr lang="en-US" sz="1500" dirty="0"/>
              <a:t>This is what is traditionally referred to as “software development”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System Tests are planned and work begins on creation of tests*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*Note: In Test Driven Development, the tests would be created first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Who is involved?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Developers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Testers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4993F-5093-2AAA-D87B-2D1124D0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2951" y="1707993"/>
            <a:ext cx="4651049" cy="465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831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90E7EF-32E7-FD9F-2F2C-86D16C5F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987"/>
            <a:ext cx="4572000" cy="4406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sz="1900" dirty="0"/>
              <a:t>During the Testing Phase…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Tests are created and conducted against code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Code logic is evaluated against original user stories.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Testing may involve:</a:t>
            </a:r>
          </a:p>
          <a:p>
            <a:pPr lvl="2">
              <a:lnSpc>
                <a:spcPct val="140000"/>
              </a:lnSpc>
            </a:pPr>
            <a:r>
              <a:rPr lang="en-US" sz="1400" dirty="0"/>
              <a:t>Unit Testing</a:t>
            </a:r>
          </a:p>
          <a:p>
            <a:pPr lvl="2">
              <a:lnSpc>
                <a:spcPct val="140000"/>
              </a:lnSpc>
            </a:pPr>
            <a:r>
              <a:rPr lang="en-US" sz="1400" dirty="0"/>
              <a:t>Integration Testing</a:t>
            </a:r>
          </a:p>
          <a:p>
            <a:pPr lvl="2">
              <a:lnSpc>
                <a:spcPct val="140000"/>
              </a:lnSpc>
            </a:pPr>
            <a:r>
              <a:rPr lang="en-US" sz="1400" dirty="0"/>
              <a:t>User Acceptance Testing (UAT)</a:t>
            </a:r>
          </a:p>
          <a:p>
            <a:pPr lvl="2">
              <a:lnSpc>
                <a:spcPct val="140000"/>
              </a:lnSpc>
            </a:pPr>
            <a:r>
              <a:rPr lang="en-US" sz="1400" dirty="0"/>
              <a:t>Etc…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Who is involved?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Quality Assurance (QA) Engineers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Testers</a:t>
            </a:r>
          </a:p>
          <a:p>
            <a:pPr lvl="1">
              <a:lnSpc>
                <a:spcPct val="140000"/>
              </a:lnSpc>
            </a:pPr>
            <a:r>
              <a:rPr lang="en-US" sz="1900" dirty="0"/>
              <a:t>Developers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4993F-5093-2AAA-D87B-2D1124D0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2951" y="1707993"/>
            <a:ext cx="4651049" cy="465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90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90E7EF-32E7-FD9F-2F2C-86D16C5F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987"/>
            <a:ext cx="4572000" cy="440672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900" dirty="0"/>
              <a:t>During the Deployment Phase…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Software is made available to end-users in production environment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System configurations for production environment is verified 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Who is involved?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Operations Team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System Administrators/Engineers</a:t>
            </a:r>
          </a:p>
          <a:p>
            <a:pPr lvl="1">
              <a:lnSpc>
                <a:spcPct val="140000"/>
              </a:lnSpc>
            </a:pPr>
            <a:r>
              <a:rPr lang="en-US" sz="1800" dirty="0"/>
              <a:t>Platform Administrators/Engineers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4993F-5093-2AAA-D87B-2D1124D0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2951" y="1707993"/>
            <a:ext cx="4651049" cy="465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Maintenance &amp;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90E7EF-32E7-FD9F-2F2C-86D16C5F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987"/>
            <a:ext cx="4572000" cy="4406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sz="1900" dirty="0"/>
              <a:t>During the Maintenance &amp; Operations Phase…</a:t>
            </a:r>
          </a:p>
          <a:p>
            <a:pPr lvl="1">
              <a:lnSpc>
                <a:spcPct val="140000"/>
              </a:lnSpc>
            </a:pPr>
            <a:r>
              <a:rPr lang="en-US" sz="1700" dirty="0"/>
              <a:t>System monitoring to ensure system continues to meet user needs.</a:t>
            </a:r>
          </a:p>
          <a:p>
            <a:pPr lvl="1">
              <a:lnSpc>
                <a:spcPct val="140000"/>
              </a:lnSpc>
            </a:pPr>
            <a:r>
              <a:rPr lang="en-US" sz="1700" dirty="0"/>
              <a:t>Updates/patches are pushed as needed</a:t>
            </a:r>
          </a:p>
          <a:p>
            <a:pPr lvl="1">
              <a:lnSpc>
                <a:spcPct val="140000"/>
              </a:lnSpc>
            </a:pPr>
            <a:r>
              <a:rPr lang="en-US" sz="1700" dirty="0"/>
              <a:t>System performance is monitored</a:t>
            </a:r>
          </a:p>
          <a:p>
            <a:pPr lvl="1">
              <a:lnSpc>
                <a:spcPct val="140000"/>
              </a:lnSpc>
            </a:pPr>
            <a:r>
              <a:rPr lang="en-US" sz="1700" dirty="0"/>
              <a:t>Feedback is gathered and analyzed for possible improvements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Who is involved?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Operations Team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System Administrators/Engineers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Platform Administrators/Engineers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IT Operations</a:t>
            </a:r>
          </a:p>
          <a:p>
            <a:pPr lvl="1">
              <a:lnSpc>
                <a:spcPct val="140000"/>
              </a:lnSpc>
            </a:pPr>
            <a:r>
              <a:rPr lang="en-US" sz="1600" dirty="0"/>
              <a:t>Developers (as needed)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4993F-5093-2AAA-D87B-2D1124D0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2951" y="1707993"/>
            <a:ext cx="4651049" cy="465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102505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904</TotalTime>
  <Words>972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Revature</vt:lpstr>
      <vt:lpstr>Software Development LifeCycle &amp; Team Dynamics</vt:lpstr>
      <vt:lpstr>Software Development Lifecycle</vt:lpstr>
      <vt:lpstr>SDLC - Planning</vt:lpstr>
      <vt:lpstr>SDLC – Requirements Gathering/Analysis</vt:lpstr>
      <vt:lpstr>SDLC – System Design</vt:lpstr>
      <vt:lpstr>SDLC – Implementation/Development</vt:lpstr>
      <vt:lpstr>SDLC – Testing</vt:lpstr>
      <vt:lpstr>SDLC – Deployment</vt:lpstr>
      <vt:lpstr>SDLC – Maintenance &amp; Operations</vt:lpstr>
      <vt:lpstr>Waterfall Model</vt:lpstr>
      <vt:lpstr>Agile Methodology</vt:lpstr>
      <vt:lpstr>Scrum</vt:lpstr>
      <vt:lpstr>Other Agile Terms</vt:lpstr>
      <vt:lpstr>Scrum Ceremonies</vt:lpstr>
      <vt:lpstr>Agile vs Waterfall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36</cp:revision>
  <dcterms:created xsi:type="dcterms:W3CDTF">2021-05-10T12:23:39Z</dcterms:created>
  <dcterms:modified xsi:type="dcterms:W3CDTF">2023-08-16T22:03:11Z</dcterms:modified>
</cp:coreProperties>
</file>