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321" r:id="rId3"/>
    <p:sldId id="336" r:id="rId4"/>
    <p:sldId id="332" r:id="rId5"/>
    <p:sldId id="320" r:id="rId6"/>
    <p:sldId id="327" r:id="rId7"/>
    <p:sldId id="328" r:id="rId8"/>
    <p:sldId id="338" r:id="rId9"/>
    <p:sldId id="270" r:id="rId10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46" y="9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08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Maven</a:t>
            </a:r>
            <a:br>
              <a:rPr lang="en-US" dirty="0"/>
            </a:br>
            <a:r>
              <a:rPr lang="en-US" dirty="0"/>
              <a:t>SOLID Design Principles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Maven comes from a Yiddish word meaning “Accumulation of knowledge”</a:t>
            </a:r>
          </a:p>
          <a:p>
            <a:r>
              <a:rPr lang="en-US" dirty="0"/>
              <a:t>Maven is a tool that can be used for building and managing programming projects</a:t>
            </a:r>
          </a:p>
          <a:p>
            <a:pPr lvl="1"/>
            <a:r>
              <a:rPr lang="en-US" dirty="0"/>
              <a:t>Maven automates the process of importing files into your build path/project structure</a:t>
            </a:r>
          </a:p>
          <a:p>
            <a:r>
              <a:rPr lang="en-US" dirty="0"/>
              <a:t>Sometimes you want to use code from a jar (java archive) that some else made…Once maven is given certain instructions, it will go and download the particular dependencies that you need</a:t>
            </a:r>
          </a:p>
          <a:p>
            <a:r>
              <a:rPr lang="en-US" dirty="0"/>
              <a:t>Maven uses a large online repository full or projects that have been deployed to it that are all ready to be downloaded and used if desired.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n-US" dirty="0">
                <a:hlinkClick r:id="rId2"/>
              </a:rPr>
              <a:t>https://mvnrepository.com/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maven repository holds build artifacts including libraries and other dependencies that a maven project may access based on the configurations in the project’s POM file.</a:t>
            </a:r>
          </a:p>
          <a:p>
            <a:r>
              <a:rPr lang="en-US" dirty="0"/>
              <a:t>Maven will search this repository and remotely download and cache this information.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4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Configurations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groupId</a:t>
            </a:r>
            <a:r>
              <a:rPr lang="en-US" dirty="0"/>
              <a:t> – The group id unique identifies your project, across any other. The typical naming convention is to follow Java package naming rules. </a:t>
            </a:r>
          </a:p>
          <a:p>
            <a:pPr lvl="1"/>
            <a:r>
              <a:rPr lang="en-US" dirty="0"/>
              <a:t>All lower case.</a:t>
            </a:r>
          </a:p>
          <a:p>
            <a:pPr lvl="1"/>
            <a:r>
              <a:rPr lang="en-US" dirty="0"/>
              <a:t>Words are divided with a period</a:t>
            </a:r>
          </a:p>
          <a:p>
            <a:pPr lvl="1"/>
            <a:r>
              <a:rPr lang="en-US" dirty="0"/>
              <a:t>The name generally matches a reversed website domain to ensure uniqueness.</a:t>
            </a:r>
          </a:p>
          <a:p>
            <a:pPr lvl="1"/>
            <a:r>
              <a:rPr lang="en-US" dirty="0"/>
              <a:t>Ex: ‘</a:t>
            </a:r>
            <a:r>
              <a:rPr lang="en-US" dirty="0" err="1"/>
              <a:t>com.revature</a:t>
            </a:r>
            <a:r>
              <a:rPr lang="en-US" dirty="0"/>
              <a:t>’.</a:t>
            </a:r>
          </a:p>
          <a:p>
            <a:r>
              <a:rPr lang="en-US" b="1" dirty="0" err="1"/>
              <a:t>artifactId</a:t>
            </a:r>
            <a:r>
              <a:rPr lang="en-US" dirty="0"/>
              <a:t> – The Artifact ID is the name of the jar/war file to be created, without a version appended. </a:t>
            </a:r>
          </a:p>
          <a:p>
            <a:r>
              <a:rPr lang="en-US" b="1" dirty="0"/>
              <a:t>version</a:t>
            </a:r>
            <a:r>
              <a:rPr lang="en-US" dirty="0"/>
              <a:t> – Corresponds to the version number when distributed. Default is 0.0.1-Snapshot.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2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Maven manages your project through the configuration of an XML POM file.</a:t>
            </a:r>
          </a:p>
          <a:p>
            <a:pPr lvl="1"/>
            <a:r>
              <a:rPr lang="en-US" dirty="0"/>
              <a:t>XML – Extensible Markup Language</a:t>
            </a:r>
          </a:p>
          <a:p>
            <a:pPr lvl="1"/>
            <a:r>
              <a:rPr lang="en-US" dirty="0"/>
              <a:t>POM – Project Object Model</a:t>
            </a:r>
          </a:p>
          <a:p>
            <a:r>
              <a:rPr lang="en-US" dirty="0"/>
              <a:t>The POM.xml file is a singleton configuration file that contains most of the information that is required to build a project in just the way you want.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0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</a:t>
            </a:r>
            <a:r>
              <a:rPr lang="en-US" dirty="0" err="1"/>
              <a:t>LifeCycles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There are technically 3 lifecycles, Cleaning, Default* and Site. Typically, when referring to the Maven Lifecycles, we refer to the Default cycle.</a:t>
            </a:r>
          </a:p>
          <a:p>
            <a:pPr lvl="1"/>
            <a:r>
              <a:rPr lang="en-US" b="1" dirty="0"/>
              <a:t>Cleaning</a:t>
            </a:r>
            <a:r>
              <a:rPr lang="en-US" dirty="0"/>
              <a:t> – Used to remove excess files &amp; reduce clutter</a:t>
            </a:r>
          </a:p>
          <a:p>
            <a:pPr lvl="1"/>
            <a:r>
              <a:rPr lang="en-US" b="1" dirty="0"/>
              <a:t>Site</a:t>
            </a:r>
            <a:r>
              <a:rPr lang="en-US" dirty="0"/>
              <a:t> – Documentation of project.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7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Goals- Default Lifecycle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Validate</a:t>
            </a:r>
            <a:r>
              <a:rPr lang="en-US" dirty="0"/>
              <a:t> – Confirm the project is correct and all necessary information is available. We check the pom.xml, parse it, then locate and download dependencies</a:t>
            </a:r>
          </a:p>
          <a:p>
            <a:pPr lvl="1"/>
            <a:r>
              <a:rPr lang="en-US" dirty="0"/>
              <a:t>After validation, we write code</a:t>
            </a:r>
          </a:p>
          <a:p>
            <a:r>
              <a:rPr lang="en-US" b="1" dirty="0"/>
              <a:t>Compile</a:t>
            </a:r>
            <a:r>
              <a:rPr lang="en-US" dirty="0"/>
              <a:t> – Source Code is Compiled</a:t>
            </a:r>
          </a:p>
          <a:p>
            <a:r>
              <a:rPr lang="en-US" b="1" dirty="0"/>
              <a:t>Testing</a:t>
            </a:r>
            <a:r>
              <a:rPr lang="en-US" dirty="0"/>
              <a:t> – Code is tested using suitable unit testing frameworks, such as JUNIT</a:t>
            </a:r>
          </a:p>
          <a:p>
            <a:r>
              <a:rPr lang="en-US" b="1" dirty="0"/>
              <a:t>Package</a:t>
            </a:r>
            <a:r>
              <a:rPr lang="en-US" dirty="0"/>
              <a:t> – Compiled code is packages into a distributable format, such as a jar or war.</a:t>
            </a:r>
          </a:p>
          <a:p>
            <a:r>
              <a:rPr lang="en-US" b="1" dirty="0"/>
              <a:t>Verify</a:t>
            </a:r>
            <a:r>
              <a:rPr lang="en-US" dirty="0"/>
              <a:t> – Run check on results of integration tests to ensure quality is met</a:t>
            </a:r>
          </a:p>
          <a:p>
            <a:r>
              <a:rPr lang="en-US" b="1" dirty="0"/>
              <a:t>Install </a:t>
            </a:r>
            <a:r>
              <a:rPr lang="en-US" dirty="0"/>
              <a:t>– Installs the project as a potential dependency in the local repo</a:t>
            </a:r>
            <a:endParaRPr lang="en-US" b="1" dirty="0"/>
          </a:p>
          <a:p>
            <a:r>
              <a:rPr lang="en-US" b="1" dirty="0"/>
              <a:t>Deploy</a:t>
            </a:r>
            <a:r>
              <a:rPr lang="en-US" dirty="0"/>
              <a:t> – Copies packages into remote repository. Performed in build environment.</a:t>
            </a:r>
          </a:p>
          <a:p>
            <a:pPr lvl="1"/>
            <a:r>
              <a:rPr lang="en-US" dirty="0"/>
              <a:t>If any of the steps above are called, all the steps before are called as well.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6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SOLID Design Principles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Google Shape;296;p27">
            <a:extLst>
              <a:ext uri="{FF2B5EF4-FFF2-40B4-BE49-F238E27FC236}">
                <a16:creationId xmlns:a16="http://schemas.microsoft.com/office/drawing/2014/main" id="{B51B15C2-463C-45FB-9095-7D638494C1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010" y="1377751"/>
            <a:ext cx="8383980" cy="498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 lvl="1" indent="-34290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endParaRPr lang="en-US" dirty="0"/>
          </a:p>
        </p:txBody>
      </p:sp>
      <p:sp>
        <p:nvSpPr>
          <p:cNvPr id="6" name="Google Shape;296;p27">
            <a:extLst>
              <a:ext uri="{FF2B5EF4-FFF2-40B4-BE49-F238E27FC236}">
                <a16:creationId xmlns:a16="http://schemas.microsoft.com/office/drawing/2014/main" id="{AC2AF8AB-9369-4B5E-AC04-263C48A2D78C}"/>
              </a:ext>
            </a:extLst>
          </p:cNvPr>
          <p:cNvSpPr txBox="1">
            <a:spLocks/>
          </p:cNvSpPr>
          <p:nvPr/>
        </p:nvSpPr>
        <p:spPr>
          <a:xfrm>
            <a:off x="256374" y="1530151"/>
            <a:ext cx="8660016" cy="467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b="1" dirty="0"/>
              <a:t>S</a:t>
            </a:r>
            <a:r>
              <a:rPr lang="en-US" dirty="0"/>
              <a:t>ingle Responsibility Principle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A class should have only one reason to change. It should have a single responsibility/job to perform.</a:t>
            </a:r>
          </a:p>
          <a:p>
            <a:pPr marL="342900" indent="-342900">
              <a:spcBef>
                <a:spcPts val="0"/>
              </a:spcBef>
            </a:pPr>
            <a:r>
              <a:rPr lang="en-US" b="1" dirty="0"/>
              <a:t>O</a:t>
            </a:r>
            <a:r>
              <a:rPr lang="en-US" dirty="0"/>
              <a:t>pen/Closed Principle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Entities (classes, modules, methods, etc…) should be open for extension, but closed for modification</a:t>
            </a:r>
          </a:p>
          <a:p>
            <a:pPr marL="342900" indent="-342900">
              <a:spcBef>
                <a:spcPts val="0"/>
              </a:spcBef>
            </a:pPr>
            <a:r>
              <a:rPr lang="en-US" b="1" dirty="0" err="1"/>
              <a:t>L</a:t>
            </a:r>
            <a:r>
              <a:rPr lang="en-US" dirty="0" err="1"/>
              <a:t>iskov</a:t>
            </a:r>
            <a:r>
              <a:rPr lang="en-US" dirty="0"/>
              <a:t> Substitution Principle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Objects of a superclass should be replaceable with objects of a subclass without affecting the ‘correctness’ of an application</a:t>
            </a:r>
          </a:p>
          <a:p>
            <a:pPr marL="342900" indent="-342900">
              <a:spcBef>
                <a:spcPts val="0"/>
              </a:spcBef>
            </a:pPr>
            <a:r>
              <a:rPr lang="en-US" b="1" dirty="0"/>
              <a:t>I</a:t>
            </a:r>
            <a:r>
              <a:rPr lang="en-US" dirty="0"/>
              <a:t>nterface Segregation Principle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Subclasses should not be forced to depend on interfaces they do not use.</a:t>
            </a:r>
          </a:p>
          <a:p>
            <a:pPr marL="342900" indent="-342900">
              <a:spcBef>
                <a:spcPts val="0"/>
              </a:spcBef>
            </a:pPr>
            <a:r>
              <a:rPr lang="en-US" b="1" dirty="0"/>
              <a:t>D</a:t>
            </a:r>
            <a:r>
              <a:rPr lang="en-US" dirty="0"/>
              <a:t>ependency Inversion Principle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High-level modules should not depend on low-level modules. Both should depend on abstractions</a:t>
            </a:r>
          </a:p>
        </p:txBody>
      </p:sp>
    </p:spTree>
    <p:extLst>
      <p:ext uri="{BB962C8B-B14F-4D97-AF65-F5344CB8AC3E}">
        <p14:creationId xmlns:p14="http://schemas.microsoft.com/office/powerpoint/2010/main" val="29135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14728</TotalTime>
  <Words>604</Words>
  <Application>Microsoft Office PowerPoint</Application>
  <PresentationFormat>On-screen Show (4:3)</PresentationFormat>
  <Paragraphs>58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2_Custom Design</vt:lpstr>
      <vt:lpstr>Maven SOLID Design Principles</vt:lpstr>
      <vt:lpstr>Maven</vt:lpstr>
      <vt:lpstr>Maven Repository</vt:lpstr>
      <vt:lpstr>Maven Configurations</vt:lpstr>
      <vt:lpstr>POM</vt:lpstr>
      <vt:lpstr>Maven LifeCycles</vt:lpstr>
      <vt:lpstr>Maven Goals- Default Lifecycle</vt:lpstr>
      <vt:lpstr>SOLID Design Principles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Joseph Highe</cp:lastModifiedBy>
  <cp:revision>228</cp:revision>
  <dcterms:modified xsi:type="dcterms:W3CDTF">2023-08-15T21:41:03Z</dcterms:modified>
</cp:coreProperties>
</file>