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13"/>
  </p:notesMasterIdLst>
  <p:handoutMasterIdLst>
    <p:handoutMasterId r:id="rId14"/>
  </p:handoutMasterIdLst>
  <p:sldIdLst>
    <p:sldId id="256" r:id="rId5"/>
    <p:sldId id="261" r:id="rId6"/>
    <p:sldId id="257" r:id="rId7"/>
    <p:sldId id="259" r:id="rId8"/>
    <p:sldId id="285" r:id="rId9"/>
    <p:sldId id="280" r:id="rId10"/>
    <p:sldId id="26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A6A6A6"/>
    <a:srgbClr val="BFBFBF"/>
    <a:srgbClr val="465359"/>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500"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C6A28-CC57-45C3-B713-68F2EFC8A4E6}"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355E3FB0-4D90-4432-AF57-930C91099418}">
      <dgm:prSet phldrT="[Text]"/>
      <dgm:spPr>
        <a:solidFill>
          <a:schemeClr val="accent1">
            <a:lumMod val="75000"/>
          </a:schemeClr>
        </a:solidFill>
        <a:ln>
          <a:noFill/>
        </a:ln>
      </dgm:spPr>
      <dgm:t>
        <a:bodyPr/>
        <a:lstStyle/>
        <a:p>
          <a:r>
            <a:rPr lang="en-US" dirty="0"/>
            <a:t>LOGISTIC </a:t>
          </a:r>
        </a:p>
        <a:p>
          <a:r>
            <a:rPr lang="en-US" dirty="0"/>
            <a:t>Regression</a:t>
          </a:r>
        </a:p>
      </dgm:t>
    </dgm:pt>
    <dgm:pt modelId="{CA8FC44E-2FD4-4562-A558-A0BA15E02677}" type="parTrans" cxnId="{47AF1776-8C01-4A97-898E-74CBDC175268}">
      <dgm:prSet/>
      <dgm:spPr/>
      <dgm:t>
        <a:bodyPr/>
        <a:lstStyle/>
        <a:p>
          <a:endParaRPr lang="en-US"/>
        </a:p>
      </dgm:t>
    </dgm:pt>
    <dgm:pt modelId="{EA5182FC-59DD-4562-8F1A-90A1CB9418ED}" type="sibTrans" cxnId="{47AF1776-8C01-4A97-898E-74CBDC175268}">
      <dgm:prSet/>
      <dgm:spPr/>
      <dgm:t>
        <a:bodyPr/>
        <a:lstStyle/>
        <a:p>
          <a:endParaRPr lang="en-US"/>
        </a:p>
      </dgm:t>
    </dgm:pt>
    <dgm:pt modelId="{884B8657-D33D-4E0A-A824-0AE8F0C858C3}">
      <dgm:prSet phldrT="[Text]" custT="1"/>
      <dgm:spPr>
        <a:solidFill>
          <a:schemeClr val="bg2">
            <a:alpha val="90000"/>
          </a:schemeClr>
        </a:solidFill>
        <a:ln>
          <a:noFill/>
        </a:ln>
      </dgm:spPr>
      <dgm:t>
        <a:bodyPr/>
        <a:lstStyle/>
        <a:p>
          <a:r>
            <a:rPr lang="en-US" sz="2000" dirty="0"/>
            <a:t>Accuracy of Test Data =  .84433</a:t>
          </a:r>
        </a:p>
        <a:p>
          <a:r>
            <a:rPr lang="en-US" sz="2000" dirty="0"/>
            <a:t>Accuracy of  Train Data = .84463</a:t>
          </a:r>
        </a:p>
      </dgm:t>
    </dgm:pt>
    <dgm:pt modelId="{8623F71C-0BFC-4ACC-AB4E-990BE1864E4C}" type="parTrans" cxnId="{12443457-0F78-402C-9DBB-1014085FAA6D}">
      <dgm:prSet/>
      <dgm:spPr/>
      <dgm:t>
        <a:bodyPr/>
        <a:lstStyle/>
        <a:p>
          <a:endParaRPr lang="en-US"/>
        </a:p>
      </dgm:t>
    </dgm:pt>
    <dgm:pt modelId="{4A8341CC-F999-4B28-8D1C-55B370158749}" type="sibTrans" cxnId="{12443457-0F78-402C-9DBB-1014085FAA6D}">
      <dgm:prSet/>
      <dgm:spPr/>
      <dgm:t>
        <a:bodyPr/>
        <a:lstStyle/>
        <a:p>
          <a:endParaRPr lang="en-US"/>
        </a:p>
      </dgm:t>
    </dgm:pt>
    <dgm:pt modelId="{29BE108A-557B-436C-A249-1801D18C6C06}">
      <dgm:prSet phldrT="[Text]" custT="1"/>
      <dgm:spPr>
        <a:solidFill>
          <a:schemeClr val="accent1">
            <a:lumMod val="75000"/>
          </a:schemeClr>
        </a:solidFill>
        <a:ln>
          <a:noFill/>
        </a:ln>
      </dgm:spPr>
      <dgm:t>
        <a:bodyPr/>
        <a:lstStyle/>
        <a:p>
          <a:r>
            <a:rPr lang="en-US" sz="2000" dirty="0"/>
            <a:t>XGB Classifier </a:t>
          </a:r>
        </a:p>
      </dgm:t>
    </dgm:pt>
    <dgm:pt modelId="{B7D01297-ABE7-4E0E-8221-9D5E80020B20}" type="parTrans" cxnId="{61F335A9-C303-4AAE-9C3E-6A9D91303852}">
      <dgm:prSet/>
      <dgm:spPr/>
      <dgm:t>
        <a:bodyPr/>
        <a:lstStyle/>
        <a:p>
          <a:endParaRPr lang="en-US"/>
        </a:p>
      </dgm:t>
    </dgm:pt>
    <dgm:pt modelId="{4B742242-C444-45FE-A829-3316DDC4AD15}" type="sibTrans" cxnId="{61F335A9-C303-4AAE-9C3E-6A9D91303852}">
      <dgm:prSet/>
      <dgm:spPr/>
      <dgm:t>
        <a:bodyPr/>
        <a:lstStyle/>
        <a:p>
          <a:endParaRPr lang="en-US"/>
        </a:p>
      </dgm:t>
    </dgm:pt>
    <dgm:pt modelId="{52E90D9B-A451-4ECB-A988-65D7E0721C56}">
      <dgm:prSet phldrT="[Text]" custT="1"/>
      <dgm:spPr>
        <a:solidFill>
          <a:schemeClr val="bg2">
            <a:alpha val="90000"/>
          </a:schemeClr>
        </a:solidFill>
        <a:ln>
          <a:noFill/>
        </a:ln>
      </dgm:spPr>
      <dgm:t>
        <a:bodyPr/>
        <a:lstStyle/>
        <a:p>
          <a:endParaRPr lang="en-US" sz="2000" dirty="0"/>
        </a:p>
      </dgm:t>
    </dgm:pt>
    <dgm:pt modelId="{57B5EEEF-B9CF-4B12-A6F2-2653CE0F1AAB}" type="parTrans" cxnId="{B27F0AE5-D875-43F4-96FC-12B0B6B2DA22}">
      <dgm:prSet/>
      <dgm:spPr/>
      <dgm:t>
        <a:bodyPr/>
        <a:lstStyle/>
        <a:p>
          <a:endParaRPr lang="en-US"/>
        </a:p>
      </dgm:t>
    </dgm:pt>
    <dgm:pt modelId="{167C8509-3D1F-4C9D-9F18-AC084954BA2F}" type="sibTrans" cxnId="{B27F0AE5-D875-43F4-96FC-12B0B6B2DA22}">
      <dgm:prSet/>
      <dgm:spPr/>
      <dgm:t>
        <a:bodyPr/>
        <a:lstStyle/>
        <a:p>
          <a:endParaRPr lang="en-US"/>
        </a:p>
      </dgm:t>
    </dgm:pt>
    <dgm:pt modelId="{1E48E268-1ACC-48A8-A6FC-608213A71B3E}">
      <dgm:prSet phldrT="[Text]"/>
      <dgm:spPr>
        <a:solidFill>
          <a:schemeClr val="accent1">
            <a:lumMod val="75000"/>
          </a:schemeClr>
        </a:solidFill>
        <a:ln>
          <a:noFill/>
        </a:ln>
      </dgm:spPr>
      <dgm:t>
        <a:bodyPr/>
        <a:lstStyle/>
        <a:p>
          <a:r>
            <a:rPr lang="en-US" dirty="0"/>
            <a:t>Random Forest classifier</a:t>
          </a:r>
        </a:p>
      </dgm:t>
    </dgm:pt>
    <dgm:pt modelId="{503824B4-8C17-4D13-A4C5-C8A24A5AC199}" type="parTrans" cxnId="{7F4E1ECF-CF30-4566-9320-47B921495474}">
      <dgm:prSet/>
      <dgm:spPr/>
      <dgm:t>
        <a:bodyPr/>
        <a:lstStyle/>
        <a:p>
          <a:endParaRPr lang="en-US"/>
        </a:p>
      </dgm:t>
    </dgm:pt>
    <dgm:pt modelId="{C72BC438-006C-44E7-B611-8802C0408E43}" type="sibTrans" cxnId="{7F4E1ECF-CF30-4566-9320-47B921495474}">
      <dgm:prSet/>
      <dgm:spPr/>
      <dgm:t>
        <a:bodyPr/>
        <a:lstStyle/>
        <a:p>
          <a:endParaRPr lang="en-US"/>
        </a:p>
      </dgm:t>
    </dgm:pt>
    <dgm:pt modelId="{E0464B81-882A-44EC-B5AE-38F317FDC978}">
      <dgm:prSet phldrT="[Text]"/>
      <dgm:spPr>
        <a:solidFill>
          <a:schemeClr val="bg2">
            <a:alpha val="90000"/>
          </a:schemeClr>
        </a:solidFill>
        <a:ln>
          <a:noFill/>
        </a:ln>
      </dgm:spPr>
      <dgm:t>
        <a:bodyPr/>
        <a:lstStyle/>
        <a:p>
          <a:r>
            <a:rPr lang="en-US" dirty="0"/>
            <a:t>Accuracy of Test Data =  .856</a:t>
          </a:r>
        </a:p>
      </dgm:t>
    </dgm:pt>
    <dgm:pt modelId="{72D2B397-D1BA-48AD-A3C5-116A8455487E}" type="parTrans" cxnId="{2BCEFC94-BCF3-48AE-B7F3-73DB57E4A22D}">
      <dgm:prSet/>
      <dgm:spPr/>
      <dgm:t>
        <a:bodyPr/>
        <a:lstStyle/>
        <a:p>
          <a:endParaRPr lang="en-US"/>
        </a:p>
      </dgm:t>
    </dgm:pt>
    <dgm:pt modelId="{07416259-E870-4C04-884F-481BE2963EAE}" type="sibTrans" cxnId="{2BCEFC94-BCF3-48AE-B7F3-73DB57E4A22D}">
      <dgm:prSet/>
      <dgm:spPr/>
      <dgm:t>
        <a:bodyPr/>
        <a:lstStyle/>
        <a:p>
          <a:endParaRPr lang="en-US"/>
        </a:p>
      </dgm:t>
    </dgm:pt>
    <dgm:pt modelId="{4BD416EF-6FDE-4196-A2E0-0DE12FAF5C3E}">
      <dgm:prSet custT="1"/>
      <dgm:spPr/>
      <dgm:t>
        <a:bodyPr/>
        <a:lstStyle/>
        <a:p>
          <a:r>
            <a:rPr lang="en-US" sz="2000" dirty="0"/>
            <a:t>Accuracy of Test Data =  .8652</a:t>
          </a:r>
        </a:p>
      </dgm:t>
    </dgm:pt>
    <dgm:pt modelId="{1FD5B5A3-AB8F-4B91-BAE4-277A34595A2F}" type="parTrans" cxnId="{1A4A2320-79CC-4932-868D-876E8D124432}">
      <dgm:prSet/>
      <dgm:spPr/>
      <dgm:t>
        <a:bodyPr/>
        <a:lstStyle/>
        <a:p>
          <a:endParaRPr lang="en-US"/>
        </a:p>
      </dgm:t>
    </dgm:pt>
    <dgm:pt modelId="{2D864D49-7526-4F76-8E9B-658BE91FB8E8}" type="sibTrans" cxnId="{1A4A2320-79CC-4932-868D-876E8D124432}">
      <dgm:prSet/>
      <dgm:spPr/>
      <dgm:t>
        <a:bodyPr/>
        <a:lstStyle/>
        <a:p>
          <a:endParaRPr lang="en-US"/>
        </a:p>
      </dgm:t>
    </dgm:pt>
    <dgm:pt modelId="{5CA142F0-6541-4F07-BA5D-0A2664301A61}">
      <dgm:prSet custT="1"/>
      <dgm:spPr/>
      <dgm:t>
        <a:bodyPr/>
        <a:lstStyle/>
        <a:p>
          <a:r>
            <a:rPr lang="en-US" sz="2000" dirty="0"/>
            <a:t>Accuracy of  Train Data = .8844</a:t>
          </a:r>
        </a:p>
      </dgm:t>
    </dgm:pt>
    <dgm:pt modelId="{F93DA99B-01E8-4D35-95B4-BC46A76E684F}" type="parTrans" cxnId="{52414B89-59A8-407D-BC9E-F631619A1614}">
      <dgm:prSet/>
      <dgm:spPr/>
      <dgm:t>
        <a:bodyPr/>
        <a:lstStyle/>
        <a:p>
          <a:endParaRPr lang="en-US"/>
        </a:p>
      </dgm:t>
    </dgm:pt>
    <dgm:pt modelId="{14B8E6F9-E056-4B26-99EB-AED816AC6A6C}" type="sibTrans" cxnId="{52414B89-59A8-407D-BC9E-F631619A1614}">
      <dgm:prSet/>
      <dgm:spPr/>
      <dgm:t>
        <a:bodyPr/>
        <a:lstStyle/>
        <a:p>
          <a:endParaRPr lang="en-US"/>
        </a:p>
      </dgm:t>
    </dgm:pt>
    <dgm:pt modelId="{FDD3A0C5-6A54-4C63-9182-253BC82CD4C7}">
      <dgm:prSet/>
      <dgm:spPr/>
      <dgm:t>
        <a:bodyPr/>
        <a:lstStyle/>
        <a:p>
          <a:r>
            <a:rPr lang="en-US" dirty="0"/>
            <a:t>Accuracy of  Train Data = .99</a:t>
          </a:r>
        </a:p>
      </dgm:t>
    </dgm:pt>
    <dgm:pt modelId="{208DA3CF-DE67-45A2-8E74-C01BF5BAF042}" type="parTrans" cxnId="{C4123EE2-CF2B-4805-9F2F-BAF36AFFCBDC}">
      <dgm:prSet/>
      <dgm:spPr/>
      <dgm:t>
        <a:bodyPr/>
        <a:lstStyle/>
        <a:p>
          <a:endParaRPr lang="en-US"/>
        </a:p>
      </dgm:t>
    </dgm:pt>
    <dgm:pt modelId="{A0623579-BBA4-4BCB-A288-7FDA17754E30}" type="sibTrans" cxnId="{C4123EE2-CF2B-4805-9F2F-BAF36AFFCBDC}">
      <dgm:prSet/>
      <dgm:spPr/>
      <dgm:t>
        <a:bodyPr/>
        <a:lstStyle/>
        <a:p>
          <a:endParaRPr lang="en-US"/>
        </a:p>
      </dgm:t>
    </dgm:pt>
    <dgm:pt modelId="{4ED46DEC-8E6E-4774-9538-FDB89C72D107}" type="pres">
      <dgm:prSet presAssocID="{4F6C6A28-CC57-45C3-B713-68F2EFC8A4E6}" presName="Name0" presStyleCnt="0">
        <dgm:presLayoutVars>
          <dgm:dir/>
          <dgm:animLvl val="lvl"/>
          <dgm:resizeHandles val="exact"/>
        </dgm:presLayoutVars>
      </dgm:prSet>
      <dgm:spPr/>
    </dgm:pt>
    <dgm:pt modelId="{BCEA5C92-F53B-4860-83B2-72CC36A08F67}" type="pres">
      <dgm:prSet presAssocID="{1E48E268-1ACC-48A8-A6FC-608213A71B3E}" presName="boxAndChildren" presStyleCnt="0"/>
      <dgm:spPr/>
    </dgm:pt>
    <dgm:pt modelId="{ECAA1C17-F54C-4AA3-BBE2-E1E9970961A2}" type="pres">
      <dgm:prSet presAssocID="{1E48E268-1ACC-48A8-A6FC-608213A71B3E}" presName="parentTextBox" presStyleLbl="alignNode1" presStyleIdx="0" presStyleCnt="3"/>
      <dgm:spPr/>
    </dgm:pt>
    <dgm:pt modelId="{BFF3A099-991E-4C39-A76D-B1A15F6185FC}" type="pres">
      <dgm:prSet presAssocID="{1E48E268-1ACC-48A8-A6FC-608213A71B3E}" presName="descendantBox" presStyleLbl="bgAccFollowNode1" presStyleIdx="0" presStyleCnt="3"/>
      <dgm:spPr/>
    </dgm:pt>
    <dgm:pt modelId="{AC4486F0-455E-4BF5-B201-02BCE7C6FB60}" type="pres">
      <dgm:prSet presAssocID="{4B742242-C444-45FE-A829-3316DDC4AD15}" presName="sp" presStyleCnt="0"/>
      <dgm:spPr/>
    </dgm:pt>
    <dgm:pt modelId="{B76EACBF-1C7D-48E3-A1DB-6F3B25295177}" type="pres">
      <dgm:prSet presAssocID="{29BE108A-557B-436C-A249-1801D18C6C06}" presName="arrowAndChildren" presStyleCnt="0"/>
      <dgm:spPr/>
    </dgm:pt>
    <dgm:pt modelId="{8F2DC8F7-2969-4E54-8404-1322F16C0762}" type="pres">
      <dgm:prSet presAssocID="{29BE108A-557B-436C-A249-1801D18C6C06}" presName="parentTextArrow" presStyleLbl="node1" presStyleIdx="0" presStyleCnt="0"/>
      <dgm:spPr/>
    </dgm:pt>
    <dgm:pt modelId="{B572971A-69E2-4612-9AE9-2D297FC1D105}" type="pres">
      <dgm:prSet presAssocID="{29BE108A-557B-436C-A249-1801D18C6C06}" presName="arrow" presStyleLbl="alignNode1" presStyleIdx="1" presStyleCnt="3"/>
      <dgm:spPr/>
    </dgm:pt>
    <dgm:pt modelId="{9B56BC1C-DD08-4C02-A4B7-C2C2F8FB002B}" type="pres">
      <dgm:prSet presAssocID="{29BE108A-557B-436C-A249-1801D18C6C06}" presName="descendantArrow" presStyleLbl="bgAccFollowNode1" presStyleIdx="1" presStyleCnt="3"/>
      <dgm:spPr/>
    </dgm:pt>
    <dgm:pt modelId="{119EA7EE-880B-438D-A620-F0E6FE5A5EB8}" type="pres">
      <dgm:prSet presAssocID="{EA5182FC-59DD-4562-8F1A-90A1CB9418ED}" presName="sp" presStyleCnt="0"/>
      <dgm:spPr/>
    </dgm:pt>
    <dgm:pt modelId="{2BD7A605-778D-45AC-B1EE-02534FA84DF0}" type="pres">
      <dgm:prSet presAssocID="{355E3FB0-4D90-4432-AF57-930C91099418}" presName="arrowAndChildren" presStyleCnt="0"/>
      <dgm:spPr/>
    </dgm:pt>
    <dgm:pt modelId="{6829E04E-CDE8-4E62-949B-BD9655AB514B}" type="pres">
      <dgm:prSet presAssocID="{355E3FB0-4D90-4432-AF57-930C91099418}" presName="parentTextArrow" presStyleLbl="node1" presStyleIdx="0" presStyleCnt="0"/>
      <dgm:spPr/>
    </dgm:pt>
    <dgm:pt modelId="{B0EECA9C-951C-4D9E-8CEE-394BCB22CEF0}" type="pres">
      <dgm:prSet presAssocID="{355E3FB0-4D90-4432-AF57-930C91099418}" presName="arrow" presStyleLbl="alignNode1" presStyleIdx="2" presStyleCnt="3" custScaleX="106201" custScaleY="115153" custLinFactNeighborY="2348"/>
      <dgm:spPr/>
    </dgm:pt>
    <dgm:pt modelId="{74B3C4B7-20AD-4945-8126-5056D9CFA6CE}" type="pres">
      <dgm:prSet presAssocID="{355E3FB0-4D90-4432-AF57-930C91099418}" presName="descendantArrow" presStyleLbl="bgAccFollowNode1" presStyleIdx="2" presStyleCnt="3"/>
      <dgm:spPr/>
    </dgm:pt>
  </dgm:ptLst>
  <dgm:cxnLst>
    <dgm:cxn modelId="{DBEAE811-B2A7-4B73-8584-EE847E46292F}" type="presOf" srcId="{E0464B81-882A-44EC-B5AE-38F317FDC978}" destId="{BFF3A099-991E-4C39-A76D-B1A15F6185FC}" srcOrd="0" destOrd="0" presId="urn:microsoft.com/office/officeart/2016/7/layout/VerticalDownArrowProcess"/>
    <dgm:cxn modelId="{1A4A2320-79CC-4932-868D-876E8D124432}" srcId="{29BE108A-557B-436C-A249-1801D18C6C06}" destId="{4BD416EF-6FDE-4196-A2E0-0DE12FAF5C3E}" srcOrd="1" destOrd="0" parTransId="{1FD5B5A3-AB8F-4B91-BAE4-277A34595A2F}" sibTransId="{2D864D49-7526-4F76-8E9B-658BE91FB8E8}"/>
    <dgm:cxn modelId="{7E4EB123-75CA-4297-B0A8-05D58FE8FD31}" type="presOf" srcId="{355E3FB0-4D90-4432-AF57-930C91099418}" destId="{6829E04E-CDE8-4E62-949B-BD9655AB514B}" srcOrd="0" destOrd="0" presId="urn:microsoft.com/office/officeart/2016/7/layout/VerticalDownArrowProcess"/>
    <dgm:cxn modelId="{D78A3228-6032-46EA-93BD-00F8463BC1A8}" type="presOf" srcId="{FDD3A0C5-6A54-4C63-9182-253BC82CD4C7}" destId="{BFF3A099-991E-4C39-A76D-B1A15F6185FC}" srcOrd="0" destOrd="1" presId="urn:microsoft.com/office/officeart/2016/7/layout/VerticalDownArrowProcess"/>
    <dgm:cxn modelId="{F943E728-6AE2-42CA-BC6C-15AF359C08D0}" type="presOf" srcId="{29BE108A-557B-436C-A249-1801D18C6C06}" destId="{B572971A-69E2-4612-9AE9-2D297FC1D105}" srcOrd="1" destOrd="0" presId="urn:microsoft.com/office/officeart/2016/7/layout/VerticalDownArrowProcess"/>
    <dgm:cxn modelId="{1E111D3C-4FB3-4419-B5B7-7E9E0C144067}" type="presOf" srcId="{1E48E268-1ACC-48A8-A6FC-608213A71B3E}" destId="{ECAA1C17-F54C-4AA3-BBE2-E1E9970961A2}" srcOrd="0" destOrd="0" presId="urn:microsoft.com/office/officeart/2016/7/layout/VerticalDownArrowProcess"/>
    <dgm:cxn modelId="{BDEE8D3C-1EAF-4678-94F2-8BB129565EE3}" type="presOf" srcId="{5CA142F0-6541-4F07-BA5D-0A2664301A61}" destId="{9B56BC1C-DD08-4C02-A4B7-C2C2F8FB002B}" srcOrd="0" destOrd="2" presId="urn:microsoft.com/office/officeart/2016/7/layout/VerticalDownArrowProcess"/>
    <dgm:cxn modelId="{08E93F48-54FB-4FFB-A08A-833A8D3B3F53}" type="presOf" srcId="{29BE108A-557B-436C-A249-1801D18C6C06}" destId="{8F2DC8F7-2969-4E54-8404-1322F16C0762}" srcOrd="0" destOrd="0" presId="urn:microsoft.com/office/officeart/2016/7/layout/VerticalDownArrowProcess"/>
    <dgm:cxn modelId="{CED8B64B-E281-44E4-9A04-0291B6DE6555}" type="presOf" srcId="{52E90D9B-A451-4ECB-A988-65D7E0721C56}" destId="{9B56BC1C-DD08-4C02-A4B7-C2C2F8FB002B}" srcOrd="0" destOrd="0" presId="urn:microsoft.com/office/officeart/2016/7/layout/VerticalDownArrowProcess"/>
    <dgm:cxn modelId="{99DC9D53-D889-4336-B2B1-C028B7E2996A}" type="presOf" srcId="{884B8657-D33D-4E0A-A824-0AE8F0C858C3}" destId="{74B3C4B7-20AD-4945-8126-5056D9CFA6CE}" srcOrd="0" destOrd="0" presId="urn:microsoft.com/office/officeart/2016/7/layout/VerticalDownArrowProcess"/>
    <dgm:cxn modelId="{47AF1776-8C01-4A97-898E-74CBDC175268}" srcId="{4F6C6A28-CC57-45C3-B713-68F2EFC8A4E6}" destId="{355E3FB0-4D90-4432-AF57-930C91099418}" srcOrd="0" destOrd="0" parTransId="{CA8FC44E-2FD4-4562-A558-A0BA15E02677}" sibTransId="{EA5182FC-59DD-4562-8F1A-90A1CB9418ED}"/>
    <dgm:cxn modelId="{12443457-0F78-402C-9DBB-1014085FAA6D}" srcId="{355E3FB0-4D90-4432-AF57-930C91099418}" destId="{884B8657-D33D-4E0A-A824-0AE8F0C858C3}" srcOrd="0" destOrd="0" parTransId="{8623F71C-0BFC-4ACC-AB4E-990BE1864E4C}" sibTransId="{4A8341CC-F999-4B28-8D1C-55B370158749}"/>
    <dgm:cxn modelId="{06F51D58-B454-49F3-95B8-2F04BACB6063}" type="presOf" srcId="{4BD416EF-6FDE-4196-A2E0-0DE12FAF5C3E}" destId="{9B56BC1C-DD08-4C02-A4B7-C2C2F8FB002B}" srcOrd="0" destOrd="1" presId="urn:microsoft.com/office/officeart/2016/7/layout/VerticalDownArrowProcess"/>
    <dgm:cxn modelId="{52414B89-59A8-407D-BC9E-F631619A1614}" srcId="{29BE108A-557B-436C-A249-1801D18C6C06}" destId="{5CA142F0-6541-4F07-BA5D-0A2664301A61}" srcOrd="2" destOrd="0" parTransId="{F93DA99B-01E8-4D35-95B4-BC46A76E684F}" sibTransId="{14B8E6F9-E056-4B26-99EB-AED816AC6A6C}"/>
    <dgm:cxn modelId="{2BCEFC94-BCF3-48AE-B7F3-73DB57E4A22D}" srcId="{1E48E268-1ACC-48A8-A6FC-608213A71B3E}" destId="{E0464B81-882A-44EC-B5AE-38F317FDC978}" srcOrd="0" destOrd="0" parTransId="{72D2B397-D1BA-48AD-A3C5-116A8455487E}" sibTransId="{07416259-E870-4C04-884F-481BE2963EAE}"/>
    <dgm:cxn modelId="{CA5ED297-518A-4B79-AE2C-7D07B73CCB7C}" type="presOf" srcId="{355E3FB0-4D90-4432-AF57-930C91099418}" destId="{B0EECA9C-951C-4D9E-8CEE-394BCB22CEF0}" srcOrd="1" destOrd="0" presId="urn:microsoft.com/office/officeart/2016/7/layout/VerticalDownArrowProcess"/>
    <dgm:cxn modelId="{61F335A9-C303-4AAE-9C3E-6A9D91303852}" srcId="{4F6C6A28-CC57-45C3-B713-68F2EFC8A4E6}" destId="{29BE108A-557B-436C-A249-1801D18C6C06}" srcOrd="1" destOrd="0" parTransId="{B7D01297-ABE7-4E0E-8221-9D5E80020B20}" sibTransId="{4B742242-C444-45FE-A829-3316DDC4AD15}"/>
    <dgm:cxn modelId="{7F4E1ECF-CF30-4566-9320-47B921495474}" srcId="{4F6C6A28-CC57-45C3-B713-68F2EFC8A4E6}" destId="{1E48E268-1ACC-48A8-A6FC-608213A71B3E}" srcOrd="2" destOrd="0" parTransId="{503824B4-8C17-4D13-A4C5-C8A24A5AC199}" sibTransId="{C72BC438-006C-44E7-B611-8802C0408E43}"/>
    <dgm:cxn modelId="{C6CFBCD5-2979-4C46-88D8-D38F396C2F7F}" type="presOf" srcId="{4F6C6A28-CC57-45C3-B713-68F2EFC8A4E6}" destId="{4ED46DEC-8E6E-4774-9538-FDB89C72D107}" srcOrd="0" destOrd="0" presId="urn:microsoft.com/office/officeart/2016/7/layout/VerticalDownArrowProcess"/>
    <dgm:cxn modelId="{C4123EE2-CF2B-4805-9F2F-BAF36AFFCBDC}" srcId="{1E48E268-1ACC-48A8-A6FC-608213A71B3E}" destId="{FDD3A0C5-6A54-4C63-9182-253BC82CD4C7}" srcOrd="1" destOrd="0" parTransId="{208DA3CF-DE67-45A2-8E74-C01BF5BAF042}" sibTransId="{A0623579-BBA4-4BCB-A288-7FDA17754E30}"/>
    <dgm:cxn modelId="{B27F0AE5-D875-43F4-96FC-12B0B6B2DA22}" srcId="{29BE108A-557B-436C-A249-1801D18C6C06}" destId="{52E90D9B-A451-4ECB-A988-65D7E0721C56}" srcOrd="0" destOrd="0" parTransId="{57B5EEEF-B9CF-4B12-A6F2-2653CE0F1AAB}" sibTransId="{167C8509-3D1F-4C9D-9F18-AC084954BA2F}"/>
    <dgm:cxn modelId="{8A5C214A-9C4D-4BF2-83E3-D5A4F8DF7D3E}" type="presParOf" srcId="{4ED46DEC-8E6E-4774-9538-FDB89C72D107}" destId="{BCEA5C92-F53B-4860-83B2-72CC36A08F67}" srcOrd="0" destOrd="0" presId="urn:microsoft.com/office/officeart/2016/7/layout/VerticalDownArrowProcess"/>
    <dgm:cxn modelId="{CD65304A-7F7A-4793-A325-763964DEB57E}" type="presParOf" srcId="{BCEA5C92-F53B-4860-83B2-72CC36A08F67}" destId="{ECAA1C17-F54C-4AA3-BBE2-E1E9970961A2}" srcOrd="0" destOrd="0" presId="urn:microsoft.com/office/officeart/2016/7/layout/VerticalDownArrowProcess"/>
    <dgm:cxn modelId="{B15FA21C-9E7E-403B-AFB4-D392920E5614}" type="presParOf" srcId="{BCEA5C92-F53B-4860-83B2-72CC36A08F67}" destId="{BFF3A099-991E-4C39-A76D-B1A15F6185FC}" srcOrd="1" destOrd="0" presId="urn:microsoft.com/office/officeart/2016/7/layout/VerticalDownArrowProcess"/>
    <dgm:cxn modelId="{9436589C-752D-4AD7-96A6-5F3B0E5EFF67}" type="presParOf" srcId="{4ED46DEC-8E6E-4774-9538-FDB89C72D107}" destId="{AC4486F0-455E-4BF5-B201-02BCE7C6FB60}" srcOrd="1" destOrd="0" presId="urn:microsoft.com/office/officeart/2016/7/layout/VerticalDownArrowProcess"/>
    <dgm:cxn modelId="{8D2DAA38-FA6C-4A13-A688-808BE82F0961}" type="presParOf" srcId="{4ED46DEC-8E6E-4774-9538-FDB89C72D107}" destId="{B76EACBF-1C7D-48E3-A1DB-6F3B25295177}" srcOrd="2" destOrd="0" presId="urn:microsoft.com/office/officeart/2016/7/layout/VerticalDownArrowProcess"/>
    <dgm:cxn modelId="{B9B715EB-2D42-44F6-AC30-C0AF73EE6CB8}" type="presParOf" srcId="{B76EACBF-1C7D-48E3-A1DB-6F3B25295177}" destId="{8F2DC8F7-2969-4E54-8404-1322F16C0762}" srcOrd="0" destOrd="0" presId="urn:microsoft.com/office/officeart/2016/7/layout/VerticalDownArrowProcess"/>
    <dgm:cxn modelId="{17A1FF52-6C09-4011-9C1A-3F90327C0F40}" type="presParOf" srcId="{B76EACBF-1C7D-48E3-A1DB-6F3B25295177}" destId="{B572971A-69E2-4612-9AE9-2D297FC1D105}" srcOrd="1" destOrd="0" presId="urn:microsoft.com/office/officeart/2016/7/layout/VerticalDownArrowProcess"/>
    <dgm:cxn modelId="{FB62BC30-8711-4A60-9F8C-78E44791FA17}" type="presParOf" srcId="{B76EACBF-1C7D-48E3-A1DB-6F3B25295177}" destId="{9B56BC1C-DD08-4C02-A4B7-C2C2F8FB002B}" srcOrd="2" destOrd="0" presId="urn:microsoft.com/office/officeart/2016/7/layout/VerticalDownArrowProcess"/>
    <dgm:cxn modelId="{E9BF4A95-C07C-4133-B1BE-9B30B65FA677}" type="presParOf" srcId="{4ED46DEC-8E6E-4774-9538-FDB89C72D107}" destId="{119EA7EE-880B-438D-A620-F0E6FE5A5EB8}" srcOrd="3" destOrd="0" presId="urn:microsoft.com/office/officeart/2016/7/layout/VerticalDownArrowProcess"/>
    <dgm:cxn modelId="{11F776D9-5A14-45F2-A825-EC827FA10F0E}" type="presParOf" srcId="{4ED46DEC-8E6E-4774-9538-FDB89C72D107}" destId="{2BD7A605-778D-45AC-B1EE-02534FA84DF0}" srcOrd="4" destOrd="0" presId="urn:microsoft.com/office/officeart/2016/7/layout/VerticalDownArrowProcess"/>
    <dgm:cxn modelId="{F6D33F9B-5377-4C53-968C-A9ED085A2C19}" type="presParOf" srcId="{2BD7A605-778D-45AC-B1EE-02534FA84DF0}" destId="{6829E04E-CDE8-4E62-949B-BD9655AB514B}" srcOrd="0" destOrd="0" presId="urn:microsoft.com/office/officeart/2016/7/layout/VerticalDownArrowProcess"/>
    <dgm:cxn modelId="{F0E39F8C-1FD9-44A1-937E-EE08E5F73EED}" type="presParOf" srcId="{2BD7A605-778D-45AC-B1EE-02534FA84DF0}" destId="{B0EECA9C-951C-4D9E-8CEE-394BCB22CEF0}" srcOrd="1" destOrd="0" presId="urn:microsoft.com/office/officeart/2016/7/layout/VerticalDownArrowProcess"/>
    <dgm:cxn modelId="{4C8A049E-887D-4B70-9A40-DA9DFA05EA5A}" type="presParOf" srcId="{2BD7A605-778D-45AC-B1EE-02534FA84DF0}" destId="{74B3C4B7-20AD-4945-8126-5056D9CFA6CE}"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1C17-F54C-4AA3-BBE2-E1E9970961A2}">
      <dsp:nvSpPr>
        <dsp:cNvPr id="0" name=""/>
        <dsp:cNvSpPr/>
      </dsp:nvSpPr>
      <dsp:spPr>
        <a:xfrm>
          <a:off x="0" y="3953677"/>
          <a:ext cx="2626178" cy="1205555"/>
        </a:xfrm>
        <a:prstGeom prst="rect">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4" tIns="199136" rIns="186774"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Random Forest classifier</a:t>
          </a:r>
        </a:p>
      </dsp:txBody>
      <dsp:txXfrm>
        <a:off x="0" y="3953677"/>
        <a:ext cx="2626178" cy="1205555"/>
      </dsp:txXfrm>
    </dsp:sp>
    <dsp:sp modelId="{BFF3A099-991E-4C39-A76D-B1A15F6185FC}">
      <dsp:nvSpPr>
        <dsp:cNvPr id="0" name=""/>
        <dsp:cNvSpPr/>
      </dsp:nvSpPr>
      <dsp:spPr>
        <a:xfrm>
          <a:off x="2626178" y="3953677"/>
          <a:ext cx="7878535" cy="1205555"/>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59814" tIns="266700" rIns="159814" bIns="266700" numCol="1" spcCol="1270" anchor="ctr" anchorCtr="0">
          <a:noAutofit/>
        </a:bodyPr>
        <a:lstStyle/>
        <a:p>
          <a:pPr marL="0" lvl="0" indent="0" algn="l" defTabSz="933450">
            <a:lnSpc>
              <a:spcPct val="90000"/>
            </a:lnSpc>
            <a:spcBef>
              <a:spcPct val="0"/>
            </a:spcBef>
            <a:spcAft>
              <a:spcPct val="35000"/>
            </a:spcAft>
            <a:buNone/>
          </a:pPr>
          <a:r>
            <a:rPr lang="en-US" sz="2100" kern="1200" dirty="0"/>
            <a:t>Accuracy of Test Data =  .856</a:t>
          </a:r>
        </a:p>
        <a:p>
          <a:pPr marL="0" lvl="0" indent="0" algn="l" defTabSz="933450">
            <a:lnSpc>
              <a:spcPct val="90000"/>
            </a:lnSpc>
            <a:spcBef>
              <a:spcPct val="0"/>
            </a:spcBef>
            <a:spcAft>
              <a:spcPct val="35000"/>
            </a:spcAft>
            <a:buNone/>
          </a:pPr>
          <a:r>
            <a:rPr lang="en-US" sz="2100" kern="1200" dirty="0"/>
            <a:t>Accuracy of  Train Data = .99</a:t>
          </a:r>
        </a:p>
      </dsp:txBody>
      <dsp:txXfrm>
        <a:off x="2626178" y="3953677"/>
        <a:ext cx="7878535" cy="1205555"/>
      </dsp:txXfrm>
    </dsp:sp>
    <dsp:sp modelId="{B572971A-69E2-4612-9AE9-2D297FC1D105}">
      <dsp:nvSpPr>
        <dsp:cNvPr id="0" name=""/>
        <dsp:cNvSpPr/>
      </dsp:nvSpPr>
      <dsp:spPr>
        <a:xfrm rot="10800000">
          <a:off x="0" y="2117615"/>
          <a:ext cx="2626178" cy="1854144"/>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4" tIns="142240" rIns="186774" bIns="142240" numCol="1" spcCol="1270" anchor="ctr" anchorCtr="0">
          <a:noAutofit/>
        </a:bodyPr>
        <a:lstStyle/>
        <a:p>
          <a:pPr marL="0" lvl="0" indent="0" algn="ctr" defTabSz="889000">
            <a:lnSpc>
              <a:spcPct val="90000"/>
            </a:lnSpc>
            <a:spcBef>
              <a:spcPct val="0"/>
            </a:spcBef>
            <a:spcAft>
              <a:spcPct val="35000"/>
            </a:spcAft>
            <a:buNone/>
          </a:pPr>
          <a:r>
            <a:rPr lang="en-US" sz="2000" kern="1200" dirty="0"/>
            <a:t>XGB Classifier </a:t>
          </a:r>
        </a:p>
      </dsp:txBody>
      <dsp:txXfrm rot="-10800000">
        <a:off x="0" y="2117615"/>
        <a:ext cx="2626178" cy="1205194"/>
      </dsp:txXfrm>
    </dsp:sp>
    <dsp:sp modelId="{9B56BC1C-DD08-4C02-A4B7-C2C2F8FB002B}">
      <dsp:nvSpPr>
        <dsp:cNvPr id="0" name=""/>
        <dsp:cNvSpPr/>
      </dsp:nvSpPr>
      <dsp:spPr>
        <a:xfrm>
          <a:off x="2626178" y="2117615"/>
          <a:ext cx="7878535" cy="1205194"/>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59814" tIns="254000" rIns="159814" bIns="254000" numCol="1" spcCol="1270" anchor="ctr"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Accuracy of Test Data =  .8652</a:t>
          </a:r>
        </a:p>
        <a:p>
          <a:pPr marL="0" lvl="0" indent="0" algn="l" defTabSz="889000">
            <a:lnSpc>
              <a:spcPct val="90000"/>
            </a:lnSpc>
            <a:spcBef>
              <a:spcPct val="0"/>
            </a:spcBef>
            <a:spcAft>
              <a:spcPct val="35000"/>
            </a:spcAft>
            <a:buNone/>
          </a:pPr>
          <a:r>
            <a:rPr lang="en-US" sz="2000" kern="1200" dirty="0"/>
            <a:t>Accuracy of  Train Data = .8844</a:t>
          </a:r>
        </a:p>
      </dsp:txBody>
      <dsp:txXfrm>
        <a:off x="2626178" y="2117615"/>
        <a:ext cx="7878535" cy="1205194"/>
      </dsp:txXfrm>
    </dsp:sp>
    <dsp:sp modelId="{B0EECA9C-951C-4D9E-8CEE-394BCB22CEF0}">
      <dsp:nvSpPr>
        <dsp:cNvPr id="0" name=""/>
        <dsp:cNvSpPr/>
      </dsp:nvSpPr>
      <dsp:spPr>
        <a:xfrm rot="10800000">
          <a:off x="-40712" y="44131"/>
          <a:ext cx="2789027" cy="2135103"/>
        </a:xfrm>
        <a:prstGeom prst="upArrowCallout">
          <a:avLst>
            <a:gd name="adj1" fmla="val 5000"/>
            <a:gd name="adj2" fmla="val 10000"/>
            <a:gd name="adj3" fmla="val 15000"/>
            <a:gd name="adj4" fmla="val 64977"/>
          </a:avLst>
        </a:prstGeom>
        <a:solidFill>
          <a:schemeClr val="accent1">
            <a:lumMod val="7500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4" tIns="149352" rIns="186774" bIns="149352" numCol="1" spcCol="1270" anchor="ctr" anchorCtr="0">
          <a:noAutofit/>
        </a:bodyPr>
        <a:lstStyle/>
        <a:p>
          <a:pPr marL="0" lvl="0" indent="0" algn="ctr" defTabSz="933450">
            <a:lnSpc>
              <a:spcPct val="90000"/>
            </a:lnSpc>
            <a:spcBef>
              <a:spcPct val="0"/>
            </a:spcBef>
            <a:spcAft>
              <a:spcPct val="35000"/>
            </a:spcAft>
            <a:buNone/>
          </a:pPr>
          <a:r>
            <a:rPr lang="en-US" sz="2100" kern="1200" dirty="0"/>
            <a:t>LOGISTIC </a:t>
          </a:r>
        </a:p>
        <a:p>
          <a:pPr marL="0" lvl="0" indent="0" algn="ctr" defTabSz="933450">
            <a:lnSpc>
              <a:spcPct val="90000"/>
            </a:lnSpc>
            <a:spcBef>
              <a:spcPct val="0"/>
            </a:spcBef>
            <a:spcAft>
              <a:spcPct val="35000"/>
            </a:spcAft>
            <a:buNone/>
          </a:pPr>
          <a:r>
            <a:rPr lang="en-US" sz="2100" kern="1200" dirty="0"/>
            <a:t>Regression</a:t>
          </a:r>
        </a:p>
      </dsp:txBody>
      <dsp:txXfrm rot="-10800000">
        <a:off x="-40712" y="44131"/>
        <a:ext cx="2789027" cy="1387817"/>
      </dsp:txXfrm>
    </dsp:sp>
    <dsp:sp modelId="{74B3C4B7-20AD-4945-8126-5056D9CFA6CE}">
      <dsp:nvSpPr>
        <dsp:cNvPr id="0" name=""/>
        <dsp:cNvSpPr/>
      </dsp:nvSpPr>
      <dsp:spPr>
        <a:xfrm>
          <a:off x="2666890" y="141075"/>
          <a:ext cx="7878535" cy="1205194"/>
        </a:xfrm>
        <a:prstGeom prst="rect">
          <a:avLst/>
        </a:prstGeom>
        <a:solidFill>
          <a:schemeClr val="bg2">
            <a:alpha val="90000"/>
          </a:schemeClr>
        </a:solidFill>
        <a:ln w="2222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59814" tIns="254000" rIns="159814" bIns="254000" numCol="1" spcCol="1270" anchor="ctr" anchorCtr="0">
          <a:noAutofit/>
        </a:bodyPr>
        <a:lstStyle/>
        <a:p>
          <a:pPr marL="0" lvl="0" indent="0" algn="l" defTabSz="889000">
            <a:lnSpc>
              <a:spcPct val="90000"/>
            </a:lnSpc>
            <a:spcBef>
              <a:spcPct val="0"/>
            </a:spcBef>
            <a:spcAft>
              <a:spcPct val="35000"/>
            </a:spcAft>
            <a:buNone/>
          </a:pPr>
          <a:r>
            <a:rPr lang="en-US" sz="2000" kern="1200" dirty="0"/>
            <a:t>Accuracy of Test Data =  .84433</a:t>
          </a:r>
        </a:p>
        <a:p>
          <a:pPr marL="0" lvl="0" indent="0" algn="l" defTabSz="889000">
            <a:lnSpc>
              <a:spcPct val="90000"/>
            </a:lnSpc>
            <a:spcBef>
              <a:spcPct val="0"/>
            </a:spcBef>
            <a:spcAft>
              <a:spcPct val="35000"/>
            </a:spcAft>
            <a:buNone/>
          </a:pPr>
          <a:r>
            <a:rPr lang="en-US" sz="2000" kern="1200" dirty="0"/>
            <a:t>Accuracy of  Train Data = .84463</a:t>
          </a:r>
        </a:p>
      </dsp:txBody>
      <dsp:txXfrm>
        <a:off x="2666890" y="141075"/>
        <a:ext cx="7878535" cy="120519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1/16/2022</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a:t>
            </a:fld>
            <a:endParaRPr lang="en-US" dirty="0"/>
          </a:p>
        </p:txBody>
      </p:sp>
    </p:spTree>
    <p:extLst>
      <p:ext uri="{BB962C8B-B14F-4D97-AF65-F5344CB8AC3E}">
        <p14:creationId xmlns:p14="http://schemas.microsoft.com/office/powerpoint/2010/main" val="77205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3</a:t>
            </a:fld>
            <a:endParaRPr lang="en-US" dirty="0"/>
          </a:p>
        </p:txBody>
      </p:sp>
    </p:spTree>
    <p:extLst>
      <p:ext uri="{BB962C8B-B14F-4D97-AF65-F5344CB8AC3E}">
        <p14:creationId xmlns:p14="http://schemas.microsoft.com/office/powerpoint/2010/main" val="253857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4</a:t>
            </a:fld>
            <a:endParaRPr lang="en-US" dirty="0"/>
          </a:p>
        </p:txBody>
      </p:sp>
    </p:spTree>
    <p:extLst>
      <p:ext uri="{BB962C8B-B14F-4D97-AF65-F5344CB8AC3E}">
        <p14:creationId xmlns:p14="http://schemas.microsoft.com/office/powerpoint/2010/main" val="35694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5</a:t>
            </a:fld>
            <a:endParaRPr lang="en-US" dirty="0"/>
          </a:p>
        </p:txBody>
      </p:sp>
    </p:spTree>
    <p:extLst>
      <p:ext uri="{BB962C8B-B14F-4D97-AF65-F5344CB8AC3E}">
        <p14:creationId xmlns:p14="http://schemas.microsoft.com/office/powerpoint/2010/main" val="350455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6</a:t>
            </a:fld>
            <a:endParaRPr lang="en-US" dirty="0"/>
          </a:p>
        </p:txBody>
      </p:sp>
    </p:spTree>
    <p:extLst>
      <p:ext uri="{BB962C8B-B14F-4D97-AF65-F5344CB8AC3E}">
        <p14:creationId xmlns:p14="http://schemas.microsoft.com/office/powerpoint/2010/main" val="13934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7</a:t>
            </a:fld>
            <a:endParaRPr lang="en-US" dirty="0"/>
          </a:p>
        </p:txBody>
      </p:sp>
    </p:spTree>
    <p:extLst>
      <p:ext uri="{BB962C8B-B14F-4D97-AF65-F5344CB8AC3E}">
        <p14:creationId xmlns:p14="http://schemas.microsoft.com/office/powerpoint/2010/main" val="187014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8</a:t>
            </a:fld>
            <a:endParaRPr lang="en-US" dirty="0"/>
          </a:p>
        </p:txBody>
      </p:sp>
    </p:spTree>
    <p:extLst>
      <p:ext uri="{BB962C8B-B14F-4D97-AF65-F5344CB8AC3E}">
        <p14:creationId xmlns:p14="http://schemas.microsoft.com/office/powerpoint/2010/main" val="78976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1/16/2022</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1/16/2022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1/16/2022</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mailto:jjobin9660@gmail.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609599" y="4844142"/>
            <a:ext cx="10965141" cy="1641591"/>
          </a:xfrm>
        </p:spPr>
        <p:txBody>
          <a:bodyPr vert="horz" lIns="91440" tIns="45720" rIns="91440" bIns="45720" rtlCol="0" anchor="b">
            <a:normAutofit/>
          </a:bodyPr>
          <a:lstStyle/>
          <a:p>
            <a:r>
              <a:rPr lang="en-US" sz="4000" dirty="0">
                <a:solidFill>
                  <a:schemeClr val="tx1"/>
                </a:solidFill>
              </a:rPr>
              <a:t>RAIN PREDICTION </a:t>
            </a:r>
          </a:p>
        </p:txBody>
      </p:sp>
      <p:pic>
        <p:nvPicPr>
          <p:cNvPr id="7" name="Picture Placeholder 6">
            <a:extLst>
              <a:ext uri="{FF2B5EF4-FFF2-40B4-BE49-F238E27FC236}">
                <a16:creationId xmlns:a16="http://schemas.microsoft.com/office/drawing/2014/main" id="{E6913352-216F-418B-89B4-772C9799E611}"/>
              </a:ext>
            </a:extLst>
          </p:cNvPr>
          <p:cNvPicPr>
            <a:picLocks noGrp="1" noChangeAspect="1"/>
          </p:cNvPicPr>
          <p:nvPr>
            <p:ph type="pic" sz="quarter" idx="13"/>
          </p:nvPr>
        </p:nvPicPr>
        <p:blipFill>
          <a:blip r:embed="rId3"/>
          <a:srcRect t="7771" b="7771"/>
          <a:stretch>
            <a:fillRect/>
          </a:stretch>
        </p:blipFill>
        <p:spPr>
          <a:xfrm>
            <a:off x="0" y="0"/>
            <a:ext cx="12282758" cy="4920792"/>
          </a:xfr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4D4481-3575-4E4A-B831-E0FECB86D816}"/>
              </a:ext>
            </a:extLst>
          </p:cNvPr>
          <p:cNvSpPr>
            <a:spLocks noGrp="1"/>
          </p:cNvSpPr>
          <p:nvPr>
            <p:ph idx="1"/>
          </p:nvPr>
        </p:nvSpPr>
        <p:spPr>
          <a:xfrm>
            <a:off x="4534294" y="867266"/>
            <a:ext cx="7522588" cy="5722070"/>
          </a:xfrm>
        </p:spPr>
        <p:txBody>
          <a:bodyPr>
            <a:normAutofit fontScale="85000" lnSpcReduction="20000"/>
          </a:bodyPr>
          <a:lstStyle/>
          <a:p>
            <a:r>
              <a:rPr lang="en-US" altLang="en-US" b="1" dirty="0">
                <a:latin typeface="Arial" panose="020B0604020202020204" pitchFamily="34" charset="0"/>
              </a:rPr>
              <a:t>Rainfall has a significant impact on society. Festivals, all sorts of activities, and sports matches are examples of events that could be heavily influenced by rainfall.</a:t>
            </a:r>
          </a:p>
          <a:p>
            <a:pPr marL="0" indent="0">
              <a:buNone/>
            </a:pPr>
            <a:endParaRPr lang="en-US" altLang="en-US" b="1" dirty="0">
              <a:latin typeface="Arial" panose="020B0604020202020204" pitchFamily="34" charset="0"/>
            </a:endParaRPr>
          </a:p>
          <a:p>
            <a:r>
              <a:rPr lang="en-US" b="1" dirty="0"/>
              <a:t>The goal of this analysis is to predict if it is going to rain the next day, based on the weather measures of the day before using Machine Learning </a:t>
            </a:r>
          </a:p>
          <a:p>
            <a:endParaRPr lang="en-US" b="1" dirty="0"/>
          </a:p>
          <a:p>
            <a:r>
              <a:rPr lang="en-US" b="1" dirty="0"/>
              <a:t>This creates a binary classification problem (1 = Rain and 0 = No Rain). The dataset consists of weather data in Australia over 10 years (1 Nov 2007 to 25 Jun 2017).</a:t>
            </a:r>
          </a:p>
          <a:p>
            <a:r>
              <a:rPr lang="en-US" b="1" dirty="0"/>
              <a:t>The dataset contains total 145460 rows and 23 columns </a:t>
            </a:r>
          </a:p>
          <a:p>
            <a:pPr marL="0" indent="0">
              <a:buNone/>
            </a:pPr>
            <a:endParaRPr lang="en-US" b="1" dirty="0"/>
          </a:p>
          <a:p>
            <a:r>
              <a:rPr lang="en-US" b="1" dirty="0"/>
              <a:t>Rain Tomorrow is the target variable to predict. It means -- did it rain the next day, Yes or No? This column is Yes if the rain for that day was 1mm or more</a:t>
            </a:r>
          </a:p>
          <a:p>
            <a:endParaRPr lang="en-US" b="1" dirty="0"/>
          </a:p>
          <a:p>
            <a:r>
              <a:rPr lang="en-US" b="1" dirty="0"/>
              <a:t>How Rain Tomorrow will be related to other features </a:t>
            </a:r>
          </a:p>
          <a:p>
            <a:pPr marL="0" indent="0">
              <a:buNone/>
            </a:pPr>
            <a:endParaRPr lang="en-US" b="1" dirty="0"/>
          </a:p>
          <a:p>
            <a:r>
              <a:rPr lang="en-US" b="1" dirty="0"/>
              <a:t>Best and Effective Machine Learning algorithm</a:t>
            </a:r>
          </a:p>
          <a:p>
            <a:endParaRPr lang="en-US" dirty="0"/>
          </a:p>
        </p:txBody>
      </p:sp>
    </p:spTree>
    <p:extLst>
      <p:ext uri="{BB962C8B-B14F-4D97-AF65-F5344CB8AC3E}">
        <p14:creationId xmlns:p14="http://schemas.microsoft.com/office/powerpoint/2010/main" val="362663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40" descr="binoculars icon"/>
          <p:cNvGrpSpPr>
            <a:grpSpLocks noChangeAspect="1"/>
          </p:cNvGrpSpPr>
          <p:nvPr/>
        </p:nvGrpSpPr>
        <p:grpSpPr bwMode="auto">
          <a:xfrm>
            <a:off x="8636173" y="3443111"/>
            <a:ext cx="3301707" cy="3054269"/>
            <a:chOff x="3438" y="454"/>
            <a:chExt cx="427" cy="395"/>
          </a:xfrm>
          <a:solidFill>
            <a:schemeClr val="bg1">
              <a:alpha val="50000"/>
            </a:schemeClr>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pic>
        <p:nvPicPr>
          <p:cNvPr id="26" name="Content Placeholder 4">
            <a:extLst>
              <a:ext uri="{FF2B5EF4-FFF2-40B4-BE49-F238E27FC236}">
                <a16:creationId xmlns:a16="http://schemas.microsoft.com/office/drawing/2014/main" id="{0F152A7C-7706-4B8D-8FA7-B13F1C24D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531" y="495640"/>
            <a:ext cx="8061737" cy="6183250"/>
          </a:xfrm>
          <a:prstGeom prst="rect">
            <a:avLst/>
          </a:prstGeom>
        </p:spPr>
      </p:pic>
      <p:sp>
        <p:nvSpPr>
          <p:cNvPr id="6" name="Rectangle 5">
            <a:extLst>
              <a:ext uri="{FF2B5EF4-FFF2-40B4-BE49-F238E27FC236}">
                <a16:creationId xmlns:a16="http://schemas.microsoft.com/office/drawing/2014/main" id="{2051972E-C13C-430A-82B2-0E99E68E6FB6}"/>
              </a:ext>
            </a:extLst>
          </p:cNvPr>
          <p:cNvSpPr/>
          <p:nvPr/>
        </p:nvSpPr>
        <p:spPr>
          <a:xfrm>
            <a:off x="546755" y="2828836"/>
            <a:ext cx="3337553"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2400" dirty="0"/>
              <a:t>We can see the Target 'Rain Tomorrow is corelated to Rain Today ,cloud 9 am, cloud 3 am, Humidity 3 pm and negatively corelated to sunshine, these corelated features makes significant roles in prediction </a:t>
            </a:r>
          </a:p>
        </p:txBody>
      </p:sp>
    </p:spTree>
    <p:extLst>
      <p:ext uri="{BB962C8B-B14F-4D97-AF65-F5344CB8AC3E}">
        <p14:creationId xmlns:p14="http://schemas.microsoft.com/office/powerpoint/2010/main" val="230916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
            <a:extLst>
              <a:ext uri="{FF2B5EF4-FFF2-40B4-BE49-F238E27FC236}">
                <a16:creationId xmlns:a16="http://schemas.microsoft.com/office/drawing/2014/main" id="{D5662FB2-01DC-46CD-8472-2C05DBF1C08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TextBox 19">
            <a:extLst>
              <a:ext uri="{FF2B5EF4-FFF2-40B4-BE49-F238E27FC236}">
                <a16:creationId xmlns:a16="http://schemas.microsoft.com/office/drawing/2014/main" id="{20B730A8-8DEF-4753-BED4-7C0B80CFC0E5}"/>
              </a:ext>
            </a:extLst>
          </p:cNvPr>
          <p:cNvSpPr txBox="1"/>
          <p:nvPr/>
        </p:nvSpPr>
        <p:spPr>
          <a:xfrm rot="11226380" flipV="1">
            <a:off x="587829" y="4725955"/>
            <a:ext cx="4985658"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we can see avg temperature's will be less when there is raining there are outliers (-5) in boxplot where Rain is No after which means there where days which went extreme cold</a:t>
            </a:r>
          </a:p>
        </p:txBody>
      </p:sp>
      <p:sp>
        <p:nvSpPr>
          <p:cNvPr id="21" name="Rectangle 5">
            <a:extLst>
              <a:ext uri="{FF2B5EF4-FFF2-40B4-BE49-F238E27FC236}">
                <a16:creationId xmlns:a16="http://schemas.microsoft.com/office/drawing/2014/main" id="{EE199338-6595-4BA7-8534-F900B4CCC09E}"/>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6">
            <a:extLst>
              <a:ext uri="{FF2B5EF4-FFF2-40B4-BE49-F238E27FC236}">
                <a16:creationId xmlns:a16="http://schemas.microsoft.com/office/drawing/2014/main" id="{403FA35C-1E98-4C6A-BAAF-8747A6380241}"/>
              </a:ext>
            </a:extLst>
          </p:cNvPr>
          <p:cNvSpPr>
            <a:spLocks noChangeArrowheads="1"/>
          </p:cNvSpPr>
          <p:nvPr/>
        </p:nvSpPr>
        <p:spPr bwMode="auto">
          <a:xfrm>
            <a:off x="6479458" y="311832"/>
            <a:ext cx="3098175" cy="36933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WindGust</a:t>
            </a:r>
            <a:r>
              <a:rPr kumimoji="0" lang="en-US" altLang="en-US" sz="1800" b="0" i="0" u="none" strike="noStrike" cap="none" normalizeH="0" baseline="0" dirty="0">
                <a:ln>
                  <a:noFill/>
                </a:ln>
                <a:solidFill>
                  <a:schemeClr val="tx1"/>
                </a:solidFill>
                <a:effectLst/>
                <a:latin typeface="Arial" panose="020B0604020202020204" pitchFamily="34" charset="0"/>
              </a:rPr>
              <a:t> speed analysis</a:t>
            </a:r>
          </a:p>
        </p:txBody>
      </p:sp>
      <p:sp>
        <p:nvSpPr>
          <p:cNvPr id="24" name="TextBox 23">
            <a:extLst>
              <a:ext uri="{FF2B5EF4-FFF2-40B4-BE49-F238E27FC236}">
                <a16:creationId xmlns:a16="http://schemas.microsoft.com/office/drawing/2014/main" id="{B324A248-329D-454C-847E-0763EA8E32E8}"/>
              </a:ext>
            </a:extLst>
          </p:cNvPr>
          <p:cNvSpPr txBox="1"/>
          <p:nvPr/>
        </p:nvSpPr>
        <p:spPr>
          <a:xfrm rot="10649657" flipV="1">
            <a:off x="7367551" y="5026984"/>
            <a:ext cx="4562405"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a:p>
            <a:r>
              <a:rPr lang="en-US" dirty="0"/>
              <a:t>We can see when there is rain sunshine will be less than when there is no rain, it can also says most of the rain can occur at night time and there are not outliers</a:t>
            </a:r>
          </a:p>
        </p:txBody>
      </p:sp>
      <p:pic>
        <p:nvPicPr>
          <p:cNvPr id="29" name="Picture 28">
            <a:extLst>
              <a:ext uri="{FF2B5EF4-FFF2-40B4-BE49-F238E27FC236}">
                <a16:creationId xmlns:a16="http://schemas.microsoft.com/office/drawing/2014/main" id="{5A109559-89F7-4084-8B4B-DBA1D4B31263}"/>
              </a:ext>
            </a:extLst>
          </p:cNvPr>
          <p:cNvPicPr>
            <a:picLocks noChangeAspect="1"/>
          </p:cNvPicPr>
          <p:nvPr/>
        </p:nvPicPr>
        <p:blipFill>
          <a:blip r:embed="rId3"/>
          <a:stretch>
            <a:fillRect/>
          </a:stretch>
        </p:blipFill>
        <p:spPr>
          <a:xfrm>
            <a:off x="5954486" y="951056"/>
            <a:ext cx="5984684" cy="2861313"/>
          </a:xfrm>
          <a:prstGeom prst="rect">
            <a:avLst/>
          </a:prstGeom>
        </p:spPr>
      </p:pic>
      <p:pic>
        <p:nvPicPr>
          <p:cNvPr id="33" name="Content Placeholder 32">
            <a:extLst>
              <a:ext uri="{FF2B5EF4-FFF2-40B4-BE49-F238E27FC236}">
                <a16:creationId xmlns:a16="http://schemas.microsoft.com/office/drawing/2014/main" id="{10CF814B-DD74-4F71-96CC-A663E57BDC39}"/>
              </a:ext>
            </a:extLst>
          </p:cNvPr>
          <p:cNvPicPr>
            <a:picLocks noGrp="1" noChangeAspect="1"/>
          </p:cNvPicPr>
          <p:nvPr>
            <p:ph idx="1"/>
          </p:nvPr>
        </p:nvPicPr>
        <p:blipFill>
          <a:blip r:embed="rId4"/>
          <a:stretch>
            <a:fillRect/>
          </a:stretch>
        </p:blipFill>
        <p:spPr>
          <a:xfrm>
            <a:off x="1" y="-76200"/>
            <a:ext cx="5573486" cy="4376964"/>
          </a:xfrm>
        </p:spPr>
      </p:pic>
    </p:spTree>
    <p:extLst>
      <p:ext uri="{BB962C8B-B14F-4D97-AF65-F5344CB8AC3E}">
        <p14:creationId xmlns:p14="http://schemas.microsoft.com/office/powerpoint/2010/main" val="19522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5894" y="593890"/>
            <a:ext cx="11029616" cy="561704"/>
          </a:xfrm>
        </p:spPr>
        <p:txBody>
          <a:bodyPr/>
          <a:lstStyle/>
          <a:p>
            <a:r>
              <a:rPr lang="en-US" dirty="0"/>
              <a:t>Analysis of Target Variable</a:t>
            </a:r>
          </a:p>
        </p:txBody>
      </p:sp>
      <p:sp>
        <p:nvSpPr>
          <p:cNvPr id="322" name="Isosceles Triangle 321">
            <a:extLst>
              <a:ext uri="{C183D7F6-B498-43B3-948B-1728B52AA6E4}">
                <adec:decorative xmlns:adec="http://schemas.microsoft.com/office/drawing/2017/decorative" val="1"/>
              </a:ext>
            </a:extLst>
          </p:cNvPr>
          <p:cNvSpPr/>
          <p:nvPr/>
        </p:nvSpPr>
        <p:spPr>
          <a:xfrm rot="5400000" flipV="1">
            <a:off x="5931706" y="4039495"/>
            <a:ext cx="561703" cy="235132"/>
          </a:xfrm>
          <a:prstGeom prst="triangle">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Content Placeholder 6">
            <a:extLst>
              <a:ext uri="{FF2B5EF4-FFF2-40B4-BE49-F238E27FC236}">
                <a16:creationId xmlns:a16="http://schemas.microsoft.com/office/drawing/2014/main" id="{F0513271-C7C9-4CE4-A0E6-267C26ED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6" y="1155594"/>
            <a:ext cx="5326144" cy="3331566"/>
          </a:xfrm>
          <a:prstGeom prst="rect">
            <a:avLst/>
          </a:prstGeom>
        </p:spPr>
      </p:pic>
      <p:grpSp>
        <p:nvGrpSpPr>
          <p:cNvPr id="20" name="Group 19">
            <a:extLst>
              <a:ext uri="{FF2B5EF4-FFF2-40B4-BE49-F238E27FC236}">
                <a16:creationId xmlns:a16="http://schemas.microsoft.com/office/drawing/2014/main" id="{DCAEE866-096A-4DEC-89CC-F79712C2DB8A}"/>
              </a:ext>
            </a:extLst>
          </p:cNvPr>
          <p:cNvGrpSpPr/>
          <p:nvPr/>
        </p:nvGrpSpPr>
        <p:grpSpPr>
          <a:xfrm rot="21406066">
            <a:off x="6749195" y="4100660"/>
            <a:ext cx="5282549" cy="2856322"/>
            <a:chOff x="0" y="0"/>
            <a:chExt cx="5890919" cy="1710964"/>
          </a:xfrm>
        </p:grpSpPr>
        <p:sp>
          <p:nvSpPr>
            <p:cNvPr id="21" name="Rectangle: Rounded Corners 20">
              <a:extLst>
                <a:ext uri="{FF2B5EF4-FFF2-40B4-BE49-F238E27FC236}">
                  <a16:creationId xmlns:a16="http://schemas.microsoft.com/office/drawing/2014/main" id="{1A403976-D195-4340-9CBD-1DA70C1E0EFA}"/>
                </a:ext>
              </a:extLst>
            </p:cNvPr>
            <p:cNvSpPr/>
            <p:nvPr/>
          </p:nvSpPr>
          <p:spPr>
            <a:xfrm>
              <a:off x="0" y="0"/>
              <a:ext cx="5890919" cy="1710964"/>
            </a:xfrm>
            <a:prstGeom prst="roundRect">
              <a:avLst>
                <a:gd name="adj" fmla="val 8500"/>
              </a:avLst>
            </a:prstGeom>
            <a:solidFill>
              <a:srgbClr val="465359"/>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362DCE60-F5FA-4F55-B1A4-B98E1E1F51C0}"/>
                </a:ext>
              </a:extLst>
            </p:cNvPr>
            <p:cNvSpPr txBox="1"/>
            <p:nvPr/>
          </p:nvSpPr>
          <p:spPr>
            <a:xfrm>
              <a:off x="1" y="172245"/>
              <a:ext cx="5848321" cy="14961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1056283" numCol="1" spcCol="1270" anchor="b" anchorCtr="0">
              <a:noAutofit/>
            </a:bodyPr>
            <a:lstStyle/>
            <a:p>
              <a:pPr marL="0" lvl="0" indent="0" algn="l" defTabSz="800100">
                <a:lnSpc>
                  <a:spcPct val="90000"/>
                </a:lnSpc>
                <a:spcBef>
                  <a:spcPct val="0"/>
                </a:spcBef>
                <a:spcAft>
                  <a:spcPct val="35000"/>
                </a:spcAft>
                <a:buNone/>
              </a:pPr>
              <a:endParaRPr lang="en-US" sz="1800" kern="1200"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endParaRPr lang="en-US" dirty="0"/>
            </a:p>
            <a:p>
              <a:pPr defTabSz="800100">
                <a:lnSpc>
                  <a:spcPct val="90000"/>
                </a:lnSpc>
                <a:spcBef>
                  <a:spcPct val="0"/>
                </a:spcBef>
                <a:spcAft>
                  <a:spcPct val="35000"/>
                </a:spcAft>
              </a:pPr>
              <a:r>
                <a:rPr lang="en-US" dirty="0"/>
                <a:t>we can see there are outliers in the distribution of rain fall there values after 371mm, so those days will be heavy rain, and most of the values including avg vale lies 2.71 mm</a:t>
              </a:r>
            </a:p>
            <a:p>
              <a:pPr marL="0" lvl="0" indent="0" algn="l" defTabSz="800100">
                <a:lnSpc>
                  <a:spcPct val="90000"/>
                </a:lnSpc>
                <a:spcBef>
                  <a:spcPct val="0"/>
                </a:spcBef>
                <a:spcAft>
                  <a:spcPct val="35000"/>
                </a:spcAft>
                <a:buNone/>
              </a:pPr>
              <a:endParaRPr lang="en-US" sz="1800" kern="1200" dirty="0"/>
            </a:p>
          </p:txBody>
        </p:sp>
      </p:grpSp>
      <p:grpSp>
        <p:nvGrpSpPr>
          <p:cNvPr id="29" name="Group 28">
            <a:extLst>
              <a:ext uri="{FF2B5EF4-FFF2-40B4-BE49-F238E27FC236}">
                <a16:creationId xmlns:a16="http://schemas.microsoft.com/office/drawing/2014/main" id="{03F160D7-7069-4B7C-A0DB-7649D50C7FBB}"/>
              </a:ext>
            </a:extLst>
          </p:cNvPr>
          <p:cNvGrpSpPr/>
          <p:nvPr/>
        </p:nvGrpSpPr>
        <p:grpSpPr>
          <a:xfrm rot="380928">
            <a:off x="471340" y="4643167"/>
            <a:ext cx="4459889" cy="2410775"/>
            <a:chOff x="0" y="0"/>
            <a:chExt cx="5890919" cy="1710964"/>
          </a:xfrm>
        </p:grpSpPr>
        <p:sp>
          <p:nvSpPr>
            <p:cNvPr id="30" name="Rectangle: Rounded Corners 29">
              <a:extLst>
                <a:ext uri="{FF2B5EF4-FFF2-40B4-BE49-F238E27FC236}">
                  <a16:creationId xmlns:a16="http://schemas.microsoft.com/office/drawing/2014/main" id="{75239C7F-3B55-47A6-8BE7-574172AE733F}"/>
                </a:ext>
              </a:extLst>
            </p:cNvPr>
            <p:cNvSpPr/>
            <p:nvPr/>
          </p:nvSpPr>
          <p:spPr>
            <a:xfrm>
              <a:off x="0" y="0"/>
              <a:ext cx="5890919" cy="1710964"/>
            </a:xfrm>
            <a:prstGeom prst="roundRect">
              <a:avLst>
                <a:gd name="adj" fmla="val 8500"/>
              </a:avLst>
            </a:prstGeom>
            <a:solidFill>
              <a:srgbClr val="465359"/>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F4A1C83E-C998-4BDC-B513-2BCC2BAF0511}"/>
                </a:ext>
              </a:extLst>
            </p:cNvPr>
            <p:cNvSpPr txBox="1"/>
            <p:nvPr/>
          </p:nvSpPr>
          <p:spPr>
            <a:xfrm>
              <a:off x="42596" y="83253"/>
              <a:ext cx="5805727" cy="15851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1056283" numCol="1" spcCol="1270" anchor="b"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The above Histogram say’s the ‘NO’ is more </a:t>
              </a:r>
            </a:p>
            <a:p>
              <a:pPr marL="0" lvl="0" indent="0" algn="l" defTabSz="800100">
                <a:lnSpc>
                  <a:spcPct val="90000"/>
                </a:lnSpc>
                <a:spcBef>
                  <a:spcPct val="0"/>
                </a:spcBef>
                <a:spcAft>
                  <a:spcPct val="35000"/>
                </a:spcAft>
                <a:buNone/>
              </a:pPr>
              <a:r>
                <a:rPr lang="en-US" sz="1800" kern="1200" dirty="0"/>
                <a:t>than ‘Yes, so we can say that chance for Tomorrow is less </a:t>
              </a:r>
            </a:p>
          </p:txBody>
        </p:sp>
      </p:grpSp>
      <p:pic>
        <p:nvPicPr>
          <p:cNvPr id="32" name="Picture 31">
            <a:extLst>
              <a:ext uri="{FF2B5EF4-FFF2-40B4-BE49-F238E27FC236}">
                <a16:creationId xmlns:a16="http://schemas.microsoft.com/office/drawing/2014/main" id="{923A7B57-2644-4F8B-BB16-6D5D88FA4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2" y="1027522"/>
            <a:ext cx="5181597" cy="2969443"/>
          </a:xfrm>
          <a:prstGeom prst="rect">
            <a:avLst/>
          </a:prstGeom>
        </p:spPr>
      </p:pic>
    </p:spTree>
    <p:extLst>
      <p:ext uri="{BB962C8B-B14F-4D97-AF65-F5344CB8AC3E}">
        <p14:creationId xmlns:p14="http://schemas.microsoft.com/office/powerpoint/2010/main" val="22268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76601" y="620487"/>
            <a:ext cx="8275318" cy="620484"/>
          </a:xfrm>
        </p:spPr>
        <p:txBody>
          <a:bodyPr/>
          <a:lstStyle/>
          <a:p>
            <a:r>
              <a:rPr lang="en-US" dirty="0"/>
              <a:t>Machine Models and accuracy </a:t>
            </a:r>
          </a:p>
        </p:txBody>
      </p:sp>
      <p:graphicFrame>
        <p:nvGraphicFramePr>
          <p:cNvPr id="15" name="Content Placeholder 100" descr="SmartArt Graphic">
            <a:extLst>
              <a:ext uri="{FF2B5EF4-FFF2-40B4-BE49-F238E27FC236}">
                <a16:creationId xmlns:a16="http://schemas.microsoft.com/office/drawing/2014/main" id="{B5D5564A-0C86-4C0D-8913-1C2ECCFAA690}"/>
              </a:ext>
            </a:extLst>
          </p:cNvPr>
          <p:cNvGraphicFramePr>
            <a:graphicFrameLocks noGrp="1"/>
          </p:cNvGraphicFramePr>
          <p:nvPr>
            <p:ph idx="1"/>
            <p:extLst>
              <p:ext uri="{D42A27DB-BD31-4B8C-83A1-F6EECF244321}">
                <p14:modId xmlns:p14="http://schemas.microsoft.com/office/powerpoint/2010/main" val="1567031369"/>
              </p:ext>
            </p:extLst>
          </p:nvPr>
        </p:nvGraphicFramePr>
        <p:xfrm>
          <a:off x="925287" y="1621971"/>
          <a:ext cx="10504714" cy="5159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42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857" y="1088570"/>
            <a:ext cx="3031852" cy="4169229"/>
          </a:xfrm>
        </p:spPr>
        <p:txBody>
          <a:bodyPr/>
          <a:lstStyle/>
          <a:p>
            <a:r>
              <a:rPr lang="en-US" dirty="0"/>
              <a:t>The best Model</a:t>
            </a:r>
            <a:br>
              <a:rPr lang="en-US" dirty="0"/>
            </a:br>
            <a:r>
              <a:rPr lang="en-US" dirty="0"/>
              <a:t>    </a:t>
            </a:r>
            <a:br>
              <a:rPr lang="en-US" dirty="0"/>
            </a:br>
            <a:endParaRPr lang="en-US" dirty="0"/>
          </a:p>
        </p:txBody>
      </p:sp>
      <p:sp>
        <p:nvSpPr>
          <p:cNvPr id="7" name="Freeform 6" descr="arrows icon"/>
          <p:cNvSpPr>
            <a:spLocks noChangeAspect="1" noEditPoints="1"/>
          </p:cNvSpPr>
          <p:nvPr/>
        </p:nvSpPr>
        <p:spPr bwMode="auto">
          <a:xfrm>
            <a:off x="8763738" y="3350032"/>
            <a:ext cx="3070403" cy="3324293"/>
          </a:xfrm>
          <a:custGeom>
            <a:avLst/>
            <a:gdLst>
              <a:gd name="T0" fmla="*/ 424 w 561"/>
              <a:gd name="T1" fmla="*/ 592 h 606"/>
              <a:gd name="T2" fmla="*/ 437 w 561"/>
              <a:gd name="T3" fmla="*/ 501 h 606"/>
              <a:gd name="T4" fmla="*/ 497 w 561"/>
              <a:gd name="T5" fmla="*/ 498 h 606"/>
              <a:gd name="T6" fmla="*/ 291 w 561"/>
              <a:gd name="T7" fmla="*/ 446 h 606"/>
              <a:gd name="T8" fmla="*/ 271 w 561"/>
              <a:gd name="T9" fmla="*/ 428 h 606"/>
              <a:gd name="T10" fmla="*/ 375 w 561"/>
              <a:gd name="T11" fmla="*/ 314 h 606"/>
              <a:gd name="T12" fmla="*/ 526 w 561"/>
              <a:gd name="T13" fmla="*/ 491 h 606"/>
              <a:gd name="T14" fmla="*/ 509 w 561"/>
              <a:gd name="T15" fmla="*/ 524 h 606"/>
              <a:gd name="T16" fmla="*/ 451 w 561"/>
              <a:gd name="T17" fmla="*/ 528 h 606"/>
              <a:gd name="T18" fmla="*/ 437 w 561"/>
              <a:gd name="T19" fmla="*/ 606 h 606"/>
              <a:gd name="T20" fmla="*/ 205 w 561"/>
              <a:gd name="T21" fmla="*/ 587 h 606"/>
              <a:gd name="T22" fmla="*/ 218 w 561"/>
              <a:gd name="T23" fmla="*/ 329 h 606"/>
              <a:gd name="T24" fmla="*/ 278 w 561"/>
              <a:gd name="T25" fmla="*/ 326 h 606"/>
              <a:gd name="T26" fmla="*/ 33 w 561"/>
              <a:gd name="T27" fmla="*/ 326 h 606"/>
              <a:gd name="T28" fmla="*/ 93 w 561"/>
              <a:gd name="T29" fmla="*/ 329 h 606"/>
              <a:gd name="T30" fmla="*/ 107 w 561"/>
              <a:gd name="T31" fmla="*/ 515 h 606"/>
              <a:gd name="T32" fmla="*/ 80 w 561"/>
              <a:gd name="T33" fmla="*/ 515 h 606"/>
              <a:gd name="T34" fmla="*/ 31 w 561"/>
              <a:gd name="T35" fmla="*/ 357 h 606"/>
              <a:gd name="T36" fmla="*/ 6 w 561"/>
              <a:gd name="T37" fmla="*/ 337 h 606"/>
              <a:gd name="T38" fmla="*/ 145 w 561"/>
              <a:gd name="T39" fmla="*/ 147 h 606"/>
              <a:gd name="T40" fmla="*/ 307 w 561"/>
              <a:gd name="T41" fmla="*/ 319 h 606"/>
              <a:gd name="T42" fmla="*/ 290 w 561"/>
              <a:gd name="T43" fmla="*/ 353 h 606"/>
              <a:gd name="T44" fmla="*/ 232 w 561"/>
              <a:gd name="T45" fmla="*/ 357 h 606"/>
              <a:gd name="T46" fmla="*/ 218 w 561"/>
              <a:gd name="T47" fmla="*/ 600 h 606"/>
              <a:gd name="T48" fmla="*/ 455 w 561"/>
              <a:gd name="T49" fmla="*/ 359 h 606"/>
              <a:gd name="T50" fmla="*/ 468 w 561"/>
              <a:gd name="T51" fmla="*/ 189 h 606"/>
              <a:gd name="T52" fmla="*/ 528 w 561"/>
              <a:gd name="T53" fmla="*/ 186 h 606"/>
              <a:gd name="T54" fmla="*/ 283 w 561"/>
              <a:gd name="T55" fmla="*/ 186 h 606"/>
              <a:gd name="T56" fmla="*/ 343 w 561"/>
              <a:gd name="T57" fmla="*/ 189 h 606"/>
              <a:gd name="T58" fmla="*/ 357 w 561"/>
              <a:gd name="T59" fmla="*/ 280 h 606"/>
              <a:gd name="T60" fmla="*/ 330 w 561"/>
              <a:gd name="T61" fmla="*/ 280 h 606"/>
              <a:gd name="T62" fmla="*/ 281 w 561"/>
              <a:gd name="T63" fmla="*/ 216 h 606"/>
              <a:gd name="T64" fmla="*/ 256 w 561"/>
              <a:gd name="T65" fmla="*/ 196 h 606"/>
              <a:gd name="T66" fmla="*/ 395 w 561"/>
              <a:gd name="T67" fmla="*/ 6 h 606"/>
              <a:gd name="T68" fmla="*/ 557 w 561"/>
              <a:gd name="T69" fmla="*/ 178 h 606"/>
              <a:gd name="T70" fmla="*/ 540 w 561"/>
              <a:gd name="T71" fmla="*/ 212 h 606"/>
              <a:gd name="T72" fmla="*/ 482 w 561"/>
              <a:gd name="T73" fmla="*/ 216 h 606"/>
              <a:gd name="T74" fmla="*/ 468 w 561"/>
              <a:gd name="T75" fmla="*/ 372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1" h="606">
                <a:moveTo>
                  <a:pt x="437" y="606"/>
                </a:moveTo>
                <a:cubicBezTo>
                  <a:pt x="430" y="606"/>
                  <a:pt x="424" y="600"/>
                  <a:pt x="424" y="592"/>
                </a:cubicBezTo>
                <a:cubicBezTo>
                  <a:pt x="424" y="515"/>
                  <a:pt x="424" y="515"/>
                  <a:pt x="424" y="515"/>
                </a:cubicBezTo>
                <a:cubicBezTo>
                  <a:pt x="424" y="507"/>
                  <a:pt x="430" y="501"/>
                  <a:pt x="437" y="501"/>
                </a:cubicBezTo>
                <a:cubicBezTo>
                  <a:pt x="494" y="501"/>
                  <a:pt x="494" y="501"/>
                  <a:pt x="494" y="501"/>
                </a:cubicBezTo>
                <a:cubicBezTo>
                  <a:pt x="497" y="498"/>
                  <a:pt x="497" y="498"/>
                  <a:pt x="497" y="498"/>
                </a:cubicBezTo>
                <a:cubicBezTo>
                  <a:pt x="374" y="348"/>
                  <a:pt x="374" y="348"/>
                  <a:pt x="374" y="348"/>
                </a:cubicBezTo>
                <a:cubicBezTo>
                  <a:pt x="291" y="446"/>
                  <a:pt x="291" y="446"/>
                  <a:pt x="291" y="446"/>
                </a:cubicBezTo>
                <a:cubicBezTo>
                  <a:pt x="286" y="451"/>
                  <a:pt x="278" y="452"/>
                  <a:pt x="272" y="447"/>
                </a:cubicBezTo>
                <a:cubicBezTo>
                  <a:pt x="266" y="442"/>
                  <a:pt x="266" y="434"/>
                  <a:pt x="271" y="428"/>
                </a:cubicBezTo>
                <a:cubicBezTo>
                  <a:pt x="364" y="319"/>
                  <a:pt x="364" y="319"/>
                  <a:pt x="364" y="319"/>
                </a:cubicBezTo>
                <a:cubicBezTo>
                  <a:pt x="367" y="316"/>
                  <a:pt x="371" y="315"/>
                  <a:pt x="375" y="314"/>
                </a:cubicBezTo>
                <a:cubicBezTo>
                  <a:pt x="379" y="314"/>
                  <a:pt x="383" y="316"/>
                  <a:pt x="385" y="319"/>
                </a:cubicBezTo>
                <a:cubicBezTo>
                  <a:pt x="526" y="491"/>
                  <a:pt x="526" y="491"/>
                  <a:pt x="526" y="491"/>
                </a:cubicBezTo>
                <a:cubicBezTo>
                  <a:pt x="530" y="496"/>
                  <a:pt x="530" y="504"/>
                  <a:pt x="525" y="509"/>
                </a:cubicBezTo>
                <a:cubicBezTo>
                  <a:pt x="509" y="524"/>
                  <a:pt x="509" y="524"/>
                  <a:pt x="509" y="524"/>
                </a:cubicBezTo>
                <a:cubicBezTo>
                  <a:pt x="507" y="527"/>
                  <a:pt x="503" y="528"/>
                  <a:pt x="500" y="528"/>
                </a:cubicBezTo>
                <a:cubicBezTo>
                  <a:pt x="451" y="528"/>
                  <a:pt x="451" y="528"/>
                  <a:pt x="451" y="528"/>
                </a:cubicBezTo>
                <a:cubicBezTo>
                  <a:pt x="451" y="592"/>
                  <a:pt x="451" y="592"/>
                  <a:pt x="451" y="592"/>
                </a:cubicBezTo>
                <a:cubicBezTo>
                  <a:pt x="451" y="600"/>
                  <a:pt x="445" y="606"/>
                  <a:pt x="437" y="606"/>
                </a:cubicBezTo>
                <a:close/>
                <a:moveTo>
                  <a:pt x="218" y="600"/>
                </a:moveTo>
                <a:cubicBezTo>
                  <a:pt x="211" y="600"/>
                  <a:pt x="205" y="594"/>
                  <a:pt x="205" y="587"/>
                </a:cubicBezTo>
                <a:cubicBezTo>
                  <a:pt x="205" y="343"/>
                  <a:pt x="205" y="343"/>
                  <a:pt x="205" y="343"/>
                </a:cubicBezTo>
                <a:cubicBezTo>
                  <a:pt x="205" y="336"/>
                  <a:pt x="211" y="329"/>
                  <a:pt x="218" y="329"/>
                </a:cubicBezTo>
                <a:cubicBezTo>
                  <a:pt x="275" y="329"/>
                  <a:pt x="275" y="329"/>
                  <a:pt x="275" y="329"/>
                </a:cubicBezTo>
                <a:cubicBezTo>
                  <a:pt x="278" y="326"/>
                  <a:pt x="278" y="326"/>
                  <a:pt x="278" y="326"/>
                </a:cubicBezTo>
                <a:cubicBezTo>
                  <a:pt x="156" y="177"/>
                  <a:pt x="156" y="177"/>
                  <a:pt x="156" y="177"/>
                </a:cubicBezTo>
                <a:cubicBezTo>
                  <a:pt x="33" y="326"/>
                  <a:pt x="33" y="326"/>
                  <a:pt x="33" y="326"/>
                </a:cubicBezTo>
                <a:cubicBezTo>
                  <a:pt x="36" y="329"/>
                  <a:pt x="36" y="329"/>
                  <a:pt x="36" y="329"/>
                </a:cubicBezTo>
                <a:cubicBezTo>
                  <a:pt x="93" y="329"/>
                  <a:pt x="93" y="329"/>
                  <a:pt x="93" y="329"/>
                </a:cubicBezTo>
                <a:cubicBezTo>
                  <a:pt x="101" y="329"/>
                  <a:pt x="107" y="336"/>
                  <a:pt x="107" y="343"/>
                </a:cubicBezTo>
                <a:cubicBezTo>
                  <a:pt x="107" y="515"/>
                  <a:pt x="107" y="515"/>
                  <a:pt x="107" y="515"/>
                </a:cubicBezTo>
                <a:cubicBezTo>
                  <a:pt x="107" y="522"/>
                  <a:pt x="101" y="528"/>
                  <a:pt x="93" y="528"/>
                </a:cubicBezTo>
                <a:cubicBezTo>
                  <a:pt x="86" y="528"/>
                  <a:pt x="80" y="522"/>
                  <a:pt x="80" y="515"/>
                </a:cubicBezTo>
                <a:cubicBezTo>
                  <a:pt x="80" y="357"/>
                  <a:pt x="80" y="357"/>
                  <a:pt x="80" y="357"/>
                </a:cubicBezTo>
                <a:cubicBezTo>
                  <a:pt x="31" y="357"/>
                  <a:pt x="31" y="357"/>
                  <a:pt x="31" y="357"/>
                </a:cubicBezTo>
                <a:cubicBezTo>
                  <a:pt x="27" y="357"/>
                  <a:pt x="24" y="355"/>
                  <a:pt x="21" y="353"/>
                </a:cubicBezTo>
                <a:cubicBezTo>
                  <a:pt x="6" y="337"/>
                  <a:pt x="6" y="337"/>
                  <a:pt x="6" y="337"/>
                </a:cubicBezTo>
                <a:cubicBezTo>
                  <a:pt x="1" y="332"/>
                  <a:pt x="0" y="324"/>
                  <a:pt x="5" y="319"/>
                </a:cubicBezTo>
                <a:cubicBezTo>
                  <a:pt x="145" y="147"/>
                  <a:pt x="145" y="147"/>
                  <a:pt x="145" y="147"/>
                </a:cubicBezTo>
                <a:cubicBezTo>
                  <a:pt x="151" y="141"/>
                  <a:pt x="161" y="141"/>
                  <a:pt x="166" y="147"/>
                </a:cubicBezTo>
                <a:cubicBezTo>
                  <a:pt x="307" y="319"/>
                  <a:pt x="307" y="319"/>
                  <a:pt x="307" y="319"/>
                </a:cubicBezTo>
                <a:cubicBezTo>
                  <a:pt x="311" y="324"/>
                  <a:pt x="311" y="332"/>
                  <a:pt x="306" y="337"/>
                </a:cubicBezTo>
                <a:cubicBezTo>
                  <a:pt x="290" y="353"/>
                  <a:pt x="290" y="353"/>
                  <a:pt x="290" y="353"/>
                </a:cubicBezTo>
                <a:cubicBezTo>
                  <a:pt x="288" y="355"/>
                  <a:pt x="284" y="357"/>
                  <a:pt x="281" y="357"/>
                </a:cubicBezTo>
                <a:cubicBezTo>
                  <a:pt x="232" y="357"/>
                  <a:pt x="232" y="357"/>
                  <a:pt x="232" y="357"/>
                </a:cubicBezTo>
                <a:cubicBezTo>
                  <a:pt x="232" y="587"/>
                  <a:pt x="232" y="587"/>
                  <a:pt x="232" y="587"/>
                </a:cubicBezTo>
                <a:cubicBezTo>
                  <a:pt x="232" y="594"/>
                  <a:pt x="226" y="600"/>
                  <a:pt x="218" y="600"/>
                </a:cubicBezTo>
                <a:close/>
                <a:moveTo>
                  <a:pt x="468" y="372"/>
                </a:moveTo>
                <a:cubicBezTo>
                  <a:pt x="461" y="372"/>
                  <a:pt x="455" y="366"/>
                  <a:pt x="455" y="359"/>
                </a:cubicBezTo>
                <a:cubicBezTo>
                  <a:pt x="455" y="202"/>
                  <a:pt x="455" y="202"/>
                  <a:pt x="455" y="202"/>
                </a:cubicBezTo>
                <a:cubicBezTo>
                  <a:pt x="455" y="195"/>
                  <a:pt x="461" y="189"/>
                  <a:pt x="468" y="189"/>
                </a:cubicBezTo>
                <a:cubicBezTo>
                  <a:pt x="525" y="189"/>
                  <a:pt x="525" y="189"/>
                  <a:pt x="525" y="189"/>
                </a:cubicBezTo>
                <a:cubicBezTo>
                  <a:pt x="528" y="186"/>
                  <a:pt x="528" y="186"/>
                  <a:pt x="528" y="186"/>
                </a:cubicBezTo>
                <a:cubicBezTo>
                  <a:pt x="406" y="36"/>
                  <a:pt x="406" y="36"/>
                  <a:pt x="406" y="36"/>
                </a:cubicBezTo>
                <a:cubicBezTo>
                  <a:pt x="283" y="186"/>
                  <a:pt x="283" y="186"/>
                  <a:pt x="283" y="186"/>
                </a:cubicBezTo>
                <a:cubicBezTo>
                  <a:pt x="286" y="189"/>
                  <a:pt x="286" y="189"/>
                  <a:pt x="286" y="189"/>
                </a:cubicBezTo>
                <a:cubicBezTo>
                  <a:pt x="343" y="189"/>
                  <a:pt x="343" y="189"/>
                  <a:pt x="343" y="189"/>
                </a:cubicBezTo>
                <a:cubicBezTo>
                  <a:pt x="351" y="189"/>
                  <a:pt x="357" y="195"/>
                  <a:pt x="357" y="202"/>
                </a:cubicBezTo>
                <a:cubicBezTo>
                  <a:pt x="357" y="280"/>
                  <a:pt x="357" y="280"/>
                  <a:pt x="357" y="280"/>
                </a:cubicBezTo>
                <a:cubicBezTo>
                  <a:pt x="357" y="288"/>
                  <a:pt x="351" y="294"/>
                  <a:pt x="343" y="294"/>
                </a:cubicBezTo>
                <a:cubicBezTo>
                  <a:pt x="336" y="294"/>
                  <a:pt x="330" y="288"/>
                  <a:pt x="330" y="280"/>
                </a:cubicBezTo>
                <a:cubicBezTo>
                  <a:pt x="330" y="216"/>
                  <a:pt x="330" y="216"/>
                  <a:pt x="330" y="216"/>
                </a:cubicBezTo>
                <a:cubicBezTo>
                  <a:pt x="281" y="216"/>
                  <a:pt x="281" y="216"/>
                  <a:pt x="281" y="216"/>
                </a:cubicBezTo>
                <a:cubicBezTo>
                  <a:pt x="277" y="216"/>
                  <a:pt x="274" y="214"/>
                  <a:pt x="271" y="212"/>
                </a:cubicBezTo>
                <a:cubicBezTo>
                  <a:pt x="256" y="196"/>
                  <a:pt x="256" y="196"/>
                  <a:pt x="256" y="196"/>
                </a:cubicBezTo>
                <a:cubicBezTo>
                  <a:pt x="251" y="191"/>
                  <a:pt x="250" y="184"/>
                  <a:pt x="255" y="178"/>
                </a:cubicBezTo>
                <a:cubicBezTo>
                  <a:pt x="395" y="6"/>
                  <a:pt x="395" y="6"/>
                  <a:pt x="395" y="6"/>
                </a:cubicBezTo>
                <a:cubicBezTo>
                  <a:pt x="401" y="0"/>
                  <a:pt x="411" y="0"/>
                  <a:pt x="416" y="6"/>
                </a:cubicBezTo>
                <a:cubicBezTo>
                  <a:pt x="557" y="178"/>
                  <a:pt x="557" y="178"/>
                  <a:pt x="557" y="178"/>
                </a:cubicBezTo>
                <a:cubicBezTo>
                  <a:pt x="561" y="184"/>
                  <a:pt x="561" y="191"/>
                  <a:pt x="556" y="196"/>
                </a:cubicBezTo>
                <a:cubicBezTo>
                  <a:pt x="540" y="212"/>
                  <a:pt x="540" y="212"/>
                  <a:pt x="540" y="212"/>
                </a:cubicBezTo>
                <a:cubicBezTo>
                  <a:pt x="538" y="214"/>
                  <a:pt x="534" y="216"/>
                  <a:pt x="531" y="216"/>
                </a:cubicBezTo>
                <a:cubicBezTo>
                  <a:pt x="482" y="216"/>
                  <a:pt x="482" y="216"/>
                  <a:pt x="482" y="216"/>
                </a:cubicBezTo>
                <a:cubicBezTo>
                  <a:pt x="482" y="359"/>
                  <a:pt x="482" y="359"/>
                  <a:pt x="482" y="359"/>
                </a:cubicBezTo>
                <a:cubicBezTo>
                  <a:pt x="482" y="366"/>
                  <a:pt x="476" y="372"/>
                  <a:pt x="468" y="372"/>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33D03512-C462-4EC1-9F01-616A26225729}"/>
              </a:ext>
            </a:extLst>
          </p:cNvPr>
          <p:cNvSpPr txBox="1"/>
          <p:nvPr/>
        </p:nvSpPr>
        <p:spPr>
          <a:xfrm>
            <a:off x="4800600" y="956560"/>
            <a:ext cx="6520544" cy="1261884"/>
          </a:xfrm>
          <a:prstGeom prst="rect">
            <a:avLst/>
          </a:prstGeom>
          <a:noFill/>
        </p:spPr>
        <p:txBody>
          <a:bodyPr wrap="square" rtlCol="0">
            <a:spAutoFit/>
          </a:bodyPr>
          <a:lstStyle/>
          <a:p>
            <a:r>
              <a:rPr lang="en-US" sz="4000" dirty="0">
                <a:solidFill>
                  <a:srgbClr val="00B050"/>
                </a:solidFill>
              </a:rPr>
              <a:t>          XGB CLASSIFIER</a:t>
            </a:r>
          </a:p>
          <a:p>
            <a:endParaRPr lang="en-US" dirty="0"/>
          </a:p>
          <a:p>
            <a:endParaRPr lang="en-US" dirty="0"/>
          </a:p>
        </p:txBody>
      </p:sp>
      <p:sp>
        <p:nvSpPr>
          <p:cNvPr id="10" name="TextBox 9">
            <a:extLst>
              <a:ext uri="{FF2B5EF4-FFF2-40B4-BE49-F238E27FC236}">
                <a16:creationId xmlns:a16="http://schemas.microsoft.com/office/drawing/2014/main" id="{897531D1-E5F7-4034-B866-6988AC11483B}"/>
              </a:ext>
            </a:extLst>
          </p:cNvPr>
          <p:cNvSpPr txBox="1"/>
          <p:nvPr/>
        </p:nvSpPr>
        <p:spPr>
          <a:xfrm>
            <a:off x="4593771" y="1611093"/>
            <a:ext cx="7240370" cy="5663089"/>
          </a:xfrm>
          <a:prstGeom prst="rect">
            <a:avLst/>
          </a:prstGeom>
          <a:noFill/>
        </p:spPr>
        <p:txBody>
          <a:bodyPr wrap="square" rtlCol="0">
            <a:spAutoFit/>
          </a:bodyPr>
          <a:lstStyle/>
          <a:p>
            <a:pPr marL="285750" indent="-285750">
              <a:buFont typeface="Wingdings" panose="05000000000000000000" pitchFamily="2" charset="2"/>
              <a:buChar char="§"/>
            </a:pPr>
            <a:r>
              <a:rPr lang="en-US" sz="2800" dirty="0">
                <a:solidFill>
                  <a:srgbClr val="002060"/>
                </a:solidFill>
              </a:rPr>
              <a:t>Test Accuracy is higher than other two models</a:t>
            </a:r>
          </a:p>
          <a:p>
            <a:endParaRPr lang="en-US" sz="2800" dirty="0">
              <a:solidFill>
                <a:srgbClr val="002060"/>
              </a:solidFill>
            </a:endParaRPr>
          </a:p>
          <a:p>
            <a:pPr marL="285750" indent="-285750">
              <a:buFont typeface="Wingdings" panose="05000000000000000000" pitchFamily="2" charset="2"/>
              <a:buChar char="§"/>
            </a:pPr>
            <a:r>
              <a:rPr lang="en-US" sz="2800" dirty="0">
                <a:solidFill>
                  <a:srgbClr val="002060"/>
                </a:solidFill>
              </a:rPr>
              <a:t>Less overfitting compared to other model</a:t>
            </a:r>
          </a:p>
          <a:p>
            <a:pPr marL="285750" indent="-285750">
              <a:buFont typeface="Wingdings" panose="05000000000000000000" pitchFamily="2" charset="2"/>
              <a:buChar char="§"/>
            </a:pPr>
            <a:endParaRPr lang="en-US" sz="2800" dirty="0">
              <a:solidFill>
                <a:srgbClr val="002060"/>
              </a:solidFill>
            </a:endParaRPr>
          </a:p>
          <a:p>
            <a:pPr marL="285750" indent="-285750">
              <a:buFont typeface="Wingdings" panose="05000000000000000000" pitchFamily="2" charset="2"/>
              <a:buChar char="§"/>
            </a:pPr>
            <a:r>
              <a:rPr lang="en-US" sz="2800" dirty="0">
                <a:solidFill>
                  <a:srgbClr val="002060"/>
                </a:solidFill>
              </a:rPr>
              <a:t>Predicting time is less compared to other models –more faster</a:t>
            </a:r>
          </a:p>
          <a:p>
            <a:pPr marL="285750" indent="-285750">
              <a:buFont typeface="Wingdings" panose="05000000000000000000" pitchFamily="2" charset="2"/>
              <a:buChar char="§"/>
            </a:pPr>
            <a:endParaRPr lang="en-US" sz="2800" dirty="0">
              <a:solidFill>
                <a:srgbClr val="002060"/>
              </a:solidFill>
            </a:endParaRPr>
          </a:p>
          <a:p>
            <a:pPr marL="285750" indent="-285750">
              <a:buFont typeface="Wingdings" panose="05000000000000000000" pitchFamily="2" charset="2"/>
              <a:buChar char="§"/>
            </a:pPr>
            <a:r>
              <a:rPr lang="en-US" sz="2800" dirty="0">
                <a:solidFill>
                  <a:srgbClr val="002060"/>
                </a:solidFill>
              </a:rPr>
              <a:t>Highly Flexible</a:t>
            </a:r>
          </a:p>
          <a:p>
            <a:pPr marL="285750" indent="-285750">
              <a:buFont typeface="Wingdings" panose="05000000000000000000" pitchFamily="2" charset="2"/>
              <a:buChar char="§"/>
            </a:pPr>
            <a:r>
              <a:rPr lang="en-US" sz="2800" dirty="0">
                <a:solidFill>
                  <a:srgbClr val="002060"/>
                </a:solidFill>
              </a:rPr>
              <a:t>It uses the power of parallel Processing</a:t>
            </a:r>
          </a:p>
          <a:p>
            <a:pPr marL="285750" indent="-285750">
              <a:buFont typeface="Wingdings" panose="05000000000000000000" pitchFamily="2" charset="2"/>
              <a:buChar char="§"/>
            </a:pPr>
            <a:r>
              <a:rPr lang="en-US" sz="2800" dirty="0">
                <a:solidFill>
                  <a:srgbClr val="002060"/>
                </a:solidFill>
              </a:rPr>
              <a:t>The user can run a cross-validation after each iteration.</a:t>
            </a:r>
          </a:p>
          <a:p>
            <a:endParaRPr lang="en-US" dirty="0"/>
          </a:p>
          <a:p>
            <a:pPr marL="285750" indent="-285750">
              <a:buFont typeface="Wingdings" panose="05000000000000000000" pitchFamily="2" charset="2"/>
              <a:buChar char="§"/>
            </a:pPr>
            <a:endParaRPr lang="en-US" dirty="0"/>
          </a:p>
          <a:p>
            <a:pPr lvl="1"/>
            <a:endParaRPr lang="en-US" dirty="0"/>
          </a:p>
        </p:txBody>
      </p:sp>
      <p:sp>
        <p:nvSpPr>
          <p:cNvPr id="11" name="Rectangle 1">
            <a:extLst>
              <a:ext uri="{FF2B5EF4-FFF2-40B4-BE49-F238E27FC236}">
                <a16:creationId xmlns:a16="http://schemas.microsoft.com/office/drawing/2014/main" id="{1BF465EB-F9BD-4B84-9EE4-B2ECB3480F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It is Highly Flexible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It uses the power of parallel processing </a:t>
            </a:r>
          </a:p>
        </p:txBody>
      </p:sp>
    </p:spTree>
    <p:extLst>
      <p:ext uri="{BB962C8B-B14F-4D97-AF65-F5344CB8AC3E}">
        <p14:creationId xmlns:p14="http://schemas.microsoft.com/office/powerpoint/2010/main" val="204288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1893715" y="708498"/>
            <a:ext cx="7574507" cy="3330055"/>
          </a:xfrm>
        </p:spPr>
        <p:txBody>
          <a:bodyPr anchor="ctr">
            <a:normAutofit/>
          </a:bodyPr>
          <a:lstStyle/>
          <a:p>
            <a:r>
              <a:rPr lang="en-US" sz="6000" dirty="0">
                <a:solidFill>
                  <a:srgbClr val="FFFFFF"/>
                </a:solidFill>
              </a:rPr>
              <a:t>Thank you</a:t>
            </a:r>
          </a:p>
        </p:txBody>
      </p:sp>
      <p:sp>
        <p:nvSpPr>
          <p:cNvPr id="20" name="Rectangle 1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89929B">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9" name="Subtitle 8"/>
          <p:cNvSpPr>
            <a:spLocks noGrp="1"/>
          </p:cNvSpPr>
          <p:nvPr>
            <p:ph type="subTitle" idx="1"/>
          </p:nvPr>
        </p:nvSpPr>
        <p:spPr>
          <a:xfrm>
            <a:off x="1893715" y="4502576"/>
            <a:ext cx="7574507" cy="1640983"/>
          </a:xfrm>
        </p:spPr>
        <p:txBody>
          <a:bodyPr anchor="t">
            <a:normAutofit/>
          </a:bodyPr>
          <a:lstStyle/>
          <a:p>
            <a:pPr>
              <a:lnSpc>
                <a:spcPct val="90000"/>
              </a:lnSpc>
            </a:pPr>
            <a:r>
              <a:rPr lang="en-US" sz="2000" dirty="0">
                <a:solidFill>
                  <a:srgbClr val="FFFFFF"/>
                </a:solidFill>
              </a:rPr>
              <a:t>JOBIN JOSE</a:t>
            </a:r>
          </a:p>
          <a:p>
            <a:pPr>
              <a:lnSpc>
                <a:spcPct val="90000"/>
              </a:lnSpc>
            </a:pPr>
            <a:r>
              <a:rPr lang="en-US" sz="2000" dirty="0">
                <a:solidFill>
                  <a:srgbClr val="FFFFFF"/>
                </a:solidFill>
                <a:hlinkClick r:id="rId3"/>
              </a:rPr>
              <a:t>jjobin9660@gmail.com</a:t>
            </a:r>
            <a:endParaRPr lang="en-US" sz="2000" dirty="0">
              <a:solidFill>
                <a:srgbClr val="FFFFFF"/>
              </a:solidFill>
            </a:endParaRPr>
          </a:p>
          <a:p>
            <a:pPr>
              <a:lnSpc>
                <a:spcPct val="90000"/>
              </a:lnSpc>
            </a:pPr>
            <a:r>
              <a:rPr lang="en-US" sz="2000" dirty="0" err="1">
                <a:solidFill>
                  <a:srgbClr val="FFFFFF"/>
                </a:solidFill>
              </a:rPr>
              <a:t>Github</a:t>
            </a:r>
            <a:r>
              <a:rPr lang="en-US" sz="2000" dirty="0">
                <a:solidFill>
                  <a:srgbClr val="FFFFFF"/>
                </a:solidFill>
              </a:rPr>
              <a:t>: https://github.com/JobinJose9660/Rain-Prediction/blob/main/Rain_Prediction.ipynb</a:t>
            </a:r>
          </a:p>
        </p:txBody>
      </p:sp>
    </p:spTree>
    <p:extLst>
      <p:ext uri="{BB962C8B-B14F-4D97-AF65-F5344CB8AC3E}">
        <p14:creationId xmlns:p14="http://schemas.microsoft.com/office/powerpoint/2010/main" val="9259458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043F881-A283-4804-BC69-C2CA14CA7881}">
  <ds:schemaRefs>
    <ds:schemaRef ds:uri="http://schemas.microsoft.com/sharepoint/v3/contenttype/forms"/>
  </ds:schemaRefs>
</ds:datastoreItem>
</file>

<file path=customXml/itemProps2.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A6C788-C4FC-4FDC-8A35-3D0FEBD2EC4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0</TotalTime>
  <Words>490</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Wingdings</vt:lpstr>
      <vt:lpstr>Wingdings 2</vt:lpstr>
      <vt:lpstr>DividendVTI</vt:lpstr>
      <vt:lpstr>RAIN PREDICTION </vt:lpstr>
      <vt:lpstr>INTRODUCTION</vt:lpstr>
      <vt:lpstr>PowerPoint Presentation</vt:lpstr>
      <vt:lpstr>PowerPoint Presentation</vt:lpstr>
      <vt:lpstr>Analysis of Target Variable</vt:lpstr>
      <vt:lpstr>Machine Models and accuracy </vt:lpstr>
      <vt:lpstr>The best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2022-01-17T02:54:30Z</dcterms:created>
  <dcterms:modified xsi:type="dcterms:W3CDTF">2022-01-17T07:31:46Z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