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40"/>
  </p:notesMasterIdLst>
  <p:handoutMasterIdLst>
    <p:handoutMasterId r:id="rId41"/>
  </p:handoutMasterIdLst>
  <p:sldIdLst>
    <p:sldId id="287" r:id="rId2"/>
    <p:sldId id="390" r:id="rId3"/>
    <p:sldId id="389" r:id="rId4"/>
    <p:sldId id="422" r:id="rId5"/>
    <p:sldId id="288" r:id="rId6"/>
    <p:sldId id="289" r:id="rId7"/>
    <p:sldId id="391" r:id="rId8"/>
    <p:sldId id="290" r:id="rId9"/>
    <p:sldId id="393" r:id="rId10"/>
    <p:sldId id="291" r:id="rId11"/>
    <p:sldId id="423" r:id="rId12"/>
    <p:sldId id="292" r:id="rId13"/>
    <p:sldId id="424" r:id="rId14"/>
    <p:sldId id="395" r:id="rId15"/>
    <p:sldId id="293" r:id="rId16"/>
    <p:sldId id="425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295" r:id="rId25"/>
    <p:sldId id="405" r:id="rId26"/>
    <p:sldId id="404" r:id="rId27"/>
    <p:sldId id="406" r:id="rId28"/>
    <p:sldId id="407" r:id="rId29"/>
    <p:sldId id="296" r:id="rId30"/>
    <p:sldId id="426" r:id="rId31"/>
    <p:sldId id="408" r:id="rId32"/>
    <p:sldId id="409" r:id="rId33"/>
    <p:sldId id="297" r:id="rId34"/>
    <p:sldId id="410" r:id="rId35"/>
    <p:sldId id="427" r:id="rId36"/>
    <p:sldId id="428" r:id="rId37"/>
    <p:sldId id="429" r:id="rId38"/>
    <p:sldId id="430" r:id="rId3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FF99"/>
    <a:srgbClr val="000099"/>
    <a:srgbClr val="3366CC"/>
    <a:srgbClr val="99CCFF"/>
    <a:srgbClr val="CCFFCC"/>
    <a:srgbClr val="008080"/>
    <a:srgbClr val="5A7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1911" autoAdjust="0"/>
  </p:normalViewPr>
  <p:slideViewPr>
    <p:cSldViewPr>
      <p:cViewPr varScale="1">
        <p:scale>
          <a:sx n="76" d="100"/>
          <a:sy n="76" d="100"/>
        </p:scale>
        <p:origin x="14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Department of Computer Engineering, CMU</a:t>
            </a:r>
            <a:endParaRPr lang="th-TH" altLang="en-US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fld id="{5F213B48-F0A1-4111-92E6-84940B92C67D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Department of Computer Engineering, CMU</a:t>
            </a:r>
            <a:endParaRPr lang="th-TH" alt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8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8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th-TH" altLang="en-US"/>
          </a:p>
        </p:txBody>
      </p:sp>
      <p:sp>
        <p:nvSpPr>
          <p:cNvPr id="598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8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fld id="{BCC5D9FD-F2FB-4DCA-8A5D-30A682F8233B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Department of Computer Engineering, CMU</a:t>
            </a:r>
            <a:endParaRPr lang="th-TH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F5574-ACA0-4EC6-A3C9-16CBE76C3AC6}" type="slidenum">
              <a:rPr lang="en-US" altLang="en-US"/>
              <a:pPr/>
              <a:t>15</a:t>
            </a:fld>
            <a:endParaRPr lang="th-TH" altLang="en-US"/>
          </a:p>
        </p:txBody>
      </p:sp>
      <p:sp>
        <p:nvSpPr>
          <p:cNvPr id="106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178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074179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180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4181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0741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th-TH" altLang="en-US" noProof="0"/>
              <a:t>Click to edit Master title style</a:t>
            </a:r>
          </a:p>
        </p:txBody>
      </p:sp>
      <p:sp>
        <p:nvSpPr>
          <p:cNvPr id="10741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th-TH" altLang="en-US" noProof="0"/>
              <a:t>Click to edit Master subtitle style</a:t>
            </a:r>
          </a:p>
        </p:txBody>
      </p:sp>
      <p:sp>
        <p:nvSpPr>
          <p:cNvPr id="1074184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107418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107418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EC34AB-AD50-437D-915D-398DFF371BDB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5514A-61B0-465C-9451-BF535B9AAC76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6054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C849E-E86A-45F4-8404-769C3834A17F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72989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AF4C2B3-2053-446A-A167-F6AF8A41B638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2553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EB6F7-BC4F-48D7-8D7A-CE58CFD2718C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8406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16F18-16BA-420B-A266-03A220836EB0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85372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06DCA-D0FA-412A-A755-E5ECB89425FE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5243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5F797-CBCD-4744-96BB-ADBC0F737015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20879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C0092-0E8D-4CA5-84ED-EA1800868A7B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91226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63568-9127-4DB5-B414-1104C7C35EB5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73606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E9AB6-7791-45A8-93F9-9E4484A78D15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85224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61D40-3B86-4FFF-91D3-A57C0E2B3EA8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889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15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7315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315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 altLang="en-US">
                <a:latin typeface="Arial" panose="020B0604020202020204" pitchFamily="34" charset="0"/>
              </a:endParaRPr>
            </a:p>
          </p:txBody>
        </p:sp>
        <p:sp>
          <p:nvSpPr>
            <p:cNvPr id="107315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31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sp>
        <p:nvSpPr>
          <p:cNvPr id="10731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text styles</a:t>
            </a:r>
          </a:p>
          <a:p>
            <a:pPr lvl="1"/>
            <a:r>
              <a:rPr lang="th-TH" altLang="en-US"/>
              <a:t>Second level</a:t>
            </a:r>
          </a:p>
          <a:p>
            <a:pPr lvl="2"/>
            <a:r>
              <a:rPr lang="th-TH" altLang="en-US"/>
              <a:t>Third level</a:t>
            </a:r>
          </a:p>
          <a:p>
            <a:pPr lvl="3"/>
            <a:r>
              <a:rPr lang="th-TH" altLang="en-US"/>
              <a:t>Fourth level</a:t>
            </a:r>
          </a:p>
          <a:p>
            <a:pPr lvl="4"/>
            <a:r>
              <a:rPr lang="th-TH" altLang="en-US"/>
              <a:t>Fifth level</a:t>
            </a:r>
          </a:p>
        </p:txBody>
      </p:sp>
      <p:sp>
        <p:nvSpPr>
          <p:cNvPr id="10731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th-TH" altLang="en-US"/>
          </a:p>
        </p:txBody>
      </p:sp>
      <p:sp>
        <p:nvSpPr>
          <p:cNvPr id="10731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th-TH" altLang="en-US"/>
          </a:p>
        </p:txBody>
      </p:sp>
      <p:sp>
        <p:nvSpPr>
          <p:cNvPr id="10731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EA747319-7489-4A1E-BB12-B93E930FE5FF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086D-CB0E-4C21-8827-D51171903F60}" type="slidenum">
              <a:rPr lang="en-US" altLang="en-US"/>
              <a:pPr/>
              <a:t>1</a:t>
            </a:fld>
            <a:endParaRPr lang="th-TH" altLang="en-US"/>
          </a:p>
        </p:txBody>
      </p:sp>
      <p:sp>
        <p:nvSpPr>
          <p:cNvPr id="7598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Spatial Filtering</a:t>
            </a:r>
            <a:endParaRPr lang="th-TH" altLang="en-US"/>
          </a:p>
        </p:txBody>
      </p:sp>
      <p:sp>
        <p:nvSpPr>
          <p:cNvPr id="75981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2338388"/>
            <a:ext cx="8421688" cy="4114800"/>
          </a:xfrm>
        </p:spPr>
        <p:txBody>
          <a:bodyPr/>
          <a:lstStyle/>
          <a:p>
            <a:r>
              <a:rPr lang="th-TH" altLang="en-US" sz="3300">
                <a:latin typeface="Comic Sans MS" panose="030F0702030302020204" pitchFamily="66" charset="0"/>
              </a:rPr>
              <a:t>ใช้</a:t>
            </a:r>
            <a:r>
              <a:rPr lang="en-US" altLang="en-US" sz="3300">
                <a:latin typeface="Comic Sans MS" panose="030F0702030302020204" pitchFamily="66" charset="0"/>
              </a:rPr>
              <a:t> filter (</a:t>
            </a:r>
            <a:r>
              <a:rPr lang="th-TH" altLang="en-US" sz="3300">
                <a:latin typeface="Comic Sans MS" panose="030F0702030302020204" pitchFamily="66" charset="0"/>
              </a:rPr>
              <a:t>หรืออาจจะเรียกว่า</a:t>
            </a:r>
            <a:r>
              <a:rPr lang="en-US" altLang="en-US" sz="3300">
                <a:latin typeface="Comic Sans MS" panose="030F0702030302020204" pitchFamily="66" charset="0"/>
              </a:rPr>
              <a:t> mask/kernel/template or window)</a:t>
            </a:r>
          </a:p>
          <a:p>
            <a:r>
              <a:rPr lang="th-TH" altLang="en-US" sz="3300">
                <a:latin typeface="Comic Sans MS" panose="030F0702030302020204" pitchFamily="66" charset="0"/>
              </a:rPr>
              <a:t>ค่า </a:t>
            </a:r>
            <a:r>
              <a:rPr lang="en-US" altLang="en-US" sz="3300">
                <a:latin typeface="Comic Sans MS" panose="030F0702030302020204" pitchFamily="66" charset="0"/>
              </a:rPr>
              <a:t>filter </a:t>
            </a:r>
            <a:r>
              <a:rPr lang="th-TH" altLang="en-US" sz="3300">
                <a:latin typeface="Comic Sans MS" panose="030F0702030302020204" pitchFamily="66" charset="0"/>
              </a:rPr>
              <a:t>ของภาพย่อย</a:t>
            </a:r>
            <a:r>
              <a:rPr lang="en-US" altLang="en-US" sz="3300">
                <a:latin typeface="Comic Sans MS" panose="030F0702030302020204" pitchFamily="66" charset="0"/>
              </a:rPr>
              <a:t>(sub image)</a:t>
            </a:r>
            <a:r>
              <a:rPr lang="th-TH" altLang="en-US" sz="3300">
                <a:latin typeface="Comic Sans MS" panose="030F0702030302020204" pitchFamily="66" charset="0"/>
              </a:rPr>
              <a:t> จะถูกมองว่าเป็น</a:t>
            </a:r>
            <a:r>
              <a:rPr lang="en-US" altLang="en-US" sz="3300">
                <a:latin typeface="Comic Sans MS" panose="030F0702030302020204" pitchFamily="66" charset="0"/>
              </a:rPr>
              <a:t> coefficients </a:t>
            </a:r>
            <a:r>
              <a:rPr lang="th-TH" altLang="en-US" sz="3300">
                <a:latin typeface="Comic Sans MS" panose="030F0702030302020204" pitchFamily="66" charset="0"/>
              </a:rPr>
              <a:t>มากกว่าที่จะมองเป็นจุดภาพ</a:t>
            </a:r>
            <a:endParaRPr lang="en-US" altLang="en-US" sz="3300">
              <a:latin typeface="Comic Sans MS" panose="030F0702030302020204" pitchFamily="66" charset="0"/>
            </a:endParaRPr>
          </a:p>
          <a:p>
            <a:r>
              <a:rPr lang="th-TH" altLang="en-US" sz="3300">
                <a:latin typeface="Comic Sans MS" panose="030F0702030302020204" pitchFamily="66" charset="0"/>
              </a:rPr>
              <a:t>เรามักใช้ </a:t>
            </a:r>
            <a:r>
              <a:rPr lang="en-US" altLang="en-US" sz="3300">
                <a:latin typeface="Comic Sans MS" panose="030F0702030302020204" pitchFamily="66" charset="0"/>
              </a:rPr>
              <a:t>mask </a:t>
            </a:r>
            <a:r>
              <a:rPr lang="th-TH" altLang="en-US" sz="3300">
                <a:latin typeface="Comic Sans MS" panose="030F0702030302020204" pitchFamily="66" charset="0"/>
              </a:rPr>
              <a:t>ที่มีลักษณะเป็นสี่เหลี่ยมจตุรัส มีขนาดเป็นเลขคี่เช่น</a:t>
            </a:r>
            <a:r>
              <a:rPr lang="en-US" altLang="en-US" sz="3300">
                <a:latin typeface="Comic Sans MS" panose="030F0702030302020204" pitchFamily="66" charset="0"/>
              </a:rPr>
              <a:t> 3x3, 5x5,…</a:t>
            </a:r>
            <a:endParaRPr lang="th-TH" altLang="en-US" sz="3300">
              <a:latin typeface="Comic Sans MS" panose="030F0702030302020204" pitchFamily="66" charset="0"/>
            </a:endParaRPr>
          </a:p>
        </p:txBody>
      </p:sp>
      <p:graphicFrame>
        <p:nvGraphicFramePr>
          <p:cNvPr id="759817" name="Object 9"/>
          <p:cNvGraphicFramePr>
            <a:graphicFrameLocks noChangeAspect="1"/>
          </p:cNvGraphicFramePr>
          <p:nvPr/>
        </p:nvGraphicFramePr>
        <p:xfrm>
          <a:off x="6732588" y="0"/>
          <a:ext cx="2411412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25" name="Bitmap Image" r:id="rId3" imgW="1438095" imgH="1419048" progId="Paint.Picture">
                  <p:embed/>
                </p:oleObj>
              </mc:Choice>
              <mc:Fallback>
                <p:oleObj name="Bitmap Image" r:id="rId3" imgW="1438095" imgH="1419048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0"/>
                        <a:ext cx="2411412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DD2F-3C47-4071-B825-40E55F375E75}" type="slidenum">
              <a:rPr lang="en-US" altLang="en-US"/>
              <a:pPr/>
              <a:t>10</a:t>
            </a:fld>
            <a:endParaRPr lang="th-TH" altLang="en-US"/>
          </a:p>
        </p:txBody>
      </p:sp>
      <p:pic>
        <p:nvPicPr>
          <p:cNvPr id="7639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71663"/>
            <a:ext cx="3217863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39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  <p:sp>
        <p:nvSpPr>
          <p:cNvPr id="763914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067175" y="2017713"/>
            <a:ext cx="5076825" cy="4506912"/>
          </a:xfrm>
        </p:spPr>
        <p:txBody>
          <a:bodyPr/>
          <a:lstStyle/>
          <a:p>
            <a:r>
              <a:rPr lang="en-US" altLang="en-US" sz="2800">
                <a:latin typeface="Angsana New" panose="02020603050405020304" pitchFamily="18" charset="-34"/>
              </a:rPr>
              <a:t>a). </a:t>
            </a:r>
            <a:r>
              <a:rPr lang="th-TH" altLang="en-US" sz="2800">
                <a:latin typeface="Angsana New" panose="02020603050405020304" pitchFamily="18" charset="-34"/>
              </a:rPr>
              <a:t>ภาพดั่งเดิมขนาด</a:t>
            </a:r>
            <a:r>
              <a:rPr lang="en-US" altLang="en-US" sz="2800">
                <a:latin typeface="Angsana New" panose="02020603050405020304" pitchFamily="18" charset="-34"/>
              </a:rPr>
              <a:t> 500x500 pixel</a:t>
            </a:r>
          </a:p>
          <a:p>
            <a:r>
              <a:rPr lang="en-US" altLang="en-US" sz="2800">
                <a:latin typeface="Angsana New" panose="02020603050405020304" pitchFamily="18" charset="-34"/>
              </a:rPr>
              <a:t>b). - f). </a:t>
            </a:r>
            <a:r>
              <a:rPr lang="th-TH" altLang="en-US" sz="2800">
                <a:latin typeface="Angsana New" panose="02020603050405020304" pitchFamily="18" charset="-34"/>
              </a:rPr>
              <a:t>ผลที่ได้จากการใช้ </a:t>
            </a:r>
            <a:r>
              <a:rPr lang="en-US" altLang="en-US" sz="2800">
                <a:latin typeface="Angsana New" panose="02020603050405020304" pitchFamily="18" charset="-34"/>
              </a:rPr>
              <a:t>averaging filter </a:t>
            </a:r>
            <a:r>
              <a:rPr lang="th-TH" altLang="en-US" sz="2800">
                <a:latin typeface="Angsana New" panose="02020603050405020304" pitchFamily="18" charset="-34"/>
              </a:rPr>
              <a:t>โดยใช้ </a:t>
            </a:r>
            <a:r>
              <a:rPr lang="en-US" altLang="en-US" sz="2800">
                <a:latin typeface="Angsana New" panose="02020603050405020304" pitchFamily="18" charset="-34"/>
              </a:rPr>
              <a:t>masks </a:t>
            </a:r>
            <a:r>
              <a:rPr lang="th-TH" altLang="en-US" sz="2800">
                <a:latin typeface="Angsana New" panose="02020603050405020304" pitchFamily="18" charset="-34"/>
              </a:rPr>
              <a:t>ขนาด</a:t>
            </a:r>
            <a:r>
              <a:rPr lang="en-US" altLang="en-US" sz="2800">
                <a:latin typeface="Angsana New" panose="02020603050405020304" pitchFamily="18" charset="-34"/>
              </a:rPr>
              <a:t> n = 3, 5, 9, 15 and 35 </a:t>
            </a:r>
            <a:r>
              <a:rPr lang="th-TH" altLang="en-US" sz="2800">
                <a:latin typeface="Angsana New" panose="02020603050405020304" pitchFamily="18" charset="-34"/>
              </a:rPr>
              <a:t>ตามลำดับ</a:t>
            </a:r>
            <a:endParaRPr lang="en-US" altLang="en-US" sz="2800">
              <a:latin typeface="Angsana New" panose="02020603050405020304" pitchFamily="18" charset="-34"/>
            </a:endParaRPr>
          </a:p>
          <a:p>
            <a:r>
              <a:rPr lang="en-US" altLang="en-US" sz="2800">
                <a:latin typeface="Angsana New" panose="02020603050405020304" pitchFamily="18" charset="-34"/>
              </a:rPr>
              <a:t>Note:</a:t>
            </a:r>
          </a:p>
          <a:p>
            <a:pPr lvl="1"/>
            <a:r>
              <a:rPr lang="en-US" altLang="en-US" sz="2800">
                <a:latin typeface="Angsana New" panose="02020603050405020304" pitchFamily="18" charset="-34"/>
              </a:rPr>
              <a:t>mask </a:t>
            </a:r>
            <a:r>
              <a:rPr lang="th-TH" altLang="en-US" sz="2800">
                <a:latin typeface="Angsana New" panose="02020603050405020304" pitchFamily="18" charset="-34"/>
              </a:rPr>
              <a:t>ขนาดใหญ่ถูกใช้เพื่อตัด</a:t>
            </a:r>
            <a:r>
              <a:rPr lang="en-US" altLang="en-US" sz="2800">
                <a:latin typeface="Angsana New" panose="02020603050405020304" pitchFamily="18" charset="-34"/>
              </a:rPr>
              <a:t> objects </a:t>
            </a:r>
            <a:r>
              <a:rPr lang="th-TH" altLang="en-US" sz="2800">
                <a:latin typeface="Angsana New" panose="02020603050405020304" pitchFamily="18" charset="-34"/>
              </a:rPr>
              <a:t> ออกจากภาพ</a:t>
            </a:r>
            <a:endParaRPr lang="en-US" altLang="en-US" sz="2800">
              <a:latin typeface="Angsana New" panose="02020603050405020304" pitchFamily="18" charset="-34"/>
            </a:endParaRPr>
          </a:p>
          <a:p>
            <a:pPr lvl="1"/>
            <a:r>
              <a:rPr lang="th-TH" altLang="en-US" sz="2800">
                <a:latin typeface="Angsana New" panose="02020603050405020304" pitchFamily="18" charset="-34"/>
              </a:rPr>
              <a:t>ขนาด</a:t>
            </a:r>
            <a:r>
              <a:rPr lang="en-US" altLang="en-US" sz="2800">
                <a:latin typeface="Angsana New" panose="02020603050405020304" pitchFamily="18" charset="-34"/>
              </a:rPr>
              <a:t> mask </a:t>
            </a:r>
            <a:r>
              <a:rPr lang="th-TH" altLang="en-US" sz="2800">
                <a:latin typeface="Angsana New" panose="02020603050405020304" pitchFamily="18" charset="-34"/>
              </a:rPr>
              <a:t>ที่ใช้จะขึ้นอยู่กับขนาด </a:t>
            </a:r>
            <a:r>
              <a:rPr lang="en-US" altLang="en-US" sz="2800">
                <a:latin typeface="Angsana New" panose="02020603050405020304" pitchFamily="18" charset="-34"/>
              </a:rPr>
              <a:t>object </a:t>
            </a:r>
            <a:r>
              <a:rPr lang="th-TH" altLang="en-US" sz="2800">
                <a:latin typeface="Angsana New" panose="02020603050405020304" pitchFamily="18" charset="-34"/>
              </a:rPr>
              <a:t>ที่เราต้องการให้กลืนกับฉากหลัง</a:t>
            </a:r>
          </a:p>
        </p:txBody>
      </p:sp>
      <p:graphicFrame>
        <p:nvGraphicFramePr>
          <p:cNvPr id="763930" name="Group 26"/>
          <p:cNvGraphicFramePr>
            <a:graphicFrameLocks noGrp="1"/>
          </p:cNvGraphicFramePr>
          <p:nvPr/>
        </p:nvGraphicFramePr>
        <p:xfrm>
          <a:off x="7740650" y="44450"/>
          <a:ext cx="1295400" cy="146240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42339414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93208594"/>
                    </a:ext>
                  </a:extLst>
                </a:gridCol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a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73875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c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d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096445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e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f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08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416C-0B26-4CFD-9FDD-A348AE5FFE5B}" type="slidenum">
              <a:rPr lang="en-US" altLang="en-US"/>
              <a:pPr/>
              <a:t>11</a:t>
            </a:fld>
            <a:endParaRPr lang="th-TH" altLang="en-US"/>
          </a:p>
        </p:txBody>
      </p:sp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1116013" y="404813"/>
            <a:ext cx="7777162" cy="50167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import cv2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import </a:t>
            </a:r>
            <a:r>
              <a:rPr lang="en-US" altLang="en-US" sz="2000" dirty="0" err="1">
                <a:latin typeface="Courier New" panose="02070309020205020404" pitchFamily="49" charset="0"/>
              </a:rPr>
              <a:t>numpy</a:t>
            </a:r>
            <a:r>
              <a:rPr lang="en-US" altLang="en-US" sz="2000" dirty="0">
                <a:latin typeface="Courier New" panose="02070309020205020404" pitchFamily="49" charset="0"/>
              </a:rPr>
              <a:t> as np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# image path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path = r'Fig0333.tif'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# using </a:t>
            </a:r>
            <a:r>
              <a:rPr lang="en-US" altLang="en-US" sz="2000" dirty="0" err="1">
                <a:latin typeface="Courier New" panose="02070309020205020404" pitchFamily="49" charset="0"/>
              </a:rPr>
              <a:t>imread</a:t>
            </a:r>
            <a:r>
              <a:rPr lang="en-US" altLang="en-US" sz="2000" dirty="0">
                <a:latin typeface="Courier New" panose="02070309020205020404" pitchFamily="49" charset="0"/>
              </a:rPr>
              <a:t>()  </a:t>
            </a:r>
          </a:p>
          <a:p>
            <a:r>
              <a:rPr lang="en-US" altLang="en-US" sz="2000" dirty="0" err="1">
                <a:latin typeface="Courier New" panose="02070309020205020404" pitchFamily="49" charset="0"/>
              </a:rPr>
              <a:t>img</a:t>
            </a:r>
            <a:r>
              <a:rPr lang="en-US" altLang="en-US" sz="2000" dirty="0">
                <a:latin typeface="Courier New" panose="02070309020205020404" pitchFamily="49" charset="0"/>
              </a:rPr>
              <a:t> = cv2.imread(path)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im1 = cv2.blur(</a:t>
            </a:r>
            <a:r>
              <a:rPr lang="en-US" altLang="en-US" sz="2000" dirty="0" err="1">
                <a:latin typeface="Courier New" panose="02070309020205020404" pitchFamily="49" charset="0"/>
              </a:rPr>
              <a:t>img</a:t>
            </a:r>
            <a:r>
              <a:rPr lang="en-US" altLang="en-US" sz="2000" dirty="0">
                <a:latin typeface="Courier New" panose="02070309020205020404" pitchFamily="49" charset="0"/>
              </a:rPr>
              <a:t>,(5,5))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im2 = cv2.boxFilter(</a:t>
            </a:r>
            <a:r>
              <a:rPr lang="en-US" altLang="en-US" sz="2000" dirty="0" err="1">
                <a:latin typeface="Courier New" panose="02070309020205020404" pitchFamily="49" charset="0"/>
              </a:rPr>
              <a:t>img</a:t>
            </a:r>
            <a:r>
              <a:rPr lang="en-US" altLang="en-US" sz="2000" dirty="0">
                <a:latin typeface="Courier New" panose="02070309020205020404" pitchFamily="49" charset="0"/>
              </a:rPr>
              <a:t>, -1, (15, 15), normalize=True)  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cv2.imshow('image', </a:t>
            </a:r>
            <a:r>
              <a:rPr lang="en-US" altLang="en-US" sz="2000" dirty="0" err="1">
                <a:latin typeface="Courier New" panose="02070309020205020404" pitchFamily="49" charset="0"/>
              </a:rPr>
              <a:t>np.hstack</a:t>
            </a:r>
            <a:r>
              <a:rPr lang="en-US" altLang="en-US" sz="2000" dirty="0">
                <a:latin typeface="Courier New" panose="02070309020205020404" pitchFamily="49" charset="0"/>
              </a:rPr>
              <a:t>((im1, im2)))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cv2.waitKey(0);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cv2.destroyAllWindows();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cv2.waitKey(1) </a:t>
            </a:r>
            <a:endParaRPr lang="th-TH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A542-850A-4FEB-B05F-17A690FB1100}" type="slidenum">
              <a:rPr lang="en-US" altLang="en-US"/>
              <a:pPr/>
              <a:t>12</a:t>
            </a:fld>
            <a:endParaRPr lang="th-TH" altLang="en-US"/>
          </a:p>
        </p:txBody>
      </p:sp>
      <p:sp>
        <p:nvSpPr>
          <p:cNvPr id="7649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  <p:graphicFrame>
        <p:nvGraphicFramePr>
          <p:cNvPr id="76493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370013" y="1870075"/>
          <a:ext cx="731361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48" name="Bitmap Image" r:id="rId3" imgW="5315692" imgH="1914286" progId="Paint.Picture">
                  <p:embed/>
                </p:oleObj>
              </mc:Choice>
              <mc:Fallback>
                <p:oleObj name="Bitmap Image" r:id="rId3" imgW="5315692" imgH="191428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870075"/>
                        <a:ext cx="7313612" cy="303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4938" name="Text Box 10"/>
          <p:cNvSpPr txBox="1">
            <a:spLocks noChangeArrowheads="1"/>
          </p:cNvSpPr>
          <p:nvPr/>
        </p:nvSpPr>
        <p:spPr bwMode="auto">
          <a:xfrm>
            <a:off x="960438" y="5084763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original image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  <a:endParaRPr lang="th-TH" altLang="en-US" sz="2400">
              <a:latin typeface="Tahoma" panose="020B0604030504040204" pitchFamily="34" charset="0"/>
            </a:endParaRPr>
          </a:p>
        </p:txBody>
      </p:sp>
      <p:sp>
        <p:nvSpPr>
          <p:cNvPr id="764939" name="Text Box 11"/>
          <p:cNvSpPr txBox="1">
            <a:spLocks noChangeArrowheads="1"/>
          </p:cNvSpPr>
          <p:nvPr/>
        </p:nvSpPr>
        <p:spPr bwMode="auto">
          <a:xfrm>
            <a:off x="3203575" y="5084763"/>
            <a:ext cx="3097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result after smoothing with 15x15 averaging mask</a:t>
            </a:r>
            <a:endParaRPr lang="th-TH" altLang="en-US"/>
          </a:p>
        </p:txBody>
      </p:sp>
      <p:sp>
        <p:nvSpPr>
          <p:cNvPr id="764940" name="Text Box 12"/>
          <p:cNvSpPr txBox="1">
            <a:spLocks noChangeArrowheads="1"/>
          </p:cNvSpPr>
          <p:nvPr/>
        </p:nvSpPr>
        <p:spPr bwMode="auto">
          <a:xfrm>
            <a:off x="6046788" y="5157788"/>
            <a:ext cx="2773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result of thresholding</a:t>
            </a:r>
            <a:endParaRPr lang="th-TH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ให้นักศึกษาทำการประมวลผลภาพ </a:t>
            </a:r>
            <a:r>
              <a:rPr lang="en-US" dirty="0"/>
              <a:t>F0334.tif</a:t>
            </a:r>
          </a:p>
          <a:p>
            <a:pPr marL="0" indent="0">
              <a:buNone/>
            </a:pPr>
            <a:r>
              <a:rPr lang="th-TH" dirty="0"/>
              <a:t>แล้วแสดงให้เพื่อนในห้องดู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6F7-BC4F-48D7-8D7A-CE58CFD2718C}" type="slidenum">
              <a:rPr lang="en-US" altLang="en-US" smtClean="0"/>
              <a:pPr/>
              <a:t>13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75485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21CE-BAEE-4E70-B511-5CD626B1DBCF}" type="slidenum">
              <a:rPr lang="en-US" altLang="en-US"/>
              <a:pPr/>
              <a:t>14</a:t>
            </a:fld>
            <a:endParaRPr lang="th-TH" altLang="en-US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Median Filters</a:t>
            </a:r>
            <a:endParaRPr lang="th-TH" altLang="en-US"/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/>
              <a:t>ค่าความสว่างของจุดที่ผ่านกระบวนการนี้คือค่า </a:t>
            </a:r>
            <a:r>
              <a:rPr lang="en-US" altLang="en-US"/>
              <a:t>median </a:t>
            </a:r>
            <a:r>
              <a:rPr lang="th-TH" altLang="en-US"/>
              <a:t>ของค่าระดับความสว่างของภาพที่อยู่ใน </a:t>
            </a:r>
            <a:r>
              <a:rPr lang="en-US" altLang="en-US"/>
              <a:t>mask</a:t>
            </a:r>
          </a:p>
          <a:p>
            <a:r>
              <a:rPr lang="th-TH" altLang="en-US"/>
              <a:t>เป็นที่นิยมสำหรับ </a:t>
            </a:r>
            <a:r>
              <a:rPr lang="en-US" altLang="en-US"/>
              <a:t>noise </a:t>
            </a:r>
            <a:r>
              <a:rPr lang="th-TH" altLang="en-US"/>
              <a:t>ที่เป็น</a:t>
            </a:r>
            <a:r>
              <a:rPr lang="en-US" altLang="en-US"/>
              <a:t> random noise (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impulse noise 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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salt and pepper noise</a:t>
            </a:r>
            <a:r>
              <a:rPr lang="en-US" altLang="en-US"/>
              <a:t>) </a:t>
            </a:r>
            <a:r>
              <a:rPr lang="th-TH" altLang="en-US"/>
              <a:t>ผลที่ได้ไม่ </a:t>
            </a:r>
            <a:r>
              <a:rPr lang="en-US" altLang="en-US"/>
              <a:t>blur</a:t>
            </a:r>
            <a:endParaRPr lang="th-TH" altLang="en-US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35F7-0824-424B-82CC-1AA1DCF9E619}" type="slidenum">
              <a:rPr lang="en-US" altLang="en-US"/>
              <a:pPr/>
              <a:t>15</a:t>
            </a:fld>
            <a:endParaRPr lang="th-TH" altLang="en-US"/>
          </a:p>
        </p:txBody>
      </p:sp>
      <p:pic>
        <p:nvPicPr>
          <p:cNvPr id="765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5038"/>
            <a:ext cx="8289925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59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: Median Filters</a:t>
            </a:r>
            <a:endParaRPr lang="th-TH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ให้นักศึกษาทำการประมวลผลภาพ ใน </a:t>
            </a:r>
            <a:r>
              <a:rPr lang="en-US" dirty="0"/>
              <a:t>slide </a:t>
            </a:r>
            <a:r>
              <a:rPr lang="th-TH" dirty="0"/>
              <a:t>ก่อนหน้า</a:t>
            </a:r>
          </a:p>
          <a:p>
            <a:pPr marL="0" indent="0">
              <a:buNone/>
            </a:pPr>
            <a:r>
              <a:rPr lang="th-TH" dirty="0"/>
              <a:t>แล้วแสดงให้เพื่อนในห้องดู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6F7-BC4F-48D7-8D7A-CE58CFD2718C}" type="slidenum">
              <a:rPr lang="en-US" altLang="en-US" smtClean="0"/>
              <a:pPr/>
              <a:t>16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37332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4649-64C2-45B5-BB4E-9C5ABCA4E351}" type="slidenum">
              <a:rPr lang="en-US" altLang="en-US"/>
              <a:pPr/>
              <a:t>17</a:t>
            </a:fld>
            <a:endParaRPr lang="th-TH" alt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Sharpening Spatial Filters</a:t>
            </a:r>
            <a:endParaRPr lang="th-TH" altLang="en-US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 dirty="0">
                <a:latin typeface="Comic Sans MS" panose="030F0702030302020204" pitchFamily="66" charset="0"/>
              </a:rPr>
              <a:t>ใช้เพื่อเน้นรายละเอียดในภาพ</a:t>
            </a:r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th-TH" altLang="en-US" dirty="0">
                <a:latin typeface="Comic Sans MS" panose="030F0702030302020204" pitchFamily="66" charset="0"/>
              </a:rPr>
              <a:t>หรือเพื่อเพิ่มรายละเอียดในภาพซึ่งถูกทำให้ </a:t>
            </a:r>
            <a:r>
              <a:rPr lang="en-US" altLang="en-US" dirty="0">
                <a:latin typeface="Comic Sans MS" panose="030F0702030302020204" pitchFamily="66" charset="0"/>
              </a:rPr>
              <a:t>blur </a:t>
            </a:r>
            <a:r>
              <a:rPr lang="th-TH" altLang="en-US" dirty="0">
                <a:latin typeface="Comic Sans MS" panose="030F0702030302020204" pitchFamily="66" charset="0"/>
              </a:rPr>
              <a:t>ทั้งที่เกิดจากความผิดพลาดหรือเกิดจากธรรมชาติของกระบวนการ</a:t>
            </a:r>
            <a:r>
              <a:rPr lang="en-US" altLang="en-US" dirty="0">
                <a:latin typeface="Comic Sans MS" panose="030F0702030302020204" pitchFamily="66" charset="0"/>
              </a:rPr>
              <a:t> image acquisition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h-TH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FC38-C9CB-46D6-80F5-D5B352D82FC0}" type="slidenum">
              <a:rPr lang="en-US" altLang="en-US"/>
              <a:pPr/>
              <a:t>18</a:t>
            </a:fld>
            <a:endParaRPr lang="th-TH" altLang="en-US"/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Blurring vs. Sharpening</a:t>
            </a:r>
            <a:endParaRPr lang="th-TH" altLang="en-US"/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r>
              <a:rPr lang="th-TH" altLang="en-US" dirty="0">
                <a:latin typeface="Comic Sans MS" panose="030F0702030302020204" pitchFamily="66" charset="0"/>
              </a:rPr>
              <a:t>ตามที่ได้ทราบก่อนหน้านี้ </a:t>
            </a:r>
            <a:r>
              <a:rPr lang="th-TH" altLang="en-US" dirty="0" err="1">
                <a:latin typeface="Comic Sans MS" panose="030F0702030302020204" pitchFamily="66" charset="0"/>
              </a:rPr>
              <a:t>การทำ</a:t>
            </a:r>
            <a:r>
              <a:rPr lang="th-TH" altLang="en-US" dirty="0">
                <a:latin typeface="Comic Sans MS" panose="030F0702030302020204" pitchFamily="66" charset="0"/>
              </a:rPr>
              <a:t>ให้ </a:t>
            </a:r>
            <a:r>
              <a:rPr lang="en-US" altLang="en-US" dirty="0">
                <a:latin typeface="Comic Sans MS" panose="030F0702030302020204" pitchFamily="66" charset="0"/>
              </a:rPr>
              <a:t>blur </a:t>
            </a:r>
            <a:r>
              <a:rPr lang="th-TH" altLang="en-US" dirty="0">
                <a:latin typeface="Comic Sans MS" panose="030F0702030302020204" pitchFamily="66" charset="0"/>
              </a:rPr>
              <a:t>ในกระบวนการใน</a:t>
            </a:r>
            <a:r>
              <a:rPr lang="en-US" altLang="en-US" dirty="0">
                <a:latin typeface="Comic Sans MS" panose="030F0702030302020204" pitchFamily="66" charset="0"/>
              </a:rPr>
              <a:t> spatial domain </a:t>
            </a:r>
            <a:r>
              <a:rPr lang="th-TH" altLang="en-US" dirty="0">
                <a:latin typeface="Comic Sans MS" panose="030F0702030302020204" pitchFamily="66" charset="0"/>
              </a:rPr>
              <a:t>ทำโดยใช้การเฉลี่ยค่าความสว่างของจุดนั้นๆ กับจุดข้างเคียง</a:t>
            </a:r>
            <a:r>
              <a:rPr lang="en-US" altLang="en-US" dirty="0">
                <a:latin typeface="Comic Sans MS" panose="030F0702030302020204" pitchFamily="66" charset="0"/>
              </a:rPr>
              <a:t>(neighbors) </a:t>
            </a:r>
          </a:p>
          <a:p>
            <a:r>
              <a:rPr lang="th-TH" altLang="en-US" dirty="0">
                <a:latin typeface="Comic Sans MS" panose="030F0702030302020204" pitchFamily="66" charset="0"/>
              </a:rPr>
              <a:t>เนื่องจากกระบวนการทำให้ </a:t>
            </a:r>
            <a:r>
              <a:rPr lang="en-US" altLang="en-US" dirty="0">
                <a:latin typeface="Comic Sans MS" panose="030F0702030302020204" pitchFamily="66" charset="0"/>
              </a:rPr>
              <a:t>blur </a:t>
            </a:r>
            <a:r>
              <a:rPr lang="th-TH" altLang="en-US" dirty="0">
                <a:latin typeface="Comic Sans MS" panose="030F0702030302020204" pitchFamily="66" charset="0"/>
              </a:rPr>
              <a:t>คือการหาค่าเฉลี่ย ซึ่งก็คือกระบวนการ</a:t>
            </a:r>
            <a:r>
              <a:rPr lang="en-US" altLang="en-US" dirty="0">
                <a:latin typeface="Comic Sans MS" panose="030F0702030302020204" pitchFamily="66" charset="0"/>
              </a:rPr>
              <a:t> integration</a:t>
            </a:r>
          </a:p>
          <a:p>
            <a:r>
              <a:rPr lang="th-TH" altLang="en-US" dirty="0">
                <a:latin typeface="Comic Sans MS" panose="030F0702030302020204" pitchFamily="66" charset="0"/>
              </a:rPr>
              <a:t>ดังนั้น ก็เป็นอย่างที่เดาๆ กัน กระบวนการ</a:t>
            </a:r>
            <a:r>
              <a:rPr lang="en-US" altLang="en-US" dirty="0">
                <a:latin typeface="Comic Sans MS" panose="030F0702030302020204" pitchFamily="66" charset="0"/>
              </a:rPr>
              <a:t> sharpening </a:t>
            </a:r>
            <a:r>
              <a:rPr lang="th-TH" altLang="en-US" dirty="0">
                <a:latin typeface="Comic Sans MS" panose="030F0702030302020204" pitchFamily="66" charset="0"/>
              </a:rPr>
              <a:t>ก็คือกระบวนการ</a:t>
            </a:r>
            <a:r>
              <a:rPr lang="en-US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differentiation.</a:t>
            </a:r>
            <a:endParaRPr lang="th-TH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638C-8BA6-46CD-9CA9-6314D6DED260}" type="slidenum">
              <a:rPr lang="en-US" altLang="en-US"/>
              <a:pPr/>
              <a:t>19</a:t>
            </a:fld>
            <a:endParaRPr lang="th-TH" altLang="en-US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Derivative operator</a:t>
            </a:r>
            <a:endParaRPr lang="th-TH" altLang="en-US"/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435475"/>
          </a:xfrm>
        </p:spPr>
        <p:txBody>
          <a:bodyPr/>
          <a:lstStyle/>
          <a:p>
            <a:r>
              <a:rPr lang="th-TH" altLang="en-US" sz="3300">
                <a:latin typeface="Comic Sans MS" panose="030F0702030302020204" pitchFamily="66" charset="0"/>
              </a:rPr>
              <a:t>จุดเด่นของผลลัพท์จากการใช้ที่ได้จากการใช้ </a:t>
            </a:r>
            <a:r>
              <a:rPr lang="en-US" altLang="en-US" sz="3300">
                <a:latin typeface="Comic Sans MS" panose="030F0702030302020204" pitchFamily="66" charset="0"/>
              </a:rPr>
              <a:t>derivative operator </a:t>
            </a:r>
            <a:r>
              <a:rPr lang="th-TH" altLang="en-US" sz="3300">
                <a:latin typeface="Comic Sans MS" panose="030F0702030302020204" pitchFamily="66" charset="0"/>
              </a:rPr>
              <a:t>คื่อสามารถตรวจจับระดับ</a:t>
            </a:r>
            <a:r>
              <a:rPr lang="en-US" altLang="en-US" sz="3300">
                <a:latin typeface="Comic Sans MS" panose="030F0702030302020204" pitchFamily="66" charset="0"/>
              </a:rPr>
              <a:t> discontinuity </a:t>
            </a:r>
            <a:r>
              <a:rPr lang="th-TH" altLang="en-US" sz="3300">
                <a:latin typeface="Comic Sans MS" panose="030F0702030302020204" pitchFamily="66" charset="0"/>
              </a:rPr>
              <a:t>ที่ปรากฏในภาพ</a:t>
            </a:r>
            <a:endParaRPr lang="en-US" altLang="en-US" sz="3300">
              <a:latin typeface="Comic Sans MS" panose="030F0702030302020204" pitchFamily="66" charset="0"/>
            </a:endParaRPr>
          </a:p>
          <a:p>
            <a:r>
              <a:rPr lang="th-TH" altLang="en-US" sz="3300">
                <a:latin typeface="Comic Sans MS" panose="030F0702030302020204" pitchFamily="66" charset="0"/>
              </a:rPr>
              <a:t>ดังนั้น</a:t>
            </a:r>
            <a:r>
              <a:rPr lang="en-US" altLang="en-US" sz="3300">
                <a:latin typeface="Comic Sans MS" panose="030F0702030302020204" pitchFamily="66" charset="0"/>
              </a:rPr>
              <a:t> image differentiation </a:t>
            </a:r>
          </a:p>
          <a:p>
            <a:pPr lvl="1"/>
            <a:r>
              <a:rPr lang="th-TH" altLang="en-US" sz="2900">
                <a:latin typeface="Comic Sans MS" panose="030F0702030302020204" pitchFamily="66" charset="0"/>
              </a:rPr>
              <a:t>ทำให้เห็นขอบภาพ</a:t>
            </a:r>
            <a:r>
              <a:rPr lang="en-US" altLang="en-US" sz="2900">
                <a:latin typeface="Comic Sans MS" panose="030F0702030302020204" pitchFamily="66" charset="0"/>
              </a:rPr>
              <a:t>(edges) </a:t>
            </a:r>
            <a:r>
              <a:rPr lang="th-TH" altLang="en-US" sz="2900">
                <a:latin typeface="Comic Sans MS" panose="030F0702030302020204" pitchFamily="66" charset="0"/>
              </a:rPr>
              <a:t>และ </a:t>
            </a:r>
            <a:r>
              <a:rPr lang="en-US" altLang="en-US" sz="2900">
                <a:latin typeface="Comic Sans MS" panose="030F0702030302020204" pitchFamily="66" charset="0"/>
              </a:rPr>
              <a:t>discontinuities </a:t>
            </a:r>
            <a:r>
              <a:rPr lang="th-TH" altLang="en-US" sz="2900">
                <a:latin typeface="Comic Sans MS" panose="030F0702030302020204" pitchFamily="66" charset="0"/>
              </a:rPr>
              <a:t>อื่นๆ ได้</a:t>
            </a:r>
            <a:r>
              <a:rPr lang="en-US" altLang="en-US" sz="2900">
                <a:latin typeface="Comic Sans MS" panose="030F0702030302020204" pitchFamily="66" charset="0"/>
              </a:rPr>
              <a:t> (</a:t>
            </a:r>
            <a:r>
              <a:rPr lang="th-TH" altLang="en-US" sz="2900">
                <a:latin typeface="Comic Sans MS" panose="030F0702030302020204" pitchFamily="66" charset="0"/>
              </a:rPr>
              <a:t>เช่น</a:t>
            </a:r>
            <a:r>
              <a:rPr lang="en-US" altLang="en-US" sz="2900">
                <a:latin typeface="Comic Sans MS" panose="030F0702030302020204" pitchFamily="66" charset="0"/>
              </a:rPr>
              <a:t>noise)</a:t>
            </a:r>
          </a:p>
          <a:p>
            <a:pPr lvl="1"/>
            <a:r>
              <a:rPr lang="th-TH" altLang="en-US" sz="2900">
                <a:latin typeface="Comic Sans MS" panose="030F0702030302020204" pitchFamily="66" charset="0"/>
              </a:rPr>
              <a:t>แต่ถ้าการเปลี่ยนแปลงค่าระดับความสว่างเมีค่าน้อย กระบวนการนี้ไม่ได้ช่วยเน้นอะไรให้เพิ่มขึ้น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5F49-8CEE-43B7-B400-D7F065573ADA}" type="slidenum">
              <a:rPr lang="en-US" altLang="en-US"/>
              <a:pPr/>
              <a:t>2</a:t>
            </a:fld>
            <a:endParaRPr lang="th-TH" altLang="en-US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Spatial Filtering Process</a:t>
            </a:r>
            <a:endParaRPr lang="th-TH" altLang="en-US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060575"/>
            <a:ext cx="7313612" cy="2185988"/>
          </a:xfrm>
        </p:spPr>
        <p:txBody>
          <a:bodyPr/>
          <a:lstStyle/>
          <a:p>
            <a:r>
              <a:rPr lang="th-TH" altLang="en-US" sz="3300">
                <a:latin typeface="Comic Sans MS" panose="030F0702030302020204" pitchFamily="66" charset="0"/>
              </a:rPr>
              <a:t>ใช้การเลื่อน</a:t>
            </a:r>
            <a:r>
              <a:rPr lang="en-US" altLang="en-US" sz="3300">
                <a:latin typeface="Comic Sans MS" panose="030F0702030302020204" pitchFamily="66" charset="0"/>
              </a:rPr>
              <a:t> filter mask </a:t>
            </a:r>
            <a:r>
              <a:rPr lang="th-TH" altLang="en-US" sz="3300">
                <a:latin typeface="Comic Sans MS" panose="030F0702030302020204" pitchFamily="66" charset="0"/>
              </a:rPr>
              <a:t>ไปยังทุกๆ จุดในภาพ</a:t>
            </a:r>
            <a:endParaRPr lang="en-US" altLang="en-US" sz="3300">
              <a:latin typeface="Comic Sans MS" panose="030F0702030302020204" pitchFamily="66" charset="0"/>
            </a:endParaRPr>
          </a:p>
          <a:p>
            <a:r>
              <a:rPr lang="th-TH" altLang="en-US" sz="3300">
                <a:latin typeface="Comic Sans MS" panose="030F0702030302020204" pitchFamily="66" charset="0"/>
              </a:rPr>
              <a:t>ผลลัพธ์ของการใช้ </a:t>
            </a:r>
            <a:r>
              <a:rPr lang="en-US" altLang="en-US" sz="3300">
                <a:latin typeface="Comic Sans MS" panose="030F0702030302020204" pitchFamily="66" charset="0"/>
              </a:rPr>
              <a:t>filter </a:t>
            </a:r>
            <a:r>
              <a:rPr lang="th-TH" altLang="en-US" sz="3300">
                <a:latin typeface="Comic Sans MS" panose="030F0702030302020204" pitchFamily="66" charset="0"/>
              </a:rPr>
              <a:t>ที่จุด</a:t>
            </a:r>
            <a:r>
              <a:rPr lang="en-US" altLang="en-US" sz="3300">
                <a:latin typeface="Comic Sans MS" panose="030F0702030302020204" pitchFamily="66" charset="0"/>
              </a:rPr>
              <a:t>(x,y) </a:t>
            </a:r>
            <a:r>
              <a:rPr lang="th-TH" altLang="en-US" sz="3300">
                <a:latin typeface="Comic Sans MS" panose="030F0702030302020204" pitchFamily="66" charset="0"/>
              </a:rPr>
              <a:t>ใดๆ คำนวณได้จากสูตร</a:t>
            </a:r>
          </a:p>
        </p:txBody>
      </p:sp>
      <p:graphicFrame>
        <p:nvGraphicFramePr>
          <p:cNvPr id="1005572" name="Object 4"/>
          <p:cNvGraphicFramePr>
            <a:graphicFrameLocks noChangeAspect="1"/>
          </p:cNvGraphicFramePr>
          <p:nvPr/>
        </p:nvGraphicFramePr>
        <p:xfrm>
          <a:off x="2051050" y="4221163"/>
          <a:ext cx="47529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78" name="Equation" r:id="rId3" imgW="1739880" imgH="660240" progId="Equation.3">
                  <p:embed/>
                </p:oleObj>
              </mc:Choice>
              <mc:Fallback>
                <p:oleObj name="Equation" r:id="rId3" imgW="173988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21163"/>
                        <a:ext cx="4752975" cy="18034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68D4-0832-43E0-9E9D-B806036471C4}" type="slidenum">
              <a:rPr lang="en-US" altLang="en-US"/>
              <a:pPr/>
              <a:t>20</a:t>
            </a:fld>
            <a:endParaRPr lang="th-TH" altLang="en-US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First-order derivative</a:t>
            </a:r>
            <a:endParaRPr lang="th-TH" altLang="en-US"/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 sz="3300">
                <a:latin typeface="Comic Sans MS" panose="030F0702030302020204" pitchFamily="66" charset="0"/>
              </a:rPr>
              <a:t>ข้อกำหนดเบื้องต้นของ</a:t>
            </a:r>
            <a:r>
              <a:rPr lang="en-US" altLang="en-US" sz="3300">
                <a:latin typeface="Comic Sans MS" panose="030F0702030302020204" pitchFamily="66" charset="0"/>
              </a:rPr>
              <a:t> first-order derivative </a:t>
            </a:r>
            <a:r>
              <a:rPr lang="th-TH" altLang="en-US" sz="3300">
                <a:latin typeface="Comic Sans MS" panose="030F0702030302020204" pitchFamily="66" charset="0"/>
              </a:rPr>
              <a:t>แบบ</a:t>
            </a:r>
            <a:r>
              <a:rPr lang="en-US" altLang="en-US" sz="3300">
                <a:latin typeface="Comic Sans MS" panose="030F0702030302020204" pitchFamily="66" charset="0"/>
              </a:rPr>
              <a:t> one-dimensional </a:t>
            </a:r>
            <a:r>
              <a:rPr lang="th-TH" altLang="en-US" sz="3300">
                <a:latin typeface="Comic Sans MS" panose="030F0702030302020204" pitchFamily="66" charset="0"/>
              </a:rPr>
              <a:t>ของ </a:t>
            </a:r>
            <a:r>
              <a:rPr lang="en-US" altLang="en-US" sz="3300">
                <a:latin typeface="Comic Sans MS" panose="030F0702030302020204" pitchFamily="66" charset="0"/>
              </a:rPr>
              <a:t>function f(x) </a:t>
            </a:r>
            <a:r>
              <a:rPr lang="th-TH" altLang="en-US" sz="3300">
                <a:latin typeface="Comic Sans MS" panose="030F0702030302020204" pitchFamily="66" charset="0"/>
              </a:rPr>
              <a:t>คือค่าความแตกต่าง</a:t>
            </a:r>
            <a:endParaRPr lang="en-US" altLang="en-US" sz="330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h-TH" altLang="en-US" sz="3300">
              <a:latin typeface="Comic Sans MS" panose="030F0702030302020204" pitchFamily="66" charset="0"/>
            </a:endParaRPr>
          </a:p>
        </p:txBody>
      </p:sp>
      <p:graphicFrame>
        <p:nvGraphicFramePr>
          <p:cNvPr id="1022980" name="Object 4"/>
          <p:cNvGraphicFramePr>
            <a:graphicFrameLocks noChangeAspect="1"/>
          </p:cNvGraphicFramePr>
          <p:nvPr/>
        </p:nvGraphicFramePr>
        <p:xfrm>
          <a:off x="2627313" y="4149725"/>
          <a:ext cx="446405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986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149725"/>
                        <a:ext cx="4464050" cy="13700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44C-4894-4393-B57E-69C277EF24B5}" type="slidenum">
              <a:rPr lang="en-US" altLang="en-US"/>
              <a:pPr/>
              <a:t>21</a:t>
            </a:fld>
            <a:endParaRPr lang="th-TH" alt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Second-order derivative</a:t>
            </a:r>
            <a:endParaRPr lang="th-TH" altLang="en-US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 sz="3300">
                <a:latin typeface="Comic Sans MS" panose="030F0702030302020204" pitchFamily="66" charset="0"/>
              </a:rPr>
              <a:t>คล้ายกันคือกำหนด</a:t>
            </a:r>
            <a:r>
              <a:rPr lang="en-US" altLang="en-US" sz="3300">
                <a:latin typeface="Comic Sans MS" panose="030F0702030302020204" pitchFamily="66" charset="0"/>
              </a:rPr>
              <a:t> second-order derivative </a:t>
            </a:r>
            <a:r>
              <a:rPr lang="th-TH" altLang="en-US" sz="3300">
                <a:latin typeface="Comic Sans MS" panose="030F0702030302020204" pitchFamily="66" charset="0"/>
              </a:rPr>
              <a:t>ของ</a:t>
            </a:r>
            <a:r>
              <a:rPr lang="en-US" altLang="en-US" sz="3300">
                <a:latin typeface="Comic Sans MS" panose="030F0702030302020204" pitchFamily="66" charset="0"/>
              </a:rPr>
              <a:t> one-dimensional function f(x) </a:t>
            </a:r>
            <a:r>
              <a:rPr lang="th-TH" altLang="en-US" sz="3300">
                <a:latin typeface="Comic Sans MS" panose="030F0702030302020204" pitchFamily="66" charset="0"/>
              </a:rPr>
              <a:t>ดังนี้</a:t>
            </a:r>
            <a:endParaRPr lang="en-US" altLang="en-US" sz="330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h-TH" altLang="en-US" sz="3300">
              <a:latin typeface="Comic Sans MS" panose="030F0702030302020204" pitchFamily="66" charset="0"/>
            </a:endParaRPr>
          </a:p>
        </p:txBody>
      </p:sp>
      <p:graphicFrame>
        <p:nvGraphicFramePr>
          <p:cNvPr id="1024004" name="Object 4"/>
          <p:cNvGraphicFramePr>
            <a:graphicFrameLocks noChangeAspect="1"/>
          </p:cNvGraphicFramePr>
          <p:nvPr/>
        </p:nvGraphicFramePr>
        <p:xfrm>
          <a:off x="1279525" y="4106863"/>
          <a:ext cx="71596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10" name="Equation" r:id="rId3" imgW="2057400" imgH="419040" progId="Equation.3">
                  <p:embed/>
                </p:oleObj>
              </mc:Choice>
              <mc:Fallback>
                <p:oleObj name="Equation" r:id="rId3" imgW="20574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106863"/>
                        <a:ext cx="7159625" cy="1457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9DB-78D8-4D26-9525-27944B7DE76D}" type="slidenum">
              <a:rPr lang="en-US" altLang="en-US"/>
              <a:pPr/>
              <a:t>22</a:t>
            </a:fld>
            <a:endParaRPr lang="th-TH" altLang="en-US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First and Second-order derivative of f(x,y)</a:t>
            </a:r>
            <a:endParaRPr lang="th-TH" altLang="en-US" sz="3200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>
                <a:latin typeface="Comic Sans MS" panose="030F0702030302020204" pitchFamily="66" charset="0"/>
              </a:rPr>
              <a:t>ในกรณีของภาพ ซึ่งเป็น</a:t>
            </a:r>
            <a:r>
              <a:rPr lang="en-US" altLang="en-US">
                <a:latin typeface="Comic Sans MS" panose="030F0702030302020204" pitchFamily="66" charset="0"/>
              </a:rPr>
              <a:t> function </a:t>
            </a:r>
            <a:r>
              <a:rPr lang="th-TH" altLang="en-US">
                <a:latin typeface="Comic Sans MS" panose="030F0702030302020204" pitchFamily="66" charset="0"/>
              </a:rPr>
              <a:t>ของตัวแปร 2 มิติ</a:t>
            </a:r>
            <a:r>
              <a:rPr lang="en-US" altLang="en-US">
                <a:latin typeface="Comic Sans MS" panose="030F0702030302020204" pitchFamily="66" charset="0"/>
              </a:rPr>
              <a:t> f(x,y), </a:t>
            </a:r>
            <a:r>
              <a:rPr lang="th-TH" altLang="en-US">
                <a:latin typeface="Comic Sans MS" panose="030F0702030302020204" pitchFamily="66" charset="0"/>
              </a:rPr>
              <a:t>ซึ่งเราสามารถแยกพิจารณาแบบ </a:t>
            </a:r>
            <a:r>
              <a:rPr lang="en-US" altLang="en-US">
                <a:latin typeface="Comic Sans MS" panose="030F0702030302020204" pitchFamily="66" charset="0"/>
              </a:rPr>
              <a:t>partial </a:t>
            </a:r>
            <a:r>
              <a:rPr lang="th-TH" altLang="en-US">
                <a:latin typeface="Comic Sans MS" panose="030F0702030302020204" pitchFamily="66" charset="0"/>
              </a:rPr>
              <a:t>ด้วยตัวแปรอิสระ 2 ตัวได้ดังนี้</a:t>
            </a:r>
            <a:endParaRPr lang="en-US" altLang="en-US">
              <a:latin typeface="Comic Sans MS" panose="030F0702030302020204" pitchFamily="66" charset="0"/>
            </a:endParaRPr>
          </a:p>
          <a:p>
            <a:endParaRPr lang="th-TH" altLang="en-US">
              <a:latin typeface="Comic Sans MS" panose="030F0702030302020204" pitchFamily="66" charset="0"/>
            </a:endParaRPr>
          </a:p>
        </p:txBody>
      </p:sp>
      <p:grpSp>
        <p:nvGrpSpPr>
          <p:cNvPr id="1025042" name="Group 18"/>
          <p:cNvGrpSpPr>
            <a:grpSpLocks/>
          </p:cNvGrpSpPr>
          <p:nvPr/>
        </p:nvGrpSpPr>
        <p:grpSpPr bwMode="auto">
          <a:xfrm>
            <a:off x="236538" y="3429000"/>
            <a:ext cx="8656637" cy="2657475"/>
            <a:chOff x="-23" y="2591"/>
            <a:chExt cx="5453" cy="1674"/>
          </a:xfrm>
        </p:grpSpPr>
        <p:graphicFrame>
          <p:nvGraphicFramePr>
            <p:cNvPr id="1025029" name="Object 5"/>
            <p:cNvGraphicFramePr>
              <a:graphicFrameLocks noChangeAspect="1"/>
            </p:cNvGraphicFramePr>
            <p:nvPr/>
          </p:nvGraphicFramePr>
          <p:xfrm>
            <a:off x="1610" y="2614"/>
            <a:ext cx="3820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53" name="Equation" r:id="rId3" imgW="2184120" imgH="419040" progId="Equation.3">
                    <p:embed/>
                  </p:oleObj>
                </mc:Choice>
                <mc:Fallback>
                  <p:oleObj name="Equation" r:id="rId3" imgW="2184120" imgH="419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614"/>
                          <a:ext cx="3820" cy="73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30" name="Object 6"/>
            <p:cNvGraphicFramePr>
              <a:graphicFrameLocks noChangeAspect="1"/>
            </p:cNvGraphicFramePr>
            <p:nvPr/>
          </p:nvGraphicFramePr>
          <p:xfrm>
            <a:off x="1870" y="3488"/>
            <a:ext cx="3153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54" name="Equation" r:id="rId5" imgW="1803240" imgH="444240" progId="Equation.3">
                    <p:embed/>
                  </p:oleObj>
                </mc:Choice>
                <mc:Fallback>
                  <p:oleObj name="Equation" r:id="rId5" imgW="1803240" imgH="4442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3488"/>
                          <a:ext cx="3153" cy="777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33" name="Rectangle 9"/>
            <p:cNvSpPr>
              <a:spLocks noChangeArrowheads="1"/>
            </p:cNvSpPr>
            <p:nvPr/>
          </p:nvSpPr>
          <p:spPr bwMode="auto">
            <a:xfrm>
              <a:off x="68" y="3793"/>
              <a:ext cx="1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(linear operator)</a:t>
              </a:r>
              <a:endParaRPr lang="th-TH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25034" name="Rectangle 10"/>
            <p:cNvSpPr>
              <a:spLocks noChangeArrowheads="1"/>
            </p:cNvSpPr>
            <p:nvPr/>
          </p:nvSpPr>
          <p:spPr bwMode="auto">
            <a:xfrm>
              <a:off x="204" y="3430"/>
              <a:ext cx="16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tx2"/>
                  </a:solidFill>
                  <a:latin typeface="Tahoma" panose="020B0604030504040204" pitchFamily="34" charset="0"/>
                </a:rPr>
                <a:t>Laplacian operator</a:t>
              </a:r>
              <a:endParaRPr lang="th-TH" altLang="en-US" sz="24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5035" name="AutoShape 11"/>
            <p:cNvSpPr>
              <a:spLocks noChangeArrowheads="1"/>
            </p:cNvSpPr>
            <p:nvPr/>
          </p:nvSpPr>
          <p:spPr bwMode="auto">
            <a:xfrm rot="18904409" flipV="1">
              <a:off x="1519" y="3748"/>
              <a:ext cx="317" cy="363"/>
            </a:xfrm>
            <a:prstGeom prst="curvedRightArrow">
              <a:avLst>
                <a:gd name="adj1" fmla="val 679"/>
                <a:gd name="adj2" fmla="val 23581"/>
                <a:gd name="adj3" fmla="val 33333"/>
              </a:avLst>
            </a:prstGeom>
            <a:solidFill>
              <a:srgbClr val="5A79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9" name="Rectangle 15"/>
            <p:cNvSpPr>
              <a:spLocks noChangeArrowheads="1"/>
            </p:cNvSpPr>
            <p:nvPr/>
          </p:nvSpPr>
          <p:spPr bwMode="auto">
            <a:xfrm>
              <a:off x="-23" y="2886"/>
              <a:ext cx="16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tx2"/>
                  </a:solidFill>
                  <a:latin typeface="Tahoma" panose="020B0604030504040204" pitchFamily="34" charset="0"/>
                </a:rPr>
                <a:t>Gradient operator</a:t>
              </a:r>
              <a:endParaRPr lang="th-TH" altLang="en-US" sz="24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5040" name="AutoShape 16"/>
            <p:cNvSpPr>
              <a:spLocks noChangeArrowheads="1"/>
            </p:cNvSpPr>
            <p:nvPr/>
          </p:nvSpPr>
          <p:spPr bwMode="auto">
            <a:xfrm rot="4568566" flipV="1">
              <a:off x="1202" y="2568"/>
              <a:ext cx="317" cy="363"/>
            </a:xfrm>
            <a:prstGeom prst="curvedRightArrow">
              <a:avLst>
                <a:gd name="adj1" fmla="val 679"/>
                <a:gd name="adj2" fmla="val 23581"/>
                <a:gd name="adj3" fmla="val 33333"/>
              </a:avLst>
            </a:prstGeom>
            <a:solidFill>
              <a:srgbClr val="5A79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A5F7-AB70-46B5-9472-0A6AA3D3E244}" type="slidenum">
              <a:rPr lang="en-US" altLang="en-US"/>
              <a:pPr/>
              <a:t>23</a:t>
            </a:fld>
            <a:endParaRPr lang="th-TH" altLang="en-US"/>
          </a:p>
        </p:txBody>
      </p:sp>
      <p:sp>
        <p:nvSpPr>
          <p:cNvPr id="1028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Discrete Form of Laplacian</a:t>
            </a:r>
            <a:endParaRPr lang="th-TH" altLang="en-US"/>
          </a:p>
        </p:txBody>
      </p:sp>
      <p:grpSp>
        <p:nvGrpSpPr>
          <p:cNvPr id="1028101" name="Group 5"/>
          <p:cNvGrpSpPr>
            <a:grpSpLocks/>
          </p:cNvGrpSpPr>
          <p:nvPr/>
        </p:nvGrpSpPr>
        <p:grpSpPr bwMode="auto">
          <a:xfrm>
            <a:off x="1403350" y="1916113"/>
            <a:ext cx="7059613" cy="2420937"/>
            <a:chOff x="748" y="2722"/>
            <a:chExt cx="4447" cy="1525"/>
          </a:xfrm>
        </p:grpSpPr>
        <p:graphicFrame>
          <p:nvGraphicFramePr>
            <p:cNvPr id="1028102" name="Object 6"/>
            <p:cNvGraphicFramePr>
              <a:graphicFrameLocks noChangeAspect="1"/>
            </p:cNvGraphicFramePr>
            <p:nvPr/>
          </p:nvGraphicFramePr>
          <p:xfrm>
            <a:off x="748" y="2722"/>
            <a:ext cx="4447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23" name="Equation" r:id="rId3" imgW="2489040" imgH="419040" progId="Equation.3">
                    <p:embed/>
                  </p:oleObj>
                </mc:Choice>
                <mc:Fallback>
                  <p:oleObj name="Equation" r:id="rId3" imgW="2489040" imgH="419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722"/>
                          <a:ext cx="4447" cy="74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103" name="Object 7"/>
            <p:cNvGraphicFramePr>
              <a:graphicFrameLocks noChangeAspect="1"/>
            </p:cNvGraphicFramePr>
            <p:nvPr/>
          </p:nvGraphicFramePr>
          <p:xfrm>
            <a:off x="748" y="3454"/>
            <a:ext cx="4447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24" name="Equation" r:id="rId5" imgW="2489040" imgH="444240" progId="Equation.3">
                    <p:embed/>
                  </p:oleObj>
                </mc:Choice>
                <mc:Fallback>
                  <p:oleObj name="Equation" r:id="rId5" imgW="2489040" imgH="4442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454"/>
                          <a:ext cx="4447" cy="79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8104" name="Text Box 8"/>
          <p:cNvSpPr txBox="1">
            <a:spLocks noChangeArrowheads="1"/>
          </p:cNvSpPr>
          <p:nvPr/>
        </p:nvSpPr>
        <p:spPr bwMode="auto">
          <a:xfrm>
            <a:off x="233363" y="2217738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from</a:t>
            </a:r>
            <a:endParaRPr lang="th-TH" altLang="en-US" sz="2400"/>
          </a:p>
        </p:txBody>
      </p:sp>
      <p:sp>
        <p:nvSpPr>
          <p:cNvPr id="1028105" name="Text Box 9"/>
          <p:cNvSpPr txBox="1">
            <a:spLocks noChangeArrowheads="1"/>
          </p:cNvSpPr>
          <p:nvPr/>
        </p:nvSpPr>
        <p:spPr bwMode="auto">
          <a:xfrm>
            <a:off x="4211638" y="4459288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altLang="en-US" sz="2400"/>
              <a:t>ดังนั้น</a:t>
            </a:r>
            <a:r>
              <a:rPr lang="en-US" altLang="en-US" sz="2400"/>
              <a:t> </a:t>
            </a:r>
            <a:endParaRPr lang="th-TH" altLang="en-US" sz="2400"/>
          </a:p>
        </p:txBody>
      </p:sp>
      <p:graphicFrame>
        <p:nvGraphicFramePr>
          <p:cNvPr id="1028106" name="Object 10"/>
          <p:cNvGraphicFramePr>
            <a:graphicFrameLocks noChangeAspect="1"/>
          </p:cNvGraphicFramePr>
          <p:nvPr/>
        </p:nvGraphicFramePr>
        <p:xfrm>
          <a:off x="1198563" y="5013325"/>
          <a:ext cx="7694612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25" name="Equation" r:id="rId7" imgW="2565360" imgH="457200" progId="Equation.3">
                  <p:embed/>
                </p:oleObj>
              </mc:Choice>
              <mc:Fallback>
                <p:oleObj name="Equation" r:id="rId7" imgW="25653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5013325"/>
                        <a:ext cx="7694612" cy="13700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E0E0-B24F-4D86-834A-A9385CC37741}" type="slidenum">
              <a:rPr lang="en-US" altLang="en-US"/>
              <a:pPr/>
              <a:t>24</a:t>
            </a:fld>
            <a:endParaRPr lang="th-TH" altLang="en-US"/>
          </a:p>
        </p:txBody>
      </p:sp>
      <p:pic>
        <p:nvPicPr>
          <p:cNvPr id="7680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349500"/>
            <a:ext cx="3575050" cy="355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0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 Laplacian mask</a:t>
            </a:r>
            <a:endParaRPr lang="th-TH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6291-A7FE-4311-894A-0A19DF08F4E8}" type="slidenum">
              <a:rPr lang="en-US" altLang="en-US"/>
              <a:pPr/>
              <a:t>25</a:t>
            </a:fld>
            <a:endParaRPr lang="th-TH" alt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Laplacian mask implemented an extension of diagonal neighbors</a:t>
            </a:r>
            <a:endParaRPr lang="th-TH" altLang="en-US" sz="3200"/>
          </a:p>
        </p:txBody>
      </p:sp>
      <p:graphicFrame>
        <p:nvGraphicFramePr>
          <p:cNvPr id="1032196" name="Object 4"/>
          <p:cNvGraphicFramePr>
            <a:graphicFrameLocks noChangeAspect="1"/>
          </p:cNvGraphicFramePr>
          <p:nvPr/>
        </p:nvGraphicFramePr>
        <p:xfrm>
          <a:off x="2700338" y="2420938"/>
          <a:ext cx="3786187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02" name="Bitmap Image" r:id="rId3" imgW="1380952" imgH="1362265" progId="Paint.Picture">
                  <p:embed/>
                </p:oleObj>
              </mc:Choice>
              <mc:Fallback>
                <p:oleObj name="Bitmap Image" r:id="rId3" imgW="1380952" imgH="136226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20938"/>
                        <a:ext cx="3786187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9C11-F110-4CA0-BF2A-DB941CE6ADA4}" type="slidenum">
              <a:rPr lang="en-US" altLang="en-US"/>
              <a:pPr/>
              <a:t>26</a:t>
            </a:fld>
            <a:endParaRPr lang="th-TH" altLang="en-US"/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Other implementation of Laplacian masks</a:t>
            </a:r>
            <a:endParaRPr lang="th-TH" altLang="en-US" sz="3200"/>
          </a:p>
        </p:txBody>
      </p:sp>
      <p:graphicFrame>
        <p:nvGraphicFramePr>
          <p:cNvPr id="1031172" name="Object 4"/>
          <p:cNvGraphicFramePr>
            <a:graphicFrameLocks noChangeAspect="1"/>
          </p:cNvGraphicFramePr>
          <p:nvPr/>
        </p:nvGraphicFramePr>
        <p:xfrm>
          <a:off x="971550" y="1954213"/>
          <a:ext cx="7200900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80" name="Bitmap Image" r:id="rId3" imgW="2771429" imgH="1390844" progId="Paint.Picture">
                  <p:embed/>
                </p:oleObj>
              </mc:Choice>
              <mc:Fallback>
                <p:oleObj name="Bitmap Image" r:id="rId3" imgW="2771429" imgH="139084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54213"/>
                        <a:ext cx="7200900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4A9-591C-420C-9BD0-87CB531ACCC5}" type="slidenum">
              <a:rPr lang="en-US" altLang="en-US"/>
              <a:pPr/>
              <a:t>27</a:t>
            </a:fld>
            <a:endParaRPr lang="th-TH" altLang="en-US"/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Effect of Laplacian Operator</a:t>
            </a:r>
            <a:endParaRPr lang="th-TH" altLang="en-US" sz="3200"/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 sz="3300">
                <a:latin typeface="Comic Sans MS" panose="030F0702030302020204" pitchFamily="66" charset="0"/>
              </a:rPr>
              <a:t>เมื่อพิจารณาเป็น</a:t>
            </a:r>
            <a:r>
              <a:rPr lang="en-US" altLang="en-US" sz="3300">
                <a:latin typeface="Comic Sans MS" panose="030F0702030302020204" pitchFamily="66" charset="0"/>
              </a:rPr>
              <a:t> derivative operator,</a:t>
            </a:r>
          </a:p>
          <a:p>
            <a:pPr lvl="1"/>
            <a:r>
              <a:rPr lang="th-TH" altLang="en-US" sz="2900">
                <a:latin typeface="Comic Sans MS" panose="030F0702030302020204" pitchFamily="66" charset="0"/>
              </a:rPr>
              <a:t>เน้นค่าระดับสีเทาในจุดที่มี</a:t>
            </a:r>
            <a:r>
              <a:rPr lang="en-US" altLang="en-US" sz="2900">
                <a:latin typeface="Comic Sans MS" panose="030F0702030302020204" pitchFamily="66" charset="0"/>
              </a:rPr>
              <a:t> discontinuities </a:t>
            </a:r>
            <a:r>
              <a:rPr lang="th-TH" altLang="en-US" sz="2900">
                <a:latin typeface="Comic Sans MS" panose="030F0702030302020204" pitchFamily="66" charset="0"/>
              </a:rPr>
              <a:t>ในภาพ</a:t>
            </a:r>
            <a:endParaRPr lang="en-US" altLang="en-US" sz="2900">
              <a:latin typeface="Comic Sans MS" panose="030F0702030302020204" pitchFamily="66" charset="0"/>
            </a:endParaRPr>
          </a:p>
          <a:p>
            <a:pPr lvl="1"/>
            <a:r>
              <a:rPr lang="th-TH" altLang="en-US" sz="2900">
                <a:latin typeface="Comic Sans MS" panose="030F0702030302020204" pitchFamily="66" charset="0"/>
              </a:rPr>
              <a:t>ลดค่าระดับความสว่างของภาพ(มืดขึ้น)</a:t>
            </a:r>
            <a:r>
              <a:rPr lang="en-US" altLang="en-US" sz="2900">
                <a:latin typeface="Comic Sans MS" panose="030F0702030302020204" pitchFamily="66" charset="0"/>
              </a:rPr>
              <a:t> </a:t>
            </a:r>
            <a:r>
              <a:rPr lang="th-TH" altLang="en-US" sz="2900">
                <a:latin typeface="Comic Sans MS" panose="030F0702030302020204" pitchFamily="66" charset="0"/>
              </a:rPr>
              <a:t>ในส่วนของภาพที่มีการเปลี่ยนแปลงค่าระดับความสว่างน้อย</a:t>
            </a:r>
            <a:endParaRPr lang="en-US" altLang="en-US" sz="2900">
              <a:latin typeface="Comic Sans MS" panose="030F0702030302020204" pitchFamily="66" charset="0"/>
            </a:endParaRPr>
          </a:p>
          <a:p>
            <a:r>
              <a:rPr lang="th-TH" altLang="en-US" sz="3300">
                <a:latin typeface="Comic Sans MS" panose="030F0702030302020204" pitchFamily="66" charset="0"/>
              </a:rPr>
              <a:t>แนวโน้มที่จะทำให้ภาพมีลักษณะ</a:t>
            </a:r>
            <a:endParaRPr lang="en-US" altLang="en-US" sz="3300">
              <a:latin typeface="Comic Sans MS" panose="030F0702030302020204" pitchFamily="66" charset="0"/>
            </a:endParaRPr>
          </a:p>
          <a:p>
            <a:pPr lvl="1"/>
            <a:r>
              <a:rPr lang="th-TH" altLang="en-US" sz="2900">
                <a:latin typeface="Comic Sans MS" panose="030F0702030302020204" pitchFamily="66" charset="0"/>
              </a:rPr>
              <a:t>เห็นส่วนที่เป็นขอบภาพ</a:t>
            </a:r>
            <a:r>
              <a:rPr lang="en-US" altLang="en-US" sz="2900">
                <a:latin typeface="Comic Sans MS" panose="030F0702030302020204" pitchFamily="66" charset="0"/>
              </a:rPr>
              <a:t>(edge) </a:t>
            </a:r>
            <a:r>
              <a:rPr lang="th-TH" altLang="en-US" sz="2900">
                <a:latin typeface="Comic Sans MS" panose="030F0702030302020204" pitchFamily="66" charset="0"/>
              </a:rPr>
              <a:t>เส้น</a:t>
            </a:r>
            <a:r>
              <a:rPr lang="en-US" altLang="en-US" sz="2900">
                <a:latin typeface="Comic Sans MS" panose="030F0702030302020204" pitchFamily="66" charset="0"/>
              </a:rPr>
              <a:t>(lines) </a:t>
            </a:r>
            <a:r>
              <a:rPr lang="th-TH" altLang="en-US" sz="2900">
                <a:latin typeface="Comic Sans MS" panose="030F0702030302020204" pitchFamily="66" charset="0"/>
              </a:rPr>
              <a:t>และส่วนที่</a:t>
            </a:r>
            <a:r>
              <a:rPr lang="en-US" altLang="en-US" sz="2900">
                <a:latin typeface="Comic Sans MS" panose="030F0702030302020204" pitchFamily="66" charset="0"/>
              </a:rPr>
              <a:t> discontinuities </a:t>
            </a:r>
            <a:r>
              <a:rPr lang="th-TH" altLang="en-US" sz="2900">
                <a:latin typeface="Comic Sans MS" panose="030F0702030302020204" pitchFamily="66" charset="0"/>
              </a:rPr>
              <a:t>ได้ชัดเจนยิ่งขึ้น</a:t>
            </a:r>
            <a:r>
              <a:rPr lang="en-US" altLang="en-US" sz="2900">
                <a:latin typeface="Comic Sans MS" panose="030F0702030302020204" pitchFamily="66" charset="0"/>
              </a:rPr>
              <a:t> </a:t>
            </a:r>
            <a:r>
              <a:rPr lang="th-TH" altLang="en-US" sz="2900">
                <a:latin typeface="Comic Sans MS" panose="030F0702030302020204" pitchFamily="66" charset="0"/>
              </a:rPr>
              <a:t>แต่ส่วนอื่นๆ ในภาพจะมืดลง</a:t>
            </a:r>
            <a:endParaRPr lang="en-US" altLang="en-US" sz="2900">
              <a:latin typeface="Comic Sans MS" panose="030F0702030302020204" pitchFamily="66" charset="0"/>
            </a:endParaRPr>
          </a:p>
          <a:p>
            <a:pPr lvl="1"/>
            <a:r>
              <a:rPr lang="th-TH" altLang="en-US" sz="2900">
                <a:latin typeface="Comic Sans MS" panose="030F0702030302020204" pitchFamily="66" charset="0"/>
              </a:rPr>
              <a:t>ส่วนที่เป็น</a:t>
            </a:r>
            <a:r>
              <a:rPr lang="en-US" altLang="en-US" sz="2900">
                <a:latin typeface="Comic Sans MS" panose="030F0702030302020204" pitchFamily="66" charset="0"/>
              </a:rPr>
              <a:t> background </a:t>
            </a:r>
            <a:r>
              <a:rPr lang="th-TH" altLang="en-US" sz="2900">
                <a:latin typeface="Comic Sans MS" panose="030F0702030302020204" pitchFamily="66" charset="0"/>
              </a:rPr>
              <a:t>จะเห็นน้อยลง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4813-DD96-4B11-9545-E4499F43AF63}" type="slidenum">
              <a:rPr lang="en-US" altLang="en-US"/>
              <a:pPr/>
              <a:t>28</a:t>
            </a:fld>
            <a:endParaRPr lang="th-TH" altLang="en-US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dirty="0"/>
              <a:t>การแก้ไขผลของการลดรายละเอียดของฉากหลัง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1771650"/>
          </a:xfrm>
        </p:spPr>
        <p:txBody>
          <a:bodyPr/>
          <a:lstStyle/>
          <a:p>
            <a:r>
              <a:rPr lang="th-TH" altLang="en-US">
                <a:latin typeface="Comic Sans MS" panose="030F0702030302020204" pitchFamily="66" charset="0"/>
              </a:rPr>
              <a:t>ใช้วิธีง่ายๆ คือ รวมภาพดั่งเดิมกับภาพจากกระบวนการ</a:t>
            </a:r>
            <a:r>
              <a:rPr lang="en-US" altLang="en-US">
                <a:latin typeface="Comic Sans MS" panose="030F0702030302020204" pitchFamily="66" charset="0"/>
              </a:rPr>
              <a:t> Laplacian </a:t>
            </a:r>
            <a:r>
              <a:rPr lang="th-TH" altLang="en-US">
                <a:latin typeface="Comic Sans MS" panose="030F0702030302020204" pitchFamily="66" charset="0"/>
              </a:rPr>
              <a:t>เข้าด้วยกัน</a:t>
            </a:r>
            <a:endParaRPr lang="en-US" altLang="en-US">
              <a:latin typeface="Comic Sans MS" panose="030F0702030302020204" pitchFamily="66" charset="0"/>
            </a:endParaRPr>
          </a:p>
          <a:p>
            <a:r>
              <a:rPr lang="th-TH" altLang="en-US">
                <a:latin typeface="Comic Sans MS" panose="030F0702030302020204" pitchFamily="66" charset="0"/>
              </a:rPr>
              <a:t>ให้ระมัดระวังเรื่อง เครื่องหมายของ</a:t>
            </a:r>
            <a:r>
              <a:rPr lang="en-US" altLang="en-US">
                <a:latin typeface="Comic Sans MS" panose="030F0702030302020204" pitchFamily="66" charset="0"/>
              </a:rPr>
              <a:t> Laplacian filter </a:t>
            </a:r>
            <a:r>
              <a:rPr lang="th-TH" altLang="en-US">
                <a:latin typeface="Comic Sans MS" panose="030F0702030302020204" pitchFamily="66" charset="0"/>
              </a:rPr>
              <a:t>ที่ใช้ด้วย</a:t>
            </a:r>
            <a:endParaRPr lang="en-US" altLang="en-US">
              <a:latin typeface="Comic Sans MS" panose="030F0702030302020204" pitchFamily="66" charset="0"/>
            </a:endParaRPr>
          </a:p>
          <a:p>
            <a:endParaRPr lang="th-TH" altLang="en-US">
              <a:latin typeface="Comic Sans MS" panose="030F0702030302020204" pitchFamily="66" charset="0"/>
            </a:endParaRPr>
          </a:p>
        </p:txBody>
      </p:sp>
      <p:grpSp>
        <p:nvGrpSpPr>
          <p:cNvPr id="1035277" name="Group 13"/>
          <p:cNvGrpSpPr>
            <a:grpSpLocks/>
          </p:cNvGrpSpPr>
          <p:nvPr/>
        </p:nvGrpSpPr>
        <p:grpSpPr bwMode="auto">
          <a:xfrm>
            <a:off x="468313" y="3789363"/>
            <a:ext cx="8424862" cy="2605087"/>
            <a:chOff x="295" y="2387"/>
            <a:chExt cx="5307" cy="1641"/>
          </a:xfrm>
        </p:grpSpPr>
        <p:graphicFrame>
          <p:nvGraphicFramePr>
            <p:cNvPr id="1035268" name="Object 4"/>
            <p:cNvGraphicFramePr>
              <a:graphicFrameLocks noChangeAspect="1"/>
            </p:cNvGraphicFramePr>
            <p:nvPr/>
          </p:nvGraphicFramePr>
          <p:xfrm>
            <a:off x="295" y="2595"/>
            <a:ext cx="2926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83" name="Equation" r:id="rId3" imgW="1866600" imgH="482400" progId="Equation.3">
                    <p:embed/>
                  </p:oleObj>
                </mc:Choice>
                <mc:Fallback>
                  <p:oleObj name="Equation" r:id="rId3" imgW="1866600" imgH="482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595"/>
                          <a:ext cx="2926" cy="75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272" name="AutoShape 8"/>
            <p:cNvSpPr>
              <a:spLocks/>
            </p:cNvSpPr>
            <p:nvPr/>
          </p:nvSpPr>
          <p:spPr bwMode="auto">
            <a:xfrm>
              <a:off x="3606" y="2387"/>
              <a:ext cx="1996" cy="662"/>
            </a:xfrm>
            <a:prstGeom prst="borderCallout2">
              <a:avLst>
                <a:gd name="adj1" fmla="val 10875"/>
                <a:gd name="adj2" fmla="val -2403"/>
                <a:gd name="adj3" fmla="val 10875"/>
                <a:gd name="adj4" fmla="val -11824"/>
                <a:gd name="adj5" fmla="val 65560"/>
                <a:gd name="adj6" fmla="val -21542"/>
              </a:avLst>
            </a:prstGeom>
            <a:solidFill>
              <a:srgbClr val="5A79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n-US" sz="2000"/>
                <a:t>if the center coefficient of the Laplacian mask is negative</a:t>
              </a:r>
              <a:endParaRPr lang="th-TH" altLang="en-US" sz="2000"/>
            </a:p>
          </p:txBody>
        </p:sp>
        <p:sp>
          <p:nvSpPr>
            <p:cNvPr id="1035273" name="AutoShape 9"/>
            <p:cNvSpPr>
              <a:spLocks/>
            </p:cNvSpPr>
            <p:nvPr/>
          </p:nvSpPr>
          <p:spPr bwMode="auto">
            <a:xfrm>
              <a:off x="3606" y="3366"/>
              <a:ext cx="1996" cy="662"/>
            </a:xfrm>
            <a:prstGeom prst="borderCallout2">
              <a:avLst>
                <a:gd name="adj1" fmla="val 10875"/>
                <a:gd name="adj2" fmla="val -2403"/>
                <a:gd name="adj3" fmla="val 10875"/>
                <a:gd name="adj4" fmla="val -11120"/>
                <a:gd name="adj5" fmla="val -27491"/>
                <a:gd name="adj6" fmla="val -22444"/>
              </a:avLst>
            </a:prstGeom>
            <a:solidFill>
              <a:srgbClr val="5A79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n-US" sz="2000"/>
                <a:t>if the center coefficient of the Laplacian mask is positive</a:t>
              </a:r>
              <a:endParaRPr lang="th-TH" altLang="en-US" sz="20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6B2-91BB-4740-98EA-5663D361F5AD}" type="slidenum">
              <a:rPr lang="en-US" altLang="en-US"/>
              <a:pPr/>
              <a:t>29</a:t>
            </a:fld>
            <a:endParaRPr lang="th-TH" altLang="en-US"/>
          </a:p>
        </p:txBody>
      </p:sp>
      <p:sp>
        <p:nvSpPr>
          <p:cNvPr id="7690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  <p:graphicFrame>
        <p:nvGraphicFramePr>
          <p:cNvPr id="769032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468313" y="2017713"/>
          <a:ext cx="3921125" cy="45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73" name="Bitmap Image" r:id="rId3" imgW="3828571" imgH="4401164" progId="Paint.Picture">
                  <p:embed/>
                </p:oleObj>
              </mc:Choice>
              <mc:Fallback>
                <p:oleObj name="Bitmap Image" r:id="rId3" imgW="3828571" imgH="440116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17713"/>
                        <a:ext cx="3921125" cy="450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33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819650" y="2017713"/>
            <a:ext cx="4135438" cy="4435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 dirty="0">
                <a:latin typeface="Comic Sans MS" panose="030F0702030302020204" pitchFamily="66" charset="0"/>
              </a:rPr>
              <a:t>a). </a:t>
            </a:r>
            <a:r>
              <a:rPr lang="th-TH" altLang="en-US" sz="2100" dirty="0">
                <a:latin typeface="Comic Sans MS" panose="030F0702030302020204" pitchFamily="66" charset="0"/>
              </a:rPr>
              <a:t>ภาพขั้วโลกเหนือของดวงจันทร์</a:t>
            </a:r>
            <a:endParaRPr lang="en-US" altLang="en-US" sz="21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100" dirty="0">
                <a:latin typeface="Comic Sans MS" panose="030F0702030302020204" pitchFamily="66" charset="0"/>
              </a:rPr>
              <a:t>b). </a:t>
            </a:r>
            <a:r>
              <a:rPr lang="th-TH" altLang="en-US" sz="2100" dirty="0">
                <a:latin typeface="Comic Sans MS" panose="030F0702030302020204" pitchFamily="66" charset="0"/>
              </a:rPr>
              <a:t>ใช้ </a:t>
            </a:r>
            <a:r>
              <a:rPr lang="en-US" altLang="en-US" sz="2100" dirty="0">
                <a:latin typeface="Comic Sans MS" panose="030F0702030302020204" pitchFamily="66" charset="0"/>
              </a:rPr>
              <a:t>Laplacian-filtered </a:t>
            </a:r>
          </a:p>
          <a:p>
            <a:pPr>
              <a:lnSpc>
                <a:spcPct val="80000"/>
              </a:lnSpc>
            </a:pPr>
            <a:endParaRPr lang="en-US" altLang="en-US" sz="21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endParaRPr lang="en-US" altLang="en-US" sz="21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endParaRPr lang="en-US" altLang="en-US" sz="21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endParaRPr lang="en-US" altLang="en-US" sz="21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100" dirty="0">
                <a:latin typeface="Comic Sans MS" panose="030F0702030302020204" pitchFamily="66" charset="0"/>
              </a:rPr>
              <a:t>c). </a:t>
            </a:r>
            <a:r>
              <a:rPr lang="th-TH" altLang="en-US" sz="2100" dirty="0">
                <a:latin typeface="Comic Sans MS" panose="030F0702030302020204" pitchFamily="66" charset="0"/>
              </a:rPr>
              <a:t>ทำการ</a:t>
            </a:r>
            <a:r>
              <a:rPr lang="en-US" altLang="en-US" sz="2100" dirty="0">
                <a:latin typeface="Comic Sans MS" panose="030F0702030302020204" pitchFamily="66" charset="0"/>
              </a:rPr>
              <a:t> scaled </a:t>
            </a:r>
            <a:r>
              <a:rPr lang="th-TH" altLang="en-US" sz="2100" dirty="0">
                <a:latin typeface="Comic Sans MS" panose="030F0702030302020204" pitchFamily="66" charset="0"/>
              </a:rPr>
              <a:t>เพื่อให้สามารถเห็นภาพได้</a:t>
            </a:r>
            <a:endParaRPr lang="en-US" altLang="en-US" sz="21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100" dirty="0">
                <a:latin typeface="Comic Sans MS" panose="030F0702030302020204" pitchFamily="66" charset="0"/>
              </a:rPr>
              <a:t>d). </a:t>
            </a:r>
            <a:r>
              <a:rPr lang="th-TH" altLang="en-US" sz="2100" dirty="0">
                <a:latin typeface="Comic Sans MS" panose="030F0702030302020204" pitchFamily="66" charset="0"/>
              </a:rPr>
              <a:t>ภาพที่ได้ซึ่งเกิดจากการรวมภาพดั้งเดิมกับภาพที่ได้จากกระบวนการ </a:t>
            </a:r>
            <a:r>
              <a:rPr lang="en-US" altLang="en-US" sz="2100" dirty="0">
                <a:latin typeface="Comic Sans MS" panose="030F0702030302020204" pitchFamily="66" charset="0"/>
              </a:rPr>
              <a:t>Laplacian </a:t>
            </a:r>
            <a:endParaRPr lang="th-TH" altLang="en-US" sz="2100" dirty="0">
              <a:latin typeface="Comic Sans MS" panose="030F0702030302020204" pitchFamily="66" charset="0"/>
            </a:endParaRPr>
          </a:p>
        </p:txBody>
      </p:sp>
      <p:graphicFrame>
        <p:nvGraphicFramePr>
          <p:cNvPr id="769066" name="Group 42"/>
          <p:cNvGraphicFramePr>
            <a:graphicFrameLocks noGrp="1"/>
          </p:cNvGraphicFramePr>
          <p:nvPr/>
        </p:nvGraphicFramePr>
        <p:xfrm>
          <a:off x="6084888" y="2852738"/>
          <a:ext cx="1295400" cy="976313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395596876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6207684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930458873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1</a:t>
                      </a:r>
                      <a:endParaRPr kumimoji="0" lang="th-TH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1</a:t>
                      </a:r>
                      <a:endParaRPr kumimoji="0" lang="th-TH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1</a:t>
                      </a:r>
                      <a:endParaRPr kumimoji="0" lang="th-TH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345699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1</a:t>
                      </a:r>
                      <a:endParaRPr kumimoji="0" lang="th-TH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-8</a:t>
                      </a:r>
                      <a:endParaRPr kumimoji="0" lang="th-TH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1</a:t>
                      </a:r>
                      <a:endParaRPr kumimoji="0" lang="th-TH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543041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1</a:t>
                      </a:r>
                      <a:endParaRPr kumimoji="0" lang="th-TH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1</a:t>
                      </a:r>
                      <a:endParaRPr kumimoji="0" lang="th-TH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1</a:t>
                      </a:r>
                      <a:endParaRPr kumimoji="0" lang="th-TH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3715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9FA7-E55C-4BFC-8060-6E4B48357409}" type="slidenum">
              <a:rPr lang="en-US" altLang="en-US"/>
              <a:pPr/>
              <a:t>3</a:t>
            </a:fld>
            <a:endParaRPr lang="th-TH" altLang="en-US"/>
          </a:p>
        </p:txBody>
      </p:sp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Filtering</a:t>
            </a:r>
            <a:endParaRPr lang="th-TH" altLang="en-US"/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1698625"/>
          </a:xfrm>
        </p:spPr>
        <p:txBody>
          <a:bodyPr/>
          <a:lstStyle/>
          <a:p>
            <a:r>
              <a:rPr lang="th-TH" altLang="en-US">
                <a:latin typeface="Comic Sans MS" panose="030F0702030302020204" pitchFamily="66" charset="0"/>
              </a:rPr>
              <a:t>การกรองเป็นเชิงเส้น (</a:t>
            </a:r>
            <a:r>
              <a:rPr lang="en-US" altLang="en-US">
                <a:latin typeface="Comic Sans MS" panose="030F0702030302020204" pitchFamily="66" charset="0"/>
              </a:rPr>
              <a:t>Linear Filtering) </a:t>
            </a:r>
            <a:r>
              <a:rPr lang="th-TH" altLang="en-US">
                <a:latin typeface="Comic Sans MS" panose="030F0702030302020204" pitchFamily="66" charset="0"/>
              </a:rPr>
              <a:t>ของภาพ </a:t>
            </a:r>
            <a:r>
              <a:rPr lang="en-US" altLang="en-US">
                <a:latin typeface="Comic Sans MS" panose="030F0702030302020204" pitchFamily="66" charset="0"/>
              </a:rPr>
              <a:t>f </a:t>
            </a:r>
            <a:r>
              <a:rPr lang="th-TH" altLang="en-US">
                <a:latin typeface="Comic Sans MS" panose="030F0702030302020204" pitchFamily="66" charset="0"/>
              </a:rPr>
              <a:t>ซึ่งมีขนาด</a:t>
            </a:r>
            <a:r>
              <a:rPr lang="en-US" altLang="en-US">
                <a:latin typeface="Comic Sans MS" panose="030F0702030302020204" pitchFamily="66" charset="0"/>
              </a:rPr>
              <a:t> MxN </a:t>
            </a:r>
            <a:r>
              <a:rPr lang="th-TH" altLang="en-US">
                <a:latin typeface="Comic Sans MS" panose="030F0702030302020204" pitchFamily="66" charset="0"/>
              </a:rPr>
              <a:t>ด้วย </a:t>
            </a:r>
            <a:r>
              <a:rPr lang="en-US" altLang="en-US">
                <a:latin typeface="Comic Sans MS" panose="030F0702030302020204" pitchFamily="66" charset="0"/>
              </a:rPr>
              <a:t>filter mask </a:t>
            </a:r>
            <a:r>
              <a:rPr lang="th-TH" altLang="en-US">
                <a:latin typeface="Comic Sans MS" panose="030F0702030302020204" pitchFamily="66" charset="0"/>
              </a:rPr>
              <a:t>ขนาด</a:t>
            </a:r>
            <a:r>
              <a:rPr lang="en-US" altLang="en-US">
                <a:latin typeface="Comic Sans MS" panose="030F0702030302020204" pitchFamily="66" charset="0"/>
              </a:rPr>
              <a:t> mxn </a:t>
            </a:r>
            <a:r>
              <a:rPr lang="th-TH" altLang="en-US">
                <a:latin typeface="Comic Sans MS" panose="030F0702030302020204" pitchFamily="66" charset="0"/>
              </a:rPr>
              <a:t>คำนวณโดยใช้สูตร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endParaRPr lang="th-TH" altLang="en-US">
              <a:latin typeface="Comic Sans MS" panose="030F0702030302020204" pitchFamily="66" charset="0"/>
            </a:endParaRPr>
          </a:p>
        </p:txBody>
      </p:sp>
      <p:grpSp>
        <p:nvGrpSpPr>
          <p:cNvPr id="1004554" name="Group 10"/>
          <p:cNvGrpSpPr>
            <a:grpSpLocks/>
          </p:cNvGrpSpPr>
          <p:nvPr/>
        </p:nvGrpSpPr>
        <p:grpSpPr bwMode="auto">
          <a:xfrm>
            <a:off x="1619250" y="3794125"/>
            <a:ext cx="6408738" cy="1939925"/>
            <a:chOff x="1020" y="2296"/>
            <a:chExt cx="4037" cy="1222"/>
          </a:xfrm>
        </p:grpSpPr>
        <p:graphicFrame>
          <p:nvGraphicFramePr>
            <p:cNvPr id="1004548" name="Object 4"/>
            <p:cNvGraphicFramePr>
              <a:graphicFrameLocks noChangeAspect="1"/>
            </p:cNvGraphicFramePr>
            <p:nvPr/>
          </p:nvGraphicFramePr>
          <p:xfrm>
            <a:off x="1020" y="2296"/>
            <a:ext cx="4037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560" name="Equation" r:id="rId3" imgW="2222280" imgH="431640" progId="Equation.3">
                    <p:embed/>
                  </p:oleObj>
                </mc:Choice>
                <mc:Fallback>
                  <p:oleObj name="Equation" r:id="rId3" imgW="2222280" imgH="431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96"/>
                          <a:ext cx="4037" cy="78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549" name="Text Box 5"/>
            <p:cNvSpPr txBox="1">
              <a:spLocks noChangeArrowheads="1"/>
            </p:cNvSpPr>
            <p:nvPr/>
          </p:nvSpPr>
          <p:spPr bwMode="auto">
            <a:xfrm>
              <a:off x="1325" y="3230"/>
              <a:ext cx="3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h-TH" altLang="en-US" sz="2400">
                  <a:latin typeface="Tahoma" panose="020B0604030504040204" pitchFamily="34" charset="0"/>
                </a:rPr>
                <a:t>โดย</a:t>
              </a:r>
              <a:r>
                <a:rPr lang="en-US" altLang="en-US" sz="2400">
                  <a:latin typeface="Tahoma" panose="020B0604030504040204" pitchFamily="34" charset="0"/>
                </a:rPr>
                <a:t> a = (m-1)/2   </a:t>
              </a:r>
              <a:r>
                <a:rPr lang="th-TH" altLang="en-US" sz="2400">
                  <a:latin typeface="Tahoma" panose="020B0604030504040204" pitchFamily="34" charset="0"/>
                </a:rPr>
                <a:t>และ</a:t>
              </a:r>
              <a:r>
                <a:rPr lang="en-US" altLang="en-US" sz="2400">
                  <a:latin typeface="Tahoma" panose="020B0604030504040204" pitchFamily="34" charset="0"/>
                </a:rPr>
                <a:t>    b = (n-1)/2</a:t>
              </a:r>
              <a:endParaRPr lang="th-TH" altLang="en-US" sz="24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416C-0B26-4CFD-9FDD-A348AE5FFE5B}" type="slidenum">
              <a:rPr lang="en-US" altLang="en-US"/>
              <a:pPr/>
              <a:t>30</a:t>
            </a:fld>
            <a:endParaRPr lang="th-TH" altLang="en-US"/>
          </a:p>
        </p:txBody>
      </p:sp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1116013" y="404813"/>
            <a:ext cx="7777162" cy="470898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import cv2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import </a:t>
            </a:r>
            <a:r>
              <a:rPr lang="en-US" altLang="en-US" sz="2000" dirty="0" err="1">
                <a:latin typeface="Courier New" panose="02070309020205020404" pitchFamily="49" charset="0"/>
              </a:rPr>
              <a:t>numpy</a:t>
            </a:r>
            <a:r>
              <a:rPr lang="en-US" altLang="en-US" sz="2000" dirty="0">
                <a:latin typeface="Courier New" panose="02070309020205020404" pitchFamily="49" charset="0"/>
              </a:rPr>
              <a:t> as np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# image path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path = r'Fig0338.tif'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# using </a:t>
            </a:r>
            <a:r>
              <a:rPr lang="en-US" altLang="en-US" sz="2000" dirty="0" err="1">
                <a:latin typeface="Courier New" panose="02070309020205020404" pitchFamily="49" charset="0"/>
              </a:rPr>
              <a:t>imread</a:t>
            </a:r>
            <a:r>
              <a:rPr lang="en-US" altLang="en-US" sz="2000" dirty="0">
                <a:latin typeface="Courier New" panose="02070309020205020404" pitchFamily="49" charset="0"/>
              </a:rPr>
              <a:t>()  </a:t>
            </a:r>
          </a:p>
          <a:p>
            <a:r>
              <a:rPr lang="en-US" altLang="en-US" sz="2000" dirty="0" err="1">
                <a:latin typeface="Courier New" panose="02070309020205020404" pitchFamily="49" charset="0"/>
              </a:rPr>
              <a:t>img</a:t>
            </a:r>
            <a:r>
              <a:rPr lang="en-US" altLang="en-US" sz="2000" dirty="0">
                <a:latin typeface="Courier New" panose="02070309020205020404" pitchFamily="49" charset="0"/>
              </a:rPr>
              <a:t> = cv2.imread(path)</a:t>
            </a:r>
          </a:p>
          <a:p>
            <a:r>
              <a:rPr lang="en-US" altLang="en-US" sz="2000" dirty="0" err="1">
                <a:latin typeface="Courier New" panose="02070309020205020404" pitchFamily="49" charset="0"/>
              </a:rPr>
              <a:t>dst</a:t>
            </a:r>
            <a:r>
              <a:rPr lang="en-US" altLang="en-US" sz="2000" dirty="0">
                <a:latin typeface="Courier New" panose="02070309020205020404" pitchFamily="49" charset="0"/>
              </a:rPr>
              <a:t> = cv2.Laplacian(</a:t>
            </a:r>
            <a:r>
              <a:rPr lang="en-US" altLang="en-US" sz="2000" dirty="0" err="1">
                <a:latin typeface="Courier New" panose="02070309020205020404" pitchFamily="49" charset="0"/>
              </a:rPr>
              <a:t>img</a:t>
            </a:r>
            <a:r>
              <a:rPr lang="en-US" altLang="en-US" sz="2000" dirty="0">
                <a:latin typeface="Courier New" panose="02070309020205020404" pitchFamily="49" charset="0"/>
              </a:rPr>
              <a:t>, -1, </a:t>
            </a:r>
            <a:r>
              <a:rPr lang="en-US" altLang="en-US" sz="2000" dirty="0" err="1">
                <a:latin typeface="Courier New" panose="02070309020205020404" pitchFamily="49" charset="0"/>
              </a:rPr>
              <a:t>ksize</a:t>
            </a:r>
            <a:r>
              <a:rPr lang="en-US" altLang="en-US" sz="2000" dirty="0">
                <a:latin typeface="Courier New" panose="02070309020205020404" pitchFamily="49" charset="0"/>
              </a:rPr>
              <a:t>=3)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im2=</a:t>
            </a:r>
            <a:r>
              <a:rPr lang="en-US" altLang="en-US" sz="2000" dirty="0" err="1">
                <a:latin typeface="Courier New" panose="02070309020205020404" pitchFamily="49" charset="0"/>
              </a:rPr>
              <a:t>img+dst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cv2.imshow('Laplacian', </a:t>
            </a:r>
            <a:r>
              <a:rPr lang="en-US" altLang="en-US" sz="2000" dirty="0" err="1">
                <a:latin typeface="Courier New" panose="02070309020205020404" pitchFamily="49" charset="0"/>
              </a:rPr>
              <a:t>np.hstack</a:t>
            </a:r>
            <a:r>
              <a:rPr lang="en-US" altLang="en-US" sz="2000" dirty="0">
                <a:latin typeface="Courier New" panose="02070309020205020404" pitchFamily="49" charset="0"/>
              </a:rPr>
              <a:t>((</a:t>
            </a:r>
            <a:r>
              <a:rPr lang="en-US" altLang="en-US" sz="2000" dirty="0" err="1">
                <a:latin typeface="Courier New" panose="02070309020205020404" pitchFamily="49" charset="0"/>
              </a:rPr>
              <a:t>img</a:t>
            </a:r>
            <a:r>
              <a:rPr lang="en-US" altLang="en-US" sz="2000" dirty="0">
                <a:latin typeface="Courier New" panose="02070309020205020404" pitchFamily="49" charset="0"/>
              </a:rPr>
              <a:t>, dst,im2)))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cv2.waitKey(0);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cv2.destroyAllWindows();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cv2.waitKey(1) </a:t>
            </a:r>
            <a:endParaRPr lang="th-TH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54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DD96-F7CA-4AA4-9219-22813403572C}" type="slidenum">
              <a:rPr lang="en-US" altLang="en-US"/>
              <a:pPr/>
              <a:t>31</a:t>
            </a:fld>
            <a:endParaRPr lang="th-TH" altLang="en-US"/>
          </a:p>
        </p:txBody>
      </p:sp>
      <p:sp>
        <p:nvSpPr>
          <p:cNvPr id="104040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Mask of Laplacian + addition</a:t>
            </a:r>
            <a:endParaRPr lang="th-TH" altLang="en-US"/>
          </a:p>
        </p:txBody>
      </p:sp>
      <p:sp>
        <p:nvSpPr>
          <p:cNvPr id="1040408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 sz="3700">
                <a:latin typeface="Comic Sans MS" panose="030F0702030302020204" pitchFamily="66" charset="0"/>
              </a:rPr>
              <a:t>เพื่อให้การคำนวณทำได้ง่ายขึ้น เราสามารถสร้าง </a:t>
            </a:r>
            <a:r>
              <a:rPr lang="en-US" altLang="en-US" sz="3700">
                <a:latin typeface="Comic Sans MS" panose="030F0702030302020204" pitchFamily="66" charset="0"/>
              </a:rPr>
              <a:t>mask </a:t>
            </a:r>
            <a:r>
              <a:rPr lang="th-TH" altLang="en-US" sz="3700">
                <a:latin typeface="Comic Sans MS" panose="030F0702030302020204" pitchFamily="66" charset="0"/>
              </a:rPr>
              <a:t>ซึ่งรวม </a:t>
            </a:r>
            <a:r>
              <a:rPr lang="en-US" altLang="en-US" sz="3700">
                <a:latin typeface="Comic Sans MS" panose="030F0702030302020204" pitchFamily="66" charset="0"/>
              </a:rPr>
              <a:t>Operator </a:t>
            </a:r>
            <a:r>
              <a:rPr lang="th-TH" altLang="en-US" sz="3700">
                <a:latin typeface="Comic Sans MS" panose="030F0702030302020204" pitchFamily="66" charset="0"/>
              </a:rPr>
              <a:t>ทั้งสองเข้าด้วยกัน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6744-40F3-4330-B7CE-A5D7DD5C57AF}" type="slidenum">
              <a:rPr lang="en-US" altLang="en-US"/>
              <a:pPr/>
              <a:t>32</a:t>
            </a:fld>
            <a:endParaRPr lang="th-TH" altLang="en-US"/>
          </a:p>
        </p:txBody>
      </p:sp>
      <p:sp>
        <p:nvSpPr>
          <p:cNvPr id="104143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Mask of Laplacian + addition</a:t>
            </a:r>
            <a:endParaRPr lang="th-TH" altLang="en-US"/>
          </a:p>
        </p:txBody>
      </p:sp>
      <p:graphicFrame>
        <p:nvGraphicFramePr>
          <p:cNvPr id="1041412" name="Object 4"/>
          <p:cNvGraphicFramePr>
            <a:graphicFrameLocks noChangeAspect="1"/>
          </p:cNvGraphicFramePr>
          <p:nvPr/>
        </p:nvGraphicFramePr>
        <p:xfrm>
          <a:off x="900113" y="2205038"/>
          <a:ext cx="7524750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38" name="Equation" r:id="rId3" imgW="2793960" imgH="888840" progId="Equation.3">
                  <p:embed/>
                </p:oleObj>
              </mc:Choice>
              <mc:Fallback>
                <p:oleObj name="Equation" r:id="rId3" imgW="27939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7524750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413" name="Group 5"/>
          <p:cNvGraphicFramePr>
            <a:graphicFrameLocks noGrp="1"/>
          </p:cNvGraphicFramePr>
          <p:nvPr/>
        </p:nvGraphicFramePr>
        <p:xfrm>
          <a:off x="3348038" y="4868863"/>
          <a:ext cx="2447925" cy="1728788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4060415538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37604354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506432498"/>
                    </a:ext>
                  </a:extLst>
                </a:gridCol>
              </a:tblGrid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579109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5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339170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5995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06B8-BD7A-4032-8B1C-4CAB49B8A594}" type="slidenum">
              <a:rPr lang="en-US" altLang="en-US"/>
              <a:pPr/>
              <a:t>33</a:t>
            </a:fld>
            <a:endParaRPr lang="th-TH" altLang="en-US"/>
          </a:p>
        </p:txBody>
      </p:sp>
      <p:pic>
        <p:nvPicPr>
          <p:cNvPr id="770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76250"/>
            <a:ext cx="6011862" cy="579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0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E12A-EF6E-4F67-B543-9B534F14B2C7}" type="slidenum">
              <a:rPr lang="en-US" altLang="en-US"/>
              <a:pPr/>
              <a:t>34</a:t>
            </a:fld>
            <a:endParaRPr lang="th-TH" altLang="en-US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  <a:endParaRPr lang="th-TH" altLang="en-US"/>
          </a:p>
        </p:txBody>
      </p:sp>
      <p:graphicFrame>
        <p:nvGraphicFramePr>
          <p:cNvPr id="1044484" name="Group 4"/>
          <p:cNvGraphicFramePr>
            <a:graphicFrameLocks noGrp="1"/>
          </p:cNvGraphicFramePr>
          <p:nvPr/>
        </p:nvGraphicFramePr>
        <p:xfrm>
          <a:off x="1403350" y="2636838"/>
          <a:ext cx="1385888" cy="1311275"/>
        </p:xfrm>
        <a:graphic>
          <a:graphicData uri="http://schemas.openxmlformats.org/drawingml/2006/table">
            <a:tbl>
              <a:tblPr/>
              <a:tblGrid>
                <a:gridCol w="461963">
                  <a:extLst>
                    <a:ext uri="{9D8B030D-6E8A-4147-A177-3AD203B41FA5}">
                      <a16:colId xmlns:a16="http://schemas.microsoft.com/office/drawing/2014/main" val="1936361418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33663116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619263206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965133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5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9994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79412"/>
                  </a:ext>
                </a:extLst>
              </a:tr>
            </a:tbl>
          </a:graphicData>
        </a:graphic>
      </p:graphicFrame>
      <p:graphicFrame>
        <p:nvGraphicFramePr>
          <p:cNvPr id="1044546" name="Group 66"/>
          <p:cNvGraphicFramePr>
            <a:graphicFrameLocks noGrp="1"/>
          </p:cNvGraphicFramePr>
          <p:nvPr/>
        </p:nvGraphicFramePr>
        <p:xfrm>
          <a:off x="4067175" y="2565400"/>
          <a:ext cx="1412875" cy="1290955"/>
        </p:xfrm>
        <a:graphic>
          <a:graphicData uri="http://schemas.openxmlformats.org/drawingml/2006/table">
            <a:tbl>
              <a:tblPr/>
              <a:tblGrid>
                <a:gridCol w="477838">
                  <a:extLst>
                    <a:ext uri="{9D8B030D-6E8A-4147-A177-3AD203B41FA5}">
                      <a16:colId xmlns:a16="http://schemas.microsoft.com/office/drawing/2014/main" val="187331639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091462436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957278875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629545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64463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789091"/>
                  </a:ext>
                </a:extLst>
              </a:tr>
            </a:tbl>
          </a:graphicData>
        </a:graphic>
      </p:graphicFrame>
      <p:graphicFrame>
        <p:nvGraphicFramePr>
          <p:cNvPr id="1044502" name="Object 22"/>
          <p:cNvGraphicFramePr>
            <a:graphicFrameLocks noChangeAspect="1"/>
          </p:cNvGraphicFramePr>
          <p:nvPr/>
        </p:nvGraphicFramePr>
        <p:xfrm>
          <a:off x="2987675" y="260350"/>
          <a:ext cx="561657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0" name="Equation" r:id="rId3" imgW="1866600" imgH="482400" progId="Equation.3">
                  <p:embed/>
                </p:oleObj>
              </mc:Choice>
              <mc:Fallback>
                <p:oleObj name="Equation" r:id="rId3" imgW="1866600" imgH="48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60350"/>
                        <a:ext cx="5616575" cy="14525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03" name="Text Box 23"/>
          <p:cNvSpPr txBox="1">
            <a:spLocks noChangeArrowheads="1"/>
          </p:cNvSpPr>
          <p:nvPr/>
        </p:nvSpPr>
        <p:spPr bwMode="auto">
          <a:xfrm>
            <a:off x="3275013" y="3068638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=</a:t>
            </a:r>
            <a:endParaRPr lang="th-TH" altLang="en-US" sz="2400">
              <a:latin typeface="Tahoma" panose="020B0604030504040204" pitchFamily="34" charset="0"/>
            </a:endParaRPr>
          </a:p>
        </p:txBody>
      </p:sp>
      <p:sp>
        <p:nvSpPr>
          <p:cNvPr id="1044522" name="Text Box 42"/>
          <p:cNvSpPr txBox="1">
            <a:spLocks noChangeArrowheads="1"/>
          </p:cNvSpPr>
          <p:nvPr/>
        </p:nvSpPr>
        <p:spPr bwMode="auto">
          <a:xfrm>
            <a:off x="6011863" y="299720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+</a:t>
            </a:r>
            <a:endParaRPr lang="th-TH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044523" name="Group 43"/>
          <p:cNvGraphicFramePr>
            <a:graphicFrameLocks noGrp="1"/>
          </p:cNvGraphicFramePr>
          <p:nvPr/>
        </p:nvGraphicFramePr>
        <p:xfrm>
          <a:off x="6875463" y="2565400"/>
          <a:ext cx="1385887" cy="1290955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4235173470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116121205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3848785955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886828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23673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751009"/>
                  </a:ext>
                </a:extLst>
              </a:tr>
            </a:tbl>
          </a:graphicData>
        </a:graphic>
      </p:graphicFrame>
      <p:graphicFrame>
        <p:nvGraphicFramePr>
          <p:cNvPr id="1044549" name="Group 69"/>
          <p:cNvGraphicFramePr>
            <a:graphicFrameLocks noGrp="1"/>
          </p:cNvGraphicFramePr>
          <p:nvPr/>
        </p:nvGraphicFramePr>
        <p:xfrm>
          <a:off x="1403350" y="4724400"/>
          <a:ext cx="1385888" cy="1311275"/>
        </p:xfrm>
        <a:graphic>
          <a:graphicData uri="http://schemas.openxmlformats.org/drawingml/2006/table">
            <a:tbl>
              <a:tblPr/>
              <a:tblGrid>
                <a:gridCol w="461963">
                  <a:extLst>
                    <a:ext uri="{9D8B030D-6E8A-4147-A177-3AD203B41FA5}">
                      <a16:colId xmlns:a16="http://schemas.microsoft.com/office/drawing/2014/main" val="896053785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50201392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357420867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929142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9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22229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09665"/>
                  </a:ext>
                </a:extLst>
              </a:tr>
            </a:tbl>
          </a:graphicData>
        </a:graphic>
      </p:graphicFrame>
      <p:graphicFrame>
        <p:nvGraphicFramePr>
          <p:cNvPr id="1044567" name="Group 87"/>
          <p:cNvGraphicFramePr>
            <a:graphicFrameLocks noGrp="1"/>
          </p:cNvGraphicFramePr>
          <p:nvPr/>
        </p:nvGraphicFramePr>
        <p:xfrm>
          <a:off x="4067175" y="4652963"/>
          <a:ext cx="1412875" cy="1290955"/>
        </p:xfrm>
        <a:graphic>
          <a:graphicData uri="http://schemas.openxmlformats.org/drawingml/2006/table">
            <a:tbl>
              <a:tblPr/>
              <a:tblGrid>
                <a:gridCol w="477838">
                  <a:extLst>
                    <a:ext uri="{9D8B030D-6E8A-4147-A177-3AD203B41FA5}">
                      <a16:colId xmlns:a16="http://schemas.microsoft.com/office/drawing/2014/main" val="368330537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0426542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1316440267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70480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83832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79190"/>
                  </a:ext>
                </a:extLst>
              </a:tr>
            </a:tbl>
          </a:graphicData>
        </a:graphic>
      </p:graphicFrame>
      <p:sp>
        <p:nvSpPr>
          <p:cNvPr id="1044585" name="Text Box 105"/>
          <p:cNvSpPr txBox="1">
            <a:spLocks noChangeArrowheads="1"/>
          </p:cNvSpPr>
          <p:nvPr/>
        </p:nvSpPr>
        <p:spPr bwMode="auto">
          <a:xfrm>
            <a:off x="3275013" y="515620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=</a:t>
            </a:r>
            <a:endParaRPr lang="th-TH" altLang="en-US" sz="2400">
              <a:latin typeface="Tahoma" panose="020B0604030504040204" pitchFamily="34" charset="0"/>
            </a:endParaRPr>
          </a:p>
        </p:txBody>
      </p:sp>
      <p:sp>
        <p:nvSpPr>
          <p:cNvPr id="1044586" name="Text Box 106"/>
          <p:cNvSpPr txBox="1">
            <a:spLocks noChangeArrowheads="1"/>
          </p:cNvSpPr>
          <p:nvPr/>
        </p:nvSpPr>
        <p:spPr bwMode="auto">
          <a:xfrm>
            <a:off x="6011863" y="5084763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+</a:t>
            </a:r>
            <a:endParaRPr lang="th-TH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044587" name="Group 107"/>
          <p:cNvGraphicFramePr>
            <a:graphicFrameLocks noGrp="1"/>
          </p:cNvGraphicFramePr>
          <p:nvPr/>
        </p:nvGraphicFramePr>
        <p:xfrm>
          <a:off x="6875463" y="4652963"/>
          <a:ext cx="1385887" cy="1290955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33886641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789874376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411188079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952218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6495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-1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ngsana New" panose="02020603050405020304" pitchFamily="18" charset="-34"/>
                        </a:rPr>
                        <a:t>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7131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0355-0088-470A-907A-6726D5C4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Image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4FC5A-AD5B-4E39-83A5-8F9DF60F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092-0E8D-4CA5-84ED-EA1800868A7B}" type="slidenum">
              <a:rPr lang="en-US" altLang="en-US" smtClean="0"/>
              <a:pPr/>
              <a:t>35</a:t>
            </a:fld>
            <a:endParaRPr lang="th-TH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ADD6-AE2B-4738-9630-BEB8AD09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10" y="1916832"/>
            <a:ext cx="623974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36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A600-B293-4736-9AC0-AA5A3CC3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DEA1A-1E17-47C0-ADD2-426A1005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092-0E8D-4CA5-84ED-EA1800868A7B}" type="slidenum">
              <a:rPr lang="en-US" altLang="en-US" smtClean="0"/>
              <a:pPr/>
              <a:t>36</a:t>
            </a:fld>
            <a:endParaRPr lang="th-TH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535A8-5C9B-4039-B952-5C6672DF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9" y="699706"/>
            <a:ext cx="843080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84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6A40-81FD-472C-9977-4844F779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21073-5412-48EE-ADCE-799FFE1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092-0E8D-4CA5-84ED-EA1800868A7B}" type="slidenum">
              <a:rPr lang="en-US" altLang="en-US" smtClean="0"/>
              <a:pPr/>
              <a:t>37</a:t>
            </a:fld>
            <a:endParaRPr lang="th-TH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9BA7D-C0EF-4BB0-94BE-B972C1B7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6" y="694943"/>
            <a:ext cx="8287907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35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0BAC-5E40-40EE-AA50-931AD639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A01C4-BE9F-4AE1-8D0F-6D3D3C20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092-0E8D-4CA5-84ED-EA1800868A7B}" type="slidenum">
              <a:rPr lang="en-US" altLang="en-US" smtClean="0"/>
              <a:pPr/>
              <a:t>38</a:t>
            </a:fld>
            <a:endParaRPr lang="th-TH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5C59D-2173-45B3-9196-442B8BAB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1" y="1085523"/>
            <a:ext cx="872611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416C-0B26-4CFD-9FDD-A348AE5FFE5B}" type="slidenum">
              <a:rPr lang="en-US" altLang="en-US"/>
              <a:pPr/>
              <a:t>4</a:t>
            </a:fld>
            <a:endParaRPr lang="th-TH" altLang="en-US"/>
          </a:p>
        </p:txBody>
      </p:sp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1116013" y="404813"/>
            <a:ext cx="7777162" cy="317009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import cv2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import </a:t>
            </a:r>
            <a:r>
              <a:rPr lang="en-US" altLang="en-US" sz="2000" dirty="0" err="1">
                <a:latin typeface="Courier New" panose="02070309020205020404" pitchFamily="49" charset="0"/>
              </a:rPr>
              <a:t>numpy</a:t>
            </a:r>
            <a:r>
              <a:rPr lang="en-US" altLang="en-US" sz="2000" dirty="0">
                <a:latin typeface="Courier New" panose="02070309020205020404" pitchFamily="49" charset="0"/>
              </a:rPr>
              <a:t> as np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A=</a:t>
            </a:r>
            <a:r>
              <a:rPr lang="en-US" altLang="en-US" sz="2000" dirty="0" err="1">
                <a:latin typeface="Courier New" panose="02070309020205020404" pitchFamily="49" charset="0"/>
              </a:rPr>
              <a:t>np.array</a:t>
            </a:r>
            <a:r>
              <a:rPr lang="en-US" altLang="en-US" sz="2000" dirty="0">
                <a:latin typeface="Courier New" panose="02070309020205020404" pitchFamily="49" charset="0"/>
              </a:rPr>
              <a:t>([[25,43,0,50,45],[23,35,33,47,0],[31,28,30,0,20],[42,37,29,39,41],[108,5,31,104,48]],</a:t>
            </a:r>
            <a:r>
              <a:rPr lang="en-US" altLang="en-US" sz="2000" dirty="0" err="1">
                <a:latin typeface="Courier New" panose="02070309020205020404" pitchFamily="49" charset="0"/>
              </a:rPr>
              <a:t>dtype</a:t>
            </a:r>
            <a:r>
              <a:rPr lang="en-US" altLang="en-US" sz="2000" dirty="0">
                <a:latin typeface="Courier New" panose="02070309020205020404" pitchFamily="49" charset="0"/>
              </a:rPr>
              <a:t>=np.float64)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print(A)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kernel=(1.0/9.0)*</a:t>
            </a:r>
            <a:r>
              <a:rPr lang="en-US" altLang="en-US" sz="2000" dirty="0" err="1">
                <a:latin typeface="Courier New" panose="02070309020205020404" pitchFamily="49" charset="0"/>
              </a:rPr>
              <a:t>np.ones</a:t>
            </a:r>
            <a:r>
              <a:rPr lang="en-US" altLang="en-US" sz="2000" dirty="0">
                <a:latin typeface="Courier New" panose="02070309020205020404" pitchFamily="49" charset="0"/>
              </a:rPr>
              <a:t>((3,3))</a:t>
            </a:r>
          </a:p>
          <a:p>
            <a:r>
              <a:rPr lang="en-US" altLang="en-US" sz="2000" dirty="0" err="1">
                <a:latin typeface="Courier New" panose="02070309020205020404" pitchFamily="49" charset="0"/>
              </a:rPr>
              <a:t>dst</a:t>
            </a:r>
            <a:r>
              <a:rPr lang="en-US" altLang="en-US" sz="2000" dirty="0">
                <a:latin typeface="Courier New" panose="02070309020205020404" pitchFamily="49" charset="0"/>
              </a:rPr>
              <a:t> = cv2.filter2D(A,-1,kernel)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print(</a:t>
            </a:r>
            <a:r>
              <a:rPr lang="en-US" altLang="en-US" sz="2000" dirty="0" err="1">
                <a:latin typeface="Courier New" panose="02070309020205020404" pitchFamily="49" charset="0"/>
              </a:rPr>
              <a:t>dst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endParaRPr lang="th-TH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B4ED-5DB5-41F6-9018-30C966409F41}" type="slidenum">
              <a:rPr lang="en-US" altLang="en-US"/>
              <a:pPr/>
              <a:t>5</a:t>
            </a:fld>
            <a:endParaRPr lang="th-TH" altLang="en-US"/>
          </a:p>
        </p:txBody>
      </p:sp>
      <p:sp>
        <p:nvSpPr>
          <p:cNvPr id="7608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Smoothing Spatial Filters</a:t>
            </a:r>
            <a:endParaRPr lang="th-TH" altLang="en-US"/>
          </a:p>
        </p:txBody>
      </p:sp>
      <p:sp>
        <p:nvSpPr>
          <p:cNvPr id="7608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421688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altLang="en-US" sz="3300">
                <a:latin typeface="Comic Sans MS" panose="030F0702030302020204" pitchFamily="66" charset="0"/>
              </a:rPr>
              <a:t>ทำให้ภาพไม่ชัด(</a:t>
            </a:r>
            <a:r>
              <a:rPr lang="en-US" altLang="en-US" sz="3300">
                <a:latin typeface="Comic Sans MS" panose="030F0702030302020204" pitchFamily="66" charset="0"/>
              </a:rPr>
              <a:t>blurring) </a:t>
            </a:r>
            <a:r>
              <a:rPr lang="th-TH" altLang="en-US" sz="3300">
                <a:latin typeface="Comic Sans MS" panose="030F0702030302020204" pitchFamily="66" charset="0"/>
              </a:rPr>
              <a:t>เพื่อเป็นการลดสัญญาณรบกวนในภาพ</a:t>
            </a:r>
            <a:r>
              <a:rPr lang="en-US" altLang="en-US" sz="3300">
                <a:latin typeface="Comic Sans MS" panose="030F0702030302020204" pitchFamily="66" charset="0"/>
              </a:rPr>
              <a:t>(noise reduction)</a:t>
            </a:r>
          </a:p>
          <a:p>
            <a:pPr>
              <a:lnSpc>
                <a:spcPct val="90000"/>
              </a:lnSpc>
            </a:pPr>
            <a:r>
              <a:rPr lang="th-TH" altLang="en-US" sz="3300">
                <a:latin typeface="Comic Sans MS" panose="030F0702030302020204" pitchFamily="66" charset="0"/>
              </a:rPr>
              <a:t>การทำให้ภาพ </a:t>
            </a:r>
            <a:r>
              <a:rPr lang="en-US" altLang="en-US" sz="3300">
                <a:latin typeface="Comic Sans MS" panose="030F0702030302020204" pitchFamily="66" charset="0"/>
              </a:rPr>
              <a:t>blur</a:t>
            </a:r>
            <a:r>
              <a:rPr lang="th-TH" altLang="en-US" sz="3300">
                <a:latin typeface="Comic Sans MS" panose="030F0702030302020204" pitchFamily="66" charset="0"/>
              </a:rPr>
              <a:t>    ถูกใช้ในกระบวนการประมวลผลภาพขั้นต้น(</a:t>
            </a:r>
            <a:r>
              <a:rPr lang="en-US" altLang="en-US" sz="3300">
                <a:latin typeface="Comic Sans MS" panose="030F0702030302020204" pitchFamily="66" charset="0"/>
              </a:rPr>
              <a:t> preprocessing) </a:t>
            </a:r>
            <a:r>
              <a:rPr lang="th-TH" altLang="en-US" sz="3300">
                <a:latin typeface="Comic Sans MS" panose="030F0702030302020204" pitchFamily="66" charset="0"/>
              </a:rPr>
              <a:t>เพื่อ</a:t>
            </a:r>
            <a:endParaRPr lang="en-US" altLang="en-US" sz="330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th-TH" altLang="en-US" sz="2900">
                <a:latin typeface="Comic Sans MS" panose="030F0702030302020204" pitchFamily="66" charset="0"/>
              </a:rPr>
              <a:t>ลบรายละเอียดเล็กๆ ที่อยู่ในภาพออกไป เพื่อใช้ในการดึงส่วนของภาพที่เราต้องการออกมา</a:t>
            </a:r>
            <a:endParaRPr lang="en-US" altLang="en-US" sz="290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th-TH" altLang="en-US" sz="2900">
                <a:latin typeface="Comic Sans MS" panose="030F0702030302020204" pitchFamily="66" charset="0"/>
              </a:rPr>
              <a:t>เชื่อมช่องว่างที่ขาดหายไป ที่อยูในเส้นของภาพ</a:t>
            </a:r>
            <a:endParaRPr lang="en-US" altLang="en-US" sz="290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th-TH" altLang="en-US" sz="3300">
                <a:latin typeface="Comic Sans MS" panose="030F0702030302020204" pitchFamily="66" charset="0"/>
              </a:rPr>
              <a:t>การลดค่า </a:t>
            </a:r>
            <a:r>
              <a:rPr lang="en-US" altLang="en-US" sz="3300">
                <a:latin typeface="Comic Sans MS" panose="030F0702030302020204" pitchFamily="66" charset="0"/>
              </a:rPr>
              <a:t>noise </a:t>
            </a:r>
            <a:r>
              <a:rPr lang="th-TH" altLang="en-US" sz="3300">
                <a:latin typeface="Comic Sans MS" panose="030F0702030302020204" pitchFamily="66" charset="0"/>
              </a:rPr>
              <a:t>นอกจากจะสามารถใช้</a:t>
            </a:r>
            <a:r>
              <a:rPr lang="en-US" altLang="en-US" sz="3300">
                <a:latin typeface="Comic Sans MS" panose="030F0702030302020204" pitchFamily="66" charset="0"/>
              </a:rPr>
              <a:t> linear filter </a:t>
            </a:r>
            <a:r>
              <a:rPr lang="th-TH" altLang="en-US" sz="3300">
                <a:latin typeface="Comic Sans MS" panose="030F0702030302020204" pitchFamily="66" charset="0"/>
              </a:rPr>
              <a:t>แล้ว ยังสามารถใช้</a:t>
            </a:r>
            <a:r>
              <a:rPr lang="en-US" altLang="en-US" sz="3300">
                <a:latin typeface="Comic Sans MS" panose="030F0702030302020204" pitchFamily="66" charset="0"/>
              </a:rPr>
              <a:t> nonlinear filter </a:t>
            </a:r>
            <a:r>
              <a:rPr lang="th-TH" altLang="en-US" sz="3300">
                <a:latin typeface="Comic Sans MS" panose="030F0702030302020204" pitchFamily="66" charset="0"/>
              </a:rPr>
              <a:t>ได้ด้วย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A763-3002-4C9F-B68F-B0CFA966D9C0}" type="slidenum">
              <a:rPr lang="en-US" altLang="en-US"/>
              <a:pPr/>
              <a:t>6</a:t>
            </a:fld>
            <a:endParaRPr lang="th-TH" altLang="en-US"/>
          </a:p>
        </p:txBody>
      </p:sp>
      <p:sp>
        <p:nvSpPr>
          <p:cNvPr id="7618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Smoothing Linear Filters</a:t>
            </a:r>
            <a:endParaRPr lang="th-TH" altLang="en-US"/>
          </a:p>
        </p:txBody>
      </p:sp>
      <p:sp>
        <p:nvSpPr>
          <p:cNvPr id="7618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450262" cy="4114800"/>
          </a:xfrm>
        </p:spPr>
        <p:txBody>
          <a:bodyPr/>
          <a:lstStyle/>
          <a:p>
            <a:r>
              <a:rPr lang="th-TH" altLang="en-US" sz="3700">
                <a:latin typeface="Comic Sans MS" panose="030F0702030302020204" pitchFamily="66" charset="0"/>
              </a:rPr>
              <a:t>ผลที่ได้เกิดจากการหาค่าเฉลี่ยของจุดที่อยู่ใน</a:t>
            </a:r>
            <a:r>
              <a:rPr lang="en-US" altLang="en-US" sz="3700">
                <a:latin typeface="Comic Sans MS" panose="030F0702030302020204" pitchFamily="66" charset="0"/>
              </a:rPr>
              <a:t> filter mask</a:t>
            </a:r>
          </a:p>
          <a:p>
            <a:r>
              <a:rPr lang="th-TH" altLang="en-US" sz="3700">
                <a:latin typeface="Comic Sans MS" panose="030F0702030302020204" pitchFamily="66" charset="0"/>
              </a:rPr>
              <a:t>เรียก</a:t>
            </a:r>
            <a:r>
              <a:rPr lang="en-US" altLang="en-US" sz="3700">
                <a:latin typeface="Comic Sans MS" panose="030F0702030302020204" pitchFamily="66" charset="0"/>
              </a:rPr>
              <a:t> averaging filters </a:t>
            </a:r>
            <a:r>
              <a:rPr lang="th-TH" altLang="en-US" sz="3700">
                <a:latin typeface="Comic Sans MS" panose="030F0702030302020204" pitchFamily="66" charset="0"/>
              </a:rPr>
              <a:t>หรือ</a:t>
            </a:r>
            <a:r>
              <a:rPr lang="en-US" altLang="en-US" sz="3700">
                <a:latin typeface="Comic Sans MS" panose="030F0702030302020204" pitchFamily="66" charset="0"/>
              </a:rPr>
              <a:t> lowpass filters</a:t>
            </a:r>
            <a:endParaRPr lang="th-TH" altLang="en-US" sz="37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D8AF-A5E2-4291-B748-79E3980E7126}" type="slidenum">
              <a:rPr lang="en-US" altLang="en-US"/>
              <a:pPr/>
              <a:t>7</a:t>
            </a:fld>
            <a:endParaRPr lang="th-TH" altLang="en-US"/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Smoothing Linear Filters</a:t>
            </a:r>
            <a:endParaRPr lang="th-TH" altLang="en-US"/>
          </a:p>
        </p:txBody>
      </p:sp>
      <p:sp>
        <p:nvSpPr>
          <p:cNvPr id="10086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altLang="en-US">
                <a:latin typeface="Comic Sans MS" panose="030F0702030302020204" pitchFamily="66" charset="0"/>
              </a:rPr>
              <a:t>แทนค่าระดับความสว่างของภาพด้วยค่าความสว่างเฉลี่ยของจุดข้างเคียง ซึ่งจะเป็นการลดค่าความคม </a:t>
            </a:r>
            <a:r>
              <a:rPr lang="en-US" altLang="en-US">
                <a:latin typeface="Comic Sans MS" panose="030F0702030302020204" pitchFamily="66" charset="0"/>
              </a:rPr>
              <a:t>(sharp) </a:t>
            </a:r>
            <a:r>
              <a:rPr lang="th-TH" altLang="en-US">
                <a:latin typeface="Comic Sans MS" panose="030F0702030302020204" pitchFamily="66" charset="0"/>
              </a:rPr>
              <a:t>ของภาพ</a:t>
            </a:r>
            <a:endParaRPr lang="en-US" altLang="en-US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th-TH" altLang="en-US">
                <a:latin typeface="Comic Sans MS" panose="030F0702030302020204" pitchFamily="66" charset="0"/>
              </a:rPr>
              <a:t>ส่วนที่มีความ </a:t>
            </a:r>
            <a:r>
              <a:rPr lang="en-US" altLang="en-US">
                <a:latin typeface="Comic Sans MS" panose="030F0702030302020204" pitchFamily="66" charset="0"/>
              </a:rPr>
              <a:t>sharp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random noise </a:t>
            </a:r>
            <a:r>
              <a:rPr lang="th-TH" altLang="en-US">
                <a:latin typeface="Comic Sans MS" panose="030F0702030302020204" pitchFamily="66" charset="0"/>
              </a:rPr>
              <a:t>ในภาพ</a:t>
            </a:r>
            <a:endParaRPr lang="en-US" altLang="en-US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th-TH" altLang="en-US">
                <a:latin typeface="Comic Sans MS" panose="030F0702030302020204" pitchFamily="66" charset="0"/>
              </a:rPr>
              <a:t>ส่วนที่เป็นขอบ หรือเส้นในภาพ</a:t>
            </a:r>
            <a:endParaRPr lang="en-US" altLang="en-US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th-TH" altLang="en-US">
                <a:latin typeface="Comic Sans MS" panose="030F0702030302020204" pitchFamily="66" charset="0"/>
              </a:rPr>
              <a:t>ดังนั้นผลที่ได้ของการ</a:t>
            </a:r>
            <a:r>
              <a:rPr lang="en-US" altLang="en-US">
                <a:latin typeface="Comic Sans MS" panose="030F0702030302020204" pitchFamily="66" charset="0"/>
              </a:rPr>
              <a:t> smoothing </a:t>
            </a:r>
            <a:r>
              <a:rPr lang="th-TH" altLang="en-US">
                <a:latin typeface="Comic Sans MS" panose="030F0702030302020204" pitchFamily="66" charset="0"/>
              </a:rPr>
              <a:t>คือสามารถลด</a:t>
            </a:r>
            <a:r>
              <a:rPr lang="en-US" altLang="en-US">
                <a:latin typeface="Comic Sans MS" panose="030F0702030302020204" pitchFamily="66" charset="0"/>
              </a:rPr>
              <a:t> noises </a:t>
            </a:r>
            <a:r>
              <a:rPr lang="th-TH" altLang="en-US">
                <a:latin typeface="Comic Sans MS" panose="030F0702030302020204" pitchFamily="66" charset="0"/>
              </a:rPr>
              <a:t>ได้</a:t>
            </a:r>
            <a:r>
              <a:rPr lang="en-US" altLang="en-US">
                <a:latin typeface="Comic Sans MS" panose="030F0702030302020204" pitchFamily="66" charset="0"/>
              </a:rPr>
              <a:t>(</a:t>
            </a:r>
            <a:r>
              <a:rPr lang="th-TH" altLang="en-US">
                <a:latin typeface="Comic Sans MS" panose="030F0702030302020204" pitchFamily="66" charset="0"/>
              </a:rPr>
              <a:t>ข้อดี</a:t>
            </a:r>
            <a:r>
              <a:rPr lang="en-US" altLang="en-US">
                <a:latin typeface="Comic Sans MS" panose="030F0702030302020204" pitchFamily="66" charset="0"/>
              </a:rPr>
              <a:t>) </a:t>
            </a:r>
            <a:r>
              <a:rPr lang="th-TH" altLang="en-US">
                <a:latin typeface="Comic Sans MS" panose="030F0702030302020204" pitchFamily="66" charset="0"/>
              </a:rPr>
              <a:t>แต่ก็มีข้อเสียคือส่วนที่เป็น</a:t>
            </a:r>
            <a:r>
              <a:rPr lang="en-US" altLang="en-US">
                <a:latin typeface="Comic Sans MS" panose="030F0702030302020204" pitchFamily="66" charset="0"/>
              </a:rPr>
              <a:t> edges </a:t>
            </a:r>
            <a:r>
              <a:rPr lang="th-TH" altLang="en-US">
                <a:latin typeface="Comic Sans MS" panose="030F0702030302020204" pitchFamily="66" charset="0"/>
              </a:rPr>
              <a:t>จะ</a:t>
            </a:r>
            <a:r>
              <a:rPr lang="en-US" altLang="en-US">
                <a:latin typeface="Comic Sans MS" panose="030F0702030302020204" pitchFamily="66" charset="0"/>
              </a:rPr>
              <a:t>blur(</a:t>
            </a:r>
            <a:r>
              <a:rPr lang="th-TH" altLang="en-US">
                <a:latin typeface="Comic Sans MS" panose="030F0702030302020204" pitchFamily="66" charset="0"/>
              </a:rPr>
              <a:t>ไม่ดี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th-TH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E226-D93E-468E-9080-99FE387028E0}" type="slidenum">
              <a:rPr lang="en-US" altLang="en-US"/>
              <a:pPr/>
              <a:t>8</a:t>
            </a:fld>
            <a:endParaRPr lang="th-TH" altLang="en-US"/>
          </a:p>
        </p:txBody>
      </p:sp>
      <p:sp>
        <p:nvSpPr>
          <p:cNvPr id="7628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3x3 Smoothing Linear Filters</a:t>
            </a:r>
            <a:endParaRPr lang="th-TH" altLang="en-US" sz="3200"/>
          </a:p>
        </p:txBody>
      </p:sp>
      <p:pic>
        <p:nvPicPr>
          <p:cNvPr id="76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00225"/>
            <a:ext cx="741680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2889" name="Text Box 9"/>
          <p:cNvSpPr txBox="1">
            <a:spLocks noChangeArrowheads="1"/>
          </p:cNvSpPr>
          <p:nvPr/>
        </p:nvSpPr>
        <p:spPr bwMode="auto">
          <a:xfrm>
            <a:off x="1331913" y="5084763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box filter</a:t>
            </a:r>
            <a:endParaRPr lang="th-TH" altLang="en-US" sz="2400">
              <a:latin typeface="Tahoma" panose="020B0604030504040204" pitchFamily="34" charset="0"/>
            </a:endParaRPr>
          </a:p>
        </p:txBody>
      </p:sp>
      <p:sp>
        <p:nvSpPr>
          <p:cNvPr id="762890" name="Text Box 10"/>
          <p:cNvSpPr txBox="1">
            <a:spLocks noChangeArrowheads="1"/>
          </p:cNvSpPr>
          <p:nvPr/>
        </p:nvSpPr>
        <p:spPr bwMode="auto">
          <a:xfrm>
            <a:off x="5076825" y="5084763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weighted average</a:t>
            </a:r>
            <a:endParaRPr lang="th-TH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63A-E48D-409C-8414-4BA2093A2E00}" type="slidenum">
              <a:rPr lang="en-US" altLang="en-US"/>
              <a:pPr/>
              <a:t>9</a:t>
            </a:fld>
            <a:endParaRPr lang="th-TH" alt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General form : smoothing mask</a:t>
            </a:r>
            <a:endParaRPr lang="th-TH" altLang="en-US" sz="3200"/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690562"/>
          </a:xfrm>
        </p:spPr>
        <p:txBody>
          <a:bodyPr/>
          <a:lstStyle/>
          <a:p>
            <a:r>
              <a:rPr lang="en-US" altLang="en-US"/>
              <a:t>filter </a:t>
            </a:r>
            <a:r>
              <a:rPr lang="th-TH" altLang="en-US"/>
              <a:t>ขนาด</a:t>
            </a:r>
            <a:r>
              <a:rPr lang="en-US" altLang="en-US"/>
              <a:t> mxn (m </a:t>
            </a:r>
            <a:r>
              <a:rPr lang="th-TH" altLang="en-US"/>
              <a:t>และ</a:t>
            </a:r>
            <a:r>
              <a:rPr lang="en-US" altLang="en-US"/>
              <a:t> n </a:t>
            </a:r>
            <a:r>
              <a:rPr lang="th-TH" altLang="en-US"/>
              <a:t>เป็นเลขคี่</a:t>
            </a:r>
            <a:r>
              <a:rPr lang="en-US" altLang="en-US"/>
              <a:t>)</a:t>
            </a:r>
            <a:endParaRPr lang="th-TH" altLang="en-US"/>
          </a:p>
        </p:txBody>
      </p:sp>
      <p:grpSp>
        <p:nvGrpSpPr>
          <p:cNvPr id="1011720" name="Group 8"/>
          <p:cNvGrpSpPr>
            <a:grpSpLocks/>
          </p:cNvGrpSpPr>
          <p:nvPr/>
        </p:nvGrpSpPr>
        <p:grpSpPr bwMode="auto">
          <a:xfrm>
            <a:off x="612775" y="2708275"/>
            <a:ext cx="7704138" cy="3587750"/>
            <a:chOff x="567" y="1888"/>
            <a:chExt cx="4853" cy="2260"/>
          </a:xfrm>
        </p:grpSpPr>
        <p:sp>
          <p:nvSpPr>
            <p:cNvPr id="1011717" name="Oval 5"/>
            <p:cNvSpPr>
              <a:spLocks noChangeArrowheads="1"/>
            </p:cNvSpPr>
            <p:nvPr/>
          </p:nvSpPr>
          <p:spPr bwMode="auto">
            <a:xfrm>
              <a:off x="2018" y="2840"/>
              <a:ext cx="3039" cy="86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11716" name="Object 4"/>
            <p:cNvGraphicFramePr>
              <a:graphicFrameLocks noChangeAspect="1"/>
            </p:cNvGraphicFramePr>
            <p:nvPr/>
          </p:nvGraphicFramePr>
          <p:xfrm>
            <a:off x="590" y="1888"/>
            <a:ext cx="4830" cy="1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726" name="Equation" r:id="rId3" imgW="2247840" imgH="838080" progId="Equation.3">
                    <p:embed/>
                  </p:oleObj>
                </mc:Choice>
                <mc:Fallback>
                  <p:oleObj name="Equation" r:id="rId3" imgW="2247840" imgH="8380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1888"/>
                          <a:ext cx="4830" cy="1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1718" name="Text Box 6"/>
            <p:cNvSpPr txBox="1">
              <a:spLocks noChangeArrowheads="1"/>
            </p:cNvSpPr>
            <p:nvPr/>
          </p:nvSpPr>
          <p:spPr bwMode="auto">
            <a:xfrm>
              <a:off x="567" y="3860"/>
              <a:ext cx="2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h-TH" altLang="en-US" sz="2400"/>
                <a:t>ผลรวมของค่า</a:t>
              </a:r>
              <a:r>
                <a:rPr lang="en-US" altLang="en-US" sz="2400"/>
                <a:t> coefficient </a:t>
              </a:r>
              <a:r>
                <a:rPr lang="th-TH" altLang="en-US" sz="2400"/>
                <a:t>ใน</a:t>
              </a:r>
              <a:r>
                <a:rPr lang="en-US" altLang="en-US" sz="2400"/>
                <a:t> mask</a:t>
              </a:r>
              <a:endParaRPr lang="th-TH" altLang="en-US" sz="2400"/>
            </a:p>
          </p:txBody>
        </p:sp>
        <p:sp>
          <p:nvSpPr>
            <p:cNvPr id="1011719" name="AutoShape 7"/>
            <p:cNvSpPr>
              <a:spLocks noChangeArrowheads="1"/>
            </p:cNvSpPr>
            <p:nvPr/>
          </p:nvSpPr>
          <p:spPr bwMode="auto">
            <a:xfrm rot="10800000" flipV="1">
              <a:off x="1429" y="3295"/>
              <a:ext cx="454" cy="589"/>
            </a:xfrm>
            <a:prstGeom prst="curvedLeftArrow">
              <a:avLst>
                <a:gd name="adj1" fmla="val 1670"/>
                <a:gd name="adj2" fmla="val 51894"/>
                <a:gd name="adj3" fmla="val 33333"/>
              </a:avLst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ngsana New"/>
      </a:majorFont>
      <a:minorFont>
        <a:latin typeface="Verdan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cs typeface="Angsana New" panose="02020603050405020304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cs typeface="Angsana New" panose="02020603050405020304" pitchFamily="18" charset="-34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6735</TotalTime>
  <Words>1354</Words>
  <Application>Microsoft Office PowerPoint</Application>
  <PresentationFormat>On-screen Show (4:3)</PresentationFormat>
  <Paragraphs>262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Angsana New</vt:lpstr>
      <vt:lpstr>Arial</vt:lpstr>
      <vt:lpstr>Arial Narrow</vt:lpstr>
      <vt:lpstr>Comic Sans MS</vt:lpstr>
      <vt:lpstr>Courier New</vt:lpstr>
      <vt:lpstr>Tahoma</vt:lpstr>
      <vt:lpstr>Times New Roman</vt:lpstr>
      <vt:lpstr>Verdana</vt:lpstr>
      <vt:lpstr>Wingdings</vt:lpstr>
      <vt:lpstr>Eclipse</vt:lpstr>
      <vt:lpstr>Bitmap Image</vt:lpstr>
      <vt:lpstr>Equation</vt:lpstr>
      <vt:lpstr>Spatial Filtering</vt:lpstr>
      <vt:lpstr>Spatial Filtering Process</vt:lpstr>
      <vt:lpstr>Linear Filtering</vt:lpstr>
      <vt:lpstr>PowerPoint Presentation</vt:lpstr>
      <vt:lpstr>Smoothing Spatial Filters</vt:lpstr>
      <vt:lpstr>Smoothing Linear Filters</vt:lpstr>
      <vt:lpstr>Smoothing Linear Filters</vt:lpstr>
      <vt:lpstr>3x3 Smoothing Linear Filters</vt:lpstr>
      <vt:lpstr>General form : smoothing mask</vt:lpstr>
      <vt:lpstr>Example</vt:lpstr>
      <vt:lpstr>PowerPoint Presentation</vt:lpstr>
      <vt:lpstr>Example</vt:lpstr>
      <vt:lpstr>PowerPoint Presentation</vt:lpstr>
      <vt:lpstr>Median Filters</vt:lpstr>
      <vt:lpstr>Example : Median Filters</vt:lpstr>
      <vt:lpstr>PowerPoint Presentation</vt:lpstr>
      <vt:lpstr>Sharpening Spatial Filters</vt:lpstr>
      <vt:lpstr>Blurring vs. Sharpening</vt:lpstr>
      <vt:lpstr>Derivative operator</vt:lpstr>
      <vt:lpstr>First-order derivative</vt:lpstr>
      <vt:lpstr>Second-order derivative</vt:lpstr>
      <vt:lpstr>First and Second-order derivative of f(x,y)</vt:lpstr>
      <vt:lpstr>Discrete Form of Laplacian</vt:lpstr>
      <vt:lpstr>Result Laplacian mask</vt:lpstr>
      <vt:lpstr>Laplacian mask implemented an extension of diagonal neighbors</vt:lpstr>
      <vt:lpstr>Other implementation of Laplacian masks</vt:lpstr>
      <vt:lpstr>Effect of Laplacian Operator</vt:lpstr>
      <vt:lpstr>การแก้ไขผลของการลดรายละเอียดของฉากหลัง</vt:lpstr>
      <vt:lpstr>Example</vt:lpstr>
      <vt:lpstr>PowerPoint Presentation</vt:lpstr>
      <vt:lpstr>Mask of Laplacian + addition</vt:lpstr>
      <vt:lpstr>Mask of Laplacian + addition</vt:lpstr>
      <vt:lpstr>Example</vt:lpstr>
      <vt:lpstr>Note</vt:lpstr>
      <vt:lpstr>Morphological Image Processing</vt:lpstr>
      <vt:lpstr>PowerPoint Presentation</vt:lpstr>
      <vt:lpstr>PowerPoint Presentation</vt:lpstr>
      <vt:lpstr>PowerPoint Presentation</vt:lpstr>
    </vt:vector>
  </TitlesOfParts>
  <Company>CPE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NAS</dc:creator>
  <cp:lastModifiedBy>NIMIT SRIKUMTA</cp:lastModifiedBy>
  <cp:revision>383</cp:revision>
  <cp:lastPrinted>1601-01-01T00:00:00Z</cp:lastPrinted>
  <dcterms:created xsi:type="dcterms:W3CDTF">2001-04-15T10:02:50Z</dcterms:created>
  <dcterms:modified xsi:type="dcterms:W3CDTF">2023-07-18T07:57:36Z</dcterms:modified>
</cp:coreProperties>
</file>