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44"/>
  </p:notesMasterIdLst>
  <p:handoutMasterIdLst>
    <p:handoutMasterId r:id="rId45"/>
  </p:handoutMasterIdLst>
  <p:sldIdLst>
    <p:sldId id="302" r:id="rId2"/>
    <p:sldId id="329" r:id="rId3"/>
    <p:sldId id="330" r:id="rId4"/>
    <p:sldId id="331" r:id="rId5"/>
    <p:sldId id="332" r:id="rId6"/>
    <p:sldId id="335" r:id="rId7"/>
    <p:sldId id="336" r:id="rId8"/>
    <p:sldId id="337" r:id="rId9"/>
    <p:sldId id="338" r:id="rId10"/>
    <p:sldId id="339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56" r:id="rId20"/>
    <p:sldId id="358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303" r:id="rId38"/>
    <p:sldId id="304" r:id="rId39"/>
    <p:sldId id="305" r:id="rId40"/>
    <p:sldId id="306" r:id="rId41"/>
    <p:sldId id="307" r:id="rId42"/>
    <p:sldId id="308" r:id="rId43"/>
  </p:sldIdLst>
  <p:sldSz cx="9144000" cy="6858000" type="screen4x3"/>
  <p:notesSz cx="6640513" cy="9904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FF99"/>
    <a:srgbClr val="000099"/>
    <a:srgbClr val="3366CC"/>
    <a:srgbClr val="99CCFF"/>
    <a:srgbClr val="CCFFCC"/>
    <a:srgbClr val="008080"/>
    <a:srgbClr val="5A7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5642" autoAdjust="0"/>
  </p:normalViewPr>
  <p:slideViewPr>
    <p:cSldViewPr>
      <p:cViewPr varScale="1">
        <p:scale>
          <a:sx n="98" d="100"/>
          <a:sy n="98" d="100"/>
        </p:scale>
        <p:origin x="19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119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95D508FE-79F0-4082-81E5-104BD140B8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Department of Computer Engineering, CMU</a:t>
            </a:r>
            <a:endParaRPr lang="th-TH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AACE4A89-B5B4-4B74-81C4-882CA24B59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99044" name="Rectangle 4">
            <a:extLst>
              <a:ext uri="{FF2B5EF4-FFF2-40B4-BE49-F238E27FC236}">
                <a16:creationId xmlns:a16="http://schemas.microsoft.com/office/drawing/2014/main" id="{A952FDCB-C3B3-4E41-B7A2-9F95E483DAD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99045" name="Rectangle 5">
            <a:extLst>
              <a:ext uri="{FF2B5EF4-FFF2-40B4-BE49-F238E27FC236}">
                <a16:creationId xmlns:a16="http://schemas.microsoft.com/office/drawing/2014/main" id="{0F065FB3-4EB4-4C74-81B8-6EA53002F8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409113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 Narrow" panose="020B0606020202030204" pitchFamily="34" charset="0"/>
              </a:defRPr>
            </a:lvl1pPr>
          </a:lstStyle>
          <a:p>
            <a:fld id="{376A0E44-59DA-471C-8969-A87C4567EEE8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40F273EE-8AC9-4E87-AF44-B431FCA6F3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Department of Computer Engineering, CMU</a:t>
            </a:r>
            <a:endParaRPr lang="th-TH"/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C142E7BB-2C0F-4203-A6B8-B8F712F1E6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0D0F61F3-7AC6-4532-9742-C76962DB62C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445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8021" name="Rectangle 5">
            <a:extLst>
              <a:ext uri="{FF2B5EF4-FFF2-40B4-BE49-F238E27FC236}">
                <a16:creationId xmlns:a16="http://schemas.microsoft.com/office/drawing/2014/main" id="{BDBF6DCA-1AC4-42BF-8AC9-FBC9712D3A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03763"/>
            <a:ext cx="48688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598022" name="Rectangle 6">
            <a:extLst>
              <a:ext uri="{FF2B5EF4-FFF2-40B4-BE49-F238E27FC236}">
                <a16:creationId xmlns:a16="http://schemas.microsoft.com/office/drawing/2014/main" id="{26DCEC0F-6D3B-4B5B-9DB9-C66E71EB6B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98023" name="Rectangle 7">
            <a:extLst>
              <a:ext uri="{FF2B5EF4-FFF2-40B4-BE49-F238E27FC236}">
                <a16:creationId xmlns:a16="http://schemas.microsoft.com/office/drawing/2014/main" id="{ABD1C3B2-BA39-4707-B52B-F7D9CD18E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409113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 Narrow" panose="020B0606020202030204" pitchFamily="34" charset="0"/>
              </a:defRPr>
            </a:lvl1pPr>
          </a:lstStyle>
          <a:p>
            <a:fld id="{D6859D94-DEE1-4DF4-B771-3C1D5352C7B0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DF8E0EA-C202-4ED6-9A9E-BED9EEE378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>
                <a:latin typeface="Arial Narrow" panose="020B0606020202030204" pitchFamily="34" charset="0"/>
              </a:rPr>
              <a:t>Department of Computer Engineering, CMU</a:t>
            </a:r>
            <a:endParaRPr lang="th-TH" altLang="en-US">
              <a:latin typeface="Arial Narrow" panose="020B0606020202030204" pitchFamily="34" charset="0"/>
            </a:endParaRPr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45FD02E3-CD24-4645-91FD-5902BB0EA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CD953367-F910-4674-B1A8-505F17ACB4F5}" type="slidenum">
              <a:rPr lang="en-US" altLang="en-US">
                <a:latin typeface="Arial Narrow" panose="020B0606020202030204" pitchFamily="34" charset="0"/>
              </a:rPr>
              <a:pPr eaLnBrk="1" hangingPunct="1"/>
              <a:t>1</a:t>
            </a:fld>
            <a:endParaRPr lang="th-TH" altLang="en-US">
              <a:latin typeface="Arial Narrow" panose="020B060602020203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2FAC491B-5C81-43B3-B123-DEC565E405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35C79DE3-8B8B-42AF-8957-E667BB0FB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933E6C0-733F-40B3-827B-F1C34D9A3416}"/>
              </a:ext>
            </a:extLst>
          </p:cNvPr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DE76408C-303D-4DEC-A75A-721444E97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464D4FAE-653F-414A-8791-2E3574B9F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75AFB4DF-0A82-4274-8BC0-17E70BD1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h-TH">
                <a:latin typeface="Arial" charset="0"/>
              </a:endParaRPr>
            </a:p>
          </p:txBody>
        </p:sp>
      </p:grpSp>
      <p:sp>
        <p:nvSpPr>
          <p:cNvPr id="11765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11765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A536FF6-0BB7-4A5F-B4D9-EFB49F2EC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1B4285-6D36-4EB8-852E-5DC5BEB6BE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BEBCB46-9A9E-4A25-AD78-0184D5955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9FC2C-99D9-4A11-A64B-1A43B96A2FCC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97645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7F4FAFB-7290-4926-B05F-F01EBDFC1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CF26FB2-6012-44BF-BF8F-AB6F973CCD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4FE8614-D3BC-4D49-8DDD-BB2738E90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A428CB-C907-49EE-9636-8DC76FEFC429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8119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A07BE08-BDB3-48C4-B8BC-CD08E882BF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0279381-A44B-4B2D-BA6D-91B61CD73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FCB4BD5-7CC2-4C17-8D9A-F1BAFA57B1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18F30-F4C8-4035-A12E-D217DF680025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47767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2C4D35E-85A3-44E3-A284-311FA1D9A3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4E43DFA-22A9-42D3-8190-43B064933F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8C8D5D1-6042-4A04-BD44-4AAF1AFE08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A5543-1A4B-4C88-B3C9-2504A0F56E09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9298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FB71E2-CF72-4B9E-95AB-D2C7A7DB0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D1C11A1-FBC7-4120-A2F1-B8ABAAB79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E7EE088-5DC3-4662-BE07-F389DD916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3B7E3-CB49-41A7-8846-8446E6CA6ACE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3766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51314E-4136-4DD0-854A-22DCE7B62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3BB0C30-12AA-483F-A51E-3570865938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0066C1C-826D-4EBA-BAF8-352B032031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541FC-E3F6-4A67-8BF4-A17F72B1018E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64957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E21063B-F7B0-4B72-895F-98EC6F76C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A139EEE-D2CA-4750-952F-D3081C7BC0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DC45866-6BFA-4718-9C4A-95C93683D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0E568-CCB9-4064-99BF-4B0F6006951F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269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C393BA3-7436-4FD4-A76A-B33ED89D5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F38C244-0B69-4264-A37C-94D7BA851B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D4A6CCB-24F3-47ED-A580-2BE2A281A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16C92-F207-4803-8585-FBC19FFE2B8B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8076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6B80761-3F2B-4EEB-9DFC-2E30034B77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984BAB1-BD9D-41C5-9CCF-104DC8FCD5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66DCF70-233B-4363-BCFF-361C465559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21FAD-9430-4B48-B311-B8679A086747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93934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488481-A146-4655-BFAC-F64BF5C92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D3D3FE8-728A-4EDC-994D-F9B975ED9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E92A0B-4E3C-41C4-835B-70F8C0C0A8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B269C-D030-4914-8306-D54AF2DBD002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3716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AD1177B-4A3F-498B-A6C1-747142BD9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71BD013-72F8-4452-B08A-4ECFCDA5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A4304A1-5EBC-4026-AE90-FB96CB0E5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1D5F3-EE8B-4D27-A9D7-9016561335F2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0738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E81402BC-90D3-4B1E-8907-E796D20790D7}"/>
              </a:ext>
            </a:extLst>
          </p:cNvPr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175555" name="AutoShape 3">
              <a:extLst>
                <a:ext uri="{FF2B5EF4-FFF2-40B4-BE49-F238E27FC236}">
                  <a16:creationId xmlns:a16="http://schemas.microsoft.com/office/drawing/2014/main" id="{40727D5F-85D2-4DD1-A14D-84F0D0BBB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1175556" name="AutoShape 4">
              <a:extLst>
                <a:ext uri="{FF2B5EF4-FFF2-40B4-BE49-F238E27FC236}">
                  <a16:creationId xmlns:a16="http://schemas.microsoft.com/office/drawing/2014/main" id="{B4761BDE-F58F-4F86-8E58-8B1055BB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h-TH">
                <a:latin typeface="Arial" charset="0"/>
              </a:endParaRPr>
            </a:p>
          </p:txBody>
        </p:sp>
        <p:sp>
          <p:nvSpPr>
            <p:cNvPr id="1175557" name="Line 5">
              <a:extLst>
                <a:ext uri="{FF2B5EF4-FFF2-40B4-BE49-F238E27FC236}">
                  <a16:creationId xmlns:a16="http://schemas.microsoft.com/office/drawing/2014/main" id="{ABEE1EB0-2902-4FDA-9D1B-98DA05E86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67" name="Rectangle 6">
            <a:extLst>
              <a:ext uri="{FF2B5EF4-FFF2-40B4-BE49-F238E27FC236}">
                <a16:creationId xmlns:a16="http://schemas.microsoft.com/office/drawing/2014/main" id="{2A459CC5-7651-4164-B559-03D8D19FE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0516EBF7-E7EB-493D-8289-BE5BB864E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  <p:sp>
        <p:nvSpPr>
          <p:cNvPr id="1175560" name="Rectangle 8">
            <a:extLst>
              <a:ext uri="{FF2B5EF4-FFF2-40B4-BE49-F238E27FC236}">
                <a16:creationId xmlns:a16="http://schemas.microsoft.com/office/drawing/2014/main" id="{89AD86BC-AF02-4B8E-B3AF-4E41A671CD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75561" name="Rectangle 9">
            <a:extLst>
              <a:ext uri="{FF2B5EF4-FFF2-40B4-BE49-F238E27FC236}">
                <a16:creationId xmlns:a16="http://schemas.microsoft.com/office/drawing/2014/main" id="{7257B355-7A09-414C-8A29-E6CCAFB696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75562" name="Rectangle 10">
            <a:extLst>
              <a:ext uri="{FF2B5EF4-FFF2-40B4-BE49-F238E27FC236}">
                <a16:creationId xmlns:a16="http://schemas.microsoft.com/office/drawing/2014/main" id="{D301D07F-4F5C-43A4-87D9-EED74C44E4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4753CE-0291-45A3-A743-C71CED9CB631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58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E22C77C-E4D9-4004-85C9-5B944308B2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2098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4400"/>
              <a:t>Chapter 4: </a:t>
            </a:r>
            <a:br>
              <a:rPr lang="en-US" altLang="en-US" sz="4400"/>
            </a:br>
            <a:r>
              <a:rPr lang="en-US" altLang="en-US" sz="4400"/>
              <a:t>Image Enhancement in the Frequency Domain</a:t>
            </a:r>
            <a:endParaRPr lang="th-TH" altLang="en-US" sz="4400"/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1AEA554D-990B-4B3A-B9DB-DEA39DEAE4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9FA5F807-683B-4ADB-BE6F-E780B25A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81200"/>
            <a:ext cx="712470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>
            <a:extLst>
              <a:ext uri="{FF2B5EF4-FFF2-40B4-BE49-F238E27FC236}">
                <a16:creationId xmlns:a16="http://schemas.microsoft.com/office/drawing/2014/main" id="{EE07DCD8-4B69-4CC4-B010-5E0C66F91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1893888"/>
            <a:ext cx="6937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4">
            <a:extLst>
              <a:ext uri="{FF2B5EF4-FFF2-40B4-BE49-F238E27FC236}">
                <a16:creationId xmlns:a16="http://schemas.microsoft.com/office/drawing/2014/main" id="{0F2FA59D-8BA4-490C-9673-01039896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38ECE3E9-7F0A-480F-92EA-463890EF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4595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2-D DFT Properties (cont.)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50">
            <a:extLst>
              <a:ext uri="{FF2B5EF4-FFF2-40B4-BE49-F238E27FC236}">
                <a16:creationId xmlns:a16="http://schemas.microsoft.com/office/drawing/2014/main" id="{BB3951AA-CDB7-4C94-BEB7-D95D01E2B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90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Periodicity of 2-D DFT</a:t>
            </a:r>
          </a:p>
        </p:txBody>
      </p:sp>
      <p:sp>
        <p:nvSpPr>
          <p:cNvPr id="7172" name="Text Box 2136">
            <a:extLst>
              <a:ext uri="{FF2B5EF4-FFF2-40B4-BE49-F238E27FC236}">
                <a16:creationId xmlns:a16="http://schemas.microsoft.com/office/drawing/2014/main" id="{2CA921AF-C7E0-4C33-BB7C-0EB49C59A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2417763"/>
            <a:ext cx="385286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      For an image of size </a:t>
            </a:r>
            <a:r>
              <a:rPr lang="en-US" altLang="en-US" sz="2400" i="1"/>
              <a:t>N</a:t>
            </a:r>
            <a:r>
              <a:rPr lang="en-US" altLang="en-US" sz="2400"/>
              <a:t>x</a:t>
            </a:r>
            <a:r>
              <a:rPr lang="en-US" altLang="en-US" sz="2400" i="1"/>
              <a:t>M</a:t>
            </a:r>
            <a:r>
              <a:rPr lang="en-US" altLang="en-US" sz="2400"/>
              <a:t> pixels, its 2-D DFT repeats itself every </a:t>
            </a:r>
            <a:r>
              <a:rPr lang="en-US" altLang="en-US" sz="2400" i="1"/>
              <a:t>N</a:t>
            </a:r>
            <a:r>
              <a:rPr lang="en-US" altLang="en-US" sz="2400"/>
              <a:t> points in </a:t>
            </a:r>
            <a:r>
              <a:rPr lang="en-US" altLang="en-US" sz="2400" i="1"/>
              <a:t>x</a:t>
            </a:r>
            <a:r>
              <a:rPr lang="en-US" altLang="en-US" sz="2400"/>
              <a:t>-direction and every </a:t>
            </a:r>
            <a:r>
              <a:rPr lang="en-US" altLang="en-US" sz="2400" i="1"/>
              <a:t>M</a:t>
            </a:r>
            <a:r>
              <a:rPr lang="en-US" altLang="en-US" sz="2400"/>
              <a:t> points in </a:t>
            </a:r>
            <a:r>
              <a:rPr lang="en-US" altLang="en-US" sz="2400" i="1"/>
              <a:t>y</a:t>
            </a:r>
            <a:r>
              <a:rPr lang="en-US" altLang="en-US" sz="2400"/>
              <a:t>-direction.</a:t>
            </a:r>
          </a:p>
        </p:txBody>
      </p:sp>
      <p:sp>
        <p:nvSpPr>
          <p:cNvPr id="7173" name="Text Box 2137">
            <a:extLst>
              <a:ext uri="{FF2B5EF4-FFF2-40B4-BE49-F238E27FC236}">
                <a16:creationId xmlns:a16="http://schemas.microsoft.com/office/drawing/2014/main" id="{A2E07A0C-037A-4302-9D14-FF3C6D959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22925"/>
            <a:ext cx="1909763" cy="7016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We display only </a:t>
            </a:r>
          </a:p>
          <a:p>
            <a:pPr eaLnBrk="1" hangingPunct="1"/>
            <a:r>
              <a:rPr lang="en-US" altLang="en-US"/>
              <a:t>in this range</a:t>
            </a:r>
          </a:p>
        </p:txBody>
      </p:sp>
      <p:sp>
        <p:nvSpPr>
          <p:cNvPr id="7174" name="Line 2138">
            <a:extLst>
              <a:ext uri="{FF2B5EF4-FFF2-40B4-BE49-F238E27FC236}">
                <a16:creationId xmlns:a16="http://schemas.microsoft.com/office/drawing/2014/main" id="{86FFA973-0FEB-4F2E-BBC2-7D15B46AF2E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438400" y="4987925"/>
            <a:ext cx="84138" cy="29845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5" name="Picture 2141">
            <a:extLst>
              <a:ext uri="{FF2B5EF4-FFF2-40B4-BE49-F238E27FC236}">
                <a16:creationId xmlns:a16="http://schemas.microsoft.com/office/drawing/2014/main" id="{2896AD74-E34E-462A-AFE3-73922A1F0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6432" r="45181" b="10614"/>
          <a:stretch>
            <a:fillRect/>
          </a:stretch>
        </p:blipFill>
        <p:spPr bwMode="auto">
          <a:xfrm>
            <a:off x="1773238" y="3387725"/>
            <a:ext cx="1333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2142">
            <a:extLst>
              <a:ext uri="{FF2B5EF4-FFF2-40B4-BE49-F238E27FC236}">
                <a16:creationId xmlns:a16="http://schemas.microsoft.com/office/drawing/2014/main" id="{813E2EEB-0161-458E-A48E-F17F064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6432" r="45181" b="10614"/>
          <a:stretch>
            <a:fillRect/>
          </a:stretch>
        </p:blipFill>
        <p:spPr bwMode="auto">
          <a:xfrm>
            <a:off x="3103563" y="3387725"/>
            <a:ext cx="133032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2143">
            <a:extLst>
              <a:ext uri="{FF2B5EF4-FFF2-40B4-BE49-F238E27FC236}">
                <a16:creationId xmlns:a16="http://schemas.microsoft.com/office/drawing/2014/main" id="{899DB9CD-1A0D-416B-8855-2E7A3DAB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6432" r="45181" b="10614"/>
          <a:stretch>
            <a:fillRect/>
          </a:stretch>
        </p:blipFill>
        <p:spPr bwMode="auto">
          <a:xfrm>
            <a:off x="442913" y="3387725"/>
            <a:ext cx="133032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2144">
            <a:extLst>
              <a:ext uri="{FF2B5EF4-FFF2-40B4-BE49-F238E27FC236}">
                <a16:creationId xmlns:a16="http://schemas.microsoft.com/office/drawing/2014/main" id="{CB51A3BE-5AA8-477E-B686-BC425733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6432" r="45181" b="10614"/>
          <a:stretch>
            <a:fillRect/>
          </a:stretch>
        </p:blipFill>
        <p:spPr bwMode="auto">
          <a:xfrm>
            <a:off x="1773238" y="1989138"/>
            <a:ext cx="1330325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2145">
            <a:extLst>
              <a:ext uri="{FF2B5EF4-FFF2-40B4-BE49-F238E27FC236}">
                <a16:creationId xmlns:a16="http://schemas.microsoft.com/office/drawing/2014/main" id="{4A84F578-0E56-40DE-BE5C-59B9E218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6432" r="45181" b="10614"/>
          <a:stretch>
            <a:fillRect/>
          </a:stretch>
        </p:blipFill>
        <p:spPr bwMode="auto">
          <a:xfrm>
            <a:off x="1773238" y="4784725"/>
            <a:ext cx="1330325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2146">
            <a:extLst>
              <a:ext uri="{FF2B5EF4-FFF2-40B4-BE49-F238E27FC236}">
                <a16:creationId xmlns:a16="http://schemas.microsoft.com/office/drawing/2014/main" id="{38825F64-12CE-4149-B25F-3AB8C030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6432" r="45181" b="10614"/>
          <a:stretch>
            <a:fillRect/>
          </a:stretch>
        </p:blipFill>
        <p:spPr bwMode="auto">
          <a:xfrm>
            <a:off x="3103563" y="1989138"/>
            <a:ext cx="1330325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2147">
            <a:extLst>
              <a:ext uri="{FF2B5EF4-FFF2-40B4-BE49-F238E27FC236}">
                <a16:creationId xmlns:a16="http://schemas.microsoft.com/office/drawing/2014/main" id="{B85A1BED-985A-49F7-A3F1-0F394C3AC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6432" r="45181" b="10614"/>
          <a:stretch>
            <a:fillRect/>
          </a:stretch>
        </p:blipFill>
        <p:spPr bwMode="auto">
          <a:xfrm>
            <a:off x="3103563" y="4784725"/>
            <a:ext cx="1330325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2148">
            <a:extLst>
              <a:ext uri="{FF2B5EF4-FFF2-40B4-BE49-F238E27FC236}">
                <a16:creationId xmlns:a16="http://schemas.microsoft.com/office/drawing/2014/main" id="{A6FE5312-0942-45D4-AFA3-4DF84F86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6432" r="45181" b="10614"/>
          <a:stretch>
            <a:fillRect/>
          </a:stretch>
        </p:blipFill>
        <p:spPr bwMode="auto">
          <a:xfrm>
            <a:off x="442913" y="1989138"/>
            <a:ext cx="1330325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2149">
            <a:extLst>
              <a:ext uri="{FF2B5EF4-FFF2-40B4-BE49-F238E27FC236}">
                <a16:creationId xmlns:a16="http://schemas.microsoft.com/office/drawing/2014/main" id="{F781F8C8-83E8-446C-8D60-E1A98A736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6432" r="45181" b="10614"/>
          <a:stretch>
            <a:fillRect/>
          </a:stretch>
        </p:blipFill>
        <p:spPr bwMode="auto">
          <a:xfrm>
            <a:off x="442913" y="4784725"/>
            <a:ext cx="1330325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882FCF1B-BE8D-41BE-8FA0-57FF1F524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25" y="609600"/>
          <a:ext cx="52355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4" imgW="2616120" imgH="444240" progId="Equation.3">
                  <p:embed/>
                </p:oleObj>
              </mc:Choice>
              <mc:Fallback>
                <p:oleObj name="Equation" r:id="rId4" imgW="26161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609600"/>
                        <a:ext cx="52355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4" name="Group 2161">
            <a:extLst>
              <a:ext uri="{FF2B5EF4-FFF2-40B4-BE49-F238E27FC236}">
                <a16:creationId xmlns:a16="http://schemas.microsoft.com/office/drawing/2014/main" id="{21B6302A-D1A0-41D1-B7B5-108A2ECABE6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3962400" cy="4648200"/>
            <a:chOff x="288" y="768"/>
            <a:chExt cx="2496" cy="2928"/>
          </a:xfrm>
        </p:grpSpPr>
        <p:sp>
          <p:nvSpPr>
            <p:cNvPr id="7203" name="Line 2154">
              <a:extLst>
                <a:ext uri="{FF2B5EF4-FFF2-40B4-BE49-F238E27FC236}">
                  <a16:creationId xmlns:a16="http://schemas.microsoft.com/office/drawing/2014/main" id="{A0A5A56F-2E31-4837-9DF6-DBF0CDAA6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768"/>
              <a:ext cx="0" cy="29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2158">
              <a:extLst>
                <a:ext uri="{FF2B5EF4-FFF2-40B4-BE49-F238E27FC236}">
                  <a16:creationId xmlns:a16="http://schemas.microsoft.com/office/drawing/2014/main" id="{2FA9A8A9-11F8-4234-82A5-9CE6CFB02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768"/>
              <a:ext cx="0" cy="29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Line 2159">
              <a:extLst>
                <a:ext uri="{FF2B5EF4-FFF2-40B4-BE49-F238E27FC236}">
                  <a16:creationId xmlns:a16="http://schemas.microsoft.com/office/drawing/2014/main" id="{B3EA8ABF-FF8C-4D61-898E-69FBBC1AF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768"/>
              <a:ext cx="0" cy="29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2160">
              <a:extLst>
                <a:ext uri="{FF2B5EF4-FFF2-40B4-BE49-F238E27FC236}">
                  <a16:creationId xmlns:a16="http://schemas.microsoft.com/office/drawing/2014/main" id="{4A0D594A-845A-4014-8116-5682FE04F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768"/>
              <a:ext cx="0" cy="29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2162">
            <a:extLst>
              <a:ext uri="{FF2B5EF4-FFF2-40B4-BE49-F238E27FC236}">
                <a16:creationId xmlns:a16="http://schemas.microsoft.com/office/drawing/2014/main" id="{74D54A89-39CB-440E-8195-06FF616F2AD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19087" y="1766888"/>
            <a:ext cx="4162425" cy="4648200"/>
            <a:chOff x="288" y="768"/>
            <a:chExt cx="2496" cy="2928"/>
          </a:xfrm>
        </p:grpSpPr>
        <p:sp>
          <p:nvSpPr>
            <p:cNvPr id="7199" name="Line 2163">
              <a:extLst>
                <a:ext uri="{FF2B5EF4-FFF2-40B4-BE49-F238E27FC236}">
                  <a16:creationId xmlns:a16="http://schemas.microsoft.com/office/drawing/2014/main" id="{D900CA1D-0B98-474D-9B92-6C56F4BE2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768"/>
              <a:ext cx="0" cy="29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2164">
              <a:extLst>
                <a:ext uri="{FF2B5EF4-FFF2-40B4-BE49-F238E27FC236}">
                  <a16:creationId xmlns:a16="http://schemas.microsoft.com/office/drawing/2014/main" id="{CF58DE01-622C-4513-B7D0-BF1BBD5D5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768"/>
              <a:ext cx="0" cy="29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2165">
              <a:extLst>
                <a:ext uri="{FF2B5EF4-FFF2-40B4-BE49-F238E27FC236}">
                  <a16:creationId xmlns:a16="http://schemas.microsoft.com/office/drawing/2014/main" id="{37BF270A-E7A8-42B0-A3E3-188705DB7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768"/>
              <a:ext cx="0" cy="29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2166">
              <a:extLst>
                <a:ext uri="{FF2B5EF4-FFF2-40B4-BE49-F238E27FC236}">
                  <a16:creationId xmlns:a16="http://schemas.microsoft.com/office/drawing/2014/main" id="{C6B8CDE2-8F97-4F1A-8BBB-78362753C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768"/>
              <a:ext cx="0" cy="29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6" name="Text Box 2167">
            <a:extLst>
              <a:ext uri="{FF2B5EF4-FFF2-40B4-BE49-F238E27FC236}">
                <a16:creationId xmlns:a16="http://schemas.microsoft.com/office/drawing/2014/main" id="{B792D013-86BE-4F3A-BF65-CAA4C8E0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324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7187" name="Text Box 2168">
            <a:extLst>
              <a:ext uri="{FF2B5EF4-FFF2-40B4-BE49-F238E27FC236}">
                <a16:creationId xmlns:a16="http://schemas.microsoft.com/office/drawing/2014/main" id="{133C9A60-D479-4971-A832-F221A0D25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24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N</a:t>
            </a:r>
          </a:p>
        </p:txBody>
      </p:sp>
      <p:sp>
        <p:nvSpPr>
          <p:cNvPr id="7188" name="Text Box 2169">
            <a:extLst>
              <a:ext uri="{FF2B5EF4-FFF2-40B4-BE49-F238E27FC236}">
                <a16:creationId xmlns:a16="http://schemas.microsoft.com/office/drawing/2014/main" id="{0C7092A4-155F-4BCC-9B77-C58B560C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2460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2N</a:t>
            </a:r>
          </a:p>
        </p:txBody>
      </p:sp>
      <p:sp>
        <p:nvSpPr>
          <p:cNvPr id="7189" name="Text Box 2170">
            <a:extLst>
              <a:ext uri="{FF2B5EF4-FFF2-40B4-BE49-F238E27FC236}">
                <a16:creationId xmlns:a16="http://schemas.microsoft.com/office/drawing/2014/main" id="{F9D00C15-9AF6-4137-B07D-60323E0FB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24600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-N</a:t>
            </a:r>
          </a:p>
        </p:txBody>
      </p:sp>
      <p:sp>
        <p:nvSpPr>
          <p:cNvPr id="7190" name="Text Box 2171">
            <a:extLst>
              <a:ext uri="{FF2B5EF4-FFF2-40B4-BE49-F238E27FC236}">
                <a16:creationId xmlns:a16="http://schemas.microsoft.com/office/drawing/2014/main" id="{CB0FC1C5-0634-4901-ABCE-A685C758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78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7191" name="Text Box 2172">
            <a:extLst>
              <a:ext uri="{FF2B5EF4-FFF2-40B4-BE49-F238E27FC236}">
                <a16:creationId xmlns:a16="http://schemas.microsoft.com/office/drawing/2014/main" id="{019E7981-6146-4A02-8619-3A47A4C35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4958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M</a:t>
            </a:r>
          </a:p>
        </p:txBody>
      </p:sp>
      <p:sp>
        <p:nvSpPr>
          <p:cNvPr id="7192" name="Text Box 2173">
            <a:extLst>
              <a:ext uri="{FF2B5EF4-FFF2-40B4-BE49-F238E27FC236}">
                <a16:creationId xmlns:a16="http://schemas.microsoft.com/office/drawing/2014/main" id="{99492DE9-BB54-42F1-AAA2-E29B7C14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85152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2M</a:t>
            </a:r>
          </a:p>
        </p:txBody>
      </p:sp>
      <p:sp>
        <p:nvSpPr>
          <p:cNvPr id="7193" name="Text Box 2174">
            <a:extLst>
              <a:ext uri="{FF2B5EF4-FFF2-40B4-BE49-F238E27FC236}">
                <a16:creationId xmlns:a16="http://schemas.microsoft.com/office/drawing/2014/main" id="{327C9378-0F06-44B6-A4F9-15C429436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1857375"/>
            <a:ext cx="49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-M</a:t>
            </a:r>
          </a:p>
        </p:txBody>
      </p:sp>
      <p:sp>
        <p:nvSpPr>
          <p:cNvPr id="7194" name="Rectangle 2175">
            <a:extLst>
              <a:ext uri="{FF2B5EF4-FFF2-40B4-BE49-F238E27FC236}">
                <a16:creationId xmlns:a16="http://schemas.microsoft.com/office/drawing/2014/main" id="{BAB5651D-513A-4477-801A-F195B6FC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395663"/>
            <a:ext cx="1330325" cy="1389062"/>
          </a:xfrm>
          <a:prstGeom prst="rect">
            <a:avLst/>
          </a:prstGeom>
          <a:noFill/>
          <a:ln w="190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5" name="Line 2176">
            <a:extLst>
              <a:ext uri="{FF2B5EF4-FFF2-40B4-BE49-F238E27FC236}">
                <a16:creationId xmlns:a16="http://schemas.microsoft.com/office/drawing/2014/main" id="{18C1B5E5-5D4B-44C2-AF72-E72C6B4FAE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03563" y="4702175"/>
            <a:ext cx="2798762" cy="1012825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Text Box 2177">
            <a:extLst>
              <a:ext uri="{FF2B5EF4-FFF2-40B4-BE49-F238E27FC236}">
                <a16:creationId xmlns:a16="http://schemas.microsoft.com/office/drawing/2014/main" id="{03936CAB-C86D-4EE8-A5A5-99F1B0BC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852488"/>
            <a:ext cx="119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2-D DFT:</a:t>
            </a:r>
          </a:p>
        </p:txBody>
      </p:sp>
      <p:sp>
        <p:nvSpPr>
          <p:cNvPr id="7197" name="Rectangle 2178">
            <a:extLst>
              <a:ext uri="{FF2B5EF4-FFF2-40B4-BE49-F238E27FC236}">
                <a16:creationId xmlns:a16="http://schemas.microsoft.com/office/drawing/2014/main" id="{5F53910F-AE35-457D-9BAF-4F2B2E7D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85800"/>
            <a:ext cx="1676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</p:txBody>
      </p:sp>
      <p:sp>
        <p:nvSpPr>
          <p:cNvPr id="7198" name="Text Box 2179">
            <a:extLst>
              <a:ext uri="{FF2B5EF4-FFF2-40B4-BE49-F238E27FC236}">
                <a16:creationId xmlns:a16="http://schemas.microsoft.com/office/drawing/2014/main" id="{CDB3D92C-11C2-4B98-A8DE-A7FD2622C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050">
            <a:extLst>
              <a:ext uri="{FF2B5EF4-FFF2-40B4-BE49-F238E27FC236}">
                <a16:creationId xmlns:a16="http://schemas.microsoft.com/office/drawing/2014/main" id="{2E2DBB8C-1E4F-4A89-A417-6944DC166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0" r="38597"/>
          <a:stretch>
            <a:fillRect/>
          </a:stretch>
        </p:blipFill>
        <p:spPr bwMode="auto">
          <a:xfrm>
            <a:off x="4572000" y="1295400"/>
            <a:ext cx="37338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2051">
            <a:extLst>
              <a:ext uri="{FF2B5EF4-FFF2-40B4-BE49-F238E27FC236}">
                <a16:creationId xmlns:a16="http://schemas.microsoft.com/office/drawing/2014/main" id="{AADFE48B-CB57-4F27-A659-58359AAB7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584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Conventional Display for 2-D DFT</a:t>
            </a:r>
          </a:p>
        </p:txBody>
      </p:sp>
      <p:sp>
        <p:nvSpPr>
          <p:cNvPr id="23556" name="Oval 2052">
            <a:extLst>
              <a:ext uri="{FF2B5EF4-FFF2-40B4-BE49-F238E27FC236}">
                <a16:creationId xmlns:a16="http://schemas.microsoft.com/office/drawing/2014/main" id="{070F463B-DC90-4D5F-A1E6-EB9F078A6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4572000"/>
            <a:ext cx="533400" cy="533400"/>
          </a:xfrm>
          <a:prstGeom prst="ellips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Oval 2053">
            <a:extLst>
              <a:ext uri="{FF2B5EF4-FFF2-40B4-BE49-F238E27FC236}">
                <a16:creationId xmlns:a16="http://schemas.microsoft.com/office/drawing/2014/main" id="{B6332350-0F6B-4CB3-9E7E-D321FBC0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5334000"/>
            <a:ext cx="5334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Text Box 2054">
            <a:extLst>
              <a:ext uri="{FF2B5EF4-FFF2-40B4-BE49-F238E27FC236}">
                <a16:creationId xmlns:a16="http://schemas.microsoft.com/office/drawing/2014/main" id="{23F8C555-8887-4FFB-83A8-B7FC345D0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4648200"/>
            <a:ext cx="2255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High frequency area</a:t>
            </a:r>
          </a:p>
        </p:txBody>
      </p:sp>
      <p:sp>
        <p:nvSpPr>
          <p:cNvPr id="23559" name="Text Box 2055">
            <a:extLst>
              <a:ext uri="{FF2B5EF4-FFF2-40B4-BE49-F238E27FC236}">
                <a16:creationId xmlns:a16="http://schemas.microsoft.com/office/drawing/2014/main" id="{4CF0B3FD-7C90-4D76-B939-09E8F5D32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5410200"/>
            <a:ext cx="221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Low frequency area</a:t>
            </a:r>
          </a:p>
        </p:txBody>
      </p:sp>
      <p:sp>
        <p:nvSpPr>
          <p:cNvPr id="23560" name="Oval 2058">
            <a:extLst>
              <a:ext uri="{FF2B5EF4-FFF2-40B4-BE49-F238E27FC236}">
                <a16:creationId xmlns:a16="http://schemas.microsoft.com/office/drawing/2014/main" id="{71AB26DA-2195-4151-BF2F-5D16D49B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8382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Oval 2059">
            <a:extLst>
              <a:ext uri="{FF2B5EF4-FFF2-40B4-BE49-F238E27FC236}">
                <a16:creationId xmlns:a16="http://schemas.microsoft.com/office/drawing/2014/main" id="{3AA5521F-04C3-489A-9584-3AACF666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667000"/>
            <a:ext cx="8382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2" name="Oval 2060">
            <a:extLst>
              <a:ext uri="{FF2B5EF4-FFF2-40B4-BE49-F238E27FC236}">
                <a16:creationId xmlns:a16="http://schemas.microsoft.com/office/drawing/2014/main" id="{CAAF4C38-5877-47B1-AD6B-76557D84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81600"/>
            <a:ext cx="8382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Oval 2061">
            <a:extLst>
              <a:ext uri="{FF2B5EF4-FFF2-40B4-BE49-F238E27FC236}">
                <a16:creationId xmlns:a16="http://schemas.microsoft.com/office/drawing/2014/main" id="{B11A5C25-A08A-430F-A14C-3327D0AD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7800"/>
            <a:ext cx="8382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Oval 2062">
            <a:extLst>
              <a:ext uri="{FF2B5EF4-FFF2-40B4-BE49-F238E27FC236}">
                <a16:creationId xmlns:a16="http://schemas.microsoft.com/office/drawing/2014/main" id="{A82051DD-D868-44C2-B5EF-D6A5DE7D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Text Box 2063">
            <a:extLst>
              <a:ext uri="{FF2B5EF4-FFF2-40B4-BE49-F238E27FC236}">
                <a16:creationId xmlns:a16="http://schemas.microsoft.com/office/drawing/2014/main" id="{F8DE873C-DE2F-4CF1-A55E-2A14030CB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44529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has low frequency areas</a:t>
            </a:r>
          </a:p>
          <a:p>
            <a:pPr eaLnBrk="1" hangingPunct="1"/>
            <a:r>
              <a:rPr lang="en-US" altLang="en-US" sz="2400"/>
              <a:t>at corners of the image while high</a:t>
            </a:r>
          </a:p>
          <a:p>
            <a:pPr eaLnBrk="1" hangingPunct="1"/>
            <a:r>
              <a:rPr lang="en-US" altLang="en-US" sz="2400"/>
              <a:t>frequency areas are at the center</a:t>
            </a:r>
          </a:p>
          <a:p>
            <a:pPr eaLnBrk="1" hangingPunct="1"/>
            <a:r>
              <a:rPr lang="en-US" altLang="en-US" sz="2400"/>
              <a:t>of the image which is inconvenient</a:t>
            </a:r>
          </a:p>
          <a:p>
            <a:pPr eaLnBrk="1" hangingPunct="1"/>
            <a:r>
              <a:rPr lang="en-US" altLang="en-US" sz="2400"/>
              <a:t>to interpret.</a:t>
            </a:r>
          </a:p>
        </p:txBody>
      </p:sp>
      <p:sp>
        <p:nvSpPr>
          <p:cNvPr id="23566" name="Text Box 2064">
            <a:extLst>
              <a:ext uri="{FF2B5EF4-FFF2-40B4-BE49-F238E27FC236}">
                <a16:creationId xmlns:a16="http://schemas.microsoft.com/office/drawing/2014/main" id="{210C262E-E458-4657-B6DA-537C51F7A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461125"/>
            <a:ext cx="272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26">
            <a:extLst>
              <a:ext uri="{FF2B5EF4-FFF2-40B4-BE49-F238E27FC236}">
                <a16:creationId xmlns:a16="http://schemas.microsoft.com/office/drawing/2014/main" id="{6E4B2A15-08DA-43D6-84E6-43BC60DA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3"/>
          <a:stretch>
            <a:fillRect/>
          </a:stretch>
        </p:blipFill>
        <p:spPr bwMode="auto">
          <a:xfrm>
            <a:off x="5562600" y="1455738"/>
            <a:ext cx="33528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 Box 1027">
            <a:extLst>
              <a:ext uri="{FF2B5EF4-FFF2-40B4-BE49-F238E27FC236}">
                <a16:creationId xmlns:a16="http://schemas.microsoft.com/office/drawing/2014/main" id="{409C2766-DF0F-452B-A8F2-A54969CB4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7008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2-D FFT Shift : Better Display of 2-D DFT</a:t>
            </a:r>
          </a:p>
        </p:txBody>
      </p:sp>
      <p:pic>
        <p:nvPicPr>
          <p:cNvPr id="24580" name="Picture 1028">
            <a:extLst>
              <a:ext uri="{FF2B5EF4-FFF2-40B4-BE49-F238E27FC236}">
                <a16:creationId xmlns:a16="http://schemas.microsoft.com/office/drawing/2014/main" id="{F7BF1187-00A3-460A-8ECA-328D3A29E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0" r="38597"/>
          <a:stretch>
            <a:fillRect/>
          </a:stretch>
        </p:blipFill>
        <p:spPr bwMode="auto">
          <a:xfrm>
            <a:off x="0" y="1379538"/>
            <a:ext cx="37338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1029">
            <a:extLst>
              <a:ext uri="{FF2B5EF4-FFF2-40B4-BE49-F238E27FC236}">
                <a16:creationId xmlns:a16="http://schemas.microsoft.com/office/drawing/2014/main" id="{8BD12F40-65D6-4EAA-B9E4-C6228E37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1600200" cy="914400"/>
          </a:xfrm>
          <a:custGeom>
            <a:avLst/>
            <a:gdLst>
              <a:gd name="T0" fmla="*/ 1200150 w 21600"/>
              <a:gd name="T1" fmla="*/ 0 h 21600"/>
              <a:gd name="T2" fmla="*/ 0 w 21600"/>
              <a:gd name="T3" fmla="*/ 457200 h 21600"/>
              <a:gd name="T4" fmla="*/ 1200150 w 21600"/>
              <a:gd name="T5" fmla="*/ 914400 h 21600"/>
              <a:gd name="T6" fmla="*/ 1600200 w 21600"/>
              <a:gd name="T7" fmla="*/ 4572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1030">
            <a:extLst>
              <a:ext uri="{FF2B5EF4-FFF2-40B4-BE49-F238E27FC236}">
                <a16:creationId xmlns:a16="http://schemas.microsoft.com/office/drawing/2014/main" id="{AFC0980F-5AD1-443D-93CF-F5BD37F4E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42672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2D FFTSHIFT</a:t>
            </a:r>
          </a:p>
        </p:txBody>
      </p:sp>
      <p:sp>
        <p:nvSpPr>
          <p:cNvPr id="24583" name="Text Box 1031">
            <a:extLst>
              <a:ext uri="{FF2B5EF4-FFF2-40B4-BE49-F238E27FC236}">
                <a16:creationId xmlns:a16="http://schemas.microsoft.com/office/drawing/2014/main" id="{B984CAFA-3445-44B3-8AFA-10B1ADC7D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3875"/>
            <a:ext cx="8120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2-D FFT Shift is a MATLAB function:  Shift the zero frequency 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of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u</a:t>
            </a:r>
            <a:r>
              <a:rPr lang="en-US" altLang="en-US" sz="2400">
                <a:solidFill>
                  <a:schemeClr val="accent2"/>
                </a:solidFill>
              </a:rPr>
              <a:t>,</a:t>
            </a:r>
            <a:r>
              <a:rPr lang="en-US" altLang="en-US" sz="2400" i="1">
                <a:solidFill>
                  <a:schemeClr val="accent2"/>
                </a:solidFill>
              </a:rPr>
              <a:t>v</a:t>
            </a:r>
            <a:r>
              <a:rPr lang="en-US" altLang="en-US" sz="2400">
                <a:solidFill>
                  <a:schemeClr val="accent2"/>
                </a:solidFill>
              </a:rPr>
              <a:t>) to the center of an image.</a:t>
            </a:r>
          </a:p>
        </p:txBody>
      </p:sp>
      <p:sp>
        <p:nvSpPr>
          <p:cNvPr id="24584" name="Oval 1032">
            <a:extLst>
              <a:ext uri="{FF2B5EF4-FFF2-40B4-BE49-F238E27FC236}">
                <a16:creationId xmlns:a16="http://schemas.microsoft.com/office/drawing/2014/main" id="{51755BBC-7675-45F2-97B3-B41DADC54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43200"/>
            <a:ext cx="8382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1033">
            <a:extLst>
              <a:ext uri="{FF2B5EF4-FFF2-40B4-BE49-F238E27FC236}">
                <a16:creationId xmlns:a16="http://schemas.microsoft.com/office/drawing/2014/main" id="{58852797-593C-4852-A9C5-1DC9A70A2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43200"/>
            <a:ext cx="8382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1034">
            <a:extLst>
              <a:ext uri="{FF2B5EF4-FFF2-40B4-BE49-F238E27FC236}">
                <a16:creationId xmlns:a16="http://schemas.microsoft.com/office/drawing/2014/main" id="{56412696-2F48-4F7B-B3E8-07AB5571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57800"/>
            <a:ext cx="8382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1035">
            <a:extLst>
              <a:ext uri="{FF2B5EF4-FFF2-40B4-BE49-F238E27FC236}">
                <a16:creationId xmlns:a16="http://schemas.microsoft.com/office/drawing/2014/main" id="{EA982B49-4351-4F46-AE98-72D78EF0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34000"/>
            <a:ext cx="8382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1036">
            <a:extLst>
              <a:ext uri="{FF2B5EF4-FFF2-40B4-BE49-F238E27FC236}">
                <a16:creationId xmlns:a16="http://schemas.microsoft.com/office/drawing/2014/main" id="{F93C4CF3-D307-4DD6-A7B5-46F9E65F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14800"/>
            <a:ext cx="685800" cy="685800"/>
          </a:xfrm>
          <a:prstGeom prst="ellips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1037">
            <a:extLst>
              <a:ext uri="{FF2B5EF4-FFF2-40B4-BE49-F238E27FC236}">
                <a16:creationId xmlns:a16="http://schemas.microsoft.com/office/drawing/2014/main" id="{53A8C9ED-FA83-4A7D-BABD-E29F0DF2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14800"/>
            <a:ext cx="8382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1038">
            <a:extLst>
              <a:ext uri="{FF2B5EF4-FFF2-40B4-BE49-F238E27FC236}">
                <a16:creationId xmlns:a16="http://schemas.microsoft.com/office/drawing/2014/main" id="{4BD1F816-E697-4086-9615-98862447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95600"/>
            <a:ext cx="685800" cy="685800"/>
          </a:xfrm>
          <a:prstGeom prst="ellips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1039">
            <a:extLst>
              <a:ext uri="{FF2B5EF4-FFF2-40B4-BE49-F238E27FC236}">
                <a16:creationId xmlns:a16="http://schemas.microsoft.com/office/drawing/2014/main" id="{5368B68D-98EB-4ADD-8E6B-11659C5B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86400"/>
            <a:ext cx="685800" cy="685800"/>
          </a:xfrm>
          <a:prstGeom prst="ellips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1040">
            <a:extLst>
              <a:ext uri="{FF2B5EF4-FFF2-40B4-BE49-F238E27FC236}">
                <a16:creationId xmlns:a16="http://schemas.microsoft.com/office/drawing/2014/main" id="{016DECA1-A942-48E2-83E4-FC6D15BF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895600"/>
            <a:ext cx="685800" cy="685800"/>
          </a:xfrm>
          <a:prstGeom prst="ellips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Oval 1041">
            <a:extLst>
              <a:ext uri="{FF2B5EF4-FFF2-40B4-BE49-F238E27FC236}">
                <a16:creationId xmlns:a16="http://schemas.microsoft.com/office/drawing/2014/main" id="{5F8507D7-8D6D-453A-B397-05D32E523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486400"/>
            <a:ext cx="685800" cy="685800"/>
          </a:xfrm>
          <a:prstGeom prst="ellips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1042">
            <a:extLst>
              <a:ext uri="{FF2B5EF4-FFF2-40B4-BE49-F238E27FC236}">
                <a16:creationId xmlns:a16="http://schemas.microsoft.com/office/drawing/2014/main" id="{175B75CE-ECFE-4B00-8C1F-3210D11E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6362700"/>
            <a:ext cx="381000" cy="381000"/>
          </a:xfrm>
          <a:prstGeom prst="ellips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1043">
            <a:extLst>
              <a:ext uri="{FF2B5EF4-FFF2-40B4-BE49-F238E27FC236}">
                <a16:creationId xmlns:a16="http://schemas.microsoft.com/office/drawing/2014/main" id="{C9D09C57-1FD6-4968-9EC7-432E044FC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6375400"/>
            <a:ext cx="355600" cy="355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Text Box 1044">
            <a:extLst>
              <a:ext uri="{FF2B5EF4-FFF2-40B4-BE49-F238E27FC236}">
                <a16:creationId xmlns:a16="http://schemas.microsoft.com/office/drawing/2014/main" id="{E7587F12-7B38-414E-9808-C651712C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354763"/>
            <a:ext cx="2255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High frequency area</a:t>
            </a:r>
          </a:p>
        </p:txBody>
      </p:sp>
      <p:sp>
        <p:nvSpPr>
          <p:cNvPr id="24597" name="Text Box 1045">
            <a:extLst>
              <a:ext uri="{FF2B5EF4-FFF2-40B4-BE49-F238E27FC236}">
                <a16:creationId xmlns:a16="http://schemas.microsoft.com/office/drawing/2014/main" id="{CB964B0F-9CF5-454D-BAF0-8AD28E8DC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6354763"/>
            <a:ext cx="221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Low frequency area</a:t>
            </a:r>
          </a:p>
        </p:txBody>
      </p:sp>
      <p:sp>
        <p:nvSpPr>
          <p:cNvPr id="24598" name="Text Box 1046">
            <a:extLst>
              <a:ext uri="{FF2B5EF4-FFF2-40B4-BE49-F238E27FC236}">
                <a16:creationId xmlns:a16="http://schemas.microsoft.com/office/drawing/2014/main" id="{E47EA33F-DE61-44C0-9ED3-563F78BBF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6461125"/>
            <a:ext cx="272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>
            <a:extLst>
              <a:ext uri="{FF2B5EF4-FFF2-40B4-BE49-F238E27FC236}">
                <a16:creationId xmlns:a16="http://schemas.microsoft.com/office/drawing/2014/main" id="{08DBE8B6-77C7-42B0-9AC9-17735DC2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79500"/>
            <a:ext cx="88392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>
            <a:extLst>
              <a:ext uri="{FF2B5EF4-FFF2-40B4-BE49-F238E27FC236}">
                <a16:creationId xmlns:a16="http://schemas.microsoft.com/office/drawing/2014/main" id="{65EA24ED-6D0A-4BE2-81FF-0F3F3AFA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354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Example of 2-D DFT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E49FA6D3-F005-4BF2-9CA4-57ABFDA35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15000"/>
            <a:ext cx="6926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Notice that the longer the time domain signal,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The shorter its Fourier transform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5B7CCAE7-2ACA-476C-B4AA-1F0E7098C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40836B3D-8283-4189-AADD-79058E8E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64770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>
            <a:extLst>
              <a:ext uri="{FF2B5EF4-FFF2-40B4-BE49-F238E27FC236}">
                <a16:creationId xmlns:a16="http://schemas.microsoft.com/office/drawing/2014/main" id="{8248FBDE-927A-485C-B6AD-F4DA7910B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354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Example of 2-D DFT</a:t>
            </a:r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35CDD727-54C1-4CD5-B192-4879C93B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95800"/>
            <a:ext cx="4038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Notice that direction of an object in spatial image and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Its Fourier transform are orthogonal to each other.</a:t>
            </a:r>
          </a:p>
        </p:txBody>
      </p:sp>
      <p:sp>
        <p:nvSpPr>
          <p:cNvPr id="27653" name="Text Box 6">
            <a:extLst>
              <a:ext uri="{FF2B5EF4-FFF2-40B4-BE49-F238E27FC236}">
                <a16:creationId xmlns:a16="http://schemas.microsoft.com/office/drawing/2014/main" id="{3698C47A-8AA4-44DD-AD0D-DAB3041E7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6450013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23B4FC8D-E743-4039-802F-DE221F26F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354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Example of 2-D DFT</a:t>
            </a:r>
          </a:p>
        </p:txBody>
      </p:sp>
      <p:pic>
        <p:nvPicPr>
          <p:cNvPr id="28675" name="Picture 189">
            <a:extLst>
              <a:ext uri="{FF2B5EF4-FFF2-40B4-BE49-F238E27FC236}">
                <a16:creationId xmlns:a16="http://schemas.microsoft.com/office/drawing/2014/main" id="{26DB84B6-C5D5-4642-A502-D6066512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685800"/>
            <a:ext cx="2833687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278">
            <a:extLst>
              <a:ext uri="{FF2B5EF4-FFF2-40B4-BE49-F238E27FC236}">
                <a16:creationId xmlns:a16="http://schemas.microsoft.com/office/drawing/2014/main" id="{F3048895-0236-4017-A7B5-16C488AB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85800"/>
            <a:ext cx="28400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67">
            <a:extLst>
              <a:ext uri="{FF2B5EF4-FFF2-40B4-BE49-F238E27FC236}">
                <a16:creationId xmlns:a16="http://schemas.microsoft.com/office/drawing/2014/main" id="{09610DF3-855A-4C57-9B88-10DFFEE6C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3886200"/>
            <a:ext cx="2840037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368">
            <a:extLst>
              <a:ext uri="{FF2B5EF4-FFF2-40B4-BE49-F238E27FC236}">
                <a16:creationId xmlns:a16="http://schemas.microsoft.com/office/drawing/2014/main" id="{08747C47-9AD7-4ADB-AFB6-9621F8D20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89325"/>
            <a:ext cx="171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Original image</a:t>
            </a:r>
            <a:endParaRPr lang="th-TH" altLang="en-US"/>
          </a:p>
        </p:txBody>
      </p:sp>
      <p:sp>
        <p:nvSpPr>
          <p:cNvPr id="28679" name="AutoShape 369">
            <a:extLst>
              <a:ext uri="{FF2B5EF4-FFF2-40B4-BE49-F238E27FC236}">
                <a16:creationId xmlns:a16="http://schemas.microsoft.com/office/drawing/2014/main" id="{27CBB68E-FD5F-4B3E-BD94-11317FAE9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28800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Text Box 370">
            <a:extLst>
              <a:ext uri="{FF2B5EF4-FFF2-40B4-BE49-F238E27FC236}">
                <a16:creationId xmlns:a16="http://schemas.microsoft.com/office/drawing/2014/main" id="{56555704-7F1A-4C8B-9849-EEEC1F68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355725"/>
            <a:ext cx="1039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2D DFT</a:t>
            </a:r>
            <a:endParaRPr lang="th-TH" altLang="en-US"/>
          </a:p>
        </p:txBody>
      </p:sp>
      <p:sp>
        <p:nvSpPr>
          <p:cNvPr id="28681" name="AutoShape 372">
            <a:extLst>
              <a:ext uri="{FF2B5EF4-FFF2-40B4-BE49-F238E27FC236}">
                <a16:creationId xmlns:a16="http://schemas.microsoft.com/office/drawing/2014/main" id="{E17D3D44-595F-4BEF-AD53-780B307BB03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248400" y="3733800"/>
            <a:ext cx="1646238" cy="1752600"/>
          </a:xfrm>
          <a:custGeom>
            <a:avLst/>
            <a:gdLst>
              <a:gd name="T0" fmla="*/ 1152824 w 21600"/>
              <a:gd name="T1" fmla="*/ 0 h 21600"/>
              <a:gd name="T2" fmla="*/ 1152824 w 21600"/>
              <a:gd name="T3" fmla="*/ 986487 h 21600"/>
              <a:gd name="T4" fmla="*/ 246707 w 21600"/>
              <a:gd name="T5" fmla="*/ 1752600 h 21600"/>
              <a:gd name="T6" fmla="*/ 1646238 w 21600"/>
              <a:gd name="T7" fmla="*/ 49324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373">
            <a:extLst>
              <a:ext uri="{FF2B5EF4-FFF2-40B4-BE49-F238E27FC236}">
                <a16:creationId xmlns:a16="http://schemas.microsoft.com/office/drawing/2014/main" id="{C6BAD5B0-788A-4ACE-AB63-6F783E12A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3" y="5638800"/>
            <a:ext cx="155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2D FFT Shift</a:t>
            </a:r>
            <a:endParaRPr lang="th-TH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24D34B6D-58D7-4D44-AC32-4E92BC1B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354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Example of 2-D DFT</a:t>
            </a:r>
          </a:p>
        </p:txBody>
      </p:sp>
      <p:pic>
        <p:nvPicPr>
          <p:cNvPr id="29699" name="Picture 50">
            <a:extLst>
              <a:ext uri="{FF2B5EF4-FFF2-40B4-BE49-F238E27FC236}">
                <a16:creationId xmlns:a16="http://schemas.microsoft.com/office/drawing/2014/main" id="{5764B1B5-7F81-4E30-B1FC-7F506663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39775"/>
            <a:ext cx="27574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99">
            <a:extLst>
              <a:ext uri="{FF2B5EF4-FFF2-40B4-BE49-F238E27FC236}">
                <a16:creationId xmlns:a16="http://schemas.microsoft.com/office/drawing/2014/main" id="{9D4F988A-7AEC-4157-AFD8-A1514E75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39775"/>
            <a:ext cx="27574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188">
            <a:extLst>
              <a:ext uri="{FF2B5EF4-FFF2-40B4-BE49-F238E27FC236}">
                <a16:creationId xmlns:a16="http://schemas.microsoft.com/office/drawing/2014/main" id="{3C40EBE3-47C5-4C7E-8653-AB324EE7C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3886200"/>
            <a:ext cx="2763837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189">
            <a:extLst>
              <a:ext uri="{FF2B5EF4-FFF2-40B4-BE49-F238E27FC236}">
                <a16:creationId xmlns:a16="http://schemas.microsoft.com/office/drawing/2014/main" id="{C7A05FA6-47E5-4A0E-B893-5C913B77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89325"/>
            <a:ext cx="171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Original image</a:t>
            </a:r>
            <a:endParaRPr lang="th-TH" altLang="en-US"/>
          </a:p>
        </p:txBody>
      </p:sp>
      <p:sp>
        <p:nvSpPr>
          <p:cNvPr id="29703" name="AutoShape 190">
            <a:extLst>
              <a:ext uri="{FF2B5EF4-FFF2-40B4-BE49-F238E27FC236}">
                <a16:creationId xmlns:a16="http://schemas.microsoft.com/office/drawing/2014/main" id="{0989DFA2-74B0-4D07-AB12-E34DA9EC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28800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Text Box 191">
            <a:extLst>
              <a:ext uri="{FF2B5EF4-FFF2-40B4-BE49-F238E27FC236}">
                <a16:creationId xmlns:a16="http://schemas.microsoft.com/office/drawing/2014/main" id="{25F27E6F-66D8-4987-A642-344378AF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355725"/>
            <a:ext cx="1039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2D DFT</a:t>
            </a:r>
            <a:endParaRPr lang="th-TH" altLang="en-US"/>
          </a:p>
        </p:txBody>
      </p:sp>
      <p:sp>
        <p:nvSpPr>
          <p:cNvPr id="29705" name="AutoShape 192">
            <a:extLst>
              <a:ext uri="{FF2B5EF4-FFF2-40B4-BE49-F238E27FC236}">
                <a16:creationId xmlns:a16="http://schemas.microsoft.com/office/drawing/2014/main" id="{C3A7019F-5903-4BC4-AA54-08F2091C266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248400" y="3733800"/>
            <a:ext cx="1646238" cy="1752600"/>
          </a:xfrm>
          <a:custGeom>
            <a:avLst/>
            <a:gdLst>
              <a:gd name="T0" fmla="*/ 1152824 w 21600"/>
              <a:gd name="T1" fmla="*/ 0 h 21600"/>
              <a:gd name="T2" fmla="*/ 1152824 w 21600"/>
              <a:gd name="T3" fmla="*/ 986487 h 21600"/>
              <a:gd name="T4" fmla="*/ 246707 w 21600"/>
              <a:gd name="T5" fmla="*/ 1752600 h 21600"/>
              <a:gd name="T6" fmla="*/ 1646238 w 21600"/>
              <a:gd name="T7" fmla="*/ 49324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93">
            <a:extLst>
              <a:ext uri="{FF2B5EF4-FFF2-40B4-BE49-F238E27FC236}">
                <a16:creationId xmlns:a16="http://schemas.microsoft.com/office/drawing/2014/main" id="{9BD75BA7-E9AD-4140-A8DF-CA0A3FA2F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3" y="5638800"/>
            <a:ext cx="155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2D FFT Shift</a:t>
            </a:r>
            <a:endParaRPr lang="th-TH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>
            <a:extLst>
              <a:ext uri="{FF2B5EF4-FFF2-40B4-BE49-F238E27FC236}">
                <a16:creationId xmlns:a16="http://schemas.microsoft.com/office/drawing/2014/main" id="{34082AD5-B05C-47C4-B1E8-08B4801E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5"/>
          <a:stretch>
            <a:fillRect/>
          </a:stretch>
        </p:blipFill>
        <p:spPr bwMode="auto">
          <a:xfrm>
            <a:off x="304800" y="2819400"/>
            <a:ext cx="8534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>
            <a:extLst>
              <a:ext uri="{FF2B5EF4-FFF2-40B4-BE49-F238E27FC236}">
                <a16:creationId xmlns:a16="http://schemas.microsoft.com/office/drawing/2014/main" id="{14E06AB8-3667-42DD-94D7-CD0D4CC65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8947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Basic Concept of Filtering in the Frequency Domain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BA3D91DA-FAAF-4248-8617-8E4DE5932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50875"/>
            <a:ext cx="438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From Fourier Transform Property:</a:t>
            </a: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08CFAA12-EF5D-4921-89C2-697C51DF6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2213" y="1344613"/>
          <a:ext cx="67595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3377880" imgH="203040" progId="Equation.3">
                  <p:embed/>
                </p:oleObj>
              </mc:Choice>
              <mc:Fallback>
                <p:oleObj name="Equation" r:id="rId4" imgW="33778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344613"/>
                        <a:ext cx="6759575" cy="4079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7">
            <a:extLst>
              <a:ext uri="{FF2B5EF4-FFF2-40B4-BE49-F238E27FC236}">
                <a16:creationId xmlns:a16="http://schemas.microsoft.com/office/drawing/2014/main" id="{2C860E69-8F33-461B-A024-5508E04CC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160588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We cam perform filtering process by using </a:t>
            </a:r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75B1CAED-7F19-4BAF-B7A1-545CB4C9B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6430963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  <p:sp>
        <p:nvSpPr>
          <p:cNvPr id="8200" name="Text Box 9">
            <a:extLst>
              <a:ext uri="{FF2B5EF4-FFF2-40B4-BE49-F238E27FC236}">
                <a16:creationId xmlns:a16="http://schemas.microsoft.com/office/drawing/2014/main" id="{8998FD42-2159-413F-BC01-11114CF8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967288"/>
            <a:ext cx="4167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Multiplication in the frequency domain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is easier than convolution in the spatial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Domain.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A795C2B9-0EF0-402B-9158-24875B09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8350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Filtering in the Frequency Domain with FFT shift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804D919-2E91-40AC-8C23-DA4406AE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289425"/>
            <a:ext cx="1539875" cy="15398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1433FC5C-A5F9-4AB6-862B-62CC90A7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309938"/>
            <a:ext cx="1539875" cy="6302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/>
              <a:t>2D FFT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B67704EE-0585-45EC-A68A-F4DA4D27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330450"/>
            <a:ext cx="1539875" cy="630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/>
              <a:t>FFT shift</a:t>
            </a: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8C9A9824-6CBD-4779-946D-A60700C0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1025"/>
            <a:ext cx="1539875" cy="1539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u</a:t>
            </a:r>
            <a:r>
              <a:rPr lang="en-US" altLang="en-US"/>
              <a:t>,</a:t>
            </a:r>
            <a:r>
              <a:rPr lang="en-US" altLang="en-US" i="1"/>
              <a:t>v</a:t>
            </a:r>
            <a:r>
              <a:rPr lang="en-US" altLang="en-US"/>
              <a:t>)</a:t>
            </a:r>
          </a:p>
        </p:txBody>
      </p:sp>
      <p:sp>
        <p:nvSpPr>
          <p:cNvPr id="30727" name="AutoShape 14">
            <a:extLst>
              <a:ext uri="{FF2B5EF4-FFF2-40B4-BE49-F238E27FC236}">
                <a16:creationId xmlns:a16="http://schemas.microsoft.com/office/drawing/2014/main" id="{20A9E136-5F2B-4DAB-968C-969F5B2F5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3940175"/>
            <a:ext cx="769937" cy="34925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8" name="AutoShape 16">
            <a:extLst>
              <a:ext uri="{FF2B5EF4-FFF2-40B4-BE49-F238E27FC236}">
                <a16:creationId xmlns:a16="http://schemas.microsoft.com/office/drawing/2014/main" id="{51C2410C-1233-44FA-9913-835CB2DDB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2960688"/>
            <a:ext cx="769937" cy="34925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Rectangle 21">
            <a:extLst>
              <a:ext uri="{FF2B5EF4-FFF2-40B4-BE49-F238E27FC236}">
                <a16:creationId xmlns:a16="http://schemas.microsoft.com/office/drawing/2014/main" id="{00A8D240-2A6F-430D-AAAF-1620429E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449638"/>
            <a:ext cx="1539875" cy="6302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/>
              <a:t>FFT shift</a:t>
            </a:r>
          </a:p>
        </p:txBody>
      </p:sp>
      <p:sp>
        <p:nvSpPr>
          <p:cNvPr id="30730" name="Rectangle 22">
            <a:extLst>
              <a:ext uri="{FF2B5EF4-FFF2-40B4-BE49-F238E27FC236}">
                <a16:creationId xmlns:a16="http://schemas.microsoft.com/office/drawing/2014/main" id="{D9DFF046-F0EC-4134-A934-C01D1F87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470150"/>
            <a:ext cx="1539875" cy="6302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/>
              <a:t>2D IFFT</a:t>
            </a:r>
          </a:p>
        </p:txBody>
      </p:sp>
      <p:sp>
        <p:nvSpPr>
          <p:cNvPr id="30731" name="AutoShape 23">
            <a:extLst>
              <a:ext uri="{FF2B5EF4-FFF2-40B4-BE49-F238E27FC236}">
                <a16:creationId xmlns:a16="http://schemas.microsoft.com/office/drawing/2014/main" id="{BE7609D9-50FA-4B06-8CE1-8114086B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3100388"/>
            <a:ext cx="769938" cy="34925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2" name="AutoShape 24">
            <a:extLst>
              <a:ext uri="{FF2B5EF4-FFF2-40B4-BE49-F238E27FC236}">
                <a16:creationId xmlns:a16="http://schemas.microsoft.com/office/drawing/2014/main" id="{53973159-2550-4C3A-86D7-FC44BDA9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20900"/>
            <a:ext cx="769938" cy="34925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3" name="AutoShape 25">
            <a:extLst>
              <a:ext uri="{FF2B5EF4-FFF2-40B4-BE49-F238E27FC236}">
                <a16:creationId xmlns:a16="http://schemas.microsoft.com/office/drawing/2014/main" id="{61397FC5-75AC-436D-B64F-D5D6B2F4E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1000125"/>
            <a:ext cx="1119188" cy="1330325"/>
          </a:xfrm>
          <a:custGeom>
            <a:avLst/>
            <a:gdLst>
              <a:gd name="T0" fmla="*/ 783742 w 21600"/>
              <a:gd name="T1" fmla="*/ 0 h 21600"/>
              <a:gd name="T2" fmla="*/ 783742 w 21600"/>
              <a:gd name="T3" fmla="*/ 748800 h 21600"/>
              <a:gd name="T4" fmla="*/ 167723 w 21600"/>
              <a:gd name="T5" fmla="*/ 1330325 h 21600"/>
              <a:gd name="T6" fmla="*/ 1119188 w 21600"/>
              <a:gd name="T7" fmla="*/ 37440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AutoShape 26">
            <a:extLst>
              <a:ext uri="{FF2B5EF4-FFF2-40B4-BE49-F238E27FC236}">
                <a16:creationId xmlns:a16="http://schemas.microsoft.com/office/drawing/2014/main" id="{4BE9B84A-9971-48F0-B29B-C2C7BD767CB2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285707" y="4044156"/>
            <a:ext cx="1258888" cy="1330325"/>
          </a:xfrm>
          <a:custGeom>
            <a:avLst/>
            <a:gdLst>
              <a:gd name="T0" fmla="*/ 901912 w 21600"/>
              <a:gd name="T1" fmla="*/ 0 h 21600"/>
              <a:gd name="T2" fmla="*/ 901912 w 21600"/>
              <a:gd name="T3" fmla="*/ 748800 h 21600"/>
              <a:gd name="T4" fmla="*/ 170241 w 21600"/>
              <a:gd name="T5" fmla="*/ 1330325 h 21600"/>
              <a:gd name="T6" fmla="*/ 1258888 w 21600"/>
              <a:gd name="T7" fmla="*/ 37440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221 h 21600"/>
              <a:gd name="T14" fmla="*/ 18720 w 21600"/>
              <a:gd name="T15" fmla="*/ 89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75" y="0"/>
                </a:lnTo>
                <a:lnTo>
                  <a:pt x="15475" y="3221"/>
                </a:lnTo>
                <a:lnTo>
                  <a:pt x="12427" y="3221"/>
                </a:lnTo>
                <a:cubicBezTo>
                  <a:pt x="5564" y="3221"/>
                  <a:pt x="0" y="7222"/>
                  <a:pt x="0" y="12158"/>
                </a:cubicBezTo>
                <a:lnTo>
                  <a:pt x="0" y="21600"/>
                </a:lnTo>
                <a:lnTo>
                  <a:pt x="5842" y="21600"/>
                </a:lnTo>
                <a:lnTo>
                  <a:pt x="5842" y="12158"/>
                </a:lnTo>
                <a:cubicBezTo>
                  <a:pt x="5842" y="10379"/>
                  <a:pt x="8790" y="8937"/>
                  <a:pt x="12427" y="8937"/>
                </a:cubicBezTo>
                <a:lnTo>
                  <a:pt x="15475" y="8937"/>
                </a:lnTo>
                <a:lnTo>
                  <a:pt x="15475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27">
            <a:extLst>
              <a:ext uri="{FF2B5EF4-FFF2-40B4-BE49-F238E27FC236}">
                <a16:creationId xmlns:a16="http://schemas.microsoft.com/office/drawing/2014/main" id="{C82B62A7-6240-411C-B652-1010345C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989513"/>
            <a:ext cx="979488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6" name="Oval 28">
            <a:extLst>
              <a:ext uri="{FF2B5EF4-FFF2-40B4-BE49-F238E27FC236}">
                <a16:creationId xmlns:a16="http://schemas.microsoft.com/office/drawing/2014/main" id="{33E52D3B-E58F-45E8-B69C-865C3C0B5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2470150"/>
            <a:ext cx="628650" cy="6302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30737" name="AutoShape 29">
            <a:extLst>
              <a:ext uri="{FF2B5EF4-FFF2-40B4-BE49-F238E27FC236}">
                <a16:creationId xmlns:a16="http://schemas.microsoft.com/office/drawing/2014/main" id="{2B67E221-4A1F-453B-96A7-E9572083A5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70250" y="2120900"/>
            <a:ext cx="919163" cy="979488"/>
          </a:xfrm>
          <a:custGeom>
            <a:avLst/>
            <a:gdLst>
              <a:gd name="T0" fmla="*/ 643669 w 21600"/>
              <a:gd name="T1" fmla="*/ 0 h 21600"/>
              <a:gd name="T2" fmla="*/ 643669 w 21600"/>
              <a:gd name="T3" fmla="*/ 551325 h 21600"/>
              <a:gd name="T4" fmla="*/ 137747 w 21600"/>
              <a:gd name="T5" fmla="*/ 979488 h 21600"/>
              <a:gd name="T6" fmla="*/ 919163 w 21600"/>
              <a:gd name="T7" fmla="*/ 27566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AutoShape 30">
            <a:extLst>
              <a:ext uri="{FF2B5EF4-FFF2-40B4-BE49-F238E27FC236}">
                <a16:creationId xmlns:a16="http://schemas.microsoft.com/office/drawing/2014/main" id="{51BE170C-15BE-411B-842F-E61EF9AB5B1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40288" y="2120900"/>
            <a:ext cx="919162" cy="979488"/>
          </a:xfrm>
          <a:custGeom>
            <a:avLst/>
            <a:gdLst>
              <a:gd name="T0" fmla="*/ 643669 w 21600"/>
              <a:gd name="T1" fmla="*/ 0 h 21600"/>
              <a:gd name="T2" fmla="*/ 643669 w 21600"/>
              <a:gd name="T3" fmla="*/ 551325 h 21600"/>
              <a:gd name="T4" fmla="*/ 137747 w 21600"/>
              <a:gd name="T5" fmla="*/ 979488 h 21600"/>
              <a:gd name="T6" fmla="*/ 919162 w 21600"/>
              <a:gd name="T7" fmla="*/ 27566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AutoShape 32">
            <a:extLst>
              <a:ext uri="{FF2B5EF4-FFF2-40B4-BE49-F238E27FC236}">
                <a16:creationId xmlns:a16="http://schemas.microsoft.com/office/drawing/2014/main" id="{F0B4073F-F6CC-48C0-9312-4DFB6A7D7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3100388"/>
            <a:ext cx="279400" cy="1189037"/>
          </a:xfrm>
          <a:prstGeom prst="downArrow">
            <a:avLst>
              <a:gd name="adj1" fmla="val 50000"/>
              <a:gd name="adj2" fmla="val 1063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0" name="Rectangle 37">
            <a:extLst>
              <a:ext uri="{FF2B5EF4-FFF2-40B4-BE49-F238E27FC236}">
                <a16:creationId xmlns:a16="http://schemas.microsoft.com/office/drawing/2014/main" id="{27BE837D-78C5-45A1-ACFB-376718DE8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581025"/>
            <a:ext cx="1539875" cy="1539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u</a:t>
            </a:r>
            <a:r>
              <a:rPr lang="en-US" altLang="en-US"/>
              <a:t>,</a:t>
            </a:r>
            <a:r>
              <a:rPr lang="en-US" altLang="en-US" i="1"/>
              <a:t>v</a:t>
            </a:r>
            <a:r>
              <a:rPr lang="en-US" altLang="en-US"/>
              <a:t>)</a:t>
            </a:r>
          </a:p>
          <a:p>
            <a:pPr algn="ctr" eaLnBrk="1" hangingPunct="1"/>
            <a:r>
              <a:rPr lang="en-US" altLang="en-US"/>
              <a:t>(User defined)</a:t>
            </a:r>
          </a:p>
        </p:txBody>
      </p:sp>
      <p:sp>
        <p:nvSpPr>
          <p:cNvPr id="30741" name="Rectangle 39">
            <a:extLst>
              <a:ext uri="{FF2B5EF4-FFF2-40B4-BE49-F238E27FC236}">
                <a16:creationId xmlns:a16="http://schemas.microsoft.com/office/drawing/2014/main" id="{6256E955-3FDB-4719-AE7F-0B6FE9EC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289425"/>
            <a:ext cx="1539875" cy="1539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u</a:t>
            </a:r>
            <a:r>
              <a:rPr lang="en-US" altLang="en-US"/>
              <a:t>,</a:t>
            </a:r>
            <a:r>
              <a:rPr lang="en-US" altLang="en-US" i="1"/>
              <a:t>v</a:t>
            </a:r>
            <a:r>
              <a:rPr lang="en-US" altLang="en-US"/>
              <a:t>)</a:t>
            </a:r>
          </a:p>
        </p:txBody>
      </p:sp>
      <p:grpSp>
        <p:nvGrpSpPr>
          <p:cNvPr id="30742" name="Group 55">
            <a:extLst>
              <a:ext uri="{FF2B5EF4-FFF2-40B4-BE49-F238E27FC236}">
                <a16:creationId xmlns:a16="http://schemas.microsoft.com/office/drawing/2014/main" id="{52FF0597-94C0-437A-82AD-88AEFAFEC5BA}"/>
              </a:ext>
            </a:extLst>
          </p:cNvPr>
          <p:cNvGrpSpPr>
            <a:grpSpLocks/>
          </p:cNvGrpSpPr>
          <p:nvPr/>
        </p:nvGrpSpPr>
        <p:grpSpPr bwMode="auto">
          <a:xfrm>
            <a:off x="1281113" y="4289425"/>
            <a:ext cx="1260475" cy="1539875"/>
            <a:chOff x="672" y="2976"/>
            <a:chExt cx="864" cy="1056"/>
          </a:xfrm>
        </p:grpSpPr>
        <p:sp>
          <p:nvSpPr>
            <p:cNvPr id="30778" name="Line 40">
              <a:extLst>
                <a:ext uri="{FF2B5EF4-FFF2-40B4-BE49-F238E27FC236}">
                  <a16:creationId xmlns:a16="http://schemas.microsoft.com/office/drawing/2014/main" id="{7558906E-3843-493D-9E58-B4FADACAD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Line 41">
              <a:extLst>
                <a:ext uri="{FF2B5EF4-FFF2-40B4-BE49-F238E27FC236}">
                  <a16:creationId xmlns:a16="http://schemas.microsoft.com/office/drawing/2014/main" id="{BC1B55D2-6841-4B49-B410-0E297E50F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42">
              <a:extLst>
                <a:ext uri="{FF2B5EF4-FFF2-40B4-BE49-F238E27FC236}">
                  <a16:creationId xmlns:a16="http://schemas.microsoft.com/office/drawing/2014/main" id="{7C8301A1-94D6-4708-A29E-5EDBF0F3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Line 43">
              <a:extLst>
                <a:ext uri="{FF2B5EF4-FFF2-40B4-BE49-F238E27FC236}">
                  <a16:creationId xmlns:a16="http://schemas.microsoft.com/office/drawing/2014/main" id="{CE6412E6-D1F0-4334-AC4D-5DFF63794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44">
              <a:extLst>
                <a:ext uri="{FF2B5EF4-FFF2-40B4-BE49-F238E27FC236}">
                  <a16:creationId xmlns:a16="http://schemas.microsoft.com/office/drawing/2014/main" id="{71DC82AA-0659-40C2-88FB-40D050900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Line 45">
              <a:extLst>
                <a:ext uri="{FF2B5EF4-FFF2-40B4-BE49-F238E27FC236}">
                  <a16:creationId xmlns:a16="http://schemas.microsoft.com/office/drawing/2014/main" id="{56AA01C0-9207-4874-946D-FDF8CB659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Line 46">
              <a:extLst>
                <a:ext uri="{FF2B5EF4-FFF2-40B4-BE49-F238E27FC236}">
                  <a16:creationId xmlns:a16="http://schemas.microsoft.com/office/drawing/2014/main" id="{61705EC8-CE82-4AE7-989B-E71035970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Line 51">
              <a:extLst>
                <a:ext uri="{FF2B5EF4-FFF2-40B4-BE49-F238E27FC236}">
                  <a16:creationId xmlns:a16="http://schemas.microsoft.com/office/drawing/2014/main" id="{4260F9CD-0986-4771-B820-1D9122FDD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Line 53">
              <a:extLst>
                <a:ext uri="{FF2B5EF4-FFF2-40B4-BE49-F238E27FC236}">
                  <a16:creationId xmlns:a16="http://schemas.microsoft.com/office/drawing/2014/main" id="{957135FC-8815-4E97-99D5-9A32A9255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Line 54">
              <a:extLst>
                <a:ext uri="{FF2B5EF4-FFF2-40B4-BE49-F238E27FC236}">
                  <a16:creationId xmlns:a16="http://schemas.microsoft.com/office/drawing/2014/main" id="{70C95313-6356-4C6F-9001-30D614A4C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3" name="Group 56">
            <a:extLst>
              <a:ext uri="{FF2B5EF4-FFF2-40B4-BE49-F238E27FC236}">
                <a16:creationId xmlns:a16="http://schemas.microsoft.com/office/drawing/2014/main" id="{DD10E829-0F06-4F06-B611-3B1BF6A0A17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281113" y="4289425"/>
            <a:ext cx="1260475" cy="1539875"/>
            <a:chOff x="672" y="2976"/>
            <a:chExt cx="864" cy="1056"/>
          </a:xfrm>
        </p:grpSpPr>
        <p:sp>
          <p:nvSpPr>
            <p:cNvPr id="30768" name="Line 57">
              <a:extLst>
                <a:ext uri="{FF2B5EF4-FFF2-40B4-BE49-F238E27FC236}">
                  <a16:creationId xmlns:a16="http://schemas.microsoft.com/office/drawing/2014/main" id="{DA8EFCB2-F422-40DC-8561-008BF6F5F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Line 58">
              <a:extLst>
                <a:ext uri="{FF2B5EF4-FFF2-40B4-BE49-F238E27FC236}">
                  <a16:creationId xmlns:a16="http://schemas.microsoft.com/office/drawing/2014/main" id="{6B417B40-4340-40D5-A492-FBA448779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Line 59">
              <a:extLst>
                <a:ext uri="{FF2B5EF4-FFF2-40B4-BE49-F238E27FC236}">
                  <a16:creationId xmlns:a16="http://schemas.microsoft.com/office/drawing/2014/main" id="{57B46BB2-8FAD-4FE2-8AC7-04636D95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Line 60">
              <a:extLst>
                <a:ext uri="{FF2B5EF4-FFF2-40B4-BE49-F238E27FC236}">
                  <a16:creationId xmlns:a16="http://schemas.microsoft.com/office/drawing/2014/main" id="{376E8B89-F2EC-4F71-A029-A4F3A2594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Line 61">
              <a:extLst>
                <a:ext uri="{FF2B5EF4-FFF2-40B4-BE49-F238E27FC236}">
                  <a16:creationId xmlns:a16="http://schemas.microsoft.com/office/drawing/2014/main" id="{3BA373E7-2521-4166-A86E-6D1292D0B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Line 62">
              <a:extLst>
                <a:ext uri="{FF2B5EF4-FFF2-40B4-BE49-F238E27FC236}">
                  <a16:creationId xmlns:a16="http://schemas.microsoft.com/office/drawing/2014/main" id="{7B8A29D7-980F-4279-A99C-5138F48F3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Line 63">
              <a:extLst>
                <a:ext uri="{FF2B5EF4-FFF2-40B4-BE49-F238E27FC236}">
                  <a16:creationId xmlns:a16="http://schemas.microsoft.com/office/drawing/2014/main" id="{A6234B01-3820-4DF0-A8FF-54ADDACAD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Line 64">
              <a:extLst>
                <a:ext uri="{FF2B5EF4-FFF2-40B4-BE49-F238E27FC236}">
                  <a16:creationId xmlns:a16="http://schemas.microsoft.com/office/drawing/2014/main" id="{9F9809D9-C897-4724-9580-190940690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Line 65">
              <a:extLst>
                <a:ext uri="{FF2B5EF4-FFF2-40B4-BE49-F238E27FC236}">
                  <a16:creationId xmlns:a16="http://schemas.microsoft.com/office/drawing/2014/main" id="{2D991EC2-90C0-4878-91C3-1758B335D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66">
              <a:extLst>
                <a:ext uri="{FF2B5EF4-FFF2-40B4-BE49-F238E27FC236}">
                  <a16:creationId xmlns:a16="http://schemas.microsoft.com/office/drawing/2014/main" id="{21DCA619-A38F-45EF-8CAF-85333C088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4" name="Rectangle 67">
            <a:extLst>
              <a:ext uri="{FF2B5EF4-FFF2-40B4-BE49-F238E27FC236}">
                <a16:creationId xmlns:a16="http://schemas.microsoft.com/office/drawing/2014/main" id="{B79B99DA-D03C-4BAC-A333-71D968025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581025"/>
            <a:ext cx="1539875" cy="15398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</p:txBody>
      </p:sp>
      <p:grpSp>
        <p:nvGrpSpPr>
          <p:cNvPr id="30745" name="Group 68">
            <a:extLst>
              <a:ext uri="{FF2B5EF4-FFF2-40B4-BE49-F238E27FC236}">
                <a16:creationId xmlns:a16="http://schemas.microsoft.com/office/drawing/2014/main" id="{D6A71155-E664-487D-A18E-184F557E2C84}"/>
              </a:ext>
            </a:extLst>
          </p:cNvPr>
          <p:cNvGrpSpPr>
            <a:grpSpLocks/>
          </p:cNvGrpSpPr>
          <p:nvPr/>
        </p:nvGrpSpPr>
        <p:grpSpPr bwMode="auto">
          <a:xfrm>
            <a:off x="6599238" y="581025"/>
            <a:ext cx="1260475" cy="1539875"/>
            <a:chOff x="672" y="2976"/>
            <a:chExt cx="864" cy="1056"/>
          </a:xfrm>
        </p:grpSpPr>
        <p:sp>
          <p:nvSpPr>
            <p:cNvPr id="30758" name="Line 69">
              <a:extLst>
                <a:ext uri="{FF2B5EF4-FFF2-40B4-BE49-F238E27FC236}">
                  <a16:creationId xmlns:a16="http://schemas.microsoft.com/office/drawing/2014/main" id="{6CA23126-7D95-48A4-BD13-6852C8FD9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70">
              <a:extLst>
                <a:ext uri="{FF2B5EF4-FFF2-40B4-BE49-F238E27FC236}">
                  <a16:creationId xmlns:a16="http://schemas.microsoft.com/office/drawing/2014/main" id="{16BD9E96-C91E-4FD5-B5A5-147555861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71">
              <a:extLst>
                <a:ext uri="{FF2B5EF4-FFF2-40B4-BE49-F238E27FC236}">
                  <a16:creationId xmlns:a16="http://schemas.microsoft.com/office/drawing/2014/main" id="{BDDDE5C0-7EF1-427D-B3DD-6009729A3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72">
              <a:extLst>
                <a:ext uri="{FF2B5EF4-FFF2-40B4-BE49-F238E27FC236}">
                  <a16:creationId xmlns:a16="http://schemas.microsoft.com/office/drawing/2014/main" id="{D5447C4D-008F-4C7E-864F-D2D71AFC3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73">
              <a:extLst>
                <a:ext uri="{FF2B5EF4-FFF2-40B4-BE49-F238E27FC236}">
                  <a16:creationId xmlns:a16="http://schemas.microsoft.com/office/drawing/2014/main" id="{9DF0A2EA-5CC9-4A41-BBDE-5D95A0A1D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74">
              <a:extLst>
                <a:ext uri="{FF2B5EF4-FFF2-40B4-BE49-F238E27FC236}">
                  <a16:creationId xmlns:a16="http://schemas.microsoft.com/office/drawing/2014/main" id="{EDF3FDDA-7302-4AB5-8838-053D75FE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75">
              <a:extLst>
                <a:ext uri="{FF2B5EF4-FFF2-40B4-BE49-F238E27FC236}">
                  <a16:creationId xmlns:a16="http://schemas.microsoft.com/office/drawing/2014/main" id="{BC1F07AB-3FDE-4E69-8A02-5711E9849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76">
              <a:extLst>
                <a:ext uri="{FF2B5EF4-FFF2-40B4-BE49-F238E27FC236}">
                  <a16:creationId xmlns:a16="http://schemas.microsoft.com/office/drawing/2014/main" id="{BB8F41E7-E962-4008-9698-588C9B12D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Line 77">
              <a:extLst>
                <a:ext uri="{FF2B5EF4-FFF2-40B4-BE49-F238E27FC236}">
                  <a16:creationId xmlns:a16="http://schemas.microsoft.com/office/drawing/2014/main" id="{B543662A-97AB-4971-9821-342D05182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Line 78">
              <a:extLst>
                <a:ext uri="{FF2B5EF4-FFF2-40B4-BE49-F238E27FC236}">
                  <a16:creationId xmlns:a16="http://schemas.microsoft.com/office/drawing/2014/main" id="{863EC30F-B4E0-4318-A897-C74B19DDF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6" name="Group 79">
            <a:extLst>
              <a:ext uri="{FF2B5EF4-FFF2-40B4-BE49-F238E27FC236}">
                <a16:creationId xmlns:a16="http://schemas.microsoft.com/office/drawing/2014/main" id="{6B814931-AB17-4304-82F4-0B174D76083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599238" y="581025"/>
            <a:ext cx="1260475" cy="1539875"/>
            <a:chOff x="672" y="2976"/>
            <a:chExt cx="864" cy="1056"/>
          </a:xfrm>
        </p:grpSpPr>
        <p:sp>
          <p:nvSpPr>
            <p:cNvPr id="30748" name="Line 80">
              <a:extLst>
                <a:ext uri="{FF2B5EF4-FFF2-40B4-BE49-F238E27FC236}">
                  <a16:creationId xmlns:a16="http://schemas.microsoft.com/office/drawing/2014/main" id="{C5A659B5-B70F-4536-A136-E648D7C2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81">
              <a:extLst>
                <a:ext uri="{FF2B5EF4-FFF2-40B4-BE49-F238E27FC236}">
                  <a16:creationId xmlns:a16="http://schemas.microsoft.com/office/drawing/2014/main" id="{ED7F502D-6F25-4212-BC99-03B28E7F7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82">
              <a:extLst>
                <a:ext uri="{FF2B5EF4-FFF2-40B4-BE49-F238E27FC236}">
                  <a16:creationId xmlns:a16="http://schemas.microsoft.com/office/drawing/2014/main" id="{71D976AA-A0AA-41AB-B115-27922BD99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83">
              <a:extLst>
                <a:ext uri="{FF2B5EF4-FFF2-40B4-BE49-F238E27FC236}">
                  <a16:creationId xmlns:a16="http://schemas.microsoft.com/office/drawing/2014/main" id="{5578BB3F-FE5E-48E3-9730-B23E86081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84">
              <a:extLst>
                <a:ext uri="{FF2B5EF4-FFF2-40B4-BE49-F238E27FC236}">
                  <a16:creationId xmlns:a16="http://schemas.microsoft.com/office/drawing/2014/main" id="{3C212081-7C41-4741-869A-A7F29A41E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85">
              <a:extLst>
                <a:ext uri="{FF2B5EF4-FFF2-40B4-BE49-F238E27FC236}">
                  <a16:creationId xmlns:a16="http://schemas.microsoft.com/office/drawing/2014/main" id="{B9A62A60-B028-4EB1-8AE0-F03120263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86">
              <a:extLst>
                <a:ext uri="{FF2B5EF4-FFF2-40B4-BE49-F238E27FC236}">
                  <a16:creationId xmlns:a16="http://schemas.microsoft.com/office/drawing/2014/main" id="{1ACDE3F0-8A0D-4639-ADC8-8301A1DB2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87">
              <a:extLst>
                <a:ext uri="{FF2B5EF4-FFF2-40B4-BE49-F238E27FC236}">
                  <a16:creationId xmlns:a16="http://schemas.microsoft.com/office/drawing/2014/main" id="{C0AF3647-593D-4B99-AEB7-556966893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88">
              <a:extLst>
                <a:ext uri="{FF2B5EF4-FFF2-40B4-BE49-F238E27FC236}">
                  <a16:creationId xmlns:a16="http://schemas.microsoft.com/office/drawing/2014/main" id="{9358BD52-0BED-4065-8C2F-01D64C69B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89">
              <a:extLst>
                <a:ext uri="{FF2B5EF4-FFF2-40B4-BE49-F238E27FC236}">
                  <a16:creationId xmlns:a16="http://schemas.microsoft.com/office/drawing/2014/main" id="{5FA678F7-616F-410D-A54B-3796277E3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7" name="Text Box 93">
            <a:extLst>
              <a:ext uri="{FF2B5EF4-FFF2-40B4-BE49-F238E27FC236}">
                <a16:creationId xmlns:a16="http://schemas.microsoft.com/office/drawing/2014/main" id="{E18A61C8-0FBB-4D5E-B44B-985E82B8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5959475"/>
            <a:ext cx="7753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     In this case,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and </a:t>
            </a:r>
            <a:r>
              <a:rPr lang="en-US" altLang="en-US" sz="2400" i="1"/>
              <a:t>H</a:t>
            </a:r>
            <a:r>
              <a:rPr lang="en-US" altLang="en-US" sz="2400"/>
              <a:t>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must have the same size and</a:t>
            </a:r>
          </a:p>
          <a:p>
            <a:pPr eaLnBrk="1" hangingPunct="1"/>
            <a:r>
              <a:rPr lang="en-US" altLang="en-US" sz="2400"/>
              <a:t>have the zero frequency at the center.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>
            <a:extLst>
              <a:ext uri="{FF2B5EF4-FFF2-40B4-BE49-F238E27FC236}">
                <a16:creationId xmlns:a16="http://schemas.microsoft.com/office/drawing/2014/main" id="{C843F77F-AA0C-47CF-8D47-FE55E3011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r="22162" b="46844"/>
          <a:stretch>
            <a:fillRect/>
          </a:stretch>
        </p:blipFill>
        <p:spPr bwMode="auto">
          <a:xfrm>
            <a:off x="549275" y="3581400"/>
            <a:ext cx="29559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>
            <a:extLst>
              <a:ext uri="{FF2B5EF4-FFF2-40B4-BE49-F238E27FC236}">
                <a16:creationId xmlns:a16="http://schemas.microsoft.com/office/drawing/2014/main" id="{0F1F119C-BB2C-4D43-AB7E-D6D5D346D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970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Background: Fourier Series </a:t>
            </a: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A0E9B84D-3EF4-4851-9205-3AA69806F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528888"/>
            <a:ext cx="41290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Any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accent2"/>
                </a:solidFill>
              </a:rPr>
              <a:t>periodic signals</a:t>
            </a:r>
            <a:r>
              <a:rPr lang="en-US" altLang="en-US" sz="2800"/>
              <a:t> can be</a:t>
            </a:r>
          </a:p>
          <a:p>
            <a:pPr eaLnBrk="1" hangingPunct="1"/>
            <a:r>
              <a:rPr lang="en-US" altLang="en-US" sz="2800"/>
              <a:t>viewed as </a:t>
            </a:r>
            <a:r>
              <a:rPr lang="en-US" altLang="en-US" sz="2800">
                <a:solidFill>
                  <a:srgbClr val="FF0000"/>
                </a:solidFill>
              </a:rPr>
              <a:t>weighted sum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of sinusoidal signals with 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different frequencies</a:t>
            </a:r>
          </a:p>
        </p:txBody>
      </p:sp>
      <p:pic>
        <p:nvPicPr>
          <p:cNvPr id="14341" name="Picture 6">
            <a:extLst>
              <a:ext uri="{FF2B5EF4-FFF2-40B4-BE49-F238E27FC236}">
                <a16:creationId xmlns:a16="http://schemas.microsoft.com/office/drawing/2014/main" id="{28D62801-9815-43B9-88E9-C04369D0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t="54352" r="22162" b="10477"/>
          <a:stretch>
            <a:fillRect/>
          </a:stretch>
        </p:blipFill>
        <p:spPr bwMode="auto">
          <a:xfrm>
            <a:off x="701675" y="609600"/>
            <a:ext cx="295592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8">
            <a:extLst>
              <a:ext uri="{FF2B5EF4-FFF2-40B4-BE49-F238E27FC236}">
                <a16:creationId xmlns:a16="http://schemas.microsoft.com/office/drawing/2014/main" id="{44E80B4D-2275-4CBC-8F74-097681978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05000"/>
            <a:ext cx="2227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Fourier series:</a:t>
            </a:r>
          </a:p>
        </p:txBody>
      </p:sp>
      <p:sp>
        <p:nvSpPr>
          <p:cNvPr id="14343" name="AutoShape 9">
            <a:extLst>
              <a:ext uri="{FF2B5EF4-FFF2-40B4-BE49-F238E27FC236}">
                <a16:creationId xmlns:a16="http://schemas.microsoft.com/office/drawing/2014/main" id="{9E000E34-1149-428B-A405-762D58D35EDB}"/>
              </a:ext>
            </a:extLst>
          </p:cNvPr>
          <p:cNvSpPr>
            <a:spLocks noChangeArrowheads="1"/>
          </p:cNvSpPr>
          <p:nvPr/>
        </p:nvSpPr>
        <p:spPr bwMode="auto">
          <a:xfrm rot="2947539">
            <a:off x="3859212" y="4164013"/>
            <a:ext cx="434975" cy="1295400"/>
          </a:xfrm>
          <a:prstGeom prst="downArrow">
            <a:avLst>
              <a:gd name="adj1" fmla="val 50000"/>
              <a:gd name="adj2" fmla="val 7445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AutoShape 10">
            <a:extLst>
              <a:ext uri="{FF2B5EF4-FFF2-40B4-BE49-F238E27FC236}">
                <a16:creationId xmlns:a16="http://schemas.microsoft.com/office/drawing/2014/main" id="{99170942-D03F-4239-99C8-CF6A3DD18E69}"/>
              </a:ext>
            </a:extLst>
          </p:cNvPr>
          <p:cNvSpPr>
            <a:spLocks noChangeArrowheads="1"/>
          </p:cNvSpPr>
          <p:nvPr/>
        </p:nvSpPr>
        <p:spPr bwMode="auto">
          <a:xfrm rot="7852461" flipH="1">
            <a:off x="3859212" y="1474788"/>
            <a:ext cx="434975" cy="1295400"/>
          </a:xfrm>
          <a:prstGeom prst="downArrow">
            <a:avLst>
              <a:gd name="adj1" fmla="val 50000"/>
              <a:gd name="adj2" fmla="val 7445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4345" name="Picture 11" descr="http://www.malaspina.org/gif/fourier.jpg">
            <a:extLst>
              <a:ext uri="{FF2B5EF4-FFF2-40B4-BE49-F238E27FC236}">
                <a16:creationId xmlns:a16="http://schemas.microsoft.com/office/drawing/2014/main" id="{73FB6A30-5840-4153-9859-260BA609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85800"/>
            <a:ext cx="14462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Text Box 12">
            <a:extLst>
              <a:ext uri="{FF2B5EF4-FFF2-40B4-BE49-F238E27FC236}">
                <a16:creationId xmlns:a16="http://schemas.microsoft.com/office/drawing/2014/main" id="{B6445405-2EE0-48E7-A975-20962782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53000"/>
            <a:ext cx="32813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Frequency Domain: </a:t>
            </a:r>
          </a:p>
          <a:p>
            <a:pPr eaLnBrk="1" hangingPunct="1"/>
            <a:r>
              <a:rPr lang="en-US" altLang="en-US" sz="2800"/>
              <a:t>view frequency as an </a:t>
            </a:r>
          </a:p>
          <a:p>
            <a:pPr eaLnBrk="1" hangingPunct="1"/>
            <a:r>
              <a:rPr lang="en-US" altLang="en-US" sz="2800"/>
              <a:t>independent variable</a:t>
            </a:r>
          </a:p>
        </p:txBody>
      </p:sp>
      <p:sp>
        <p:nvSpPr>
          <p:cNvPr id="14347" name="Text Box 13">
            <a:extLst>
              <a:ext uri="{FF2B5EF4-FFF2-40B4-BE49-F238E27FC236}">
                <a16:creationId xmlns:a16="http://schemas.microsoft.com/office/drawing/2014/main" id="{DD5605C2-2367-4A4D-9BCF-78A8C3384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6461125"/>
            <a:ext cx="272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63DC9A89-84F3-4537-81ED-67EBDD756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838200"/>
            <a:ext cx="2752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45">
            <a:extLst>
              <a:ext uri="{FF2B5EF4-FFF2-40B4-BE49-F238E27FC236}">
                <a16:creationId xmlns:a16="http://schemas.microsoft.com/office/drawing/2014/main" id="{70A8733B-6DC2-43A9-B13B-988E3535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838200"/>
            <a:ext cx="27352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87">
            <a:extLst>
              <a:ext uri="{FF2B5EF4-FFF2-40B4-BE49-F238E27FC236}">
                <a16:creationId xmlns:a16="http://schemas.microsoft.com/office/drawing/2014/main" id="{BC306B9C-AF82-4A57-9EC8-15F6AFB3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3978275"/>
            <a:ext cx="27352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88">
            <a:extLst>
              <a:ext uri="{FF2B5EF4-FFF2-40B4-BE49-F238E27FC236}">
                <a16:creationId xmlns:a16="http://schemas.microsoft.com/office/drawing/2014/main" id="{DD9E2FF4-069B-46E7-A9E2-CAE19B3B3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1843088"/>
            <a:ext cx="13096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u</a:t>
            </a:r>
            <a:r>
              <a:rPr lang="en-US" altLang="en-US"/>
              <a:t>,</a:t>
            </a:r>
            <a:r>
              <a:rPr lang="en-US" altLang="en-US" i="1"/>
              <a:t>v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Gaussian</a:t>
            </a:r>
          </a:p>
          <a:p>
            <a:pPr eaLnBrk="1" hangingPunct="1"/>
            <a:r>
              <a:rPr lang="en-US" altLang="en-US"/>
              <a:t>Lowpass</a:t>
            </a:r>
          </a:p>
          <a:p>
            <a:pPr eaLnBrk="1" hangingPunct="1"/>
            <a:r>
              <a:rPr lang="en-US" altLang="en-US"/>
              <a:t>Filter with </a:t>
            </a:r>
          </a:p>
          <a:p>
            <a:pPr eaLnBrk="1" hangingPunct="1"/>
            <a:r>
              <a:rPr lang="en-US" altLang="en-US"/>
              <a:t>D0 = 5</a:t>
            </a:r>
            <a:endParaRPr lang="th-TH" altLang="en-US"/>
          </a:p>
        </p:txBody>
      </p:sp>
      <p:sp>
        <p:nvSpPr>
          <p:cNvPr id="31750" name="Text Box 89">
            <a:extLst>
              <a:ext uri="{FF2B5EF4-FFF2-40B4-BE49-F238E27FC236}">
                <a16:creationId xmlns:a16="http://schemas.microsoft.com/office/drawing/2014/main" id="{954F356F-3289-464C-BDD9-0EB9BD2B1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843088"/>
            <a:ext cx="109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Original </a:t>
            </a:r>
          </a:p>
          <a:p>
            <a:pPr eaLnBrk="1" hangingPunct="1"/>
            <a:r>
              <a:rPr lang="en-US" altLang="en-US"/>
              <a:t> image</a:t>
            </a:r>
            <a:endParaRPr lang="th-TH" altLang="en-US"/>
          </a:p>
        </p:txBody>
      </p:sp>
      <p:sp>
        <p:nvSpPr>
          <p:cNvPr id="31751" name="Text Box 90">
            <a:extLst>
              <a:ext uri="{FF2B5EF4-FFF2-40B4-BE49-F238E27FC236}">
                <a16:creationId xmlns:a16="http://schemas.microsoft.com/office/drawing/2014/main" id="{2E645C4E-2C9F-49FF-8BEF-67EA908C8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373563"/>
            <a:ext cx="2316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Filtered image </a:t>
            </a:r>
          </a:p>
          <a:p>
            <a:pPr eaLnBrk="1" hangingPunct="1"/>
            <a:r>
              <a:rPr lang="en-US" altLang="en-US"/>
              <a:t>(obtained using </a:t>
            </a:r>
          </a:p>
          <a:p>
            <a:pPr eaLnBrk="1" hangingPunct="1"/>
            <a:r>
              <a:rPr lang="en-US" altLang="en-US"/>
              <a:t>circular convolution)</a:t>
            </a:r>
            <a:endParaRPr lang="th-TH" altLang="en-US"/>
          </a:p>
        </p:txBody>
      </p:sp>
      <p:sp>
        <p:nvSpPr>
          <p:cNvPr id="31752" name="Rectangle 92">
            <a:extLst>
              <a:ext uri="{FF2B5EF4-FFF2-40B4-BE49-F238E27FC236}">
                <a16:creationId xmlns:a16="http://schemas.microsoft.com/office/drawing/2014/main" id="{85D32A3E-5688-467F-869E-E5A0E4D1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2362200" cy="22891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Rectangle 93">
            <a:extLst>
              <a:ext uri="{FF2B5EF4-FFF2-40B4-BE49-F238E27FC236}">
                <a16:creationId xmlns:a16="http://schemas.microsoft.com/office/drawing/2014/main" id="{A7C281B3-0B51-44A2-A214-183C549D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5" y="3810000"/>
            <a:ext cx="3108325" cy="304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Text Box 95">
            <a:extLst>
              <a:ext uri="{FF2B5EF4-FFF2-40B4-BE49-F238E27FC236}">
                <a16:creationId xmlns:a16="http://schemas.microsoft.com/office/drawing/2014/main" id="{F10A5317-0BAA-4B2C-9141-549F68EA9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56260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Incorrect areas at image rims</a:t>
            </a:r>
            <a:endParaRPr lang="th-TH" altLang="en-US">
              <a:solidFill>
                <a:srgbClr val="FF0000"/>
              </a:solidFill>
            </a:endParaRPr>
          </a:p>
        </p:txBody>
      </p:sp>
      <p:sp>
        <p:nvSpPr>
          <p:cNvPr id="31755" name="Line 96">
            <a:extLst>
              <a:ext uri="{FF2B5EF4-FFF2-40B4-BE49-F238E27FC236}">
                <a16:creationId xmlns:a16="http://schemas.microsoft.com/office/drawing/2014/main" id="{0E955065-AC14-46B1-9092-24621AA02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791200"/>
            <a:ext cx="5794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73" name="Text Box 97">
            <a:extLst>
              <a:ext uri="{FF2B5EF4-FFF2-40B4-BE49-F238E27FC236}">
                <a16:creationId xmlns:a16="http://schemas.microsoft.com/office/drawing/2014/main" id="{524C92B2-DDF6-4A52-87B7-0C0F741CE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563"/>
            <a:ext cx="788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Multiplication in Freq. Domain = Circular Convolution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ตัวยึดหมายเลขภาพนิ่ง 4">
            <a:extLst>
              <a:ext uri="{FF2B5EF4-FFF2-40B4-BE49-F238E27FC236}">
                <a16:creationId xmlns:a16="http://schemas.microsoft.com/office/drawing/2014/main" id="{12CFBDFC-188C-4469-9D74-35480DB2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CFB20311-755F-4724-99C4-A7EAC5E727F3}" type="slidenum">
              <a:rPr lang="en-US" altLang="en-US"/>
              <a:pPr eaLnBrk="1" hangingPunct="1"/>
              <a:t>21</a:t>
            </a:fld>
            <a:endParaRPr lang="th-TH" altLang="en-US"/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A9311038-5A9C-4643-B4CC-FE9F9A42D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49500"/>
            <a:ext cx="770096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>
            <a:extLst>
              <a:ext uri="{FF2B5EF4-FFF2-40B4-BE49-F238E27FC236}">
                <a16:creationId xmlns:a16="http://schemas.microsoft.com/office/drawing/2014/main" id="{DC891DC2-F672-4296-B9DA-E8F69D8BB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Basic steps for filtering in the frequency domain</a:t>
            </a:r>
            <a:endParaRPr lang="th-TH" altLang="en-US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ตัวยึดหมายเลขภาพนิ่ง 4">
            <a:extLst>
              <a:ext uri="{FF2B5EF4-FFF2-40B4-BE49-F238E27FC236}">
                <a16:creationId xmlns:a16="http://schemas.microsoft.com/office/drawing/2014/main" id="{59730A89-FDCE-4DA0-BE0B-D923EE69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1B3A7E6A-319B-43AD-BDD2-457871049236}" type="slidenum">
              <a:rPr lang="en-US" altLang="en-US"/>
              <a:pPr eaLnBrk="1" hangingPunct="1"/>
              <a:t>22</a:t>
            </a:fld>
            <a:endParaRPr lang="th-TH" altLang="en-US"/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B8E82655-F8F5-4E32-A845-A39E5570F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Notch filter</a:t>
            </a:r>
            <a:endParaRPr lang="th-TH" altLang="en-US"/>
          </a:p>
        </p:txBody>
      </p:sp>
      <p:graphicFrame>
        <p:nvGraphicFramePr>
          <p:cNvPr id="9218" name="Object 5">
            <a:extLst>
              <a:ext uri="{FF2B5EF4-FFF2-40B4-BE49-F238E27FC236}">
                <a16:creationId xmlns:a16="http://schemas.microsoft.com/office/drawing/2014/main" id="{DEACACAF-49A2-4780-82D6-7CD466F25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465763"/>
          <a:ext cx="56165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2133360" imgH="457200" progId="Equation.3">
                  <p:embed/>
                </p:oleObj>
              </mc:Choice>
              <mc:Fallback>
                <p:oleObj name="Equation" r:id="rId3" imgW="2133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465763"/>
                        <a:ext cx="561657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>
            <a:extLst>
              <a:ext uri="{FF2B5EF4-FFF2-40B4-BE49-F238E27FC236}">
                <a16:creationId xmlns:a16="http://schemas.microsoft.com/office/drawing/2014/main" id="{A674B7C4-7825-4485-9E1C-3F665F571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16113"/>
            <a:ext cx="49688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>
                <a:latin typeface="Comic Sans MS" panose="030F0702030302020204" pitchFamily="66" charset="0"/>
              </a:rPr>
              <a:t> this filter is to force the F(0,0) which is the average value of an image (dc component of the spectrum)</a:t>
            </a:r>
          </a:p>
          <a:p>
            <a:pPr eaLnBrk="1" hangingPunct="1">
              <a:buFontTx/>
              <a:buChar char="•"/>
            </a:pPr>
            <a:r>
              <a:rPr lang="en-US" altLang="en-US" sz="2400">
                <a:latin typeface="Comic Sans MS" panose="030F0702030302020204" pitchFamily="66" charset="0"/>
              </a:rPr>
              <a:t> the output has prominent edges</a:t>
            </a:r>
          </a:p>
          <a:p>
            <a:pPr eaLnBrk="1" hangingPunct="1">
              <a:buFontTx/>
              <a:buChar char="•"/>
            </a:pPr>
            <a:r>
              <a:rPr lang="en-US" altLang="en-US" sz="2400">
                <a:latin typeface="Comic Sans MS" panose="030F0702030302020204" pitchFamily="66" charset="0"/>
              </a:rPr>
              <a:t> in reality the </a:t>
            </a:r>
            <a:r>
              <a:rPr lang="en-US" altLang="en-US" sz="2400">
                <a:latin typeface="Tahoma" panose="020B0604030504040204" pitchFamily="34" charset="0"/>
              </a:rPr>
              <a:t>average of the displayed </a:t>
            </a:r>
            <a:r>
              <a:rPr lang="en-US" altLang="en-US" sz="2400">
                <a:latin typeface="Comic Sans MS" panose="030F0702030302020204" pitchFamily="66" charset="0"/>
              </a:rPr>
              <a:t>image can’t be zero as it needs to have negative gray levels. the output image needs to scale the gray level </a:t>
            </a:r>
            <a:endParaRPr lang="th-TH" altLang="en-US" sz="2400">
              <a:latin typeface="Comic Sans MS" panose="030F0702030302020204" pitchFamily="66" charset="0"/>
            </a:endParaRPr>
          </a:p>
        </p:txBody>
      </p:sp>
      <p:graphicFrame>
        <p:nvGraphicFramePr>
          <p:cNvPr id="9219" name="Object 8">
            <a:extLst>
              <a:ext uri="{FF2B5EF4-FFF2-40B4-BE49-F238E27FC236}">
                <a16:creationId xmlns:a16="http://schemas.microsoft.com/office/drawing/2014/main" id="{812670EE-518E-4F30-8F7D-8C9E571DE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"/>
          <a:ext cx="2705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Bitmap Image" r:id="rId5" imgW="2704762" imgH="2057143" progId="Paint.Picture">
                  <p:embed/>
                </p:oleObj>
              </mc:Choice>
              <mc:Fallback>
                <p:oleObj name="Bitmap Image" r:id="rId5" imgW="2704762" imgH="2057143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"/>
                        <a:ext cx="2705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>
            <a:extLst>
              <a:ext uri="{FF2B5EF4-FFF2-40B4-BE49-F238E27FC236}">
                <a16:creationId xmlns:a16="http://schemas.microsoft.com/office/drawing/2014/main" id="{B6EFE3B5-6C00-4BCE-A5B1-317822DA5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2846388"/>
          <a:ext cx="28098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Bitmap Image" r:id="rId7" imgW="2809524" imgH="2095793" progId="Paint.Picture">
                  <p:embed/>
                </p:oleObj>
              </mc:Choice>
              <mc:Fallback>
                <p:oleObj name="Bitmap Image" r:id="rId7" imgW="2809524" imgH="2095793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846388"/>
                        <a:ext cx="28098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AutoShape 10">
            <a:extLst>
              <a:ext uri="{FF2B5EF4-FFF2-40B4-BE49-F238E27FC236}">
                <a16:creationId xmlns:a16="http://schemas.microsoft.com/office/drawing/2014/main" id="{8BBB991D-EF7A-485A-9903-63D2CC2A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276475"/>
            <a:ext cx="503238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5A79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ตัวยึดหมายเลขภาพนิ่ง 3">
            <a:extLst>
              <a:ext uri="{FF2B5EF4-FFF2-40B4-BE49-F238E27FC236}">
                <a16:creationId xmlns:a16="http://schemas.microsoft.com/office/drawing/2014/main" id="{74345636-DC16-4894-A9FB-3654E2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1B83515C-0EE1-4713-B64C-E637AE522BDB}" type="slidenum">
              <a:rPr lang="en-US" altLang="en-US"/>
              <a:pPr eaLnBrk="1" hangingPunct="1"/>
              <a:t>23</a:t>
            </a:fld>
            <a:endParaRPr lang="th-TH" altLang="en-US"/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8A562F9C-A034-4A63-A236-3290561E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00050"/>
            <a:ext cx="6518275" cy="610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4">
            <a:extLst>
              <a:ext uri="{FF2B5EF4-FFF2-40B4-BE49-F238E27FC236}">
                <a16:creationId xmlns:a16="http://schemas.microsoft.com/office/drawing/2014/main" id="{D2DC5D08-1085-40F1-959B-A1D236148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2060575"/>
            <a:ext cx="212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Low pass filter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6F9F4CDC-C702-48BF-9967-93888F3F6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4076700"/>
            <a:ext cx="216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high pass filter</a:t>
            </a:r>
            <a:endParaRPr lang="th-TH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ตัวยึดหมายเลขภาพนิ่ง 4">
            <a:extLst>
              <a:ext uri="{FF2B5EF4-FFF2-40B4-BE49-F238E27FC236}">
                <a16:creationId xmlns:a16="http://schemas.microsoft.com/office/drawing/2014/main" id="{63D9168E-CFF5-4664-8A36-4C2D0ECA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7FA1E06D-59C8-451F-A354-B0B08658CBB2}" type="slidenum">
              <a:rPr lang="en-US" altLang="en-US"/>
              <a:pPr eaLnBrk="1" hangingPunct="1"/>
              <a:t>24</a:t>
            </a:fld>
            <a:endParaRPr lang="th-TH" altLang="en-US"/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B4034813-A932-4AEC-8C79-ABE40A91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322513"/>
            <a:ext cx="86756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4">
            <a:extLst>
              <a:ext uri="{FF2B5EF4-FFF2-40B4-BE49-F238E27FC236}">
                <a16:creationId xmlns:a16="http://schemas.microsoft.com/office/drawing/2014/main" id="{136D3CC1-024E-4A69-B951-7D102BB9C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Add the ½ of filter height to F(0,0) of the high pass filter</a:t>
            </a:r>
            <a:endParaRPr lang="th-TH" alt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ตัวยึดหมายเลขภาพนิ่ง 4">
            <a:extLst>
              <a:ext uri="{FF2B5EF4-FFF2-40B4-BE49-F238E27FC236}">
                <a16:creationId xmlns:a16="http://schemas.microsoft.com/office/drawing/2014/main" id="{7F338B53-1F62-4BF9-B83B-BD900509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36FA7D60-B27F-40D6-BB3E-7264168E76CC}" type="slidenum">
              <a:rPr lang="en-US" altLang="en-US"/>
              <a:pPr eaLnBrk="1" hangingPunct="1"/>
              <a:t>25</a:t>
            </a:fld>
            <a:endParaRPr lang="th-TH" altLang="en-US"/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AB4F796F-82CD-4156-9FD5-F0F1F8AF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82713"/>
            <a:ext cx="74168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>
            <a:extLst>
              <a:ext uri="{FF2B5EF4-FFF2-40B4-BE49-F238E27FC236}">
                <a16:creationId xmlns:a16="http://schemas.microsoft.com/office/drawing/2014/main" id="{28A74BFA-D810-413B-A033-51242FE31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993062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Correspondence between filter in spatial and frequency domains</a:t>
            </a:r>
            <a:endParaRPr lang="th-TH" altLang="en-US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ตัวยึดหมายเลขภาพนิ่ง 4">
            <a:extLst>
              <a:ext uri="{FF2B5EF4-FFF2-40B4-BE49-F238E27FC236}">
                <a16:creationId xmlns:a16="http://schemas.microsoft.com/office/drawing/2014/main" id="{4CC989F8-9099-489F-BD7D-D1C4454F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5A9292F0-59EA-4398-9670-BE935F52F801}" type="slidenum">
              <a:rPr lang="en-US" altLang="en-US"/>
              <a:pPr eaLnBrk="1" hangingPunct="1"/>
              <a:t>26</a:t>
            </a:fld>
            <a:endParaRPr lang="th-TH" altLang="en-US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8AD3A8AD-E1C3-4EE9-9D4D-D64D7124B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0938"/>
            <a:ext cx="8485188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4">
            <a:extLst>
              <a:ext uri="{FF2B5EF4-FFF2-40B4-BE49-F238E27FC236}">
                <a16:creationId xmlns:a16="http://schemas.microsoft.com/office/drawing/2014/main" id="{2E558F5A-382F-44D7-9DB0-AD9FFFB3B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Smoothing Frequency-domain filters: Ideal Lowpass filter</a:t>
            </a:r>
            <a:endParaRPr lang="th-TH" altLang="en-US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ตัวยึดหมายเลขภาพนิ่ง 4">
            <a:extLst>
              <a:ext uri="{FF2B5EF4-FFF2-40B4-BE49-F238E27FC236}">
                <a16:creationId xmlns:a16="http://schemas.microsoft.com/office/drawing/2014/main" id="{5AF00671-32E3-4F72-B6AD-75B1F6A9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97B11A8D-F101-4275-97F7-9658DA7EA0AA}" type="slidenum">
              <a:rPr lang="en-US" altLang="en-US"/>
              <a:pPr eaLnBrk="1" hangingPunct="1"/>
              <a:t>27</a:t>
            </a:fld>
            <a:endParaRPr lang="th-TH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81098852-9B6B-48C0-B018-51B3D254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14488"/>
            <a:ext cx="76327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>
            <a:extLst>
              <a:ext uri="{FF2B5EF4-FFF2-40B4-BE49-F238E27FC236}">
                <a16:creationId xmlns:a16="http://schemas.microsoft.com/office/drawing/2014/main" id="{97F75CBF-1111-4F27-81A5-F0C8DC203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image power circles</a:t>
            </a:r>
            <a:endParaRPr lang="th-TH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ตัวยึดหมายเลขภาพนิ่ง 4">
            <a:extLst>
              <a:ext uri="{FF2B5EF4-FFF2-40B4-BE49-F238E27FC236}">
                <a16:creationId xmlns:a16="http://schemas.microsoft.com/office/drawing/2014/main" id="{D528A632-CA2D-4765-9251-D6F81980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2A8BFFDC-FA26-4746-BB36-A5EF0590BA63}" type="slidenum">
              <a:rPr lang="en-US" altLang="en-US"/>
              <a:pPr eaLnBrk="1" hangingPunct="1"/>
              <a:t>28</a:t>
            </a:fld>
            <a:endParaRPr lang="th-TH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BE232701-81DD-4DDA-9871-D84FFEC3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60350"/>
            <a:ext cx="35163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70B6A5FD-0975-4972-8028-35F9FBA7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734050"/>
            <a:ext cx="799941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>
            <a:extLst>
              <a:ext uri="{FF2B5EF4-FFF2-40B4-BE49-F238E27FC236}">
                <a16:creationId xmlns:a16="http://schemas.microsoft.com/office/drawing/2014/main" id="{323F27FC-1FB4-442F-A8B8-5414BA373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 of ILPF</a:t>
            </a:r>
            <a:endParaRPr lang="th-TH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ตัวยึดหมายเลขภาพนิ่ง 4">
            <a:extLst>
              <a:ext uri="{FF2B5EF4-FFF2-40B4-BE49-F238E27FC236}">
                <a16:creationId xmlns:a16="http://schemas.microsoft.com/office/drawing/2014/main" id="{50447717-9CB9-4A72-A9E1-1F08803D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096283A-62B7-4B20-8BBB-91C0D828AF9A}" type="slidenum">
              <a:rPr lang="en-US" altLang="en-US"/>
              <a:pPr eaLnBrk="1" hangingPunct="1"/>
              <a:t>29</a:t>
            </a:fld>
            <a:endParaRPr lang="th-TH" altLang="en-US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324BF98B-065E-4F7F-929B-0095E66D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44450"/>
            <a:ext cx="4679950" cy="641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>
            <a:extLst>
              <a:ext uri="{FF2B5EF4-FFF2-40B4-BE49-F238E27FC236}">
                <a16:creationId xmlns:a16="http://schemas.microsoft.com/office/drawing/2014/main" id="{602F8DB1-D20A-4916-AF2F-DEEF8C411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>
            <a:extLst>
              <a:ext uri="{FF2B5EF4-FFF2-40B4-BE49-F238E27FC236}">
                <a16:creationId xmlns:a16="http://schemas.microsoft.com/office/drawing/2014/main" id="{6BA4830D-812F-4458-8783-A0EE9E4C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1782763"/>
            <a:ext cx="9144000" cy="0"/>
          </a:xfrm>
          <a:prstGeom prst="rect">
            <a:avLst/>
          </a:prstGeom>
          <a:solidFill>
            <a:srgbClr val="FCF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Text Box 1029">
            <a:extLst>
              <a:ext uri="{FF2B5EF4-FFF2-40B4-BE49-F238E27FC236}">
                <a16:creationId xmlns:a16="http://schemas.microsoft.com/office/drawing/2014/main" id="{5287562A-B2FB-48F7-98A0-6458D27FA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6762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1030" name="Text Box 1030">
            <a:extLst>
              <a:ext uri="{FF2B5EF4-FFF2-40B4-BE49-F238E27FC236}">
                <a16:creationId xmlns:a16="http://schemas.microsoft.com/office/drawing/2014/main" id="{5550B6E9-985E-470B-9316-C5EC7706D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7524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48136" name="Text Box 1032">
            <a:extLst>
              <a:ext uri="{FF2B5EF4-FFF2-40B4-BE49-F238E27FC236}">
                <a16:creationId xmlns:a16="http://schemas.microsoft.com/office/drawing/2014/main" id="{0EDEA56F-4477-4489-A37E-0860F7F0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Fourier Tr. and Frequency Domain </a:t>
            </a:r>
          </a:p>
        </p:txBody>
      </p:sp>
      <p:sp>
        <p:nvSpPr>
          <p:cNvPr id="1032" name="Text Box 1033">
            <a:extLst>
              <a:ext uri="{FF2B5EF4-FFF2-40B4-BE49-F238E27FC236}">
                <a16:creationId xmlns:a16="http://schemas.microsoft.com/office/drawing/2014/main" id="{98524A2E-E4F8-4045-9174-7CBE71CD0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1847850" cy="11874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Time, spatial </a:t>
            </a:r>
          </a:p>
          <a:p>
            <a:pPr eaLnBrk="1" hangingPunct="1"/>
            <a:r>
              <a:rPr lang="en-US" altLang="en-US" sz="2400"/>
              <a:t>Domain </a:t>
            </a:r>
          </a:p>
          <a:p>
            <a:pPr eaLnBrk="1" hangingPunct="1"/>
            <a:r>
              <a:rPr lang="en-US" altLang="en-US" sz="2400"/>
              <a:t>Signals</a:t>
            </a:r>
          </a:p>
        </p:txBody>
      </p:sp>
      <p:sp>
        <p:nvSpPr>
          <p:cNvPr id="1033" name="Text Box 1037">
            <a:extLst>
              <a:ext uri="{FF2B5EF4-FFF2-40B4-BE49-F238E27FC236}">
                <a16:creationId xmlns:a16="http://schemas.microsoft.com/office/drawing/2014/main" id="{483C0C20-1671-48B4-9BDA-844BB59D6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1546225" cy="1187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Frequency </a:t>
            </a:r>
          </a:p>
          <a:p>
            <a:pPr eaLnBrk="1" hangingPunct="1"/>
            <a:r>
              <a:rPr lang="en-US" altLang="en-US" sz="2400"/>
              <a:t>Domain </a:t>
            </a:r>
          </a:p>
          <a:p>
            <a:pPr eaLnBrk="1" hangingPunct="1"/>
            <a:r>
              <a:rPr lang="en-US" altLang="en-US" sz="2400"/>
              <a:t>Signals</a:t>
            </a:r>
          </a:p>
        </p:txBody>
      </p:sp>
      <p:sp>
        <p:nvSpPr>
          <p:cNvPr id="1034" name="AutoShape 1039">
            <a:extLst>
              <a:ext uri="{FF2B5EF4-FFF2-40B4-BE49-F238E27FC236}">
                <a16:creationId xmlns:a16="http://schemas.microsoft.com/office/drawing/2014/main" id="{E874A593-6C53-4D73-81D0-F3CD45EB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43000"/>
            <a:ext cx="2743200" cy="6858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sz="2800"/>
              <a:t>Fourier Tr.</a:t>
            </a:r>
          </a:p>
        </p:txBody>
      </p:sp>
      <p:sp>
        <p:nvSpPr>
          <p:cNvPr id="1035" name="AutoShape 1041">
            <a:extLst>
              <a:ext uri="{FF2B5EF4-FFF2-40B4-BE49-F238E27FC236}">
                <a16:creationId xmlns:a16="http://schemas.microsoft.com/office/drawing/2014/main" id="{4273B7C8-79CA-4FDF-9116-B53451ACAE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00400" y="2209800"/>
            <a:ext cx="2743200" cy="6858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sz="2800"/>
              <a:t>Inv Fourier Tr.</a:t>
            </a:r>
          </a:p>
        </p:txBody>
      </p:sp>
      <p:sp>
        <p:nvSpPr>
          <p:cNvPr id="1036" name="Text Box 1043">
            <a:extLst>
              <a:ext uri="{FF2B5EF4-FFF2-40B4-BE49-F238E27FC236}">
                <a16:creationId xmlns:a16="http://schemas.microsoft.com/office/drawing/2014/main" id="{22A7CB52-17AA-436D-BBA2-99019F27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343275"/>
            <a:ext cx="3252788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1-D, Continuous case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17DD9429-3894-42F6-8ED8-B5A584D64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886200"/>
          <a:ext cx="359092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434960" imgH="482400" progId="Equation.3">
                  <p:embed/>
                </p:oleObj>
              </mc:Choice>
              <mc:Fallback>
                <p:oleObj name="Equation" r:id="rId3" imgW="14349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86200"/>
                        <a:ext cx="359092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1045">
            <a:extLst>
              <a:ext uri="{FF2B5EF4-FFF2-40B4-BE49-F238E27FC236}">
                <a16:creationId xmlns:a16="http://schemas.microsoft.com/office/drawing/2014/main" id="{C4F3B9A8-4EEF-491D-92AB-146750C5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81475"/>
            <a:ext cx="184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Fourier Tr.:</a:t>
            </a:r>
          </a:p>
        </p:txBody>
      </p:sp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5F5AF1DF-577E-4AC0-B601-B58DF3144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700" y="4953000"/>
          <a:ext cx="346392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1384200" imgH="482400" progId="Equation.3">
                  <p:embed/>
                </p:oleObj>
              </mc:Choice>
              <mc:Fallback>
                <p:oleObj name="Equation" r:id="rId5" imgW="13842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953000"/>
                        <a:ext cx="346392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Text Box 1047">
            <a:extLst>
              <a:ext uri="{FF2B5EF4-FFF2-40B4-BE49-F238E27FC236}">
                <a16:creationId xmlns:a16="http://schemas.microsoft.com/office/drawing/2014/main" id="{3545DECC-D465-4DA7-9BED-C04600AD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348288"/>
            <a:ext cx="2497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Inv. Fourier Tr.: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ตัวยึดหมายเลขภาพนิ่ง 4">
            <a:extLst>
              <a:ext uri="{FF2B5EF4-FFF2-40B4-BE49-F238E27FC236}">
                <a16:creationId xmlns:a16="http://schemas.microsoft.com/office/drawing/2014/main" id="{424A401B-3E59-4128-9EDF-CEE47094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A4214BF1-E4BF-42E1-AF5B-8B455516612C}" type="slidenum">
              <a:rPr lang="en-US" altLang="en-US"/>
              <a:pPr eaLnBrk="1" hangingPunct="1"/>
              <a:t>30</a:t>
            </a:fld>
            <a:endParaRPr lang="th-TH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8BC2EE3A-41F7-470B-8E42-33ED1B7C2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780573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>
            <a:extLst>
              <a:ext uri="{FF2B5EF4-FFF2-40B4-BE49-F238E27FC236}">
                <a16:creationId xmlns:a16="http://schemas.microsoft.com/office/drawing/2014/main" id="{C49AE119-59BD-44A9-ADB3-99D0453A2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Butterworth Lowpass Filter: BLPF</a:t>
            </a:r>
            <a:endParaRPr lang="th-TH" altLang="en-US"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ตัวยึดหมายเลขภาพนิ่ง 4">
            <a:extLst>
              <a:ext uri="{FF2B5EF4-FFF2-40B4-BE49-F238E27FC236}">
                <a16:creationId xmlns:a16="http://schemas.microsoft.com/office/drawing/2014/main" id="{A27FB6A7-10F0-4ACD-8D7C-86169825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67FADD1-10BE-4854-B652-5E45B8906D2A}" type="slidenum">
              <a:rPr lang="en-US" altLang="en-US"/>
              <a:pPr eaLnBrk="1" hangingPunct="1"/>
              <a:t>31</a:t>
            </a:fld>
            <a:endParaRPr lang="th-TH" altLang="en-US"/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B08E1628-DA27-4A30-933B-81B76A6A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33375"/>
            <a:ext cx="4151312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>
            <a:extLst>
              <a:ext uri="{FF2B5EF4-FFF2-40B4-BE49-F238E27FC236}">
                <a16:creationId xmlns:a16="http://schemas.microsoft.com/office/drawing/2014/main" id="{74E52C83-14CC-449F-AF29-C11A877DF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ตัวยึดหมายเลขภาพนิ่ง 4">
            <a:extLst>
              <a:ext uri="{FF2B5EF4-FFF2-40B4-BE49-F238E27FC236}">
                <a16:creationId xmlns:a16="http://schemas.microsoft.com/office/drawing/2014/main" id="{59231E75-7D58-474C-9249-25E42A5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676F9DF-4E02-44E8-8DCB-9518E8A63AB3}" type="slidenum">
              <a:rPr lang="en-US" altLang="en-US"/>
              <a:pPr eaLnBrk="1" hangingPunct="1"/>
              <a:t>32</a:t>
            </a:fld>
            <a:endParaRPr lang="th-TH" altLang="en-US"/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6B548C8A-5321-498A-9A4F-302DD9E99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6840537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4">
            <a:extLst>
              <a:ext uri="{FF2B5EF4-FFF2-40B4-BE49-F238E27FC236}">
                <a16:creationId xmlns:a16="http://schemas.microsoft.com/office/drawing/2014/main" id="{7EF15808-BE93-4A3E-8303-60B00D89F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Spatial representation of BLPFs</a:t>
            </a:r>
            <a:endParaRPr lang="th-TH" altLang="en-US"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ตัวยึดหมายเลขภาพนิ่ง 4">
            <a:extLst>
              <a:ext uri="{FF2B5EF4-FFF2-40B4-BE49-F238E27FC236}">
                <a16:creationId xmlns:a16="http://schemas.microsoft.com/office/drawing/2014/main" id="{CA3594F2-0517-48D3-83D1-288EE9D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29747C9-6D82-442B-A608-43C0C4338CF9}" type="slidenum">
              <a:rPr lang="en-US" altLang="en-US"/>
              <a:pPr eaLnBrk="1" hangingPunct="1"/>
              <a:t>33</a:t>
            </a:fld>
            <a:endParaRPr lang="th-TH" altLang="en-US"/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4B25FB75-7034-4CC4-8B3C-42E81A0F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78486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4">
            <a:extLst>
              <a:ext uri="{FF2B5EF4-FFF2-40B4-BE49-F238E27FC236}">
                <a16:creationId xmlns:a16="http://schemas.microsoft.com/office/drawing/2014/main" id="{E152CBA8-BB59-4B4B-BB92-AE9AF0D4E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Gaussian Lowpass Filter: GLPF</a:t>
            </a:r>
            <a:endParaRPr lang="th-TH" altLang="en-US"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ตัวยึดหมายเลขภาพนิ่ง 4">
            <a:extLst>
              <a:ext uri="{FF2B5EF4-FFF2-40B4-BE49-F238E27FC236}">
                <a16:creationId xmlns:a16="http://schemas.microsoft.com/office/drawing/2014/main" id="{1201053D-1211-40BC-AB7F-578CBACF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081CAD4-9141-49D1-A8A3-5ECCE42DE142}" type="slidenum">
              <a:rPr lang="en-US" altLang="en-US"/>
              <a:pPr eaLnBrk="1" hangingPunct="1"/>
              <a:t>34</a:t>
            </a:fld>
            <a:endParaRPr lang="th-TH" altLang="en-US"/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6F1AD160-D3E6-4C4F-A66F-D7152289A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115888"/>
            <a:ext cx="4240212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4">
            <a:extLst>
              <a:ext uri="{FF2B5EF4-FFF2-40B4-BE49-F238E27FC236}">
                <a16:creationId xmlns:a16="http://schemas.microsoft.com/office/drawing/2014/main" id="{F3D3F03E-8112-47A6-AB93-7E366268A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ตัวยึดหมายเลขภาพนิ่ง 4">
            <a:extLst>
              <a:ext uri="{FF2B5EF4-FFF2-40B4-BE49-F238E27FC236}">
                <a16:creationId xmlns:a16="http://schemas.microsoft.com/office/drawing/2014/main" id="{54758B5A-B2B0-4664-9BFD-FD2A5B1A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1EB62CB-D93E-477F-A13F-CEA68317A693}" type="slidenum">
              <a:rPr lang="en-US" altLang="en-US"/>
              <a:pPr eaLnBrk="1" hangingPunct="1"/>
              <a:t>35</a:t>
            </a:fld>
            <a:endParaRPr lang="th-TH" altLang="en-US"/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79253563-1C31-447B-9230-94E505FE9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78075"/>
            <a:ext cx="86772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>
            <a:extLst>
              <a:ext uri="{FF2B5EF4-FFF2-40B4-BE49-F238E27FC236}">
                <a16:creationId xmlns:a16="http://schemas.microsoft.com/office/drawing/2014/main" id="{E65DBD19-36B1-4868-8D4D-D7674F07A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ตัวยึดหมายเลขภาพนิ่ง 4">
            <a:extLst>
              <a:ext uri="{FF2B5EF4-FFF2-40B4-BE49-F238E27FC236}">
                <a16:creationId xmlns:a16="http://schemas.microsoft.com/office/drawing/2014/main" id="{E4B071F6-E9D2-4AAD-BFBB-C3768AC7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1C066EA5-252D-4218-82E2-B919BB48A1F1}" type="slidenum">
              <a:rPr lang="en-US" altLang="en-US"/>
              <a:pPr eaLnBrk="1" hangingPunct="1"/>
              <a:t>36</a:t>
            </a:fld>
            <a:endParaRPr lang="th-TH" altLang="en-US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948DCB8B-99B3-49BC-96DA-179C7707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844675"/>
            <a:ext cx="6461125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4">
            <a:extLst>
              <a:ext uri="{FF2B5EF4-FFF2-40B4-BE49-F238E27FC236}">
                <a16:creationId xmlns:a16="http://schemas.microsoft.com/office/drawing/2014/main" id="{B34DF013-0B59-40EA-AEF0-4DB085BD0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ตัวยึดหมายเลขภาพนิ่ง 4">
            <a:extLst>
              <a:ext uri="{FF2B5EF4-FFF2-40B4-BE49-F238E27FC236}">
                <a16:creationId xmlns:a16="http://schemas.microsoft.com/office/drawing/2014/main" id="{BD6EAB60-231B-495F-8171-00B1CAE9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DAD10EFB-2EED-4790-935C-BC033C8D67C8}" type="slidenum">
              <a:rPr lang="en-US" altLang="en-US"/>
              <a:pPr eaLnBrk="1" hangingPunct="1"/>
              <a:t>37</a:t>
            </a:fld>
            <a:endParaRPr lang="th-TH" altLang="en-US"/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492E9FB7-8DC4-444F-953D-6B4EEEA7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76771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3">
            <a:extLst>
              <a:ext uri="{FF2B5EF4-FFF2-40B4-BE49-F238E27FC236}">
                <a16:creationId xmlns:a16="http://schemas.microsoft.com/office/drawing/2014/main" id="{41AEDBB1-ECDC-4CA7-ABCC-6821C2EDE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ตัวยึดหมายเลขภาพนิ่ง 4">
            <a:extLst>
              <a:ext uri="{FF2B5EF4-FFF2-40B4-BE49-F238E27FC236}">
                <a16:creationId xmlns:a16="http://schemas.microsoft.com/office/drawing/2014/main" id="{57AC9C2D-1A7B-4199-B185-B4566D46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7B5A787-AE9F-4130-A219-7415556F914E}" type="slidenum">
              <a:rPr lang="en-US" altLang="en-US"/>
              <a:pPr eaLnBrk="1" hangingPunct="1"/>
              <a:t>38</a:t>
            </a:fld>
            <a:endParaRPr lang="th-TH" altLang="en-US"/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DD06D21D-769B-47D7-BBA8-292BC489F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49275"/>
            <a:ext cx="5543550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3">
            <a:extLst>
              <a:ext uri="{FF2B5EF4-FFF2-40B4-BE49-F238E27FC236}">
                <a16:creationId xmlns:a16="http://schemas.microsoft.com/office/drawing/2014/main" id="{842054AD-A9DA-48FE-B375-B4E65DA33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Sharpening Frequency Domain Filter: </a:t>
            </a:r>
            <a:endParaRPr lang="th-TH" altLang="en-US" sz="3200"/>
          </a:p>
        </p:txBody>
      </p:sp>
      <p:sp>
        <p:nvSpPr>
          <p:cNvPr id="10248" name="Text Box 4">
            <a:extLst>
              <a:ext uri="{FF2B5EF4-FFF2-40B4-BE49-F238E27FC236}">
                <a16:creationId xmlns:a16="http://schemas.microsoft.com/office/drawing/2014/main" id="{7059C27C-4168-44F7-9C5B-D4AD5E36D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Ideal highpass filter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sp>
        <p:nvSpPr>
          <p:cNvPr id="10249" name="Text Box 5">
            <a:extLst>
              <a:ext uri="{FF2B5EF4-FFF2-40B4-BE49-F238E27FC236}">
                <a16:creationId xmlns:a16="http://schemas.microsoft.com/office/drawing/2014/main" id="{C7AFBE6E-BAAD-4911-8D63-21F1C79A3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971800"/>
            <a:ext cx="375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Butterworth highpass filter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sp>
        <p:nvSpPr>
          <p:cNvPr id="10250" name="Text Box 6">
            <a:extLst>
              <a:ext uri="{FF2B5EF4-FFF2-40B4-BE49-F238E27FC236}">
                <a16:creationId xmlns:a16="http://schemas.microsoft.com/office/drawing/2014/main" id="{A5C11128-8183-4DFA-9A2E-05AC20C89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4665663"/>
            <a:ext cx="336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Gaussian highpass filter</a:t>
            </a:r>
            <a:endParaRPr lang="th-TH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0242" name="Object 7">
            <a:extLst>
              <a:ext uri="{FF2B5EF4-FFF2-40B4-BE49-F238E27FC236}">
                <a16:creationId xmlns:a16="http://schemas.microsoft.com/office/drawing/2014/main" id="{2B081D6D-B428-4134-9D7C-DC5622942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1989138"/>
          <a:ext cx="33845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4" imgW="1752480" imgH="482400" progId="Equation.3">
                  <p:embed/>
                </p:oleObj>
              </mc:Choice>
              <mc:Fallback>
                <p:oleObj name="Equation" r:id="rId4" imgW="17524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89138"/>
                        <a:ext cx="338455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>
            <a:extLst>
              <a:ext uri="{FF2B5EF4-FFF2-40B4-BE49-F238E27FC236}">
                <a16:creationId xmlns:a16="http://schemas.microsoft.com/office/drawing/2014/main" id="{38FA48D3-3CF2-413D-8382-2A091D359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3503613"/>
          <a:ext cx="34940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6" imgW="1714320" imgH="444240" progId="Equation.3">
                  <p:embed/>
                </p:oleObj>
              </mc:Choice>
              <mc:Fallback>
                <p:oleObj name="Equation" r:id="rId6" imgW="17143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503613"/>
                        <a:ext cx="34940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9">
            <a:extLst>
              <a:ext uri="{FF2B5EF4-FFF2-40B4-BE49-F238E27FC236}">
                <a16:creationId xmlns:a16="http://schemas.microsoft.com/office/drawing/2014/main" id="{DDDEA831-A92A-445B-BEF4-C2670781A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157788"/>
          <a:ext cx="3313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8" imgW="1485720" imgH="253800" progId="Equation.3">
                  <p:embed/>
                </p:oleObj>
              </mc:Choice>
              <mc:Fallback>
                <p:oleObj name="Equation" r:id="rId8" imgW="14857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157788"/>
                        <a:ext cx="33131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ตัวยึดหมายเลขภาพนิ่ง 4">
            <a:extLst>
              <a:ext uri="{FF2B5EF4-FFF2-40B4-BE49-F238E27FC236}">
                <a16:creationId xmlns:a16="http://schemas.microsoft.com/office/drawing/2014/main" id="{0AEDA1DE-FC83-474B-98F3-D8796F83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091CBB6A-D3BA-4FF1-BB26-0CED15944E9D}" type="slidenum">
              <a:rPr lang="en-US" altLang="en-US"/>
              <a:pPr eaLnBrk="1" hangingPunct="1"/>
              <a:t>39</a:t>
            </a:fld>
            <a:endParaRPr lang="th-TH" altLang="en-US"/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DA56C68E-CC40-4933-AE10-AEB6E54A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89138"/>
            <a:ext cx="6302375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3">
            <a:extLst>
              <a:ext uri="{FF2B5EF4-FFF2-40B4-BE49-F238E27FC236}">
                <a16:creationId xmlns:a16="http://schemas.microsoft.com/office/drawing/2014/main" id="{EF958AE1-9584-476F-8299-06270A578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Spatial representation of Ideal, Butterworth and Gaussian highpass filters</a:t>
            </a:r>
            <a:endParaRPr lang="th-TH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AE743C7B-2A30-49C8-8C2E-28D2B7600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283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Fourier Tr. and Frequency Domain (cont.) </a:t>
            </a:r>
          </a:p>
        </p:txBody>
      </p:sp>
      <p:sp>
        <p:nvSpPr>
          <p:cNvPr id="2057" name="Text Box 3">
            <a:extLst>
              <a:ext uri="{FF2B5EF4-FFF2-40B4-BE49-F238E27FC236}">
                <a16:creationId xmlns:a16="http://schemas.microsoft.com/office/drawing/2014/main" id="{C01D8074-3260-4F83-B903-536FBE208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1188"/>
            <a:ext cx="27971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1-D, Discrete case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C241628F-B7C1-42B9-861D-BD9D5287B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990600"/>
          <a:ext cx="429101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714320" imgH="431640" progId="Equation.3">
                  <p:embed/>
                </p:oleObj>
              </mc:Choice>
              <mc:Fallback>
                <p:oleObj name="Equation" r:id="rId3" imgW="17143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990600"/>
                        <a:ext cx="429101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5">
            <a:extLst>
              <a:ext uri="{FF2B5EF4-FFF2-40B4-BE49-F238E27FC236}">
                <a16:creationId xmlns:a16="http://schemas.microsoft.com/office/drawing/2014/main" id="{60F33D72-91AC-4CAF-9F1E-05FD0A92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22375"/>
            <a:ext cx="184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Fourier Tr.:</a:t>
            </a:r>
          </a:p>
        </p:txBody>
      </p:sp>
      <p:sp>
        <p:nvSpPr>
          <p:cNvPr id="2059" name="Text Box 7">
            <a:extLst>
              <a:ext uri="{FF2B5EF4-FFF2-40B4-BE49-F238E27FC236}">
                <a16:creationId xmlns:a16="http://schemas.microsoft.com/office/drawing/2014/main" id="{A769DCB6-4D71-4925-B627-D0997C972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401888"/>
            <a:ext cx="2497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Inv. Fourier Tr.: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CC8A2BEF-A226-4D54-A69A-22187950D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9725" y="2133600"/>
          <a:ext cx="36544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460160" imgH="431640" progId="Equation.3">
                  <p:embed/>
                </p:oleObj>
              </mc:Choice>
              <mc:Fallback>
                <p:oleObj name="Equation" r:id="rId5" imgW="14601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133600"/>
                        <a:ext cx="36544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9">
            <a:extLst>
              <a:ext uri="{FF2B5EF4-FFF2-40B4-BE49-F238E27FC236}">
                <a16:creationId xmlns:a16="http://schemas.microsoft.com/office/drawing/2014/main" id="{DE72B37B-3324-4531-8199-911017209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1449388"/>
            <a:ext cx="179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 i="1"/>
              <a:t>u</a:t>
            </a:r>
            <a:r>
              <a:rPr lang="en-US" altLang="en-US" sz="2400"/>
              <a:t> = 0,…,M-1</a:t>
            </a:r>
            <a:endParaRPr lang="th-TH" altLang="en-US" sz="2400"/>
          </a:p>
        </p:txBody>
      </p:sp>
      <p:sp>
        <p:nvSpPr>
          <p:cNvPr id="2061" name="Text Box 10">
            <a:extLst>
              <a:ext uri="{FF2B5EF4-FFF2-40B4-BE49-F238E27FC236}">
                <a16:creationId xmlns:a16="http://schemas.microsoft.com/office/drawing/2014/main" id="{203425C6-8348-4080-9EA7-6079071A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2452688"/>
            <a:ext cx="177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 i="1"/>
              <a:t>x</a:t>
            </a:r>
            <a:r>
              <a:rPr lang="en-US" altLang="en-US" sz="2400"/>
              <a:t> = 0,…,M-1</a:t>
            </a:r>
            <a:endParaRPr lang="th-TH" altLang="en-US" sz="2400"/>
          </a:p>
        </p:txBody>
      </p:sp>
      <p:sp>
        <p:nvSpPr>
          <p:cNvPr id="2062" name="Text Box 11">
            <a:extLst>
              <a:ext uri="{FF2B5EF4-FFF2-40B4-BE49-F238E27FC236}">
                <a16:creationId xmlns:a16="http://schemas.microsoft.com/office/drawing/2014/main" id="{B41FB162-9F24-4DED-9D32-5A0671E59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29000"/>
            <a:ext cx="330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chemeClr val="accent2"/>
                </a:solidFill>
              </a:rPr>
              <a:t>F</a:t>
            </a:r>
            <a:r>
              <a:rPr lang="en-US" altLang="en-US" sz="2800">
                <a:solidFill>
                  <a:schemeClr val="accent2"/>
                </a:solidFill>
              </a:rPr>
              <a:t>(</a:t>
            </a:r>
            <a:r>
              <a:rPr lang="en-US" altLang="en-US" sz="2800" i="1">
                <a:solidFill>
                  <a:schemeClr val="accent2"/>
                </a:solidFill>
              </a:rPr>
              <a:t>u</a:t>
            </a:r>
            <a:r>
              <a:rPr lang="en-US" altLang="en-US" sz="2800">
                <a:solidFill>
                  <a:schemeClr val="accent2"/>
                </a:solidFill>
              </a:rPr>
              <a:t>) can be written as</a:t>
            </a: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BE5CDCDE-3168-4BBD-9285-10DDAFC98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038600"/>
          <a:ext cx="30194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1206360" imgH="253800" progId="Equation.3">
                  <p:embed/>
                </p:oleObj>
              </mc:Choice>
              <mc:Fallback>
                <p:oleObj name="Equation" r:id="rId7" imgW="12063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38600"/>
                        <a:ext cx="30194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13">
            <a:extLst>
              <a:ext uri="{FF2B5EF4-FFF2-40B4-BE49-F238E27FC236}">
                <a16:creationId xmlns:a16="http://schemas.microsoft.com/office/drawing/2014/main" id="{F209749C-2121-4149-A92A-57DBAE30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09733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or</a:t>
            </a: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720E52F7-3C37-4BDC-B31C-637469832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4102100"/>
          <a:ext cx="31781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9" imgW="1269720" imgH="203040" progId="Equation.3">
                  <p:embed/>
                </p:oleObj>
              </mc:Choice>
              <mc:Fallback>
                <p:oleObj name="Equation" r:id="rId9" imgW="12697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102100"/>
                        <a:ext cx="31781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735F4517-E706-4B9D-B3AE-DFE2D14F7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334000"/>
          <a:ext cx="37195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1" imgW="1485720" imgH="291960" progId="Equation.3">
                  <p:embed/>
                </p:oleObj>
              </mc:Choice>
              <mc:Fallback>
                <p:oleObj name="Equation" r:id="rId11" imgW="1485720" imgH="291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371951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 Box 16">
            <a:extLst>
              <a:ext uri="{FF2B5EF4-FFF2-40B4-BE49-F238E27FC236}">
                <a16:creationId xmlns:a16="http://schemas.microsoft.com/office/drawing/2014/main" id="{C681075D-13ED-40BF-BA1E-032929202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62488"/>
            <a:ext cx="1052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where</a:t>
            </a:r>
          </a:p>
        </p:txBody>
      </p:sp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962549D2-6F6E-4861-B7D5-B84E88DD4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103813"/>
          <a:ext cx="30845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3" imgW="1231560" imgH="457200" progId="Equation.3">
                  <p:embed/>
                </p:oleObj>
              </mc:Choice>
              <mc:Fallback>
                <p:oleObj name="Equation" r:id="rId13" imgW="12315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03813"/>
                        <a:ext cx="3084513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ตัวยึดหมายเลขภาพนิ่ง 4">
            <a:extLst>
              <a:ext uri="{FF2B5EF4-FFF2-40B4-BE49-F238E27FC236}">
                <a16:creationId xmlns:a16="http://schemas.microsoft.com/office/drawing/2014/main" id="{73A9A591-CD29-4AA5-AFE9-11375D5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210C84D0-05B2-43B5-A220-CD0AB9457397}" type="slidenum">
              <a:rPr lang="en-US" altLang="en-US"/>
              <a:pPr eaLnBrk="1" hangingPunct="1"/>
              <a:t>40</a:t>
            </a:fld>
            <a:endParaRPr lang="th-TH" altLang="en-US"/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AC91F003-7458-43C8-9F75-6CBC9871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803751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3">
            <a:extLst>
              <a:ext uri="{FF2B5EF4-FFF2-40B4-BE49-F238E27FC236}">
                <a16:creationId xmlns:a16="http://schemas.microsoft.com/office/drawing/2014/main" id="{10BB178E-1C10-4090-A16C-D13DCD072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result of IHPF</a:t>
            </a:r>
            <a:endParaRPr lang="th-TH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ตัวยึดหมายเลขภาพนิ่ง 4">
            <a:extLst>
              <a:ext uri="{FF2B5EF4-FFF2-40B4-BE49-F238E27FC236}">
                <a16:creationId xmlns:a16="http://schemas.microsoft.com/office/drawing/2014/main" id="{0523BA02-B831-4028-8875-06E37990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12569C87-1A65-4F04-976A-D977CAF7C72B}" type="slidenum">
              <a:rPr lang="en-US" altLang="en-US"/>
              <a:pPr eaLnBrk="1" hangingPunct="1"/>
              <a:t>41</a:t>
            </a:fld>
            <a:endParaRPr lang="th-TH" altLang="en-US"/>
          </a:p>
        </p:txBody>
      </p:sp>
      <p:pic>
        <p:nvPicPr>
          <p:cNvPr id="53251" name="Picture 2">
            <a:extLst>
              <a:ext uri="{FF2B5EF4-FFF2-40B4-BE49-F238E27FC236}">
                <a16:creationId xmlns:a16="http://schemas.microsoft.com/office/drawing/2014/main" id="{6C57E692-B857-4D52-8F82-04766C265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05038"/>
            <a:ext cx="7832725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3">
            <a:extLst>
              <a:ext uri="{FF2B5EF4-FFF2-40B4-BE49-F238E27FC236}">
                <a16:creationId xmlns:a16="http://schemas.microsoft.com/office/drawing/2014/main" id="{A95D399C-5BBD-4B22-9266-3F34B00C5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result of BHPF</a:t>
            </a:r>
            <a:endParaRPr lang="th-TH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ตัวยึดหมายเลขภาพนิ่ง 4">
            <a:extLst>
              <a:ext uri="{FF2B5EF4-FFF2-40B4-BE49-F238E27FC236}">
                <a16:creationId xmlns:a16="http://schemas.microsoft.com/office/drawing/2014/main" id="{49F901B6-E323-4B9E-A46B-9D99168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BC776B1E-CE6D-4F6C-B479-720622A473A7}" type="slidenum">
              <a:rPr lang="en-US" altLang="en-US"/>
              <a:pPr eaLnBrk="1" hangingPunct="1"/>
              <a:t>42</a:t>
            </a:fld>
            <a:endParaRPr lang="th-TH" altLang="en-US"/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550A5CEA-5D50-42C8-9FE4-3C150627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8259762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3">
            <a:extLst>
              <a:ext uri="{FF2B5EF4-FFF2-40B4-BE49-F238E27FC236}">
                <a16:creationId xmlns:a16="http://schemas.microsoft.com/office/drawing/2014/main" id="{97EEF339-A2E4-4347-94C3-540DF3ECD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result of GHPF</a:t>
            </a:r>
            <a:endParaRPr lang="th-TH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>
            <a:extLst>
              <a:ext uri="{FF2B5EF4-FFF2-40B4-BE49-F238E27FC236}">
                <a16:creationId xmlns:a16="http://schemas.microsoft.com/office/drawing/2014/main" id="{DF959FC0-183E-4575-8EB2-336097DE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0"/>
          <a:stretch>
            <a:fillRect/>
          </a:stretch>
        </p:blipFill>
        <p:spPr bwMode="auto">
          <a:xfrm>
            <a:off x="228600" y="976313"/>
            <a:ext cx="6553200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>
            <a:extLst>
              <a:ext uri="{FF2B5EF4-FFF2-40B4-BE49-F238E27FC236}">
                <a16:creationId xmlns:a16="http://schemas.microsoft.com/office/drawing/2014/main" id="{032DB280-5190-4890-8B91-C4079E4CA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23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Example of 1-D Fourier Transforms </a:t>
            </a:r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E095A272-9F09-4B03-AB59-EA85BF4C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124200"/>
            <a:ext cx="30400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Notice that the longer</a:t>
            </a:r>
          </a:p>
          <a:p>
            <a:pPr eaLnBrk="1" hangingPunct="1"/>
            <a:r>
              <a:rPr lang="en-US" altLang="en-US" sz="2400"/>
              <a:t>the time domain signal,</a:t>
            </a:r>
          </a:p>
          <a:p>
            <a:pPr eaLnBrk="1" hangingPunct="1"/>
            <a:r>
              <a:rPr lang="en-US" altLang="en-US" sz="2400"/>
              <a:t>The shorter its Fourier</a:t>
            </a:r>
          </a:p>
          <a:p>
            <a:pPr eaLnBrk="1" hangingPunct="1"/>
            <a:r>
              <a:rPr lang="en-US" altLang="en-US" sz="2400"/>
              <a:t>transform</a:t>
            </a:r>
          </a:p>
        </p:txBody>
      </p:sp>
      <p:sp>
        <p:nvSpPr>
          <p:cNvPr id="15365" name="AutoShape 7">
            <a:extLst>
              <a:ext uri="{FF2B5EF4-FFF2-40B4-BE49-F238E27FC236}">
                <a16:creationId xmlns:a16="http://schemas.microsoft.com/office/drawing/2014/main" id="{32332F3B-232D-4197-89A9-3008025574D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77000" y="1752600"/>
            <a:ext cx="1127125" cy="1295400"/>
          </a:xfrm>
          <a:custGeom>
            <a:avLst/>
            <a:gdLst>
              <a:gd name="T0" fmla="*/ 789301 w 21600"/>
              <a:gd name="T1" fmla="*/ 0 h 21600"/>
              <a:gd name="T2" fmla="*/ 789301 w 21600"/>
              <a:gd name="T3" fmla="*/ 729142 h 21600"/>
              <a:gd name="T4" fmla="*/ 168912 w 21600"/>
              <a:gd name="T5" fmla="*/ 1295400 h 21600"/>
              <a:gd name="T6" fmla="*/ 1127125 w 21600"/>
              <a:gd name="T7" fmla="*/ 36457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8">
            <a:extLst>
              <a:ext uri="{FF2B5EF4-FFF2-40B4-BE49-F238E27FC236}">
                <a16:creationId xmlns:a16="http://schemas.microsoft.com/office/drawing/2014/main" id="{6CF666A0-ECE4-46DC-A65B-BD4C207D511F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477000" y="4724400"/>
            <a:ext cx="1127125" cy="1295400"/>
          </a:xfrm>
          <a:custGeom>
            <a:avLst/>
            <a:gdLst>
              <a:gd name="T0" fmla="*/ 789301 w 21600"/>
              <a:gd name="T1" fmla="*/ 0 h 21600"/>
              <a:gd name="T2" fmla="*/ 789301 w 21600"/>
              <a:gd name="T3" fmla="*/ 729142 h 21600"/>
              <a:gd name="T4" fmla="*/ 168912 w 21600"/>
              <a:gd name="T5" fmla="*/ 1295400 h 21600"/>
              <a:gd name="T6" fmla="*/ 1127125 w 21600"/>
              <a:gd name="T7" fmla="*/ 36457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9">
            <a:extLst>
              <a:ext uri="{FF2B5EF4-FFF2-40B4-BE49-F238E27FC236}">
                <a16:creationId xmlns:a16="http://schemas.microsoft.com/office/drawing/2014/main" id="{F42B8B13-AE11-45D4-A035-0639ADB9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1026">
            <a:extLst>
              <a:ext uri="{FF2B5EF4-FFF2-40B4-BE49-F238E27FC236}">
                <a16:creationId xmlns:a16="http://schemas.microsoft.com/office/drawing/2014/main" id="{507F1415-8FE3-4A45-B569-B5C68718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354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chemeClr val="accent2"/>
                </a:solidFill>
              </a:rPr>
              <a:t>F</a:t>
            </a:r>
            <a:r>
              <a:rPr lang="en-US" altLang="en-US" sz="2800">
                <a:solidFill>
                  <a:schemeClr val="accent2"/>
                </a:solidFill>
              </a:rPr>
              <a:t>(</a:t>
            </a:r>
            <a:r>
              <a:rPr lang="en-US" altLang="en-US" sz="2800" i="1">
                <a:solidFill>
                  <a:schemeClr val="accent2"/>
                </a:solidFill>
              </a:rPr>
              <a:t>u,v</a:t>
            </a:r>
            <a:r>
              <a:rPr lang="en-US" altLang="en-US" sz="2800">
                <a:solidFill>
                  <a:schemeClr val="accent2"/>
                </a:solidFill>
              </a:rPr>
              <a:t>) can be written as</a:t>
            </a: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15989B53-B9F2-4B06-80E4-70C60D8E8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8425" y="1524000"/>
          <a:ext cx="38131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523880" imgH="253800" progId="Equation.3">
                  <p:embed/>
                </p:oleObj>
              </mc:Choice>
              <mc:Fallback>
                <p:oleObj name="Equation" r:id="rId3" imgW="152388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1524000"/>
                        <a:ext cx="38131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1028">
            <a:extLst>
              <a:ext uri="{FF2B5EF4-FFF2-40B4-BE49-F238E27FC236}">
                <a16:creationId xmlns:a16="http://schemas.microsoft.com/office/drawing/2014/main" id="{DEAF7943-0AA4-4843-91AD-32757D91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1524000"/>
            <a:ext cx="48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/>
              <a:t>or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3546BFDA-A545-4224-8B07-B3ABC1CAD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1587500"/>
          <a:ext cx="41005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1638000" imgH="203040" progId="Equation.3">
                  <p:embed/>
                </p:oleObj>
              </mc:Choice>
              <mc:Fallback>
                <p:oleObj name="Equation" r:id="rId5" imgW="16380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587500"/>
                        <a:ext cx="41005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C2827D1B-2708-41B0-BC3D-AE33FC126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667000"/>
          <a:ext cx="46418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1854000" imgH="291960" progId="Equation.3">
                  <p:embed/>
                </p:oleObj>
              </mc:Choice>
              <mc:Fallback>
                <p:oleObj name="Equation" r:id="rId7" imgW="185400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667000"/>
                        <a:ext cx="46418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031">
            <a:extLst>
              <a:ext uri="{FF2B5EF4-FFF2-40B4-BE49-F238E27FC236}">
                <a16:creationId xmlns:a16="http://schemas.microsoft.com/office/drawing/2014/main" id="{CEA44798-EA5E-45A8-8702-EDBC1488E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47888"/>
            <a:ext cx="1052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where</a:t>
            </a:r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6D7A785F-0617-4B82-B363-228B73F52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0" y="2514600"/>
          <a:ext cx="37211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9" imgW="1485720" imgH="457200" progId="Equation.3">
                  <p:embed/>
                </p:oleObj>
              </mc:Choice>
              <mc:Fallback>
                <p:oleObj name="Equation" r:id="rId9" imgW="1485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2514600"/>
                        <a:ext cx="37211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1033">
            <a:extLst>
              <a:ext uri="{FF2B5EF4-FFF2-40B4-BE49-F238E27FC236}">
                <a16:creationId xmlns:a16="http://schemas.microsoft.com/office/drawing/2014/main" id="{ECAAB0AC-DE79-4BD8-8CC6-43F4456EC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49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2-Dimensional Discrete Fourier Transform (cont.)</a:t>
            </a:r>
          </a:p>
        </p:txBody>
      </p:sp>
      <p:sp>
        <p:nvSpPr>
          <p:cNvPr id="5130" name="Text Box 1034">
            <a:extLst>
              <a:ext uri="{FF2B5EF4-FFF2-40B4-BE49-F238E27FC236}">
                <a16:creationId xmlns:a16="http://schemas.microsoft.com/office/drawing/2014/main" id="{FF43A162-2B82-4AD3-B795-2F8AF0A86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81600"/>
            <a:ext cx="8732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For the purpose of viewing, we usually display only the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Magnitude part</a:t>
            </a:r>
            <a:r>
              <a:rPr lang="en-US" altLang="en-US" sz="2400">
                <a:solidFill>
                  <a:srgbClr val="FF0000"/>
                </a:solidFill>
              </a:rPr>
              <a:t> of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u</a:t>
            </a:r>
            <a:r>
              <a:rPr lang="en-US" altLang="en-US" sz="2400">
                <a:solidFill>
                  <a:schemeClr val="accent2"/>
                </a:solidFill>
              </a:rPr>
              <a:t>,</a:t>
            </a:r>
            <a:r>
              <a:rPr lang="en-US" altLang="en-US" sz="2400" i="1">
                <a:solidFill>
                  <a:schemeClr val="accent2"/>
                </a:solidFill>
              </a:rPr>
              <a:t>v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18DC2A1-D1AB-4EEF-9F85-DFDDB179F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949325"/>
            <a:ext cx="7834312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>
            <a:extLst>
              <a:ext uri="{FF2B5EF4-FFF2-40B4-BE49-F238E27FC236}">
                <a16:creationId xmlns:a16="http://schemas.microsoft.com/office/drawing/2014/main" id="{F8B268B7-C859-4069-A7C1-1BFCDA660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1EE5577D-F616-4A1B-A4ED-52A71F9D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3408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2-D DFT Properties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92DA74CC-C97C-4362-B600-6F4E88D5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6175"/>
            <a:ext cx="6858000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65C4619A-468B-4F2D-8A9A-F0779EA74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05000"/>
            <a:ext cx="6937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>
            <a:extLst>
              <a:ext uri="{FF2B5EF4-FFF2-40B4-BE49-F238E27FC236}">
                <a16:creationId xmlns:a16="http://schemas.microsoft.com/office/drawing/2014/main" id="{B11D5106-EA89-4B5C-89EF-8D384BDE6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A35A527F-C678-45D3-B668-D07C87A34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4595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2-D DFT Properties 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64C0F55F-63E6-423A-908E-41989426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762000"/>
            <a:ext cx="6716713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>
            <a:extLst>
              <a:ext uri="{FF2B5EF4-FFF2-40B4-BE49-F238E27FC236}">
                <a16:creationId xmlns:a16="http://schemas.microsoft.com/office/drawing/2014/main" id="{871C8659-7135-4FF4-AE8F-08B4749D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1838325"/>
            <a:ext cx="6937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29820B10-6EB6-4D71-B9A7-867DC8677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000"/>
              <a:t>(Images from Rafael C. Gonzalez and Richard E. </a:t>
            </a:r>
          </a:p>
          <a:p>
            <a:pPr eaLnBrk="1" hangingPunct="1"/>
            <a:r>
              <a:rPr lang="en-US" altLang="en-US" sz="1000"/>
              <a:t>Wood, Digital Image Processing, 2</a:t>
            </a:r>
            <a:r>
              <a:rPr lang="en-US" altLang="en-US" sz="1000" baseline="30000"/>
              <a:t>nd</a:t>
            </a:r>
            <a:r>
              <a:rPr lang="en-US" altLang="en-US" sz="1000"/>
              <a:t> Edition.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06D64CB5-0347-4FCD-A1E3-19D8E5DA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3"/>
            <a:ext cx="4595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2-D DFT Properties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ngsana New"/>
      </a:majorFont>
      <a:minorFont>
        <a:latin typeface="Verdan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ngsana New" pitchFamily="18" charset="-34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6642</TotalTime>
  <Words>995</Words>
  <Application>Microsoft Office PowerPoint</Application>
  <PresentationFormat>On-screen Show (4:3)</PresentationFormat>
  <Paragraphs>197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Verdana</vt:lpstr>
      <vt:lpstr>Angsana New</vt:lpstr>
      <vt:lpstr>Arial</vt:lpstr>
      <vt:lpstr>Wingdings</vt:lpstr>
      <vt:lpstr>Times New Roman</vt:lpstr>
      <vt:lpstr>Tahoma</vt:lpstr>
      <vt:lpstr>Arial Narrow</vt:lpstr>
      <vt:lpstr>Symbol</vt:lpstr>
      <vt:lpstr>Courier New</vt:lpstr>
      <vt:lpstr>Comic Sans MS</vt:lpstr>
      <vt:lpstr>Eclipse</vt:lpstr>
      <vt:lpstr>Microsoft Equation 3.0</vt:lpstr>
      <vt:lpstr>Bitmap Image</vt:lpstr>
      <vt:lpstr>Chapter 4:  Image Enhancement in the Frequency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steps for filtering in the frequency domain</vt:lpstr>
      <vt:lpstr>Notch filter</vt:lpstr>
      <vt:lpstr>PowerPoint Presentation</vt:lpstr>
      <vt:lpstr>Add the ½ of filter height to F(0,0) of the high pass filter</vt:lpstr>
      <vt:lpstr>Correspondence between filter in spatial and frequency domains</vt:lpstr>
      <vt:lpstr>Smoothing Frequency-domain filters: Ideal Lowpass filter</vt:lpstr>
      <vt:lpstr>image power circles</vt:lpstr>
      <vt:lpstr>Result of ILPF</vt:lpstr>
      <vt:lpstr>Example</vt:lpstr>
      <vt:lpstr>Butterworth Lowpass Filter: BLPF</vt:lpstr>
      <vt:lpstr>Example</vt:lpstr>
      <vt:lpstr>Spatial representation of BLPFs</vt:lpstr>
      <vt:lpstr>Gaussian Lowpass Filter: GLPF</vt:lpstr>
      <vt:lpstr>Example</vt:lpstr>
      <vt:lpstr>Example</vt:lpstr>
      <vt:lpstr>Example</vt:lpstr>
      <vt:lpstr>Example</vt:lpstr>
      <vt:lpstr>Sharpening Frequency Domain Filter: </vt:lpstr>
      <vt:lpstr>Spatial representation of Ideal, Butterworth and Gaussian highpass filters</vt:lpstr>
      <vt:lpstr>Example: result of IHPF</vt:lpstr>
      <vt:lpstr>Example: result of BHPF</vt:lpstr>
      <vt:lpstr>Example: result of GHPF</vt:lpstr>
    </vt:vector>
  </TitlesOfParts>
  <Company>CPE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NAS</dc:creator>
  <cp:lastModifiedBy>NIMIT SRIKUMTA</cp:lastModifiedBy>
  <cp:revision>389</cp:revision>
  <cp:lastPrinted>1601-01-01T00:00:00Z</cp:lastPrinted>
  <dcterms:created xsi:type="dcterms:W3CDTF">2001-04-15T10:02:50Z</dcterms:created>
  <dcterms:modified xsi:type="dcterms:W3CDTF">2022-08-23T05:44:43Z</dcterms:modified>
</cp:coreProperties>
</file>