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5" r:id="rId3"/>
    <p:sldId id="306" r:id="rId4"/>
    <p:sldId id="307" r:id="rId5"/>
    <p:sldId id="308" r:id="rId6"/>
    <p:sldId id="257" r:id="rId7"/>
    <p:sldId id="309" r:id="rId8"/>
    <p:sldId id="310" r:id="rId9"/>
    <p:sldId id="311" r:id="rId10"/>
    <p:sldId id="312" r:id="rId11"/>
    <p:sldId id="259" r:id="rId12"/>
    <p:sldId id="313" r:id="rId13"/>
    <p:sldId id="314" r:id="rId14"/>
    <p:sldId id="260" r:id="rId15"/>
    <p:sldId id="322" r:id="rId16"/>
    <p:sldId id="315" r:id="rId17"/>
    <p:sldId id="316" r:id="rId18"/>
    <p:sldId id="317" r:id="rId19"/>
    <p:sldId id="323" r:id="rId20"/>
    <p:sldId id="318" r:id="rId21"/>
    <p:sldId id="262" r:id="rId22"/>
    <p:sldId id="319" r:id="rId23"/>
    <p:sldId id="324" r:id="rId24"/>
    <p:sldId id="320" r:id="rId25"/>
    <p:sldId id="325" r:id="rId26"/>
    <p:sldId id="321" r:id="rId27"/>
    <p:sldId id="263" r:id="rId28"/>
    <p:sldId id="326" r:id="rId29"/>
    <p:sldId id="264" r:id="rId30"/>
    <p:sldId id="265" r:id="rId31"/>
    <p:sldId id="266" r:id="rId32"/>
    <p:sldId id="327" r:id="rId33"/>
    <p:sldId id="267" r:id="rId34"/>
    <p:sldId id="268" r:id="rId35"/>
    <p:sldId id="269" r:id="rId36"/>
    <p:sldId id="328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FF99"/>
    <a:srgbClr val="000099"/>
    <a:srgbClr val="3366CC"/>
    <a:srgbClr val="99CCFF"/>
    <a:srgbClr val="CCFFCC"/>
    <a:srgbClr val="008080"/>
    <a:srgbClr val="5A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42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2C9CDD41-A259-49E3-B64C-4389ABD7C0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0C665D82-88B0-4904-BDD6-F8152CD5AA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4" name="Rectangle 4">
            <a:extLst>
              <a:ext uri="{FF2B5EF4-FFF2-40B4-BE49-F238E27FC236}">
                <a16:creationId xmlns:a16="http://schemas.microsoft.com/office/drawing/2014/main" id="{4C0728B8-BEE1-49AF-A388-27A548D33A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9045" name="Rectangle 5">
            <a:extLst>
              <a:ext uri="{FF2B5EF4-FFF2-40B4-BE49-F238E27FC236}">
                <a16:creationId xmlns:a16="http://schemas.microsoft.com/office/drawing/2014/main" id="{EC85F27E-6698-4EBB-AA95-3FADB783EB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CEDE3DEE-F5FF-4788-A406-EAC7A1AAA0AF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A034F131-2D66-4C61-B836-3B61D97FB1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B80863BE-3AF6-4254-9A80-8D28771A3D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98DDF30B-1D5A-4A8D-A106-6ABC17303AF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CA3FF64A-3100-4FD1-B9B3-29B578A726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th-TH" altLang="en-US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19CB217B-EF50-456F-A6D3-D76038F0D3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endParaRPr lang="th-TH" altLang="en-US"/>
          </a:p>
        </p:txBody>
      </p:sp>
      <p:sp>
        <p:nvSpPr>
          <p:cNvPr id="598023" name="Rectangle 7">
            <a:extLst>
              <a:ext uri="{FF2B5EF4-FFF2-40B4-BE49-F238E27FC236}">
                <a16:creationId xmlns:a16="http://schemas.microsoft.com/office/drawing/2014/main" id="{7231CC27-6F4D-4885-8D98-585BDDA78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>
              <a:defRPr kumimoji="1" sz="1300">
                <a:latin typeface="Arial Narrow" panose="020B0606020202030204" pitchFamily="34" charset="0"/>
              </a:defRPr>
            </a:lvl1pPr>
          </a:lstStyle>
          <a:p>
            <a:fld id="{E7699680-5A11-473D-8C47-BD1A5A774AD3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93C88D-4D69-42C0-93E7-04A9A3AD6A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Department of Computer Engineering, CMU</a:t>
            </a:r>
            <a:endParaRPr lang="th-TH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BA9109-9237-444E-B7C5-B1B04F54F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1B571-F4E0-4865-AC2E-3FEED183FDEB}" type="slidenum">
              <a:rPr lang="en-US" altLang="en-US"/>
              <a:pPr/>
              <a:t>1</a:t>
            </a:fld>
            <a:endParaRPr lang="th-TH" altLang="en-US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1F5BDF34-D08B-4765-AA4D-4FCEF17144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DDB27F2B-45D8-48C0-B5F5-F5DE20E97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514" name="Group 2">
            <a:extLst>
              <a:ext uri="{FF2B5EF4-FFF2-40B4-BE49-F238E27FC236}">
                <a16:creationId xmlns:a16="http://schemas.microsoft.com/office/drawing/2014/main" id="{732426C8-B160-474B-84FD-5FDC61642BA4}"/>
              </a:ext>
            </a:extLst>
          </p:cNvPr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088515" name="Line 3">
              <a:extLst>
                <a:ext uri="{FF2B5EF4-FFF2-40B4-BE49-F238E27FC236}">
                  <a16:creationId xmlns:a16="http://schemas.microsoft.com/office/drawing/2014/main" id="{2FB6C043-02AD-49F9-8E0F-38A61C98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516" name="AutoShape 4">
              <a:extLst>
                <a:ext uri="{FF2B5EF4-FFF2-40B4-BE49-F238E27FC236}">
                  <a16:creationId xmlns:a16="http://schemas.microsoft.com/office/drawing/2014/main" id="{ECE87E9D-E3EC-4F9B-AF35-1B0F29F7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8517" name="AutoShape 5">
              <a:extLst>
                <a:ext uri="{FF2B5EF4-FFF2-40B4-BE49-F238E27FC236}">
                  <a16:creationId xmlns:a16="http://schemas.microsoft.com/office/drawing/2014/main" id="{CD2FD5D6-FEF9-4FE7-BC3A-932616EBB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088518" name="Rectangle 6">
            <a:extLst>
              <a:ext uri="{FF2B5EF4-FFF2-40B4-BE49-F238E27FC236}">
                <a16:creationId xmlns:a16="http://schemas.microsoft.com/office/drawing/2014/main" id="{C8DA1CB8-90A6-450A-A9A9-E6A873AD27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th-TH" altLang="en-US" noProof="0"/>
              <a:t>Click to edit Master title style</a:t>
            </a:r>
          </a:p>
        </p:txBody>
      </p:sp>
      <p:sp>
        <p:nvSpPr>
          <p:cNvPr id="1088519" name="Rectangle 7">
            <a:extLst>
              <a:ext uri="{FF2B5EF4-FFF2-40B4-BE49-F238E27FC236}">
                <a16:creationId xmlns:a16="http://schemas.microsoft.com/office/drawing/2014/main" id="{AD3EC626-EF74-4532-B0A8-6BFB769AC4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th-TH" altLang="en-US" noProof="0"/>
              <a:t>Click to edit Master subtitle style</a:t>
            </a:r>
          </a:p>
        </p:txBody>
      </p:sp>
      <p:sp>
        <p:nvSpPr>
          <p:cNvPr id="1088520" name="Rectangle 8">
            <a:extLst>
              <a:ext uri="{FF2B5EF4-FFF2-40B4-BE49-F238E27FC236}">
                <a16:creationId xmlns:a16="http://schemas.microsoft.com/office/drawing/2014/main" id="{C572B780-205A-430A-ADD6-8FD7CDE0F1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088521" name="Rectangle 9">
            <a:extLst>
              <a:ext uri="{FF2B5EF4-FFF2-40B4-BE49-F238E27FC236}">
                <a16:creationId xmlns:a16="http://schemas.microsoft.com/office/drawing/2014/main" id="{EEEBE353-6D09-4265-ABD4-BC36BF2879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1088522" name="Rectangle 10">
            <a:extLst>
              <a:ext uri="{FF2B5EF4-FFF2-40B4-BE49-F238E27FC236}">
                <a16:creationId xmlns:a16="http://schemas.microsoft.com/office/drawing/2014/main" id="{7A390E07-C189-476C-B624-348504F54C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90D29F-F599-45B7-BAA8-60D04F077643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86C4-D266-4FEA-83A4-9CD15DBE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711F0-8EC8-43F7-A95F-FFDF2C2C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4A94-A997-4489-9BA2-DCB2B5D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2FE6-CB45-4ED5-9340-86696F9F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A3B8-7F1C-4D79-90D9-FF788024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367FA-EDE9-453F-9307-38A984C363FB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978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1E0FD-F60F-4AEE-B500-E334677F8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0DA8B-D564-47D4-A32B-C26D6F13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CC57-4307-483D-B2E5-A3278BED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3DED-6B37-4B16-AAA2-0EEC2654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931D-89FB-4FF4-8B88-4788CCD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D39D0-17C5-45BD-84FE-8B9CCC90D3D1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1622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05B5-6728-45D3-89AF-3C6477CE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75F3820E-C57B-4A66-BC33-5681EEE40286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5A6E-2C91-4C6F-8DC0-C5379004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0DAC-33B6-4F37-A9D4-2077AFC6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37B8-A900-4F17-B5BB-0C09B072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31A7-9D4F-4E38-93CA-7427B66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883EFA-45A4-42C7-B9C5-D90232E21BFA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5857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E52-2C75-40A4-807D-7228AB6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E804-4C16-4C9C-AD2C-B10BE5B7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44BD-5970-4824-ACB7-C8EF5468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1F7A-265B-47DC-A4F4-E644255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F263-20AA-4EDA-A99E-5488A453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CFC9-4661-4806-9A65-9BAED585F8A3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1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ACD2-4CF3-411A-BF8E-72830E5E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2D38-5C6D-4357-8AD3-6B72082F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F265-E0A6-4AA2-9094-E371E2F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FB50-1C78-49BA-A273-C1B419E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AD35-F2BB-40CA-BE25-3A765090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73E1A-DC14-40AE-A031-F4638A014FFD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8208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3E1-7363-415F-AFDB-CAEF33DD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AEE6-6FA6-440C-984A-8044A550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B8072-2A98-47B9-A5E6-2DAF54BE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297AE-13F0-499A-BDDD-982B58F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C4DD-E556-452A-B186-FBE774CB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5C37-8593-405F-9C04-7D0A3C6B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4DA86-D9B5-4A26-A46F-F223A6905C8E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1097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6370-BABC-4453-877D-1F50D61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E9AF-D101-4D0E-AD71-837A39B2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6FBB-2CBE-4CB0-9287-D82D8C41C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C3A37-4BA1-4466-8C5B-4900251F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57905-7D02-42A0-B29F-8D5E7E75F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272D2-5494-41F0-9F33-6B734AB5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D87F9-20D1-4560-8B62-DDCBC7C3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465CB-9348-4E7B-9ACD-090E367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52CE-157B-43DC-B12A-A1A623D38B02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400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F2D7-F073-4F56-BEF3-31E5624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7FD8-59FD-4745-B4C9-8F99F1F2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7680-6328-4685-AFF1-E6CF954E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2DB5-421D-473C-AF36-1717311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A55C-0107-46CA-854B-B9A5FB7B2328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97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775F-8372-4438-8508-84851FD3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1432-E733-40D9-8E24-DF5228BE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83F9-0FEF-46AC-BB9F-E93D1B89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A47F9-B914-47AC-B429-75E8310977F4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221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286B-AD50-4C7D-8822-5F9CB194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6D80-04CE-47C4-A818-C4FFF6BE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6692E-5403-487B-B386-02CE238D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B01C-95F4-4DE7-963F-B04DC67A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E054-9B95-49DD-89D9-1543670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E28-DE00-4E0F-AC9C-BE8308C5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FA456-A758-424C-B8E0-BD7267C0D5AA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465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7A4F-E47D-4A32-8E1F-3C9E978C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A4637-8826-4A6E-8DB5-8030ECAFB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56639-590A-42EB-A01B-967CC870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0774-555E-417E-9C4E-FECD95CA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606A-E245-4613-A8F2-7A43ADA7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0E96-D00B-4D3C-9E0B-5F102FD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F82BE-EDF5-4A89-9EE8-2CE869CD57E0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0482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490" name="Group 2">
            <a:extLst>
              <a:ext uri="{FF2B5EF4-FFF2-40B4-BE49-F238E27FC236}">
                <a16:creationId xmlns:a16="http://schemas.microsoft.com/office/drawing/2014/main" id="{D1E4BB9D-B4B5-4D2B-9C8B-3E9BCA25DE2F}"/>
              </a:ext>
            </a:extLst>
          </p:cNvPr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87491" name="AutoShape 3">
              <a:extLst>
                <a:ext uri="{FF2B5EF4-FFF2-40B4-BE49-F238E27FC236}">
                  <a16:creationId xmlns:a16="http://schemas.microsoft.com/office/drawing/2014/main" id="{B0AE75CA-E825-43EF-AB30-54386A40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7492" name="AutoShape 4">
              <a:extLst>
                <a:ext uri="{FF2B5EF4-FFF2-40B4-BE49-F238E27FC236}">
                  <a16:creationId xmlns:a16="http://schemas.microsoft.com/office/drawing/2014/main" id="{33BFE9AA-360E-46EE-9FFF-4030F13B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altLang="en-US">
                <a:latin typeface="Arial" panose="020B0604020202020204" pitchFamily="34" charset="0"/>
              </a:endParaRPr>
            </a:p>
          </p:txBody>
        </p:sp>
        <p:sp>
          <p:nvSpPr>
            <p:cNvPr id="1087493" name="Line 5">
              <a:extLst>
                <a:ext uri="{FF2B5EF4-FFF2-40B4-BE49-F238E27FC236}">
                  <a16:creationId xmlns:a16="http://schemas.microsoft.com/office/drawing/2014/main" id="{C7944695-5F5D-41A6-9FDB-08FA6DA42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7494" name="Rectangle 6">
            <a:extLst>
              <a:ext uri="{FF2B5EF4-FFF2-40B4-BE49-F238E27FC236}">
                <a16:creationId xmlns:a16="http://schemas.microsoft.com/office/drawing/2014/main" id="{47CE2C5C-8555-48B0-B861-7A0AD7F6C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087495" name="Rectangle 7">
            <a:extLst>
              <a:ext uri="{FF2B5EF4-FFF2-40B4-BE49-F238E27FC236}">
                <a16:creationId xmlns:a16="http://schemas.microsoft.com/office/drawing/2014/main" id="{5FB9BE04-8939-4AE3-8D7D-B1D40C259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1087496" name="Rectangle 8">
            <a:extLst>
              <a:ext uri="{FF2B5EF4-FFF2-40B4-BE49-F238E27FC236}">
                <a16:creationId xmlns:a16="http://schemas.microsoft.com/office/drawing/2014/main" id="{07BB0B38-55DA-44D8-AEDF-4692C34E9B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h-TH" altLang="en-US"/>
          </a:p>
        </p:txBody>
      </p:sp>
      <p:sp>
        <p:nvSpPr>
          <p:cNvPr id="1087497" name="Rectangle 9">
            <a:extLst>
              <a:ext uri="{FF2B5EF4-FFF2-40B4-BE49-F238E27FC236}">
                <a16:creationId xmlns:a16="http://schemas.microsoft.com/office/drawing/2014/main" id="{206E8F96-ADF7-40C8-98F9-37D210045E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h-TH" altLang="en-US"/>
          </a:p>
        </p:txBody>
      </p:sp>
      <p:sp>
        <p:nvSpPr>
          <p:cNvPr id="1087498" name="Rectangle 10">
            <a:extLst>
              <a:ext uri="{FF2B5EF4-FFF2-40B4-BE49-F238E27FC236}">
                <a16:creationId xmlns:a16="http://schemas.microsoft.com/office/drawing/2014/main" id="{F6C4C477-857F-4608-A88E-8626938D36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CD5A64-7288-4C10-89D4-E7C0CD39089B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58683432-197B-4876-9B71-248E4C5C10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09800"/>
            <a:ext cx="8229600" cy="990600"/>
          </a:xfrm>
        </p:spPr>
        <p:txBody>
          <a:bodyPr/>
          <a:lstStyle/>
          <a:p>
            <a:r>
              <a:rPr lang="en-US" altLang="en-US" sz="4400"/>
              <a:t>Chapter 3: </a:t>
            </a:r>
            <a:br>
              <a:rPr lang="en-US" altLang="en-US" sz="4400"/>
            </a:br>
            <a:r>
              <a:rPr lang="en-US" altLang="en-US" sz="4400"/>
              <a:t>Image Enhancement in the Spatial Domain</a:t>
            </a:r>
            <a:endParaRPr lang="th-TH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BF54CE-E11D-4583-B4EB-F82E2348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5BD-24CB-4D3C-93FC-8368644A2131}" type="slidenum">
              <a:rPr lang="th-TH" altLang="en-US"/>
              <a:pPr/>
              <a:t>10</a:t>
            </a:fld>
            <a:endParaRPr lang="th-TH" altLang="en-US"/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F39E4B93-A460-4077-841C-7BBBC5A2D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Mask Processing or Filter</a:t>
            </a:r>
            <a:endParaRPr lang="th-TH" altLang="en-US"/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F71E2E41-735A-4C6F-A660-0FEA93DAC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Neighborhood is bigger than 1x1 pixel</a:t>
            </a:r>
          </a:p>
          <a:p>
            <a:r>
              <a:rPr lang="en-US" altLang="en-US" sz="2500"/>
              <a:t>Use a function of the values of f in a predefined neighborhood of (x,y) to determine the value of g at (x,y)</a:t>
            </a:r>
          </a:p>
          <a:p>
            <a:r>
              <a:rPr lang="en-US" altLang="en-US" sz="2500"/>
              <a:t>The value of the mask coefficients determine the nature of the process</a:t>
            </a:r>
          </a:p>
          <a:p>
            <a:r>
              <a:rPr lang="en-US" altLang="en-US" sz="2500"/>
              <a:t>Used in techniques</a:t>
            </a:r>
          </a:p>
          <a:p>
            <a:pPr lvl="1"/>
            <a:r>
              <a:rPr lang="en-US" altLang="en-US" sz="2100"/>
              <a:t>Image Sharpening </a:t>
            </a:r>
          </a:p>
          <a:p>
            <a:pPr lvl="1"/>
            <a:r>
              <a:rPr lang="en-US" altLang="en-US" sz="2100"/>
              <a:t>Image Smoothing</a:t>
            </a:r>
          </a:p>
          <a:p>
            <a:pPr lvl="1"/>
            <a:endParaRPr lang="th-TH" altLang="en-US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B8189CB-C0C4-4D28-BADC-063E2C00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50E8-3BEB-4FF8-848F-2B99362B2815}" type="slidenum">
              <a:rPr lang="th-TH" altLang="en-US"/>
              <a:pPr/>
              <a:t>11</a:t>
            </a:fld>
            <a:endParaRPr lang="th-TH" altLang="en-US"/>
          </a:p>
        </p:txBody>
      </p:sp>
      <p:sp>
        <p:nvSpPr>
          <p:cNvPr id="731143" name="Rectangle 7">
            <a:extLst>
              <a:ext uri="{FF2B5EF4-FFF2-40B4-BE49-F238E27FC236}">
                <a16:creationId xmlns:a16="http://schemas.microsoft.com/office/drawing/2014/main" id="{6AD680EF-A517-4B4E-9477-7D75E1162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basic gray-level transformation functions</a:t>
            </a:r>
            <a:endParaRPr lang="th-TH" altLang="en-US"/>
          </a:p>
        </p:txBody>
      </p:sp>
      <p:sp>
        <p:nvSpPr>
          <p:cNvPr id="731145" name="Rectangle 9">
            <a:extLst>
              <a:ext uri="{FF2B5EF4-FFF2-40B4-BE49-F238E27FC236}">
                <a16:creationId xmlns:a16="http://schemas.microsoft.com/office/drawing/2014/main" id="{48D6BE2F-85BE-4F98-9EE4-CEA91B1521F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r>
              <a:rPr lang="en-US" altLang="en-US" sz="2500"/>
              <a:t>Linear function</a:t>
            </a:r>
          </a:p>
          <a:p>
            <a:pPr lvl="1"/>
            <a:r>
              <a:rPr lang="en-US" altLang="en-US" sz="2100"/>
              <a:t>Negative and identity transformations</a:t>
            </a:r>
          </a:p>
          <a:p>
            <a:r>
              <a:rPr lang="en-US" altLang="en-US" sz="2500"/>
              <a:t>Logarithm function</a:t>
            </a:r>
          </a:p>
          <a:p>
            <a:pPr lvl="1"/>
            <a:r>
              <a:rPr lang="en-US" altLang="en-US" sz="2100"/>
              <a:t>Log and inverse-log transformation</a:t>
            </a:r>
          </a:p>
          <a:p>
            <a:r>
              <a:rPr lang="en-US" altLang="en-US" sz="2500"/>
              <a:t>Power-law function</a:t>
            </a:r>
          </a:p>
          <a:p>
            <a:pPr lvl="1"/>
            <a:r>
              <a:rPr lang="en-US" altLang="en-US" sz="2100"/>
              <a:t>n</a:t>
            </a:r>
            <a:r>
              <a:rPr lang="en-US" altLang="en-US" sz="2100" baseline="30000"/>
              <a:t>th</a:t>
            </a:r>
            <a:r>
              <a:rPr lang="en-US" altLang="en-US" sz="2100"/>
              <a:t> power and n</a:t>
            </a:r>
            <a:r>
              <a:rPr lang="en-US" altLang="en-US" sz="2100" baseline="30000"/>
              <a:t>th</a:t>
            </a:r>
            <a:r>
              <a:rPr lang="en-US" altLang="en-US" sz="2100"/>
              <a:t> root transformations</a:t>
            </a:r>
            <a:endParaRPr lang="th-TH" altLang="en-US" sz="2100"/>
          </a:p>
        </p:txBody>
      </p:sp>
      <p:grpSp>
        <p:nvGrpSpPr>
          <p:cNvPr id="731155" name="Group 19">
            <a:extLst>
              <a:ext uri="{FF2B5EF4-FFF2-40B4-BE49-F238E27FC236}">
                <a16:creationId xmlns:a16="http://schemas.microsoft.com/office/drawing/2014/main" id="{B7670021-8DC7-46A8-8739-7FF90ED678B7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557338"/>
            <a:ext cx="4614863" cy="5024437"/>
            <a:chOff x="188" y="1308"/>
            <a:chExt cx="2752" cy="2663"/>
          </a:xfrm>
        </p:grpSpPr>
        <p:graphicFrame>
          <p:nvGraphicFramePr>
            <p:cNvPr id="731146" name="Object 10">
              <a:extLst>
                <a:ext uri="{FF2B5EF4-FFF2-40B4-BE49-F238E27FC236}">
                  <a16:creationId xmlns:a16="http://schemas.microsoft.com/office/drawing/2014/main" id="{D91483A7-CA64-4520-933A-6048208F2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08"/>
            <a:ext cx="2604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56" name="Bitmap Image" r:id="rId3" imgW="3704762" imgH="3580952" progId="Paint.Picture">
                    <p:embed/>
                  </p:oleObj>
                </mc:Choice>
                <mc:Fallback>
                  <p:oleObj name="Bitmap Image" r:id="rId3" imgW="3704762" imgH="3580952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08"/>
                          <a:ext cx="2604" cy="2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1147" name="Text Box 11">
              <a:extLst>
                <a:ext uri="{FF2B5EF4-FFF2-40B4-BE49-F238E27FC236}">
                  <a16:creationId xmlns:a16="http://schemas.microsoft.com/office/drawing/2014/main" id="{6E828D49-3B4B-4CBB-8107-887613F72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93"/>
              <a:ext cx="1210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Input gray level, r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48" name="Text Box 12">
              <a:extLst>
                <a:ext uri="{FF2B5EF4-FFF2-40B4-BE49-F238E27FC236}">
                  <a16:creationId xmlns:a16="http://schemas.microsoft.com/office/drawing/2014/main" id="{60908C6E-AD3A-469B-80FC-4D1DBBFF9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79765">
              <a:off x="-291" y="2486"/>
              <a:ext cx="115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Output gray level, s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49" name="Text Box 13">
              <a:extLst>
                <a:ext uri="{FF2B5EF4-FFF2-40B4-BE49-F238E27FC236}">
                  <a16:creationId xmlns:a16="http://schemas.microsoft.com/office/drawing/2014/main" id="{12FE09E9-77FD-4C24-95D4-B50C936B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499"/>
              <a:ext cx="586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Negative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50" name="Text Box 14">
              <a:extLst>
                <a:ext uri="{FF2B5EF4-FFF2-40B4-BE49-F238E27FC236}">
                  <a16:creationId xmlns:a16="http://schemas.microsoft.com/office/drawing/2014/main" id="{42F4A91A-2393-4A3E-BB29-0C88149DA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2102"/>
              <a:ext cx="30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51" name="Text Box 15">
              <a:extLst>
                <a:ext uri="{FF2B5EF4-FFF2-40B4-BE49-F238E27FC236}">
                  <a16:creationId xmlns:a16="http://schemas.microsoft.com/office/drawing/2014/main" id="{6B916BE3-CFA7-408C-B3C0-BDD40F01A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729"/>
              <a:ext cx="54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root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52" name="Text Box 16">
              <a:extLst>
                <a:ext uri="{FF2B5EF4-FFF2-40B4-BE49-F238E27FC236}">
                  <a16:creationId xmlns:a16="http://schemas.microsoft.com/office/drawing/2014/main" id="{5D4A5D21-1CF7-43E4-9DFF-C181F534B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236"/>
              <a:ext cx="54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Identity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53" name="Text Box 17">
              <a:extLst>
                <a:ext uri="{FF2B5EF4-FFF2-40B4-BE49-F238E27FC236}">
                  <a16:creationId xmlns:a16="http://schemas.microsoft.com/office/drawing/2014/main" id="{8344BB5C-4448-4294-A202-BDDD478B4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221"/>
              <a:ext cx="65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power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1154" name="Text Box 18">
              <a:extLst>
                <a:ext uri="{FF2B5EF4-FFF2-40B4-BE49-F238E27FC236}">
                  <a16:creationId xmlns:a16="http://schemas.microsoft.com/office/drawing/2014/main" id="{D8A5D7F9-C540-44C4-AE08-3B7D696E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06"/>
              <a:ext cx="74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Inverse 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9295C36-E1B3-49EC-9B24-E1B686E0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FB88-5A4C-4D1C-9B87-FBE76E59C14A}" type="slidenum">
              <a:rPr lang="th-TH" altLang="en-US"/>
              <a:pPr/>
              <a:t>12</a:t>
            </a:fld>
            <a:endParaRPr lang="th-TH" altLang="en-US"/>
          </a:p>
        </p:txBody>
      </p:sp>
      <p:sp>
        <p:nvSpPr>
          <p:cNvPr id="841742" name="Rectangle 14">
            <a:extLst>
              <a:ext uri="{FF2B5EF4-FFF2-40B4-BE49-F238E27FC236}">
                <a16:creationId xmlns:a16="http://schemas.microsoft.com/office/drawing/2014/main" id="{DB7DBFD2-C55A-4BDD-B45A-285E225C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Identity function</a:t>
            </a:r>
            <a:endParaRPr lang="th-TH" altLang="en-US"/>
          </a:p>
        </p:txBody>
      </p:sp>
      <p:sp>
        <p:nvSpPr>
          <p:cNvPr id="841744" name="Rectangle 16">
            <a:extLst>
              <a:ext uri="{FF2B5EF4-FFF2-40B4-BE49-F238E27FC236}">
                <a16:creationId xmlns:a16="http://schemas.microsoft.com/office/drawing/2014/main" id="{BCCDC883-49C6-479A-BF55-C478A872509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r>
              <a:rPr lang="en-US" altLang="en-US" sz="2500"/>
              <a:t>Output intensities are identical to input intensities.</a:t>
            </a:r>
          </a:p>
          <a:p>
            <a:r>
              <a:rPr lang="en-US" altLang="en-US" sz="2500"/>
              <a:t>Is included in the graph only for completeness.</a:t>
            </a:r>
            <a:endParaRPr lang="th-TH" altLang="en-US" sz="2500"/>
          </a:p>
        </p:txBody>
      </p:sp>
      <p:grpSp>
        <p:nvGrpSpPr>
          <p:cNvPr id="841745" name="Group 17">
            <a:extLst>
              <a:ext uri="{FF2B5EF4-FFF2-40B4-BE49-F238E27FC236}">
                <a16:creationId xmlns:a16="http://schemas.microsoft.com/office/drawing/2014/main" id="{7BB6C5DA-BB90-4015-8005-A1B1D2B12A5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00213"/>
            <a:ext cx="4376738" cy="4559300"/>
            <a:chOff x="183" y="1308"/>
            <a:chExt cx="2757" cy="2682"/>
          </a:xfrm>
        </p:grpSpPr>
        <p:graphicFrame>
          <p:nvGraphicFramePr>
            <p:cNvPr id="841746" name="Object 18">
              <a:extLst>
                <a:ext uri="{FF2B5EF4-FFF2-40B4-BE49-F238E27FC236}">
                  <a16:creationId xmlns:a16="http://schemas.microsoft.com/office/drawing/2014/main" id="{0F68C83B-E811-4BAF-8E2A-AA8A9E95A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08"/>
            <a:ext cx="2604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55" name="Bitmap Image" r:id="rId3" imgW="3704762" imgH="3580952" progId="Paint.Picture">
                    <p:embed/>
                  </p:oleObj>
                </mc:Choice>
                <mc:Fallback>
                  <p:oleObj name="Bitmap Image" r:id="rId3" imgW="3704762" imgH="3580952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08"/>
                          <a:ext cx="2604" cy="2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747" name="Text Box 19">
              <a:extLst>
                <a:ext uri="{FF2B5EF4-FFF2-40B4-BE49-F238E27FC236}">
                  <a16:creationId xmlns:a16="http://schemas.microsoft.com/office/drawing/2014/main" id="{A2285F80-A7BF-47A1-B284-C11BD98EF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92"/>
              <a:ext cx="1278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Input gray level, r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48" name="Text Box 20">
              <a:extLst>
                <a:ext uri="{FF2B5EF4-FFF2-40B4-BE49-F238E27FC236}">
                  <a16:creationId xmlns:a16="http://schemas.microsoft.com/office/drawing/2014/main" id="{D732D42D-8781-47F9-8894-4B901017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79765">
              <a:off x="-355" y="2423"/>
              <a:ext cx="1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Output gray level, s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49" name="Text Box 21">
              <a:extLst>
                <a:ext uri="{FF2B5EF4-FFF2-40B4-BE49-F238E27FC236}">
                  <a16:creationId xmlns:a16="http://schemas.microsoft.com/office/drawing/2014/main" id="{D58D110F-4F69-42F7-A055-082991FBA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1497"/>
              <a:ext cx="61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Negative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50" name="Text Box 22">
              <a:extLst>
                <a:ext uri="{FF2B5EF4-FFF2-40B4-BE49-F238E27FC236}">
                  <a16:creationId xmlns:a16="http://schemas.microsoft.com/office/drawing/2014/main" id="{EC8D36AA-8D97-466C-B161-708FCD917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103"/>
              <a:ext cx="31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51" name="Text Box 23">
              <a:extLst>
                <a:ext uri="{FF2B5EF4-FFF2-40B4-BE49-F238E27FC236}">
                  <a16:creationId xmlns:a16="http://schemas.microsoft.com/office/drawing/2014/main" id="{5D927ADE-E08C-4B10-9AAE-AFB068C67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28"/>
              <a:ext cx="57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root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52" name="Text Box 24">
              <a:extLst>
                <a:ext uri="{FF2B5EF4-FFF2-40B4-BE49-F238E27FC236}">
                  <a16:creationId xmlns:a16="http://schemas.microsoft.com/office/drawing/2014/main" id="{77B3164F-3B32-48CD-9C21-F50C289D9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" y="3234"/>
              <a:ext cx="571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Identity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53" name="Text Box 25">
              <a:extLst>
                <a:ext uri="{FF2B5EF4-FFF2-40B4-BE49-F238E27FC236}">
                  <a16:creationId xmlns:a16="http://schemas.microsoft.com/office/drawing/2014/main" id="{3A8D1172-176B-4BFD-BED7-6BA983BA9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220"/>
              <a:ext cx="695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power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1754" name="Text Box 26">
              <a:extLst>
                <a:ext uri="{FF2B5EF4-FFF2-40B4-BE49-F238E27FC236}">
                  <a16:creationId xmlns:a16="http://schemas.microsoft.com/office/drawing/2014/main" id="{E1F26C85-6A65-433C-9E7C-C5A8F9A77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04"/>
              <a:ext cx="784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Inverse 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9E46545-1D4F-47A2-9E8A-1702E55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E44-35E4-4B1B-A6E7-5BE05E30F611}" type="slidenum">
              <a:rPr lang="th-TH" altLang="en-US"/>
              <a:pPr/>
              <a:t>13</a:t>
            </a:fld>
            <a:endParaRPr lang="th-TH" altLang="en-US"/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058A9C30-560C-4CF7-A2D2-42C837337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Negatives</a:t>
            </a:r>
            <a:endParaRPr lang="th-TH" altLang="en-US"/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05F8064B-F154-4C74-804E-53C14D49803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017713"/>
            <a:ext cx="4687888" cy="4611687"/>
          </a:xfrm>
        </p:spPr>
        <p:txBody>
          <a:bodyPr/>
          <a:lstStyle/>
          <a:p>
            <a:r>
              <a:rPr lang="en-US" altLang="en-US" sz="2100"/>
              <a:t>An image with gray level in the range  </a:t>
            </a: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[0, L-1]</a:t>
            </a:r>
            <a:r>
              <a:rPr lang="en-US" altLang="en-US" sz="2100"/>
              <a:t> </a:t>
            </a:r>
            <a:br>
              <a:rPr lang="en-US" altLang="en-US" sz="2100"/>
            </a:br>
            <a:r>
              <a:rPr lang="en-US" altLang="en-US" sz="2100"/>
              <a:t>where </a:t>
            </a: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 = 2</a:t>
            </a:r>
            <a:r>
              <a:rPr lang="en-US" altLang="en-US" sz="2100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100"/>
              <a:t> ; n = 1, 2…</a:t>
            </a:r>
          </a:p>
          <a:p>
            <a:r>
              <a:rPr lang="en-US" altLang="en-US" sz="2100"/>
              <a:t>Negative transformation 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= L – 1 –r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100"/>
              <a:t>Reversing the intensity levels of an image.</a:t>
            </a:r>
          </a:p>
          <a:p>
            <a:r>
              <a:rPr lang="en-US" altLang="en-US" sz="2100"/>
              <a:t>Suitable for enhancing white or gray detail embedded in dark regions of an image, especially when the black area dominant in size.</a:t>
            </a:r>
            <a:endParaRPr lang="th-TH" altLang="en-US" sz="2100"/>
          </a:p>
        </p:txBody>
      </p:sp>
      <p:grpSp>
        <p:nvGrpSpPr>
          <p:cNvPr id="842767" name="Group 15">
            <a:extLst>
              <a:ext uri="{FF2B5EF4-FFF2-40B4-BE49-F238E27FC236}">
                <a16:creationId xmlns:a16="http://schemas.microsoft.com/office/drawing/2014/main" id="{A600CAF6-9F51-4FBC-8DD2-3D3313213116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2133600"/>
            <a:ext cx="4376738" cy="4279900"/>
            <a:chOff x="183" y="1308"/>
            <a:chExt cx="2757" cy="2696"/>
          </a:xfrm>
        </p:grpSpPr>
        <p:graphicFrame>
          <p:nvGraphicFramePr>
            <p:cNvPr id="842768" name="Object 16">
              <a:extLst>
                <a:ext uri="{FF2B5EF4-FFF2-40B4-BE49-F238E27FC236}">
                  <a16:creationId xmlns:a16="http://schemas.microsoft.com/office/drawing/2014/main" id="{C528802B-DB17-4217-BD07-69D2E4465E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08"/>
            <a:ext cx="2604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77" name="Bitmap Image" r:id="rId3" imgW="3704762" imgH="3580952" progId="Paint.Picture">
                    <p:embed/>
                  </p:oleObj>
                </mc:Choice>
                <mc:Fallback>
                  <p:oleObj name="Bitmap Image" r:id="rId3" imgW="3704762" imgH="3580952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08"/>
                          <a:ext cx="2604" cy="2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2769" name="Text Box 17">
              <a:extLst>
                <a:ext uri="{FF2B5EF4-FFF2-40B4-BE49-F238E27FC236}">
                  <a16:creationId xmlns:a16="http://schemas.microsoft.com/office/drawing/2014/main" id="{A0F4D321-0D33-4CCF-8AC8-B4F2E41DA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92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Input gray level, r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0" name="Text Box 18">
              <a:extLst>
                <a:ext uri="{FF2B5EF4-FFF2-40B4-BE49-F238E27FC236}">
                  <a16:creationId xmlns:a16="http://schemas.microsoft.com/office/drawing/2014/main" id="{1670D8A7-002D-4A07-8DC9-230E822E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79765">
              <a:off x="-400" y="2377"/>
              <a:ext cx="1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Output gray level, s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1" name="Text Box 19">
              <a:extLst>
                <a:ext uri="{FF2B5EF4-FFF2-40B4-BE49-F238E27FC236}">
                  <a16:creationId xmlns:a16="http://schemas.microsoft.com/office/drawing/2014/main" id="{31EEC344-02C5-40D3-A0FF-F60062695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1497"/>
              <a:ext cx="6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Negative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2" name="Text Box 20">
              <a:extLst>
                <a:ext uri="{FF2B5EF4-FFF2-40B4-BE49-F238E27FC236}">
                  <a16:creationId xmlns:a16="http://schemas.microsoft.com/office/drawing/2014/main" id="{85B88CD2-AC89-48C8-A0FB-71656643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103"/>
              <a:ext cx="3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3" name="Text Box 21">
              <a:extLst>
                <a:ext uri="{FF2B5EF4-FFF2-40B4-BE49-F238E27FC236}">
                  <a16:creationId xmlns:a16="http://schemas.microsoft.com/office/drawing/2014/main" id="{DCDF00FB-96E3-4ADA-B743-973BC42B6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28"/>
              <a:ext cx="5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root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4" name="Text Box 22">
              <a:extLst>
                <a:ext uri="{FF2B5EF4-FFF2-40B4-BE49-F238E27FC236}">
                  <a16:creationId xmlns:a16="http://schemas.microsoft.com/office/drawing/2014/main" id="{55DE2449-4C63-4926-A7B9-3EBBB3A90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" y="3234"/>
              <a:ext cx="5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Identity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5" name="Text Box 23">
              <a:extLst>
                <a:ext uri="{FF2B5EF4-FFF2-40B4-BE49-F238E27FC236}">
                  <a16:creationId xmlns:a16="http://schemas.microsoft.com/office/drawing/2014/main" id="{5C1070A4-904E-4A46-B327-7CE7CEF3F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220"/>
              <a:ext cx="6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power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2776" name="Text Box 24">
              <a:extLst>
                <a:ext uri="{FF2B5EF4-FFF2-40B4-BE49-F238E27FC236}">
                  <a16:creationId xmlns:a16="http://schemas.microsoft.com/office/drawing/2014/main" id="{9964E41E-FA9D-4946-8093-EB4BADA0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04"/>
              <a:ext cx="7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Inverse 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343905B-C0A1-4EF8-9E67-4EB93C2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529E-F53F-445B-8D72-F2AB521025B3}" type="slidenum">
              <a:rPr lang="th-TH" altLang="en-US"/>
              <a:pPr/>
              <a:t>14</a:t>
            </a:fld>
            <a:endParaRPr lang="th-TH" altLang="en-US"/>
          </a:p>
        </p:txBody>
      </p:sp>
      <p:sp>
        <p:nvSpPr>
          <p:cNvPr id="732167" name="Rectangle 7">
            <a:extLst>
              <a:ext uri="{FF2B5EF4-FFF2-40B4-BE49-F238E27FC236}">
                <a16:creationId xmlns:a16="http://schemas.microsoft.com/office/drawing/2014/main" id="{4A6458D3-0CFC-421E-833F-39B41EB7A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Negative Image</a:t>
            </a:r>
            <a:endParaRPr lang="th-TH" altLang="en-US"/>
          </a:p>
        </p:txBody>
      </p:sp>
      <p:grpSp>
        <p:nvGrpSpPr>
          <p:cNvPr id="732172" name="Group 12">
            <a:extLst>
              <a:ext uri="{FF2B5EF4-FFF2-40B4-BE49-F238E27FC236}">
                <a16:creationId xmlns:a16="http://schemas.microsoft.com/office/drawing/2014/main" id="{4A8CC622-3A23-41F1-A7DA-8A285A5ABBE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6491288" cy="4725988"/>
            <a:chOff x="951" y="1296"/>
            <a:chExt cx="4089" cy="2977"/>
          </a:xfrm>
        </p:grpSpPr>
        <p:graphicFrame>
          <p:nvGraphicFramePr>
            <p:cNvPr id="732168" name="Object 8">
              <a:extLst>
                <a:ext uri="{FF2B5EF4-FFF2-40B4-BE49-F238E27FC236}">
                  <a16:creationId xmlns:a16="http://schemas.microsoft.com/office/drawing/2014/main" id="{C4F2B4E5-7F43-4340-B964-534F6FF54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1" y="1296"/>
            <a:ext cx="4089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73" name="Bitmap Image" r:id="rId3" imgW="4296375" imgH="2486372" progId="Paint.Picture">
                    <p:embed/>
                  </p:oleObj>
                </mc:Choice>
                <mc:Fallback>
                  <p:oleObj name="Bitmap Image" r:id="rId3" imgW="4296375" imgH="2486372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1296"/>
                          <a:ext cx="4089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169" name="Text Box 9">
              <a:extLst>
                <a:ext uri="{FF2B5EF4-FFF2-40B4-BE49-F238E27FC236}">
                  <a16:creationId xmlns:a16="http://schemas.microsoft.com/office/drawing/2014/main" id="{2FB44E22-7FFB-4252-A13E-B8C75750D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3696"/>
              <a:ext cx="196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Original mammogram showing a small lesion of a breast</a:t>
              </a:r>
              <a:endParaRPr lang="th-TH" altLang="en-US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2170" name="Text Box 10">
              <a:extLst>
                <a:ext uri="{FF2B5EF4-FFF2-40B4-BE49-F238E27FC236}">
                  <a16:creationId xmlns:a16="http://schemas.microsoft.com/office/drawing/2014/main" id="{C2BA8F23-4591-418F-90CE-2F5BF42B7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3696"/>
              <a:ext cx="196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Negative Image : gives a better vision to analyze the image</a:t>
              </a:r>
              <a:endParaRPr lang="th-TH" altLang="en-US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7443AD-BF76-44AB-8745-5E547AAF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166-A287-48FC-AC86-0A60F089F397}" type="slidenum">
              <a:rPr lang="th-TH" altLang="en-US"/>
              <a:pPr/>
              <a:t>15</a:t>
            </a:fld>
            <a:endParaRPr lang="th-TH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BF17A11F-1FF4-4E27-A6FD-8064D8ABC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0013" y="260350"/>
            <a:ext cx="7313612" cy="752475"/>
          </a:xfrm>
        </p:spPr>
        <p:txBody>
          <a:bodyPr/>
          <a:lstStyle/>
          <a:p>
            <a:r>
              <a:rPr lang="en-US" altLang="en-US"/>
              <a:t>Code for Negative Image</a:t>
            </a:r>
            <a:endParaRPr lang="th-TH" altLang="en-US"/>
          </a:p>
        </p:txBody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24BA21B6-E0AB-4CF6-866A-D079B1E40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57338"/>
            <a:ext cx="7313612" cy="5040312"/>
          </a:xfrm>
          <a:solidFill>
            <a:srgbClr val="FFFF99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900"/>
              <a:t>% </a:t>
            </a:r>
            <a:r>
              <a:rPr lang="en-US" altLang="en-US" sz="1900"/>
              <a:t>Image Negative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fname</a:t>
            </a:r>
            <a:r>
              <a:rPr lang="th-TH" altLang="en-US" sz="1900"/>
              <a:t>=</a:t>
            </a:r>
            <a:r>
              <a:rPr lang="en-US" altLang="en-US" sz="1900"/>
              <a:t>'Fig0304(a)(breast_digital_Xray).tif';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A</a:t>
            </a:r>
            <a:r>
              <a:rPr lang="th-TH" altLang="en-US" sz="1900"/>
              <a:t>=</a:t>
            </a:r>
            <a:r>
              <a:rPr lang="en-US" altLang="en-US" sz="1900"/>
              <a:t>imread</a:t>
            </a:r>
            <a:r>
              <a:rPr lang="th-TH" altLang="en-US" sz="1900"/>
              <a:t>(</a:t>
            </a:r>
            <a:r>
              <a:rPr lang="en-US" altLang="en-US" sz="1900"/>
              <a:t>fname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info</a:t>
            </a:r>
            <a:r>
              <a:rPr lang="th-TH" altLang="en-US" sz="1900"/>
              <a:t>=</a:t>
            </a:r>
            <a:r>
              <a:rPr lang="en-US" altLang="en-US" sz="1900"/>
              <a:t>imfinfo</a:t>
            </a:r>
            <a:r>
              <a:rPr lang="th-TH" altLang="en-US" sz="1900"/>
              <a:t>(</a:t>
            </a:r>
            <a:r>
              <a:rPr lang="en-US" altLang="en-US" sz="1900"/>
              <a:t>fname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rows</a:t>
            </a:r>
            <a:r>
              <a:rPr lang="th-TH" altLang="en-US" sz="1900"/>
              <a:t>=</a:t>
            </a:r>
            <a:r>
              <a:rPr lang="en-US" altLang="en-US" sz="1900"/>
              <a:t>info</a:t>
            </a:r>
            <a:r>
              <a:rPr lang="th-TH" altLang="en-US" sz="1900"/>
              <a:t>.</a:t>
            </a:r>
            <a:r>
              <a:rPr lang="en-US" altLang="en-US" sz="1900"/>
              <a:t>Height;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cols</a:t>
            </a:r>
            <a:r>
              <a:rPr lang="th-TH" altLang="en-US" sz="1900"/>
              <a:t>=</a:t>
            </a:r>
            <a:r>
              <a:rPr lang="en-US" altLang="en-US" sz="1900"/>
              <a:t>info</a:t>
            </a:r>
            <a:r>
              <a:rPr lang="th-TH" altLang="en-US" sz="1900"/>
              <a:t>.</a:t>
            </a:r>
            <a:r>
              <a:rPr lang="en-US" altLang="en-US" sz="1900"/>
              <a:t>Width;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figure, imshow</a:t>
            </a:r>
            <a:r>
              <a:rPr lang="th-TH" altLang="en-US" sz="1900"/>
              <a:t>(</a:t>
            </a:r>
            <a:r>
              <a:rPr lang="en-US" altLang="en-US" sz="1900"/>
              <a:t>A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title</a:t>
            </a:r>
            <a:r>
              <a:rPr lang="th-TH" altLang="en-US" sz="1900"/>
              <a:t>(</a:t>
            </a:r>
            <a:r>
              <a:rPr lang="en-US" altLang="en-US" sz="1900"/>
              <a:t>'Original Image'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B</a:t>
            </a:r>
            <a:r>
              <a:rPr lang="th-TH" altLang="en-US" sz="1900"/>
              <a:t>=</a:t>
            </a:r>
            <a:r>
              <a:rPr lang="en-US" altLang="en-US" sz="1900"/>
              <a:t>uint8</a:t>
            </a:r>
            <a:r>
              <a:rPr lang="th-TH" altLang="en-US" sz="1900"/>
              <a:t>(</a:t>
            </a:r>
            <a:r>
              <a:rPr lang="en-US" altLang="en-US" sz="1900"/>
              <a:t>zeros</a:t>
            </a:r>
            <a:r>
              <a:rPr lang="th-TH" altLang="en-US" sz="1900"/>
              <a:t>(</a:t>
            </a:r>
            <a:r>
              <a:rPr lang="en-US" altLang="en-US" sz="1900"/>
              <a:t>size</a:t>
            </a:r>
            <a:r>
              <a:rPr lang="th-TH" altLang="en-US" sz="1900"/>
              <a:t>(</a:t>
            </a:r>
            <a:r>
              <a:rPr lang="en-US" altLang="en-US" sz="1900"/>
              <a:t>A</a:t>
            </a:r>
            <a:r>
              <a:rPr lang="th-TH" altLang="en-US" sz="1900"/>
              <a:t>)))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for i</a:t>
            </a:r>
            <a:r>
              <a:rPr lang="th-TH" altLang="en-US" sz="1900"/>
              <a:t>=</a:t>
            </a:r>
            <a:r>
              <a:rPr lang="en-US" altLang="en-US" sz="1900"/>
              <a:t>1</a:t>
            </a:r>
            <a:r>
              <a:rPr lang="th-TH" altLang="en-US" sz="1900"/>
              <a:t>:</a:t>
            </a:r>
            <a:r>
              <a:rPr lang="en-US" altLang="en-US" sz="1900"/>
              <a:t>rows,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for j</a:t>
            </a:r>
            <a:r>
              <a:rPr lang="th-TH" altLang="en-US" sz="1900"/>
              <a:t>=</a:t>
            </a:r>
            <a:r>
              <a:rPr lang="en-US" altLang="en-US" sz="1900"/>
              <a:t>1</a:t>
            </a:r>
            <a:r>
              <a:rPr lang="th-TH" altLang="en-US" sz="1900"/>
              <a:t>:</a:t>
            </a:r>
            <a:r>
              <a:rPr lang="en-US" altLang="en-US" sz="1900"/>
              <a:t>cols,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B</a:t>
            </a:r>
            <a:r>
              <a:rPr lang="th-TH" altLang="en-US" sz="1900"/>
              <a:t>(</a:t>
            </a:r>
            <a:r>
              <a:rPr lang="en-US" altLang="en-US" sz="1900"/>
              <a:t>i,j</a:t>
            </a:r>
            <a:r>
              <a:rPr lang="th-TH" altLang="en-US" sz="1900"/>
              <a:t>)=</a:t>
            </a:r>
            <a:r>
              <a:rPr lang="en-US" altLang="en-US" sz="1900"/>
              <a:t>255-double</a:t>
            </a:r>
            <a:r>
              <a:rPr lang="th-TH" altLang="en-US" sz="1900"/>
              <a:t>(</a:t>
            </a:r>
            <a:r>
              <a:rPr lang="en-US" altLang="en-US" sz="1900"/>
              <a:t>A</a:t>
            </a:r>
            <a:r>
              <a:rPr lang="th-TH" altLang="en-US" sz="1900"/>
              <a:t>(</a:t>
            </a:r>
            <a:r>
              <a:rPr lang="en-US" altLang="en-US" sz="1900"/>
              <a:t>i,j</a:t>
            </a:r>
            <a:r>
              <a:rPr lang="th-TH" altLang="en-US" sz="1900"/>
              <a:t>))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end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end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figure, imshow</a:t>
            </a:r>
            <a:r>
              <a:rPr lang="th-TH" altLang="en-US" sz="1900"/>
              <a:t>(</a:t>
            </a:r>
            <a:r>
              <a:rPr lang="en-US" altLang="en-US" sz="1900"/>
              <a:t>B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title</a:t>
            </a:r>
            <a:r>
              <a:rPr lang="th-TH" altLang="en-US" sz="1900"/>
              <a:t>(</a:t>
            </a:r>
            <a:r>
              <a:rPr lang="en-US" altLang="en-US" sz="1900"/>
              <a:t>'Negative Image'</a:t>
            </a:r>
            <a:r>
              <a:rPr lang="th-TH" altLang="en-US" sz="1900"/>
              <a:t>)</a:t>
            </a:r>
            <a:r>
              <a:rPr lang="en-US" altLang="en-US" sz="1900"/>
              <a:t>;</a:t>
            </a:r>
            <a:endParaRPr lang="th-TH" altLang="en-US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A7E3326-2D12-4A5A-B0A0-41ACF159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BB9B-8C67-41CA-8805-1FA0AE83F2EC}" type="slidenum">
              <a:rPr lang="th-TH" altLang="en-US"/>
              <a:pPr/>
              <a:t>16</a:t>
            </a:fld>
            <a:endParaRPr lang="th-TH" altLang="en-US"/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B5A969AF-921E-42E1-A8F7-B194D6EBC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Transformations</a:t>
            </a:r>
            <a:endParaRPr lang="th-TH" altLang="en-US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E27DB59F-0891-421B-A6D0-D57DBF5F9BE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= c log (1+r)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c is a constant </a:t>
            </a:r>
            <a:br>
              <a:rPr lang="en-US" altLang="en-US" sz="2100"/>
            </a:br>
            <a:r>
              <a:rPr lang="en-US" altLang="en-US" sz="2100"/>
              <a:t>and r </a:t>
            </a:r>
            <a:r>
              <a:rPr lang="en-US" altLang="en-US" sz="2100">
                <a:sym typeface="Symbol" panose="05050102010706020507" pitchFamily="18" charset="2"/>
              </a:rPr>
              <a:t> </a:t>
            </a:r>
            <a:r>
              <a:rPr lang="en-US" altLang="en-US" sz="2100"/>
              <a:t>0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Log curve maps a narrow range of low gray-level values in the input image into a wider range of output levels.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Used to expand the values of dark pixels in an image while compressing the higher-level values.</a:t>
            </a:r>
            <a:endParaRPr lang="th-TH" altLang="en-US" sz="2100"/>
          </a:p>
        </p:txBody>
      </p:sp>
      <p:grpSp>
        <p:nvGrpSpPr>
          <p:cNvPr id="844815" name="Group 15">
            <a:extLst>
              <a:ext uri="{FF2B5EF4-FFF2-40B4-BE49-F238E27FC236}">
                <a16:creationId xmlns:a16="http://schemas.microsoft.com/office/drawing/2014/main" id="{FCB99FD5-798C-44A1-A6E8-A7FDCF08F0DD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2027238"/>
            <a:ext cx="4081463" cy="3352800"/>
            <a:chOff x="191" y="1308"/>
            <a:chExt cx="2800" cy="2763"/>
          </a:xfrm>
        </p:grpSpPr>
        <p:graphicFrame>
          <p:nvGraphicFramePr>
            <p:cNvPr id="844806" name="Object 6">
              <a:extLst>
                <a:ext uri="{FF2B5EF4-FFF2-40B4-BE49-F238E27FC236}">
                  <a16:creationId xmlns:a16="http://schemas.microsoft.com/office/drawing/2014/main" id="{22A623A8-E4B7-464C-82DE-3C651C11E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08"/>
            <a:ext cx="2604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816" name="Bitmap Image" r:id="rId3" imgW="3704762" imgH="3580952" progId="Paint.Picture">
                    <p:embed/>
                  </p:oleObj>
                </mc:Choice>
                <mc:Fallback>
                  <p:oleObj name="Bitmap Image" r:id="rId3" imgW="3704762" imgH="3580952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08"/>
                          <a:ext cx="2604" cy="2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4807" name="Text Box 7">
              <a:extLst>
                <a:ext uri="{FF2B5EF4-FFF2-40B4-BE49-F238E27FC236}">
                  <a16:creationId xmlns:a16="http://schemas.microsoft.com/office/drawing/2014/main" id="{99FFB1A4-E59A-491B-958C-6D727763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94"/>
              <a:ext cx="139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Input gray level, r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08" name="Text Box 8">
              <a:extLst>
                <a:ext uri="{FF2B5EF4-FFF2-40B4-BE49-F238E27FC236}">
                  <a16:creationId xmlns:a16="http://schemas.microsoft.com/office/drawing/2014/main" id="{C2046562-6EEB-4E63-B0F4-248CB731F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79765">
              <a:off x="-595" y="2149"/>
              <a:ext cx="18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Output gray level, s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09" name="Text Box 9">
              <a:extLst>
                <a:ext uri="{FF2B5EF4-FFF2-40B4-BE49-F238E27FC236}">
                  <a16:creationId xmlns:a16="http://schemas.microsoft.com/office/drawing/2014/main" id="{C76F054A-35F6-4337-B40B-43CF9175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499"/>
              <a:ext cx="6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Negative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10" name="Text Box 10">
              <a:extLst>
                <a:ext uri="{FF2B5EF4-FFF2-40B4-BE49-F238E27FC236}">
                  <a16:creationId xmlns:a16="http://schemas.microsoft.com/office/drawing/2014/main" id="{7991FDAC-1016-4263-AAE6-F0A33B7AB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2102"/>
              <a:ext cx="3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11" name="Text Box 11">
              <a:extLst>
                <a:ext uri="{FF2B5EF4-FFF2-40B4-BE49-F238E27FC236}">
                  <a16:creationId xmlns:a16="http://schemas.microsoft.com/office/drawing/2014/main" id="{3A82A8D2-2D2A-4662-BA2C-6D51214E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730"/>
              <a:ext cx="62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root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12" name="Text Box 12">
              <a:extLst>
                <a:ext uri="{FF2B5EF4-FFF2-40B4-BE49-F238E27FC236}">
                  <a16:creationId xmlns:a16="http://schemas.microsoft.com/office/drawing/2014/main" id="{0A5E8DB8-BDC1-4046-926A-D24403128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237"/>
              <a:ext cx="62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Identity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13" name="Text Box 13">
              <a:extLst>
                <a:ext uri="{FF2B5EF4-FFF2-40B4-BE49-F238E27FC236}">
                  <a16:creationId xmlns:a16="http://schemas.microsoft.com/office/drawing/2014/main" id="{2D775AE3-6836-4169-BDB8-D56F9CDE6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221"/>
              <a:ext cx="7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nth power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4814" name="Text Box 14">
              <a:extLst>
                <a:ext uri="{FF2B5EF4-FFF2-40B4-BE49-F238E27FC236}">
                  <a16:creationId xmlns:a16="http://schemas.microsoft.com/office/drawing/2014/main" id="{5C614005-CA26-4D1F-A278-B95E2FF90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06"/>
              <a:ext cx="1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>
                  <a:latin typeface="Tahoma" panose="020B0604030504040204" pitchFamily="34" charset="0"/>
                  <a:cs typeface="Tahoma" panose="020B0604030504040204" pitchFamily="34" charset="0"/>
                </a:rPr>
                <a:t>Inverse Log</a:t>
              </a:r>
              <a:endParaRPr lang="th-TH" altLang="en-US" sz="14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0288CA-CDF2-4AFE-88C4-9FF617F1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471-5FCA-4A6E-A8BA-54C8ACF4023F}" type="slidenum">
              <a:rPr lang="th-TH" altLang="en-US"/>
              <a:pPr/>
              <a:t>17</a:t>
            </a:fld>
            <a:endParaRPr lang="th-TH" altLang="en-US"/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9C475CF2-3F42-475F-9D33-D384EADAA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Transformations</a:t>
            </a:r>
            <a:endParaRPr lang="th-TH" altLang="en-US"/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B8B7ECDC-79EC-4C51-B0FC-11C5DABD5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It compresses the dynamic range of images with large variations in pixel values</a:t>
            </a:r>
          </a:p>
          <a:p>
            <a:r>
              <a:rPr lang="en-US" altLang="en-US" sz="2500"/>
              <a:t>Example of image with dynamic range: Fourier spectrum image</a:t>
            </a:r>
          </a:p>
          <a:p>
            <a:r>
              <a:rPr lang="en-US" altLang="en-US" sz="2500"/>
              <a:t>It can have intensity range from 0 to 10</a:t>
            </a:r>
            <a:r>
              <a:rPr lang="en-US" altLang="en-US" sz="2500" baseline="30000"/>
              <a:t>6</a:t>
            </a:r>
            <a:r>
              <a:rPr lang="en-US" altLang="en-US" sz="2500"/>
              <a:t> or higher. </a:t>
            </a:r>
          </a:p>
          <a:p>
            <a:r>
              <a:rPr lang="en-US" altLang="en-US" sz="2500"/>
              <a:t>We can’t see the significant degree of detail as it will be lost in the display.</a:t>
            </a:r>
            <a:endParaRPr lang="th-TH" altLang="en-US"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158B580-2FD7-4EDF-9A40-109C41F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CB94-A20A-44DA-9681-D1744A5A2C8E}" type="slidenum">
              <a:rPr lang="th-TH" altLang="en-US"/>
              <a:pPr/>
              <a:t>18</a:t>
            </a:fld>
            <a:endParaRPr lang="th-TH" altLang="en-US"/>
          </a:p>
        </p:txBody>
      </p:sp>
      <p:sp>
        <p:nvSpPr>
          <p:cNvPr id="849922" name="Rectangle 2">
            <a:extLst>
              <a:ext uri="{FF2B5EF4-FFF2-40B4-BE49-F238E27FC236}">
                <a16:creationId xmlns:a16="http://schemas.microsoft.com/office/drawing/2014/main" id="{85FCF039-4735-41C7-B697-B8DC95193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Logarithm Image</a:t>
            </a:r>
            <a:endParaRPr lang="th-TH" altLang="en-US"/>
          </a:p>
        </p:txBody>
      </p:sp>
      <p:grpSp>
        <p:nvGrpSpPr>
          <p:cNvPr id="849927" name="Group 7">
            <a:extLst>
              <a:ext uri="{FF2B5EF4-FFF2-40B4-BE49-F238E27FC236}">
                <a16:creationId xmlns:a16="http://schemas.microsoft.com/office/drawing/2014/main" id="{F08E7892-CC25-4ABA-B31A-5797AAC24C9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01850"/>
            <a:ext cx="7315200" cy="4679950"/>
            <a:chOff x="624" y="1324"/>
            <a:chExt cx="4608" cy="2948"/>
          </a:xfrm>
        </p:grpSpPr>
        <p:graphicFrame>
          <p:nvGraphicFramePr>
            <p:cNvPr id="849923" name="Object 3">
              <a:extLst>
                <a:ext uri="{FF2B5EF4-FFF2-40B4-BE49-F238E27FC236}">
                  <a16:creationId xmlns:a16="http://schemas.microsoft.com/office/drawing/2014/main" id="{58E86FD9-AD7C-4C4B-A291-C7DF0DD08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324"/>
            <a:ext cx="4608" cy="2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28" name="Bitmap Image" r:id="rId3" imgW="4266667" imgH="2133898" progId="Paint.Picture">
                    <p:embed/>
                  </p:oleObj>
                </mc:Choice>
                <mc:Fallback>
                  <p:oleObj name="Bitmap Image" r:id="rId3" imgW="4266667" imgH="2133898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24"/>
                          <a:ext cx="4608" cy="2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24" name="Rectangle 4">
              <a:extLst>
                <a:ext uri="{FF2B5EF4-FFF2-40B4-BE49-F238E27FC236}">
                  <a16:creationId xmlns:a16="http://schemas.microsoft.com/office/drawing/2014/main" id="{E401767F-0740-4B0E-988E-6AEDFDCB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95"/>
              <a:ext cx="21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Result after apply the log transformation with c = 1, range = 0 to 6.2</a:t>
              </a:r>
              <a:endParaRPr lang="th-TH" altLang="en-US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9925" name="Rectangle 5">
              <a:extLst>
                <a:ext uri="{FF2B5EF4-FFF2-40B4-BE49-F238E27FC236}">
                  <a16:creationId xmlns:a16="http://schemas.microsoft.com/office/drawing/2014/main" id="{1C366803-F4D6-4D47-9EDA-82B70BB4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95"/>
              <a:ext cx="21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  <a:cs typeface="Tahoma" panose="020B0604030504040204" pitchFamily="34" charset="0"/>
                </a:rPr>
                <a:t>Fourier Spectrum with range = 0 to 1.5 x 10</a:t>
              </a:r>
              <a:r>
                <a:rPr lang="en-US" altLang="en-US" b="1" baseline="30000">
                  <a:latin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th-TH" altLang="en-US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BF038E-A27F-4330-8AAD-7D20218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610-8DA9-46B7-98BC-7B915A0D4D41}" type="slidenum">
              <a:rPr lang="th-TH" altLang="en-US"/>
              <a:pPr/>
              <a:t>19</a:t>
            </a:fld>
            <a:endParaRPr lang="th-TH" altLang="en-US"/>
          </a:p>
        </p:txBody>
      </p:sp>
      <p:sp>
        <p:nvSpPr>
          <p:cNvPr id="1090562" name="Rectangle 2">
            <a:extLst>
              <a:ext uri="{FF2B5EF4-FFF2-40B4-BE49-F238E27FC236}">
                <a16:creationId xmlns:a16="http://schemas.microsoft.com/office/drawing/2014/main" id="{CB5C847B-176F-4641-9952-8CF38415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for Logarithm Image</a:t>
            </a:r>
            <a:endParaRPr lang="th-TH" altLang="en-US"/>
          </a:p>
        </p:txBody>
      </p:sp>
      <p:sp>
        <p:nvSpPr>
          <p:cNvPr id="1090563" name="Rectangle 3">
            <a:extLst>
              <a:ext uri="{FF2B5EF4-FFF2-40B4-BE49-F238E27FC236}">
                <a16:creationId xmlns:a16="http://schemas.microsoft.com/office/drawing/2014/main" id="{63922188-BB26-4828-855F-077C3B6C3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27213"/>
            <a:ext cx="7856537" cy="4114800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h-TH" altLang="en-US" sz="2500"/>
              <a:t>% </a:t>
            </a:r>
            <a:r>
              <a:rPr lang="en-US" altLang="en-US" sz="2500"/>
              <a:t>Log Transform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fname</a:t>
            </a:r>
            <a:r>
              <a:rPr lang="th-TH" altLang="en-US" sz="2500"/>
              <a:t>=</a:t>
            </a:r>
            <a:r>
              <a:rPr lang="en-US" altLang="en-US" sz="2500"/>
              <a:t>imread('Fig0305(a)(DFT_no_log).tif');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A</a:t>
            </a:r>
            <a:r>
              <a:rPr lang="th-TH" altLang="en-US" sz="2500"/>
              <a:t>=</a:t>
            </a:r>
            <a:r>
              <a:rPr lang="en-US" altLang="en-US" sz="2500"/>
              <a:t>imread</a:t>
            </a:r>
            <a:r>
              <a:rPr lang="th-TH" altLang="en-US" sz="2500"/>
              <a:t>(</a:t>
            </a:r>
            <a:r>
              <a:rPr lang="en-US" altLang="en-US" sz="2500"/>
              <a:t>fname</a:t>
            </a:r>
            <a:r>
              <a:rPr lang="th-TH" altLang="en-US" sz="2500"/>
              <a:t>)</a:t>
            </a:r>
            <a:r>
              <a:rPr lang="en-US" altLang="en-US" sz="2500"/>
              <a:t>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figure, imshow</a:t>
            </a:r>
            <a:r>
              <a:rPr lang="th-TH" altLang="en-US" sz="2500"/>
              <a:t>(</a:t>
            </a:r>
            <a:r>
              <a:rPr lang="en-US" altLang="en-US" sz="2500"/>
              <a:t>A</a:t>
            </a:r>
            <a:r>
              <a:rPr lang="th-TH" altLang="en-US" sz="2500"/>
              <a:t>)</a:t>
            </a:r>
            <a:r>
              <a:rPr lang="en-US" altLang="en-US" sz="2500"/>
              <a:t>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title</a:t>
            </a:r>
            <a:r>
              <a:rPr lang="th-TH" altLang="en-US" sz="2500"/>
              <a:t>(</a:t>
            </a:r>
            <a:r>
              <a:rPr lang="en-US" altLang="en-US" sz="2500"/>
              <a:t>'Original Image'</a:t>
            </a:r>
            <a:r>
              <a:rPr lang="th-TH" altLang="en-US" sz="2500"/>
              <a:t>)</a:t>
            </a:r>
            <a:r>
              <a:rPr lang="en-US" altLang="en-US" sz="2500"/>
              <a:t>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c</a:t>
            </a:r>
            <a:r>
              <a:rPr lang="th-TH" altLang="en-US" sz="2500"/>
              <a:t>=</a:t>
            </a:r>
            <a:r>
              <a:rPr lang="en-US" altLang="en-US" sz="2500"/>
              <a:t>1;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B</a:t>
            </a:r>
            <a:r>
              <a:rPr lang="th-TH" altLang="en-US" sz="2500"/>
              <a:t>=</a:t>
            </a:r>
            <a:r>
              <a:rPr lang="en-US" altLang="en-US" sz="2500"/>
              <a:t>c</a:t>
            </a:r>
            <a:r>
              <a:rPr lang="th-TH" altLang="en-US" sz="2500"/>
              <a:t>*</a:t>
            </a:r>
            <a:r>
              <a:rPr lang="en-US" altLang="en-US" sz="2500"/>
              <a:t>log</a:t>
            </a:r>
            <a:r>
              <a:rPr lang="th-TH" altLang="en-US" sz="2500"/>
              <a:t>(</a:t>
            </a:r>
            <a:r>
              <a:rPr lang="en-US" altLang="en-US" sz="2500"/>
              <a:t>1+abs</a:t>
            </a:r>
            <a:r>
              <a:rPr lang="th-TH" altLang="en-US" sz="2500"/>
              <a:t>(</a:t>
            </a:r>
            <a:r>
              <a:rPr lang="en-US" altLang="en-US" sz="2500"/>
              <a:t>double</a:t>
            </a:r>
            <a:r>
              <a:rPr lang="th-TH" altLang="en-US" sz="2500"/>
              <a:t>(</a:t>
            </a:r>
            <a:r>
              <a:rPr lang="en-US" altLang="en-US" sz="2500"/>
              <a:t>A</a:t>
            </a:r>
            <a:r>
              <a:rPr lang="th-TH" altLang="en-US" sz="2500"/>
              <a:t>)))</a:t>
            </a:r>
            <a:r>
              <a:rPr lang="en-US" altLang="en-US" sz="2500"/>
              <a:t>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figure, imshow</a:t>
            </a:r>
            <a:r>
              <a:rPr lang="th-TH" altLang="en-US" sz="2500"/>
              <a:t>(</a:t>
            </a:r>
            <a:r>
              <a:rPr lang="en-US" altLang="en-US" sz="2500"/>
              <a:t>B,</a:t>
            </a:r>
            <a:r>
              <a:rPr lang="th-TH" altLang="en-US" sz="2500"/>
              <a:t>[])</a:t>
            </a:r>
            <a:r>
              <a:rPr lang="en-US" altLang="en-US" sz="2500"/>
              <a:t>;</a:t>
            </a:r>
            <a:endParaRPr lang="th-TH" altLang="en-US" sz="25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title</a:t>
            </a:r>
            <a:r>
              <a:rPr lang="th-TH" altLang="en-US" sz="2500"/>
              <a:t>(</a:t>
            </a:r>
            <a:r>
              <a:rPr lang="en-US" altLang="en-US" sz="2500"/>
              <a:t>'Log Transform'</a:t>
            </a:r>
            <a:r>
              <a:rPr lang="th-TH" altLang="en-US" sz="2500"/>
              <a:t>)</a:t>
            </a:r>
            <a:r>
              <a:rPr lang="en-US" altLang="en-US" sz="2500"/>
              <a:t>;</a:t>
            </a:r>
            <a:endParaRPr lang="th-TH" alt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6F126F-E5CB-4DF2-8384-DD103056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5931-3630-4A74-9A64-D5FD49413F00}" type="slidenum">
              <a:rPr lang="th-TH" altLang="en-US"/>
              <a:pPr/>
              <a:t>2</a:t>
            </a:fld>
            <a:endParaRPr lang="th-TH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6D5CD648-56BB-4740-95D7-6F89E34DA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 Objective of Enhancement</a:t>
            </a:r>
            <a:endParaRPr lang="th-TH" altLang="en-US"/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5711E0FB-EE19-4D4F-B732-E2515C2CD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459287"/>
          </a:xfrm>
        </p:spPr>
        <p:txBody>
          <a:bodyPr/>
          <a:lstStyle/>
          <a:p>
            <a:r>
              <a:rPr lang="en-US" altLang="en-US"/>
              <a:t>Process an image so that the result will be more suitable than the original image for a  specific application.</a:t>
            </a:r>
          </a:p>
          <a:p>
            <a:r>
              <a:rPr lang="en-US" altLang="en-US"/>
              <a:t>The suitableness is up to each application.</a:t>
            </a:r>
          </a:p>
          <a:p>
            <a:r>
              <a:rPr lang="en-US" altLang="en-US"/>
              <a:t>A method which is quite useful for enhancing an image may not necessarily be the best approach for enhancing another images</a:t>
            </a:r>
            <a:endParaRPr lang="th-TH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DA064A-16E3-42B6-846F-5B86C751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F0C9-80F1-44AF-8CAF-4874D959A771}" type="slidenum">
              <a:rPr lang="th-TH" altLang="en-US"/>
              <a:pPr/>
              <a:t>20</a:t>
            </a:fld>
            <a:endParaRPr lang="th-TH" altLang="en-US"/>
          </a:p>
        </p:txBody>
      </p:sp>
      <p:sp>
        <p:nvSpPr>
          <p:cNvPr id="851972" name="Rectangle 4">
            <a:extLst>
              <a:ext uri="{FF2B5EF4-FFF2-40B4-BE49-F238E27FC236}">
                <a16:creationId xmlns:a16="http://schemas.microsoft.com/office/drawing/2014/main" id="{91008213-D907-4992-8D4C-E5FC76D1C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 Logarithm Transformations</a:t>
            </a:r>
            <a:endParaRPr lang="th-TH" altLang="en-US"/>
          </a:p>
        </p:txBody>
      </p:sp>
      <p:sp>
        <p:nvSpPr>
          <p:cNvPr id="851973" name="Rectangle 5">
            <a:extLst>
              <a:ext uri="{FF2B5EF4-FFF2-40B4-BE49-F238E27FC236}">
                <a16:creationId xmlns:a16="http://schemas.microsoft.com/office/drawing/2014/main" id="{D85887B6-0367-4F5D-8EB6-5E464D795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opposite to the Log Transformations</a:t>
            </a:r>
          </a:p>
          <a:p>
            <a:r>
              <a:rPr lang="en-US" altLang="en-US"/>
              <a:t>Used to expand the values of high pixels in an image while compressing the darker-level values.</a:t>
            </a:r>
            <a:endParaRPr lang="th-TH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61B0217-725A-4BD4-8B95-D531456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77D-6096-4840-AB09-FAA5D090041F}" type="slidenum">
              <a:rPr lang="th-TH" altLang="en-US"/>
              <a:pPr/>
              <a:t>21</a:t>
            </a:fld>
            <a:endParaRPr lang="th-TH" altLang="en-US"/>
          </a:p>
        </p:txBody>
      </p:sp>
      <p:sp>
        <p:nvSpPr>
          <p:cNvPr id="734215" name="Rectangle 7">
            <a:extLst>
              <a:ext uri="{FF2B5EF4-FFF2-40B4-BE49-F238E27FC236}">
                <a16:creationId xmlns:a16="http://schemas.microsoft.com/office/drawing/2014/main" id="{F10F51C3-2BE6-47F5-A9D0-79C60577A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Power-Law Transformations</a:t>
            </a:r>
            <a:endParaRPr lang="th-TH" altLang="en-US"/>
          </a:p>
        </p:txBody>
      </p:sp>
      <p:sp>
        <p:nvSpPr>
          <p:cNvPr id="734217" name="Rectangle 9">
            <a:extLst>
              <a:ext uri="{FF2B5EF4-FFF2-40B4-BE49-F238E27FC236}">
                <a16:creationId xmlns:a16="http://schemas.microsoft.com/office/drawing/2014/main" id="{C989429A-0E22-4D57-9133-63B253A1EE7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= cr</a:t>
            </a:r>
            <a:r>
              <a:rPr lang="en-US" altLang="en-US" sz="3300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en-US" sz="3300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/>
              <a:t>c and </a:t>
            </a:r>
            <a:r>
              <a:rPr lang="en-US" altLang="en-US" sz="2100">
                <a:sym typeface="Symbol" panose="05050102010706020507" pitchFamily="18" charset="2"/>
              </a:rPr>
              <a:t> are</a:t>
            </a:r>
            <a:r>
              <a:rPr lang="en-US" altLang="en-US" sz="2100"/>
              <a:t> positive constants 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Power-law curves with fractional values of </a:t>
            </a:r>
            <a:r>
              <a:rPr lang="en-US" altLang="en-US" sz="2100">
                <a:sym typeface="Symbol" panose="05050102010706020507" pitchFamily="18" charset="2"/>
              </a:rPr>
              <a:t> map a narrow range of dark input values into a wider range of output values, with the opposite being true for higher values of input levels.</a:t>
            </a:r>
          </a:p>
          <a:p>
            <a:pPr>
              <a:lnSpc>
                <a:spcPct val="90000"/>
              </a:lnSpc>
            </a:pPr>
            <a:r>
              <a:rPr lang="en-US" altLang="en-US" sz="2100">
                <a:sym typeface="Symbol" panose="05050102010706020507" pitchFamily="18" charset="2"/>
              </a:rPr>
              <a:t>c =  = 1 </a:t>
            </a:r>
            <a:r>
              <a:rPr lang="en-US" altLang="en-US" sz="2100">
                <a:sym typeface="Wingdings 3" panose="05040102010807070707" pitchFamily="18" charset="2"/>
              </a:rPr>
              <a:t> </a:t>
            </a:r>
            <a:r>
              <a:rPr lang="en-US" altLang="en-US" sz="2100">
                <a:sym typeface="Symbol" panose="05050102010706020507" pitchFamily="18" charset="2"/>
              </a:rPr>
              <a:t>Identity function</a:t>
            </a:r>
            <a:endParaRPr lang="th-TH" altLang="en-US" sz="2100">
              <a:sym typeface="Symbol" panose="05050102010706020507" pitchFamily="18" charset="2"/>
            </a:endParaRPr>
          </a:p>
        </p:txBody>
      </p:sp>
      <p:grpSp>
        <p:nvGrpSpPr>
          <p:cNvPr id="734222" name="Group 14">
            <a:extLst>
              <a:ext uri="{FF2B5EF4-FFF2-40B4-BE49-F238E27FC236}">
                <a16:creationId xmlns:a16="http://schemas.microsoft.com/office/drawing/2014/main" id="{AC1A5B2F-96EC-41B3-B04D-F81CFFBB91A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85950"/>
            <a:ext cx="4308475" cy="4002088"/>
            <a:chOff x="183" y="813"/>
            <a:chExt cx="3033" cy="4125"/>
          </a:xfrm>
        </p:grpSpPr>
        <p:grpSp>
          <p:nvGrpSpPr>
            <p:cNvPr id="734220" name="Group 12">
              <a:extLst>
                <a:ext uri="{FF2B5EF4-FFF2-40B4-BE49-F238E27FC236}">
                  <a16:creationId xmlns:a16="http://schemas.microsoft.com/office/drawing/2014/main" id="{DD3E8559-CA63-4009-8B28-2C700D7FE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813"/>
              <a:ext cx="2757" cy="3225"/>
              <a:chOff x="183" y="916"/>
              <a:chExt cx="2757" cy="3225"/>
            </a:xfrm>
          </p:grpSpPr>
          <p:graphicFrame>
            <p:nvGraphicFramePr>
              <p:cNvPr id="734216" name="Object 8">
                <a:extLst>
                  <a:ext uri="{FF2B5EF4-FFF2-40B4-BE49-F238E27FC236}">
                    <a16:creationId xmlns:a16="http://schemas.microsoft.com/office/drawing/2014/main" id="{11EE4AD6-85FD-4C16-8F8D-84C9A58902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" y="1351"/>
              <a:ext cx="2604" cy="2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223" name="Bitmap Image" r:id="rId3" imgW="3610479" imgH="3371429" progId="Paint.Picture">
                      <p:embed/>
                    </p:oleObj>
                  </mc:Choice>
                  <mc:Fallback>
                    <p:oleObj name="Bitmap Image" r:id="rId3" imgW="3610479" imgH="3371429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351"/>
                            <a:ext cx="2604" cy="24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4218" name="Text Box 10">
                <a:extLst>
                  <a:ext uri="{FF2B5EF4-FFF2-40B4-BE49-F238E27FC236}">
                    <a16:creationId xmlns:a16="http://schemas.microsoft.com/office/drawing/2014/main" id="{F330505E-2E2C-4862-A939-2B8CDAB48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94"/>
                <a:ext cx="1428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latin typeface="Tahoma" panose="020B0604030504040204" pitchFamily="34" charset="0"/>
                    <a:cs typeface="Tahoma" panose="020B0604030504040204" pitchFamily="34" charset="0"/>
                  </a:rPr>
                  <a:t>Input gray level, r</a:t>
                </a:r>
                <a:endParaRPr lang="th-TH" altLang="en-US" sz="16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4219" name="Text Box 11">
                <a:extLst>
                  <a:ext uri="{FF2B5EF4-FFF2-40B4-BE49-F238E27FC236}">
                    <a16:creationId xmlns:a16="http://schemas.microsoft.com/office/drawing/2014/main" id="{6BBC4E23-D508-4105-BD39-3153A0608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79765">
                <a:off x="-825" y="1924"/>
                <a:ext cx="2254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latin typeface="Tahoma" panose="020B0604030504040204" pitchFamily="34" charset="0"/>
                    <a:cs typeface="Tahoma" panose="020B0604030504040204" pitchFamily="34" charset="0"/>
                  </a:rPr>
                  <a:t>Output gray level, s</a:t>
                </a:r>
                <a:endParaRPr lang="th-TH" altLang="en-US" sz="16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34221" name="Rectangle 13">
              <a:extLst>
                <a:ext uri="{FF2B5EF4-FFF2-40B4-BE49-F238E27FC236}">
                  <a16:creationId xmlns:a16="http://schemas.microsoft.com/office/drawing/2014/main" id="{E012AC80-C398-4FE4-842B-2AFE8586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38"/>
              <a:ext cx="2784" cy="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Plots of </a:t>
              </a:r>
              <a:r>
                <a:rPr lang="en-US" alt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 = cr</a:t>
              </a:r>
              <a:r>
                <a:rPr lang="en-US" altLang="en-US" sz="2400" b="1" i="1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 </a:t>
              </a:r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for various values of  </a:t>
              </a:r>
              <a:r>
                <a:rPr lang="en-US" altLang="en-US" sz="2400">
                  <a:latin typeface="Comic Sans MS" panose="030F0702030302020204" pitchFamily="66" charset="0"/>
                  <a:cs typeface="Tahoma" panose="020B0604030504040204" pitchFamily="34" charset="0"/>
                  <a:sym typeface="Symbol" panose="05050102010706020507" pitchFamily="18" charset="2"/>
                </a:rPr>
                <a:t></a:t>
              </a:r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(c = 1 in all cases)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2E55549-3E21-40C1-8A44-DEF5DC66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954D-8909-4917-86C7-21C66D198B59}" type="slidenum">
              <a:rPr lang="th-TH" altLang="en-US"/>
              <a:pPr/>
              <a:t>22</a:t>
            </a:fld>
            <a:endParaRPr lang="th-TH" altLang="en-US"/>
          </a:p>
        </p:txBody>
      </p:sp>
      <p:sp>
        <p:nvSpPr>
          <p:cNvPr id="852994" name="Rectangle 2">
            <a:extLst>
              <a:ext uri="{FF2B5EF4-FFF2-40B4-BE49-F238E27FC236}">
                <a16:creationId xmlns:a16="http://schemas.microsoft.com/office/drawing/2014/main" id="{B37E6712-9D23-4C50-9F6C-7DC52BF19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Gamma correction</a:t>
            </a:r>
            <a:endParaRPr lang="th-TH" altLang="en-US"/>
          </a:p>
        </p:txBody>
      </p:sp>
      <p:sp>
        <p:nvSpPr>
          <p:cNvPr id="852996" name="Rectangle 4">
            <a:extLst>
              <a:ext uri="{FF2B5EF4-FFF2-40B4-BE49-F238E27FC236}">
                <a16:creationId xmlns:a16="http://schemas.microsoft.com/office/drawing/2014/main" id="{972C978D-9B54-470D-AE33-74421A0187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2017713"/>
            <a:ext cx="3925888" cy="4611687"/>
          </a:xfrm>
        </p:spPr>
        <p:txBody>
          <a:bodyPr/>
          <a:lstStyle/>
          <a:p>
            <a:r>
              <a:rPr lang="en-US" altLang="en-US" sz="2100"/>
              <a:t>Cathode ray tube (CRT) devices have an intensity-to-voltage response that is a power function, with </a:t>
            </a:r>
            <a:r>
              <a:rPr lang="en-US" altLang="en-US" sz="2100">
                <a:sym typeface="Symbol" panose="05050102010706020507" pitchFamily="18" charset="2"/>
              </a:rPr>
              <a:t> varying from 1.8 to 2.5</a:t>
            </a:r>
            <a:endParaRPr lang="en-US" altLang="en-US" sz="2100"/>
          </a:p>
          <a:p>
            <a:r>
              <a:rPr lang="en-US" altLang="en-US" sz="2100"/>
              <a:t>The picture will become darker.</a:t>
            </a:r>
          </a:p>
          <a:p>
            <a:r>
              <a:rPr lang="en-US" altLang="en-US" sz="2100"/>
              <a:t>Gamma correction is done by preprocessing the image before inputting it to the monitor with </a:t>
            </a: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= cr</a:t>
            </a:r>
            <a:r>
              <a:rPr lang="en-US" altLang="en-US" sz="2100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en-US" sz="2100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th-TH" altLang="en-US" sz="1500"/>
          </a:p>
        </p:txBody>
      </p:sp>
      <p:grpSp>
        <p:nvGrpSpPr>
          <p:cNvPr id="853004" name="Group 12">
            <a:extLst>
              <a:ext uri="{FF2B5EF4-FFF2-40B4-BE49-F238E27FC236}">
                <a16:creationId xmlns:a16="http://schemas.microsoft.com/office/drawing/2014/main" id="{7E97B04D-390C-4831-A6DC-A8C36D711425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151063"/>
            <a:ext cx="4743450" cy="4706937"/>
            <a:chOff x="84" y="1355"/>
            <a:chExt cx="3180" cy="2961"/>
          </a:xfrm>
        </p:grpSpPr>
        <p:grpSp>
          <p:nvGrpSpPr>
            <p:cNvPr id="853001" name="Group 9">
              <a:extLst>
                <a:ext uri="{FF2B5EF4-FFF2-40B4-BE49-F238E27FC236}">
                  <a16:creationId xmlns:a16="http://schemas.microsoft.com/office/drawing/2014/main" id="{4F6374B4-C98F-4417-BDE2-0DF6E481F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1355"/>
              <a:ext cx="3180" cy="2792"/>
              <a:chOff x="84" y="1355"/>
              <a:chExt cx="3180" cy="2792"/>
            </a:xfrm>
          </p:grpSpPr>
          <p:graphicFrame>
            <p:nvGraphicFramePr>
              <p:cNvPr id="852997" name="Object 5">
                <a:extLst>
                  <a:ext uri="{FF2B5EF4-FFF2-40B4-BE49-F238E27FC236}">
                    <a16:creationId xmlns:a16="http://schemas.microsoft.com/office/drawing/2014/main" id="{AA1D5004-D540-4A3E-BF97-D26C53B33E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" y="1355"/>
              <a:ext cx="3180" cy="27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006" name="Bitmap Image" r:id="rId3" imgW="4057143" imgH="3561905" progId="Paint.Picture">
                      <p:embed/>
                    </p:oleObj>
                  </mc:Choice>
                  <mc:Fallback>
                    <p:oleObj name="Bitmap Image" r:id="rId3" imgW="4057143" imgH="3561905" progId="Paint.Picture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" y="1355"/>
                            <a:ext cx="3180" cy="27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2998" name="Text Box 6">
                <a:extLst>
                  <a:ext uri="{FF2B5EF4-FFF2-40B4-BE49-F238E27FC236}">
                    <a16:creationId xmlns:a16="http://schemas.microsoft.com/office/drawing/2014/main" id="{17230DE9-47E7-4CA2-90A5-196D44A8E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8" y="1822"/>
                <a:ext cx="52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b="1">
                    <a:latin typeface="Tahoma" panose="020B0604030504040204" pitchFamily="34" charset="0"/>
                    <a:cs typeface="Tahoma" panose="020B0604030504040204" pitchFamily="34" charset="0"/>
                  </a:rPr>
                  <a:t>Monitor</a:t>
                </a:r>
                <a:endParaRPr lang="th-TH" altLang="en-US" sz="12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2999" name="Text Box 7">
                <a:extLst>
                  <a:ext uri="{FF2B5EF4-FFF2-40B4-BE49-F238E27FC236}">
                    <a16:creationId xmlns:a16="http://schemas.microsoft.com/office/drawing/2014/main" id="{CCF18C7C-A612-4D07-92E4-76284E163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363"/>
                <a:ext cx="52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b="1">
                    <a:latin typeface="Tahoma" panose="020B0604030504040204" pitchFamily="34" charset="0"/>
                    <a:cs typeface="Tahoma" panose="020B0604030504040204" pitchFamily="34" charset="0"/>
                  </a:rPr>
                  <a:t>Monitor</a:t>
                </a:r>
                <a:endParaRPr lang="th-TH" altLang="en-US" sz="12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3000" name="Text Box 8">
                <a:extLst>
                  <a:ext uri="{FF2B5EF4-FFF2-40B4-BE49-F238E27FC236}">
                    <a16:creationId xmlns:a16="http://schemas.microsoft.com/office/drawing/2014/main" id="{99D23D3A-35A2-47CD-8C92-95EBBD4EC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" y="2594"/>
                <a:ext cx="646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200" b="1">
                    <a:latin typeface="Tahoma" panose="020B0604030504040204" pitchFamily="34" charset="0"/>
                    <a:cs typeface="Tahoma" panose="020B0604030504040204" pitchFamily="34" charset="0"/>
                  </a:rPr>
                  <a:t>Gamma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200" b="1">
                    <a:latin typeface="Tahoma" panose="020B0604030504040204" pitchFamily="34" charset="0"/>
                    <a:cs typeface="Tahoma" panose="020B0604030504040204" pitchFamily="34" charset="0"/>
                  </a:rPr>
                  <a:t>correction</a:t>
                </a:r>
                <a:endParaRPr lang="th-TH" altLang="en-US" sz="12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3002" name="Text Box 10">
              <a:extLst>
                <a:ext uri="{FF2B5EF4-FFF2-40B4-BE49-F238E27FC236}">
                  <a16:creationId xmlns:a16="http://schemas.microsoft.com/office/drawing/2014/main" id="{B8E58510-0D22-4E8E-A23A-D2F4E8A0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10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mic Sans MS" panose="030F0702030302020204" pitchFamily="66" charset="0"/>
                  <a:cs typeface="Tahoma" panose="020B0604030504040204" pitchFamily="34" charset="0"/>
                  <a:sym typeface="Symbol" panose="05050102010706020507" pitchFamily="18" charset="2"/>
                </a:rPr>
                <a:t> = 2.5</a:t>
              </a:r>
              <a:endParaRPr lang="th-TH" altLang="en-US" b="1">
                <a:latin typeface="Comic Sans MS" panose="030F0702030302020204" pitchFamily="66" charset="0"/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853003" name="Text Box 11">
              <a:extLst>
                <a:ext uri="{FF2B5EF4-FFF2-40B4-BE49-F238E27FC236}">
                  <a16:creationId xmlns:a16="http://schemas.microsoft.com/office/drawing/2014/main" id="{F88BA4DB-0895-4FAD-8EC6-35419DF2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4104"/>
              <a:ext cx="11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Comic Sans MS" panose="030F0702030302020204" pitchFamily="66" charset="0"/>
                  <a:cs typeface="Tahoma" panose="020B0604030504040204" pitchFamily="34" charset="0"/>
                  <a:sym typeface="Symbol" panose="05050102010706020507" pitchFamily="18" charset="2"/>
                </a:rPr>
                <a:t> =1/2.5 = 0.4</a:t>
              </a:r>
              <a:endParaRPr lang="th-TH" altLang="en-US" sz="1600" b="1">
                <a:latin typeface="Comic Sans MS" panose="030F0702030302020204" pitchFamily="66" charset="0"/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4A8621-5EC8-4A9E-9D18-409119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B3E9-B568-4C18-A9D9-E76AFAC8374F}" type="slidenum">
              <a:rPr lang="th-TH" altLang="en-US"/>
              <a:pPr/>
              <a:t>23</a:t>
            </a:fld>
            <a:endParaRPr lang="th-TH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8D7AB921-FA4C-458B-B2F0-CF630848A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for Gamma correction</a:t>
            </a:r>
            <a:endParaRPr lang="th-TH" altLang="en-US"/>
          </a:p>
        </p:txBody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21AB3F2A-8E1B-4CC6-B650-C77EA16E3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57338"/>
            <a:ext cx="7313612" cy="5040312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400"/>
              <a:t>% </a:t>
            </a:r>
            <a:r>
              <a:rPr lang="en-US" altLang="en-US" sz="1400"/>
              <a:t>Power</a:t>
            </a:r>
            <a:r>
              <a:rPr lang="th-TH" altLang="en-US" sz="1400"/>
              <a:t>-</a:t>
            </a:r>
            <a:r>
              <a:rPr lang="en-US" altLang="en-US" sz="1400"/>
              <a:t>Law Transformation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fname</a:t>
            </a:r>
            <a:r>
              <a:rPr lang="th-TH" altLang="en-US" sz="1400"/>
              <a:t>=</a:t>
            </a:r>
            <a:r>
              <a:rPr lang="en-US" altLang="en-US" sz="1400"/>
              <a:t>'f307a</a:t>
            </a:r>
            <a:r>
              <a:rPr lang="th-TH" altLang="en-US" sz="1400"/>
              <a:t>.</a:t>
            </a:r>
            <a:r>
              <a:rPr lang="en-US" altLang="en-US" sz="1400"/>
              <a:t>jpg';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A</a:t>
            </a:r>
            <a:r>
              <a:rPr lang="th-TH" altLang="en-US" sz="1400"/>
              <a:t>=</a:t>
            </a:r>
            <a:r>
              <a:rPr lang="en-US" altLang="en-US" sz="1400"/>
              <a:t>imread</a:t>
            </a:r>
            <a:r>
              <a:rPr lang="th-TH" altLang="en-US" sz="1400"/>
              <a:t>(</a:t>
            </a:r>
            <a:r>
              <a:rPr lang="en-US" altLang="en-US" sz="1400"/>
              <a:t>fname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'Original Image'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4;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B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B,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'Image as viewed on monitor'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0.25;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C,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Correction'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4;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C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D,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'Image as viewed on monitor'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B74308A-7D08-4DDC-BEE3-A7596E3D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47E-209B-4208-9567-25D85FFEFE1B}" type="slidenum">
              <a:rPr lang="th-TH" altLang="en-US"/>
              <a:pPr/>
              <a:t>24</a:t>
            </a:fld>
            <a:endParaRPr lang="th-TH" altLang="en-US"/>
          </a:p>
        </p:txBody>
      </p:sp>
      <p:sp>
        <p:nvSpPr>
          <p:cNvPr id="855042" name="Rectangle 2">
            <a:extLst>
              <a:ext uri="{FF2B5EF4-FFF2-40B4-BE49-F238E27FC236}">
                <a16:creationId xmlns:a16="http://schemas.microsoft.com/office/drawing/2014/main" id="{40E55D88-BD23-4314-B869-CDF4EFFB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 : MRI</a:t>
            </a:r>
            <a:endParaRPr lang="th-TH" altLang="en-US"/>
          </a:p>
        </p:txBody>
      </p:sp>
      <p:graphicFrame>
        <p:nvGraphicFramePr>
          <p:cNvPr id="855043" name="Object 3">
            <a:extLst>
              <a:ext uri="{FF2B5EF4-FFF2-40B4-BE49-F238E27FC236}">
                <a16:creationId xmlns:a16="http://schemas.microsoft.com/office/drawing/2014/main" id="{BD64D603-B005-439B-B066-47CBCFE63ADE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225425" y="1973263"/>
          <a:ext cx="3724275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64" name="Bitmap Image" r:id="rId3" imgW="3400900" imgH="4420217" progId="Paint.Picture">
                  <p:embed/>
                </p:oleObj>
              </mc:Choice>
              <mc:Fallback>
                <p:oleObj name="Bitmap Image" r:id="rId3" imgW="3400900" imgH="44202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973263"/>
                        <a:ext cx="3724275" cy="484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4" name="Rectangle 4">
            <a:extLst>
              <a:ext uri="{FF2B5EF4-FFF2-40B4-BE49-F238E27FC236}">
                <a16:creationId xmlns:a16="http://schemas.microsoft.com/office/drawing/2014/main" id="{186AC809-7C25-4002-8CD2-CAFC54648C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2017713"/>
            <a:ext cx="5105400" cy="4535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(a) a magnetic resonance image of an upper thoracic human spine with a fracture dislocation and spinal cord impingement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The picture is predominately dark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An expansion of gray levels are desirable </a:t>
            </a:r>
            <a:r>
              <a:rPr lang="en-US" altLang="en-US" sz="1900">
                <a:sym typeface="Wingdings 3" panose="05040102010807070707" pitchFamily="18" charset="2"/>
              </a:rPr>
              <a:t> needs </a:t>
            </a:r>
            <a:r>
              <a:rPr lang="en-US" altLang="en-US" sz="1900">
                <a:sym typeface="Symbol" panose="05050102010706020507" pitchFamily="18" charset="2"/>
              </a:rPr>
              <a:t> &lt; 1</a:t>
            </a:r>
            <a:endParaRPr lang="en-US" altLang="en-US" sz="19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(b) result after power-law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0.6, c=1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(c)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0.4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 (best result)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(d)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0.3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 (under acceptable level)</a:t>
            </a:r>
          </a:p>
        </p:txBody>
      </p:sp>
      <p:graphicFrame>
        <p:nvGraphicFramePr>
          <p:cNvPr id="855063" name="Group 23">
            <a:extLst>
              <a:ext uri="{FF2B5EF4-FFF2-40B4-BE49-F238E27FC236}">
                <a16:creationId xmlns:a16="http://schemas.microsoft.com/office/drawing/2014/main" id="{45200799-E7F4-4862-A7F1-7341DA4AEF86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76250"/>
          <a:ext cx="1295400" cy="9429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7212772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425389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a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397617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c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d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7059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9D7CC8-36F4-4468-B598-4012A391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2FF4-5504-4399-A367-A2986C01D373}" type="slidenum">
              <a:rPr lang="th-TH" altLang="en-US"/>
              <a:pPr/>
              <a:t>25</a:t>
            </a:fld>
            <a:endParaRPr lang="th-TH" altLang="en-US"/>
          </a:p>
        </p:txBody>
      </p:sp>
      <p:sp>
        <p:nvSpPr>
          <p:cNvPr id="1092610" name="Rectangle 2">
            <a:extLst>
              <a:ext uri="{FF2B5EF4-FFF2-40B4-BE49-F238E27FC236}">
                <a16:creationId xmlns:a16="http://schemas.microsoft.com/office/drawing/2014/main" id="{015AD968-F059-41F9-98C9-7AC1EA6BE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MRI example</a:t>
            </a:r>
            <a:endParaRPr lang="th-TH" altLang="en-US"/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6C9DF326-6989-46B6-B6C8-FB08D7EB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484313"/>
            <a:ext cx="7313612" cy="5040312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400"/>
              <a:t>% </a:t>
            </a:r>
            <a:r>
              <a:rPr lang="en-US" altLang="en-US" sz="1400"/>
              <a:t>Power</a:t>
            </a:r>
            <a:r>
              <a:rPr lang="th-TH" altLang="en-US" sz="1400"/>
              <a:t>-</a:t>
            </a:r>
            <a:r>
              <a:rPr lang="en-US" altLang="en-US" sz="1400"/>
              <a:t>Law Transformation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fname</a:t>
            </a:r>
            <a:r>
              <a:rPr lang="th-TH" altLang="en-US" sz="1400"/>
              <a:t>=</a:t>
            </a:r>
            <a:r>
              <a:rPr lang="en-US" altLang="en-US" sz="1400"/>
              <a:t>'f308a</a:t>
            </a:r>
            <a:r>
              <a:rPr lang="th-TH" altLang="en-US" sz="1400"/>
              <a:t>.</a:t>
            </a:r>
            <a:r>
              <a:rPr lang="en-US" altLang="en-US" sz="1400"/>
              <a:t>jpg';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A</a:t>
            </a:r>
            <a:r>
              <a:rPr lang="th-TH" altLang="en-US" sz="1400"/>
              <a:t>=</a:t>
            </a:r>
            <a:r>
              <a:rPr lang="en-US" altLang="en-US" sz="1400"/>
              <a:t>imread</a:t>
            </a:r>
            <a:r>
              <a:rPr lang="th-TH" altLang="en-US" sz="1400"/>
              <a:t>(</a:t>
            </a:r>
            <a:r>
              <a:rPr lang="en-US" altLang="en-US" sz="1400"/>
              <a:t>fname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'Original Image'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0.6;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B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B,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0.6'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0.4;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C,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0.4'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0.3;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D,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0.3'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831227-7F52-47A4-AAF7-9E491B23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A23D-6962-443D-9984-8FBD5C83347A}" type="slidenum">
              <a:rPr lang="th-TH" altLang="en-US"/>
              <a:pPr/>
              <a:t>26</a:t>
            </a:fld>
            <a:endParaRPr lang="th-TH" altLang="en-US"/>
          </a:p>
        </p:txBody>
      </p:sp>
      <p:sp>
        <p:nvSpPr>
          <p:cNvPr id="856068" name="Rectangle 1028">
            <a:extLst>
              <a:ext uri="{FF2B5EF4-FFF2-40B4-BE49-F238E27FC236}">
                <a16:creationId xmlns:a16="http://schemas.microsoft.com/office/drawing/2014/main" id="{5B2B2B9E-C0A4-4E13-ACF9-00D50CF73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decreasing gamma</a:t>
            </a:r>
            <a:endParaRPr lang="th-TH" altLang="en-US"/>
          </a:p>
        </p:txBody>
      </p:sp>
      <p:sp>
        <p:nvSpPr>
          <p:cNvPr id="856069" name="Rectangle 1029">
            <a:extLst>
              <a:ext uri="{FF2B5EF4-FFF2-40B4-BE49-F238E27FC236}">
                <a16:creationId xmlns:a16="http://schemas.microsoft.com/office/drawing/2014/main" id="{8F9171D4-1305-42A8-ADBD-A8D2D2820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the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is reduced too much, the image begins to reduce contrast to the point where the image started to have very slight “wash-out” look, especially in the background</a:t>
            </a:r>
            <a:endParaRPr lang="th-TH" altLang="en-US"/>
          </a:p>
          <a:p>
            <a:endParaRPr lang="th-TH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796CA4C-3AD3-4224-BECC-2746FE6C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F19B-3C24-42F3-B02D-55D3D962F38B}" type="slidenum">
              <a:rPr lang="th-TH" altLang="en-US"/>
              <a:pPr/>
              <a:t>27</a:t>
            </a:fld>
            <a:endParaRPr lang="th-TH" altLang="en-US"/>
          </a:p>
        </p:txBody>
      </p:sp>
      <p:sp>
        <p:nvSpPr>
          <p:cNvPr id="735254" name="Rectangle 1046">
            <a:extLst>
              <a:ext uri="{FF2B5EF4-FFF2-40B4-BE49-F238E27FC236}">
                <a16:creationId xmlns:a16="http://schemas.microsoft.com/office/drawing/2014/main" id="{55D58CE2-EA0B-4370-AECC-A438D2E1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  <a:endParaRPr lang="th-TH" altLang="en-US"/>
          </a:p>
        </p:txBody>
      </p:sp>
      <p:graphicFrame>
        <p:nvGraphicFramePr>
          <p:cNvPr id="735255" name="Object 1047">
            <a:extLst>
              <a:ext uri="{FF2B5EF4-FFF2-40B4-BE49-F238E27FC236}">
                <a16:creationId xmlns:a16="http://schemas.microsoft.com/office/drawing/2014/main" id="{DB84F43D-2B46-410E-A6AA-C3836F643F77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238125" y="2209800"/>
          <a:ext cx="41052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65" name="Bitmap Image" r:id="rId3" imgW="4296375" imgH="4304762" progId="Paint.Picture">
                  <p:embed/>
                </p:oleObj>
              </mc:Choice>
              <mc:Fallback>
                <p:oleObj name="Bitmap Image" r:id="rId3" imgW="4296375" imgH="4304762" progId="Paint.Picture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209800"/>
                        <a:ext cx="410527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56" name="Rectangle 1048">
            <a:extLst>
              <a:ext uri="{FF2B5EF4-FFF2-40B4-BE49-F238E27FC236}">
                <a16:creationId xmlns:a16="http://schemas.microsoft.com/office/drawing/2014/main" id="{75845D5C-4E75-4DAD-A2A9-13C0BEDB21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8363" y="1827213"/>
            <a:ext cx="400526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(a) image has a washed-out appearance, it needs a compression of gray levels </a:t>
            </a:r>
            <a:r>
              <a:rPr lang="en-US" altLang="en-US" sz="2100">
                <a:sym typeface="Wingdings 3" panose="05040102010807070707" pitchFamily="18" charset="2"/>
              </a:rPr>
              <a:t> needs </a:t>
            </a:r>
            <a:r>
              <a:rPr lang="en-US" altLang="en-US" sz="2100">
                <a:sym typeface="Symbol" panose="05050102010706020507" pitchFamily="18" charset="2"/>
              </a:rPr>
              <a:t> &gt; 1</a:t>
            </a:r>
            <a:endParaRPr lang="en-US" altLang="en-US" sz="21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(b) result after power-law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3.0 (suitable)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(c)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4.0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(suitable)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(d) transformation with </a:t>
            </a:r>
            <a:r>
              <a:rPr lang="en-US" altLang="en-US" sz="2100">
                <a:sym typeface="Symbol" panose="05050102010706020507" pitchFamily="18" charset="2"/>
              </a:rPr>
              <a:t></a:t>
            </a:r>
            <a:r>
              <a:rPr lang="en-US" altLang="en-US" sz="2100"/>
              <a:t> = 5.0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(high contrast, the image has areas that are too dark, some detail is lost)</a:t>
            </a:r>
            <a:endParaRPr lang="th-TH" altLang="en-US" sz="2100"/>
          </a:p>
        </p:txBody>
      </p:sp>
      <p:graphicFrame>
        <p:nvGraphicFramePr>
          <p:cNvPr id="735264" name="Group 1056">
            <a:extLst>
              <a:ext uri="{FF2B5EF4-FFF2-40B4-BE49-F238E27FC236}">
                <a16:creationId xmlns:a16="http://schemas.microsoft.com/office/drawing/2014/main" id="{BEA8F502-70D4-4328-818D-6FABED87EA41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685800"/>
          <a:ext cx="1295400" cy="9429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71158159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79113347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a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96034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c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d</a:t>
                      </a: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99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221903-8C00-4B78-B395-D3F06D75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335-8609-41C1-B382-DE6265A167F5}" type="slidenum">
              <a:rPr lang="th-TH" altLang="en-US"/>
              <a:pPr/>
              <a:t>28</a:t>
            </a:fld>
            <a:endParaRPr lang="th-TH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FFB3CC35-403A-47CB-A031-6FEA9749C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D4485775-40E8-4D4D-AEBA-44D8118B1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1557338"/>
            <a:ext cx="7313612" cy="4967287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400"/>
              <a:t>% </a:t>
            </a:r>
            <a:r>
              <a:rPr lang="en-US" altLang="en-US" sz="1400"/>
              <a:t>Power</a:t>
            </a:r>
            <a:r>
              <a:rPr lang="th-TH" altLang="en-US" sz="1400"/>
              <a:t>-</a:t>
            </a:r>
            <a:r>
              <a:rPr lang="en-US" altLang="en-US" sz="1400"/>
              <a:t>Law Transformation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fname</a:t>
            </a:r>
            <a:r>
              <a:rPr lang="th-TH" altLang="en-US" sz="1400"/>
              <a:t>=</a:t>
            </a:r>
            <a:r>
              <a:rPr lang="en-US" altLang="en-US" sz="1400"/>
              <a:t>'f309a</a:t>
            </a:r>
            <a:r>
              <a:rPr lang="th-TH" altLang="en-US" sz="1400"/>
              <a:t>.</a:t>
            </a:r>
            <a:r>
              <a:rPr lang="en-US" altLang="en-US" sz="1400"/>
              <a:t>jpg';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A</a:t>
            </a:r>
            <a:r>
              <a:rPr lang="th-TH" altLang="en-US" sz="1400"/>
              <a:t>=</a:t>
            </a:r>
            <a:r>
              <a:rPr lang="en-US" altLang="en-US" sz="1400"/>
              <a:t>imread</a:t>
            </a:r>
            <a:r>
              <a:rPr lang="th-TH" altLang="en-US" sz="1400"/>
              <a:t>(</a:t>
            </a:r>
            <a:r>
              <a:rPr lang="en-US" altLang="en-US" sz="1400"/>
              <a:t>fname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'Original Image'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3;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B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B,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3'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4;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C,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4'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c</a:t>
            </a:r>
            <a:r>
              <a:rPr lang="th-TH" altLang="en-US" sz="1400"/>
              <a:t>=</a:t>
            </a:r>
            <a:r>
              <a:rPr lang="en-US" altLang="en-US" sz="1400"/>
              <a:t>1;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r</a:t>
            </a:r>
            <a:r>
              <a:rPr lang="th-TH" altLang="en-US" sz="1400"/>
              <a:t>=</a:t>
            </a:r>
            <a:r>
              <a:rPr lang="en-US" altLang="en-US" sz="1400"/>
              <a:t>5;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</a:t>
            </a:r>
            <a:r>
              <a:rPr lang="th-TH" altLang="en-US" sz="1400"/>
              <a:t>=</a:t>
            </a:r>
            <a:r>
              <a:rPr lang="en-US" altLang="en-US" sz="1400"/>
              <a:t>c</a:t>
            </a:r>
            <a:r>
              <a:rPr lang="th-TH" altLang="en-US" sz="1400"/>
              <a:t>*</a:t>
            </a:r>
            <a:r>
              <a:rPr lang="en-US" altLang="en-US" sz="1400"/>
              <a:t>power</a:t>
            </a:r>
            <a:r>
              <a:rPr lang="th-TH" altLang="en-US" sz="1400"/>
              <a:t>((</a:t>
            </a:r>
            <a:r>
              <a:rPr lang="en-US" altLang="en-US" sz="1400"/>
              <a:t>double</a:t>
            </a:r>
            <a:r>
              <a:rPr lang="th-TH" altLang="en-US" sz="1400"/>
              <a:t>(</a:t>
            </a:r>
            <a:r>
              <a:rPr lang="en-US" altLang="en-US" sz="1400"/>
              <a:t>A</a:t>
            </a:r>
            <a:r>
              <a:rPr lang="th-TH" altLang="en-US" sz="1400"/>
              <a:t>))</a:t>
            </a:r>
            <a:r>
              <a:rPr lang="en-US" altLang="en-US" sz="1400"/>
              <a:t>,r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figure, imshow</a:t>
            </a:r>
            <a:r>
              <a:rPr lang="th-TH" altLang="en-US" sz="1400"/>
              <a:t>(</a:t>
            </a:r>
            <a:r>
              <a:rPr lang="en-US" altLang="en-US" sz="1400"/>
              <a:t>D,</a:t>
            </a:r>
            <a:r>
              <a:rPr lang="th-TH" altLang="en-US" sz="1400"/>
              <a:t>[])</a:t>
            </a:r>
            <a:r>
              <a:rPr lang="en-US" altLang="en-US" sz="1400"/>
              <a:t>;</a:t>
            </a:r>
            <a:endParaRPr lang="th-TH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title</a:t>
            </a:r>
            <a:r>
              <a:rPr lang="th-TH" altLang="en-US" sz="1400"/>
              <a:t>(</a:t>
            </a:r>
            <a:r>
              <a:rPr lang="en-US" altLang="en-US" sz="1400"/>
              <a:t>'gamma </a:t>
            </a:r>
            <a:r>
              <a:rPr lang="th-TH" altLang="en-US" sz="1400"/>
              <a:t>= </a:t>
            </a:r>
            <a:r>
              <a:rPr lang="en-US" altLang="en-US" sz="1400"/>
              <a:t>5'</a:t>
            </a:r>
            <a:r>
              <a:rPr lang="th-TH" altLang="en-US" sz="1400"/>
              <a:t>)</a:t>
            </a:r>
            <a:r>
              <a:rPr lang="en-US" altLang="en-US" sz="1400"/>
              <a:t>;</a:t>
            </a:r>
            <a:endParaRPr lang="th-TH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75D93-EBE1-4A76-9307-33A3108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021B-B3C6-4FC4-AD57-075724CF8D8E}" type="slidenum">
              <a:rPr lang="th-TH" altLang="en-US"/>
              <a:pPr/>
              <a:t>29</a:t>
            </a:fld>
            <a:endParaRPr lang="th-TH" altLang="en-US"/>
          </a:p>
        </p:txBody>
      </p:sp>
      <p:sp>
        <p:nvSpPr>
          <p:cNvPr id="736263" name="Rectangle 7">
            <a:extLst>
              <a:ext uri="{FF2B5EF4-FFF2-40B4-BE49-F238E27FC236}">
                <a16:creationId xmlns:a16="http://schemas.microsoft.com/office/drawing/2014/main" id="{29F29F8A-E096-4BC2-AC2F-4137BAA5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Piecewise-Linear Transformation Functions</a:t>
            </a:r>
            <a:endParaRPr lang="th-TH" altLang="en-US"/>
          </a:p>
        </p:txBody>
      </p:sp>
      <p:sp>
        <p:nvSpPr>
          <p:cNvPr id="736264" name="Rectangle 8">
            <a:extLst>
              <a:ext uri="{FF2B5EF4-FFF2-40B4-BE49-F238E27FC236}">
                <a16:creationId xmlns:a16="http://schemas.microsoft.com/office/drawing/2014/main" id="{178D2279-C6C6-4AB5-82CA-9320DFDB1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Advantage:</a:t>
            </a:r>
          </a:p>
          <a:p>
            <a:pPr lvl="1"/>
            <a:r>
              <a:rPr lang="en-US" altLang="en-US"/>
              <a:t>The form of piecewise functions can be arbitrarily complex</a:t>
            </a:r>
          </a:p>
          <a:p>
            <a:r>
              <a:rPr lang="en-US" altLang="en-US"/>
              <a:t>Disadvantage:</a:t>
            </a:r>
          </a:p>
          <a:p>
            <a:pPr lvl="1"/>
            <a:r>
              <a:rPr lang="en-US" altLang="en-US"/>
              <a:t>Their specification requires considerably more user input</a:t>
            </a:r>
            <a:endParaRPr lang="th-TH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E7DC41-2FB9-4D65-8AE2-484059E0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5A8-4C48-4081-8F32-1F3DF6E845D0}" type="slidenum">
              <a:rPr lang="th-TH" altLang="en-US"/>
              <a:pPr/>
              <a:t>3</a:t>
            </a:fld>
            <a:endParaRPr lang="th-TH" altLang="en-US"/>
          </a:p>
        </p:txBody>
      </p:sp>
      <p:sp>
        <p:nvSpPr>
          <p:cNvPr id="828418" name="Rectangle 2">
            <a:extLst>
              <a:ext uri="{FF2B5EF4-FFF2-40B4-BE49-F238E27FC236}">
                <a16:creationId xmlns:a16="http://schemas.microsoft.com/office/drawing/2014/main" id="{4B1E8C84-E2C8-428C-B01C-6A61668B4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domains</a:t>
            </a:r>
            <a:endParaRPr lang="th-TH" altLang="en-US"/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038E5B86-3ADA-4300-B06E-5E4EA7E3E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Spatial Domain : (image plane)</a:t>
            </a:r>
          </a:p>
          <a:p>
            <a:pPr lvl="1"/>
            <a:r>
              <a:rPr lang="en-US" altLang="en-US" sz="2100"/>
              <a:t>Techniques are based on direct manipulation of pixels in an image</a:t>
            </a:r>
          </a:p>
          <a:p>
            <a:r>
              <a:rPr lang="en-US" altLang="en-US" sz="2500"/>
              <a:t>Frequency Domain : </a:t>
            </a:r>
          </a:p>
          <a:p>
            <a:pPr lvl="1"/>
            <a:r>
              <a:rPr lang="en-US" altLang="en-US" sz="2100"/>
              <a:t>Techniques are based on modifying the Fourier transform of an image</a:t>
            </a:r>
          </a:p>
          <a:p>
            <a:r>
              <a:rPr lang="en-US" altLang="en-US" sz="2500"/>
              <a:t>There are some enhancement techniques based on various combinations of methods from these two categories.</a:t>
            </a:r>
            <a:endParaRPr lang="th-TH" altLang="en-US"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43B1783-F0C4-46AF-819B-9671DE89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2E7-A7FE-437D-B833-6DE67D712E05}" type="slidenum">
              <a:rPr lang="th-TH" altLang="en-US"/>
              <a:pPr/>
              <a:t>30</a:t>
            </a:fld>
            <a:endParaRPr lang="th-TH" altLang="en-US"/>
          </a:p>
        </p:txBody>
      </p:sp>
      <p:sp>
        <p:nvSpPr>
          <p:cNvPr id="737287" name="Rectangle 7">
            <a:extLst>
              <a:ext uri="{FF2B5EF4-FFF2-40B4-BE49-F238E27FC236}">
                <a16:creationId xmlns:a16="http://schemas.microsoft.com/office/drawing/2014/main" id="{12F9A463-2F40-46D1-A3FD-00FC2B3E9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Stretching</a:t>
            </a:r>
            <a:endParaRPr lang="th-TH" altLang="en-US"/>
          </a:p>
        </p:txBody>
      </p:sp>
      <p:sp>
        <p:nvSpPr>
          <p:cNvPr id="737289" name="Rectangle 9">
            <a:extLst>
              <a:ext uri="{FF2B5EF4-FFF2-40B4-BE49-F238E27FC236}">
                <a16:creationId xmlns:a16="http://schemas.microsoft.com/office/drawing/2014/main" id="{7FBFB9E0-AFF8-40A5-972C-77729FE49F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865313"/>
            <a:ext cx="4419600" cy="4840287"/>
          </a:xfrm>
        </p:spPr>
        <p:txBody>
          <a:bodyPr/>
          <a:lstStyle/>
          <a:p>
            <a:r>
              <a:rPr lang="en-US" altLang="en-US" sz="2100"/>
              <a:t>increase the dynamic range of the gray levels in the image</a:t>
            </a:r>
          </a:p>
          <a:p>
            <a:r>
              <a:rPr lang="en-US" altLang="en-US" sz="2100"/>
              <a:t>(b) a low-contrast image : result from poor illumination, lack of dynamic range in the imaging sensor, or even wrong setting of a lens aperture of image acquisition</a:t>
            </a:r>
          </a:p>
          <a:p>
            <a:r>
              <a:rPr lang="en-US" altLang="en-US" sz="2100"/>
              <a:t>(c) result of contrast stretching: (r</a:t>
            </a:r>
            <a:r>
              <a:rPr lang="en-US" altLang="en-US" sz="2100" baseline="-25000"/>
              <a:t>1</a:t>
            </a:r>
            <a:r>
              <a:rPr lang="en-US" altLang="en-US" sz="2100"/>
              <a:t>,s</a:t>
            </a:r>
            <a:r>
              <a:rPr lang="en-US" altLang="en-US" sz="2100" baseline="-25000"/>
              <a:t>1</a:t>
            </a:r>
            <a:r>
              <a:rPr lang="en-US" altLang="en-US" sz="2100"/>
              <a:t>) = (r</a:t>
            </a:r>
            <a:r>
              <a:rPr lang="en-US" altLang="en-US" sz="2100" baseline="-25000"/>
              <a:t>min</a:t>
            </a:r>
            <a:r>
              <a:rPr lang="en-US" altLang="en-US" sz="2100"/>
              <a:t>,0) and (r</a:t>
            </a:r>
            <a:r>
              <a:rPr lang="en-US" altLang="en-US" sz="2100" baseline="-25000"/>
              <a:t>2</a:t>
            </a:r>
            <a:r>
              <a:rPr lang="en-US" altLang="en-US" sz="2100"/>
              <a:t>,s</a:t>
            </a:r>
            <a:r>
              <a:rPr lang="en-US" altLang="en-US" sz="2100" baseline="-25000"/>
              <a:t>2</a:t>
            </a:r>
            <a:r>
              <a:rPr lang="en-US" altLang="en-US" sz="2100"/>
              <a:t>) = (r</a:t>
            </a:r>
            <a:r>
              <a:rPr lang="en-US" altLang="en-US" sz="2100" baseline="-25000"/>
              <a:t>max</a:t>
            </a:r>
            <a:r>
              <a:rPr lang="en-US" altLang="en-US" sz="2100"/>
              <a:t>,L-1)</a:t>
            </a:r>
          </a:p>
          <a:p>
            <a:r>
              <a:rPr lang="en-US" altLang="en-US" sz="2100"/>
              <a:t>(d) result of thresholding</a:t>
            </a:r>
            <a:endParaRPr lang="th-TH" altLang="en-US" sz="2100"/>
          </a:p>
        </p:txBody>
      </p:sp>
      <p:graphicFrame>
        <p:nvGraphicFramePr>
          <p:cNvPr id="737290" name="Object 10">
            <a:extLst>
              <a:ext uri="{FF2B5EF4-FFF2-40B4-BE49-F238E27FC236}">
                <a16:creationId xmlns:a16="http://schemas.microsoft.com/office/drawing/2014/main" id="{DDF00D55-F8DC-43CD-A8F0-97AD37CF46FE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33350" y="2020888"/>
          <a:ext cx="4667250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1" name="Bitmap Image" r:id="rId3" imgW="4296375" imgH="4266667" progId="Paint.Picture">
                  <p:embed/>
                </p:oleObj>
              </mc:Choice>
              <mc:Fallback>
                <p:oleObj name="Bitmap Image" r:id="rId3" imgW="4296375" imgH="426666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020888"/>
                        <a:ext cx="4667250" cy="463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3ED2C62-108B-40C5-9FCC-3EA7422C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6A7-E790-4EB0-B564-FC48E7D48619}" type="slidenum">
              <a:rPr lang="th-TH" altLang="en-US"/>
              <a:pPr/>
              <a:t>31</a:t>
            </a:fld>
            <a:endParaRPr lang="th-TH" altLang="en-US"/>
          </a:p>
        </p:txBody>
      </p:sp>
      <p:sp>
        <p:nvSpPr>
          <p:cNvPr id="738311" name="Rectangle 7">
            <a:extLst>
              <a:ext uri="{FF2B5EF4-FFF2-40B4-BE49-F238E27FC236}">
                <a16:creationId xmlns:a16="http://schemas.microsoft.com/office/drawing/2014/main" id="{D172374E-7D58-4BED-9ECD-61B058F41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Gray-level slicing</a:t>
            </a:r>
            <a:endParaRPr lang="th-TH" altLang="en-US"/>
          </a:p>
        </p:txBody>
      </p:sp>
      <p:graphicFrame>
        <p:nvGraphicFramePr>
          <p:cNvPr id="738312" name="Object 8">
            <a:extLst>
              <a:ext uri="{FF2B5EF4-FFF2-40B4-BE49-F238E27FC236}">
                <a16:creationId xmlns:a16="http://schemas.microsoft.com/office/drawing/2014/main" id="{3E774741-8EE3-4AE0-A8FF-C7B3384033E8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33350" y="1978025"/>
          <a:ext cx="466725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4" name="Bitmap Image" r:id="rId3" imgW="4238095" imgH="3877216" progId="Paint.Picture">
                  <p:embed/>
                </p:oleObj>
              </mc:Choice>
              <mc:Fallback>
                <p:oleObj name="Bitmap Image" r:id="rId3" imgW="4238095" imgH="387721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1978025"/>
                        <a:ext cx="466725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13" name="Rectangle 9">
            <a:extLst>
              <a:ext uri="{FF2B5EF4-FFF2-40B4-BE49-F238E27FC236}">
                <a16:creationId xmlns:a16="http://schemas.microsoft.com/office/drawing/2014/main" id="{7989914B-A70F-4EE3-B38D-70490337B0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Highlighting a specific range of gray levels in an image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Display a high value of all gray levels in the range of interest and a low value for all other gray levels</a:t>
            </a:r>
          </a:p>
          <a:p>
            <a:pPr>
              <a:lnSpc>
                <a:spcPct val="90000"/>
              </a:lnSpc>
            </a:pPr>
            <a:r>
              <a:rPr lang="en-US" altLang="en-US" sz="1900"/>
              <a:t>(a) transformation highlights range [A,B] of gray level and reduces all others to a constant level</a:t>
            </a:r>
          </a:p>
          <a:p>
            <a:pPr>
              <a:lnSpc>
                <a:spcPct val="90000"/>
              </a:lnSpc>
            </a:pPr>
            <a:r>
              <a:rPr lang="en-US" altLang="en-US" sz="1900"/>
              <a:t>(b) transformation highlights range [A,B] but preserves all other levels </a:t>
            </a:r>
            <a:endParaRPr lang="th-TH" altLang="en-US"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E45DAED-A2A0-4E50-A077-10112CDB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3F5B-A936-447B-90BE-1173FF31FAAF}" type="slidenum">
              <a:rPr lang="th-TH" altLang="en-US"/>
              <a:pPr/>
              <a:t>32</a:t>
            </a:fld>
            <a:endParaRPr lang="th-TH" altLang="en-US"/>
          </a:p>
        </p:txBody>
      </p:sp>
      <p:sp>
        <p:nvSpPr>
          <p:cNvPr id="1094659" name="Rectangle 3">
            <a:extLst>
              <a:ext uri="{FF2B5EF4-FFF2-40B4-BE49-F238E27FC236}">
                <a16:creationId xmlns:a16="http://schemas.microsoft.com/office/drawing/2014/main" id="{6A19F08A-4171-4E39-ADF5-8AA289A7E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260350"/>
            <a:ext cx="7313612" cy="6408738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200"/>
              <a:t>% </a:t>
            </a:r>
            <a:r>
              <a:rPr lang="en-US" altLang="en-US" sz="1200"/>
              <a:t>Constrast stretching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200"/>
              <a:t>% </a:t>
            </a:r>
            <a:r>
              <a:rPr lang="en-US" altLang="en-US" sz="1200"/>
              <a:t>1</a:t>
            </a:r>
            <a:r>
              <a:rPr lang="th-TH" altLang="en-US" sz="1200"/>
              <a:t>) </a:t>
            </a:r>
            <a:r>
              <a:rPr lang="en-US" altLang="en-US" sz="1200"/>
              <a:t>Read Image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fname </a:t>
            </a:r>
            <a:r>
              <a:rPr lang="th-TH" altLang="en-US" sz="1200"/>
              <a:t>= </a:t>
            </a:r>
            <a:r>
              <a:rPr lang="en-US" altLang="en-US" sz="1200"/>
              <a:t>'f310b</a:t>
            </a:r>
            <a:r>
              <a:rPr lang="th-TH" altLang="en-US" sz="1200"/>
              <a:t>.</a:t>
            </a:r>
            <a:r>
              <a:rPr lang="en-US" altLang="en-US" sz="1200"/>
              <a:t>jpg';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A</a:t>
            </a:r>
            <a:r>
              <a:rPr lang="th-TH" altLang="en-US" sz="1200"/>
              <a:t>=</a:t>
            </a:r>
            <a:r>
              <a:rPr lang="en-US" altLang="en-US" sz="1200"/>
              <a:t>imread</a:t>
            </a:r>
            <a:r>
              <a:rPr lang="th-TH" altLang="en-US" sz="1200"/>
              <a:t>(</a:t>
            </a:r>
            <a:r>
              <a:rPr lang="en-US" altLang="en-US" sz="1200"/>
              <a:t>fname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info</a:t>
            </a:r>
            <a:r>
              <a:rPr lang="th-TH" altLang="en-US" sz="1200"/>
              <a:t>=</a:t>
            </a:r>
            <a:r>
              <a:rPr lang="en-US" altLang="en-US" sz="1200"/>
              <a:t>imfinfo</a:t>
            </a:r>
            <a:r>
              <a:rPr lang="th-TH" altLang="en-US" sz="1200"/>
              <a:t>(</a:t>
            </a:r>
            <a:r>
              <a:rPr lang="en-US" altLang="en-US" sz="1200"/>
              <a:t>fname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rows</a:t>
            </a:r>
            <a:r>
              <a:rPr lang="th-TH" altLang="en-US" sz="1200"/>
              <a:t>=</a:t>
            </a:r>
            <a:r>
              <a:rPr lang="en-US" altLang="en-US" sz="1200"/>
              <a:t>info</a:t>
            </a:r>
            <a:r>
              <a:rPr lang="th-TH" altLang="en-US" sz="1200"/>
              <a:t>.</a:t>
            </a:r>
            <a:r>
              <a:rPr lang="en-US" altLang="en-US" sz="1200"/>
              <a:t>Height;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cols</a:t>
            </a:r>
            <a:r>
              <a:rPr lang="th-TH" altLang="en-US" sz="1200"/>
              <a:t>=</a:t>
            </a:r>
            <a:r>
              <a:rPr lang="en-US" altLang="en-US" sz="1200"/>
              <a:t>info</a:t>
            </a:r>
            <a:r>
              <a:rPr lang="th-TH" altLang="en-US" sz="1200"/>
              <a:t>.</a:t>
            </a:r>
            <a:r>
              <a:rPr lang="en-US" altLang="en-US" sz="1200"/>
              <a:t>Width;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figure,imshow</a:t>
            </a:r>
            <a:r>
              <a:rPr lang="th-TH" altLang="en-US" sz="1200"/>
              <a:t>(</a:t>
            </a:r>
            <a:r>
              <a:rPr lang="en-US" altLang="en-US" sz="1200"/>
              <a:t>A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title</a:t>
            </a:r>
            <a:r>
              <a:rPr lang="th-TH" altLang="en-US" sz="1200"/>
              <a:t>(</a:t>
            </a:r>
            <a:r>
              <a:rPr lang="en-US" altLang="en-US" sz="1200"/>
              <a:t>'Original Image </a:t>
            </a:r>
            <a:r>
              <a:rPr lang="th-TH" altLang="en-US" sz="1200"/>
              <a:t>(</a:t>
            </a:r>
            <a:r>
              <a:rPr lang="en-US" altLang="en-US" sz="1200"/>
              <a:t>Image A</a:t>
            </a:r>
            <a:r>
              <a:rPr lang="th-TH" altLang="en-US" sz="1200"/>
              <a:t>)</a:t>
            </a:r>
            <a:r>
              <a:rPr lang="en-US" altLang="en-US" sz="1200"/>
              <a:t>'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200"/>
              <a:t>% </a:t>
            </a:r>
            <a:r>
              <a:rPr lang="en-US" altLang="en-US" sz="1200"/>
              <a:t>2</a:t>
            </a:r>
            <a:r>
              <a:rPr lang="th-TH" altLang="en-US" sz="1200"/>
              <a:t>) </a:t>
            </a:r>
            <a:r>
              <a:rPr lang="en-US" altLang="en-US" sz="1200"/>
              <a:t>Show Histogram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figure,imhist</a:t>
            </a:r>
            <a:r>
              <a:rPr lang="th-TH" altLang="en-US" sz="1200"/>
              <a:t>(</a:t>
            </a:r>
            <a:r>
              <a:rPr lang="en-US" altLang="en-US" sz="1200"/>
              <a:t>A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title</a:t>
            </a:r>
            <a:r>
              <a:rPr lang="th-TH" altLang="en-US" sz="1200"/>
              <a:t>(</a:t>
            </a:r>
            <a:r>
              <a:rPr lang="en-US" altLang="en-US" sz="1200"/>
              <a:t>'Histogram of A'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200"/>
              <a:t>% </a:t>
            </a:r>
            <a:r>
              <a:rPr lang="en-US" altLang="en-US" sz="1200"/>
              <a:t>3</a:t>
            </a:r>
            <a:r>
              <a:rPr lang="th-TH" altLang="en-US" sz="1200"/>
              <a:t>) </a:t>
            </a:r>
            <a:r>
              <a:rPr lang="en-US" altLang="en-US" sz="1200"/>
              <a:t>Improve Image using arbitary function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r1</a:t>
            </a:r>
            <a:r>
              <a:rPr lang="th-TH" altLang="en-US" sz="1200"/>
              <a:t>=</a:t>
            </a:r>
            <a:r>
              <a:rPr lang="en-US" altLang="en-US" sz="1200"/>
              <a:t>90;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s1</a:t>
            </a:r>
            <a:r>
              <a:rPr lang="th-TH" altLang="en-US" sz="1200"/>
              <a:t>=</a:t>
            </a:r>
            <a:r>
              <a:rPr lang="en-US" altLang="en-US" sz="1200"/>
              <a:t>10;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r2</a:t>
            </a:r>
            <a:r>
              <a:rPr lang="th-TH" altLang="en-US" sz="1200"/>
              <a:t>=</a:t>
            </a:r>
            <a:r>
              <a:rPr lang="en-US" altLang="en-US" sz="1200"/>
              <a:t>135;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s2</a:t>
            </a:r>
            <a:r>
              <a:rPr lang="th-TH" altLang="en-US" sz="1200"/>
              <a:t>=</a:t>
            </a:r>
            <a:r>
              <a:rPr lang="en-US" altLang="en-US" sz="1200"/>
              <a:t>250;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m1</a:t>
            </a:r>
            <a:r>
              <a:rPr lang="th-TH" altLang="en-US" sz="1200"/>
              <a:t>=</a:t>
            </a:r>
            <a:r>
              <a:rPr lang="en-US" altLang="en-US" sz="1200"/>
              <a:t>s1</a:t>
            </a:r>
            <a:r>
              <a:rPr lang="th-TH" altLang="en-US" sz="1200"/>
              <a:t>/</a:t>
            </a:r>
            <a:r>
              <a:rPr lang="en-US" altLang="en-US" sz="1200"/>
              <a:t>r1;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m2</a:t>
            </a:r>
            <a:r>
              <a:rPr lang="th-TH" altLang="en-US" sz="1200"/>
              <a:t>=(</a:t>
            </a:r>
            <a:r>
              <a:rPr lang="en-US" altLang="en-US" sz="1200"/>
              <a:t>s2-s1</a:t>
            </a:r>
            <a:r>
              <a:rPr lang="th-TH" altLang="en-US" sz="1200"/>
              <a:t>)/(</a:t>
            </a:r>
            <a:r>
              <a:rPr lang="en-US" altLang="en-US" sz="1200"/>
              <a:t>r2-r1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m3</a:t>
            </a:r>
            <a:r>
              <a:rPr lang="th-TH" altLang="en-US" sz="1200"/>
              <a:t>=(</a:t>
            </a:r>
            <a:r>
              <a:rPr lang="en-US" altLang="en-US" sz="1200"/>
              <a:t>255-s2</a:t>
            </a:r>
            <a:r>
              <a:rPr lang="th-TH" altLang="en-US" sz="1200"/>
              <a:t>)/(</a:t>
            </a:r>
            <a:r>
              <a:rPr lang="en-US" altLang="en-US" sz="1200"/>
              <a:t>255-r2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B</a:t>
            </a:r>
            <a:r>
              <a:rPr lang="th-TH" altLang="en-US" sz="1200"/>
              <a:t>=</a:t>
            </a:r>
            <a:r>
              <a:rPr lang="en-US" altLang="en-US" sz="1200"/>
              <a:t>uint8</a:t>
            </a:r>
            <a:r>
              <a:rPr lang="th-TH" altLang="en-US" sz="1200"/>
              <a:t>(</a:t>
            </a:r>
            <a:r>
              <a:rPr lang="en-US" altLang="en-US" sz="1200"/>
              <a:t>zeros</a:t>
            </a:r>
            <a:r>
              <a:rPr lang="th-TH" altLang="en-US" sz="1200"/>
              <a:t>(</a:t>
            </a:r>
            <a:r>
              <a:rPr lang="en-US" altLang="en-US" sz="1200"/>
              <a:t>size</a:t>
            </a:r>
            <a:r>
              <a:rPr lang="th-TH" altLang="en-US" sz="1200"/>
              <a:t>(</a:t>
            </a:r>
            <a:r>
              <a:rPr lang="en-US" altLang="en-US" sz="1200"/>
              <a:t>A</a:t>
            </a:r>
            <a:r>
              <a:rPr lang="th-TH" altLang="en-US" sz="1200"/>
              <a:t>)))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for i</a:t>
            </a:r>
            <a:r>
              <a:rPr lang="th-TH" altLang="en-US" sz="1200"/>
              <a:t>=</a:t>
            </a:r>
            <a:r>
              <a:rPr lang="en-US" altLang="en-US" sz="1200"/>
              <a:t>1</a:t>
            </a:r>
            <a:r>
              <a:rPr lang="th-TH" altLang="en-US" sz="1200"/>
              <a:t>:</a:t>
            </a:r>
            <a:r>
              <a:rPr lang="en-US" altLang="en-US" sz="1200"/>
              <a:t>rows,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	for j</a:t>
            </a:r>
            <a:r>
              <a:rPr lang="th-TH" altLang="en-US" sz="1200"/>
              <a:t>=</a:t>
            </a:r>
            <a:r>
              <a:rPr lang="en-US" altLang="en-US" sz="1200"/>
              <a:t>1</a:t>
            </a:r>
            <a:r>
              <a:rPr lang="th-TH" altLang="en-US" sz="1200"/>
              <a:t>:</a:t>
            </a:r>
            <a:r>
              <a:rPr lang="en-US" altLang="en-US" sz="1200"/>
              <a:t>cols,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temp</a:t>
            </a:r>
            <a:r>
              <a:rPr lang="th-TH" altLang="en-US" sz="1200"/>
              <a:t>=</a:t>
            </a:r>
            <a:r>
              <a:rPr lang="en-US" altLang="en-US" sz="1200"/>
              <a:t>double</a:t>
            </a:r>
            <a:r>
              <a:rPr lang="th-TH" altLang="en-US" sz="1200"/>
              <a:t>(</a:t>
            </a:r>
            <a:r>
              <a:rPr lang="en-US" altLang="en-US" sz="1200"/>
              <a:t>A</a:t>
            </a:r>
            <a:r>
              <a:rPr lang="th-TH" altLang="en-US" sz="1200"/>
              <a:t>(</a:t>
            </a:r>
            <a:r>
              <a:rPr lang="en-US" altLang="en-US" sz="1200"/>
              <a:t>i,j</a:t>
            </a:r>
            <a:r>
              <a:rPr lang="th-TH" altLang="en-US" sz="1200"/>
              <a:t>))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if temp &lt; r1,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    B</a:t>
            </a:r>
            <a:r>
              <a:rPr lang="th-TH" altLang="en-US" sz="1200"/>
              <a:t>(</a:t>
            </a:r>
            <a:r>
              <a:rPr lang="en-US" altLang="en-US" sz="1200"/>
              <a:t>i,j</a:t>
            </a:r>
            <a:r>
              <a:rPr lang="th-TH" altLang="en-US" sz="1200"/>
              <a:t>)= </a:t>
            </a:r>
            <a:r>
              <a:rPr lang="en-US" altLang="en-US" sz="1200"/>
              <a:t>m1</a:t>
            </a:r>
            <a:r>
              <a:rPr lang="th-TH" altLang="en-US" sz="1200"/>
              <a:t>*</a:t>
            </a:r>
            <a:r>
              <a:rPr lang="en-US" altLang="en-US" sz="1200"/>
              <a:t>temp;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elseif temp &lt; r2,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    B</a:t>
            </a:r>
            <a:r>
              <a:rPr lang="th-TH" altLang="en-US" sz="1200"/>
              <a:t>(</a:t>
            </a:r>
            <a:r>
              <a:rPr lang="en-US" altLang="en-US" sz="1200"/>
              <a:t>i,j</a:t>
            </a:r>
            <a:r>
              <a:rPr lang="th-TH" altLang="en-US" sz="1200"/>
              <a:t>)= </a:t>
            </a:r>
            <a:r>
              <a:rPr lang="en-US" altLang="en-US" sz="1200"/>
              <a:t>m2</a:t>
            </a:r>
            <a:r>
              <a:rPr lang="th-TH" altLang="en-US" sz="1200"/>
              <a:t>*(</a:t>
            </a:r>
            <a:r>
              <a:rPr lang="en-US" altLang="en-US" sz="1200"/>
              <a:t>temp</a:t>
            </a:r>
            <a:r>
              <a:rPr lang="th-TH" altLang="en-US" sz="1200"/>
              <a:t>-</a:t>
            </a:r>
            <a:r>
              <a:rPr lang="en-US" altLang="en-US" sz="1200"/>
              <a:t>r1</a:t>
            </a:r>
            <a:r>
              <a:rPr lang="th-TH" altLang="en-US" sz="1200"/>
              <a:t>)+</a:t>
            </a:r>
            <a:r>
              <a:rPr lang="en-US" altLang="en-US" sz="1200"/>
              <a:t>s1;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else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    B</a:t>
            </a:r>
            <a:r>
              <a:rPr lang="th-TH" altLang="en-US" sz="1200"/>
              <a:t>(</a:t>
            </a:r>
            <a:r>
              <a:rPr lang="en-US" altLang="en-US" sz="1200"/>
              <a:t>i,j</a:t>
            </a:r>
            <a:r>
              <a:rPr lang="th-TH" altLang="en-US" sz="1200"/>
              <a:t>)= </a:t>
            </a:r>
            <a:r>
              <a:rPr lang="en-US" altLang="en-US" sz="1200"/>
              <a:t>m3</a:t>
            </a:r>
            <a:r>
              <a:rPr lang="th-TH" altLang="en-US" sz="1200"/>
              <a:t>*(</a:t>
            </a:r>
            <a:r>
              <a:rPr lang="en-US" altLang="en-US" sz="1200"/>
              <a:t>temp</a:t>
            </a:r>
            <a:r>
              <a:rPr lang="th-TH" altLang="en-US" sz="1200"/>
              <a:t>-</a:t>
            </a:r>
            <a:r>
              <a:rPr lang="en-US" altLang="en-US" sz="1200"/>
              <a:t>r2</a:t>
            </a:r>
            <a:r>
              <a:rPr lang="th-TH" altLang="en-US" sz="1200"/>
              <a:t>)+</a:t>
            </a:r>
            <a:r>
              <a:rPr lang="en-US" altLang="en-US" sz="1200"/>
              <a:t>s2;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     end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  end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end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figure,imshow</a:t>
            </a:r>
            <a:r>
              <a:rPr lang="th-TH" altLang="en-US" sz="1200"/>
              <a:t>(</a:t>
            </a:r>
            <a:r>
              <a:rPr lang="en-US" altLang="en-US" sz="1200"/>
              <a:t>B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title</a:t>
            </a:r>
            <a:r>
              <a:rPr lang="th-TH" altLang="en-US" sz="1200"/>
              <a:t>(</a:t>
            </a:r>
            <a:r>
              <a:rPr lang="en-US" altLang="en-US" sz="1200"/>
              <a:t>'Processed Image'</a:t>
            </a:r>
            <a:r>
              <a:rPr lang="th-TH" altLang="en-US" sz="1200"/>
              <a:t>)</a:t>
            </a:r>
            <a:r>
              <a:rPr lang="en-US" altLang="en-US" sz="1200"/>
              <a:t>;</a:t>
            </a:r>
            <a:endParaRPr lang="th-TH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283344-FAF7-4825-86C9-03F796E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105-1C3C-4EC5-A59A-E75E1A90490E}" type="slidenum">
              <a:rPr lang="th-TH" altLang="en-US"/>
              <a:pPr/>
              <a:t>33</a:t>
            </a:fld>
            <a:endParaRPr lang="th-TH" altLang="en-US"/>
          </a:p>
        </p:txBody>
      </p:sp>
      <p:sp>
        <p:nvSpPr>
          <p:cNvPr id="739335" name="Rectangle 7">
            <a:extLst>
              <a:ext uri="{FF2B5EF4-FFF2-40B4-BE49-F238E27FC236}">
                <a16:creationId xmlns:a16="http://schemas.microsoft.com/office/drawing/2014/main" id="{F58E847A-1507-4DEA-AB29-90204802A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Bit-plane slicing</a:t>
            </a:r>
            <a:endParaRPr lang="th-TH" altLang="en-US"/>
          </a:p>
        </p:txBody>
      </p:sp>
      <p:sp>
        <p:nvSpPr>
          <p:cNvPr id="739337" name="Rectangle 9">
            <a:extLst>
              <a:ext uri="{FF2B5EF4-FFF2-40B4-BE49-F238E27FC236}">
                <a16:creationId xmlns:a16="http://schemas.microsoft.com/office/drawing/2014/main" id="{390E6F37-089E-4A4B-B62B-60D81D09837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5038" y="1827213"/>
            <a:ext cx="39385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Highlighting the contribution made to total image appearance by specific bits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Suppose each pixel is represented by 8 bits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Higher-order bits contain the majority of the visually significant data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Useful for analyzing the relative importance played by each bit of the image</a:t>
            </a:r>
          </a:p>
          <a:p>
            <a:pPr>
              <a:lnSpc>
                <a:spcPct val="90000"/>
              </a:lnSpc>
            </a:pPr>
            <a:endParaRPr lang="th-TH" altLang="en-US" sz="2100"/>
          </a:p>
        </p:txBody>
      </p:sp>
      <p:grpSp>
        <p:nvGrpSpPr>
          <p:cNvPr id="739342" name="Group 14">
            <a:extLst>
              <a:ext uri="{FF2B5EF4-FFF2-40B4-BE49-F238E27FC236}">
                <a16:creationId xmlns:a16="http://schemas.microsoft.com/office/drawing/2014/main" id="{64297975-AE79-46B1-8DEE-C73AC4FDE47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14600"/>
            <a:ext cx="4362450" cy="2867025"/>
            <a:chOff x="192" y="1584"/>
            <a:chExt cx="2748" cy="1806"/>
          </a:xfrm>
        </p:grpSpPr>
        <p:graphicFrame>
          <p:nvGraphicFramePr>
            <p:cNvPr id="739338" name="Object 10">
              <a:extLst>
                <a:ext uri="{FF2B5EF4-FFF2-40B4-BE49-F238E27FC236}">
                  <a16:creationId xmlns:a16="http://schemas.microsoft.com/office/drawing/2014/main" id="{EE490313-CD03-4706-9ED0-EE047EB63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846"/>
            <a:ext cx="2604" cy="1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343" name="Bitmap Image" r:id="rId3" imgW="2390476" imgH="1324160" progId="Paint.Picture">
                    <p:embed/>
                  </p:oleObj>
                </mc:Choice>
                <mc:Fallback>
                  <p:oleObj name="Bitmap Image" r:id="rId3" imgW="2390476" imgH="1324160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6000" contrast="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846"/>
                          <a:ext cx="2604" cy="14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9339" name="Text Box 11">
              <a:extLst>
                <a:ext uri="{FF2B5EF4-FFF2-40B4-BE49-F238E27FC236}">
                  <a16:creationId xmlns:a16="http://schemas.microsoft.com/office/drawing/2014/main" id="{70944F38-6E99-4789-B7E7-016F928C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1584"/>
              <a:ext cx="12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Bit-plane 7</a:t>
              </a:r>
            </a:p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(most significant)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9340" name="Text Box 12">
              <a:extLst>
                <a:ext uri="{FF2B5EF4-FFF2-40B4-BE49-F238E27FC236}">
                  <a16:creationId xmlns:a16="http://schemas.microsoft.com/office/drawing/2014/main" id="{0570F902-C5EF-4EA6-AF81-451D49E8D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3024"/>
              <a:ext cx="12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Bit-plane 0</a:t>
              </a:r>
            </a:p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(least significant)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9341" name="Text Box 13">
              <a:extLst>
                <a:ext uri="{FF2B5EF4-FFF2-40B4-BE49-F238E27FC236}">
                  <a16:creationId xmlns:a16="http://schemas.microsoft.com/office/drawing/2014/main" id="{C1154AC9-F821-4146-8386-01C113A5D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32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cs typeface="Tahoma" panose="020B0604030504040204" pitchFamily="34" charset="0"/>
                </a:rPr>
                <a:t>One 8-bit byte</a:t>
              </a:r>
              <a:endParaRPr lang="th-TH" altLang="en-US" sz="16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2397-0B43-42AE-96F8-969B778C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A53-38E6-4601-A000-BA462ED0A154}" type="slidenum">
              <a:rPr lang="th-TH" altLang="en-US"/>
              <a:pPr/>
              <a:t>34</a:t>
            </a:fld>
            <a:endParaRPr lang="th-TH" altLang="en-US"/>
          </a:p>
        </p:txBody>
      </p:sp>
      <p:sp>
        <p:nvSpPr>
          <p:cNvPr id="740359" name="Rectangle 7">
            <a:extLst>
              <a:ext uri="{FF2B5EF4-FFF2-40B4-BE49-F238E27FC236}">
                <a16:creationId xmlns:a16="http://schemas.microsoft.com/office/drawing/2014/main" id="{78A3BF1E-4D72-4462-9C45-2D1584BCB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th-TH" altLang="en-US"/>
          </a:p>
        </p:txBody>
      </p:sp>
      <p:sp>
        <p:nvSpPr>
          <p:cNvPr id="740361" name="Rectangle 9">
            <a:extLst>
              <a:ext uri="{FF2B5EF4-FFF2-40B4-BE49-F238E27FC236}">
                <a16:creationId xmlns:a16="http://schemas.microsoft.com/office/drawing/2014/main" id="{969D7BF8-F2A0-4E4F-A302-2A432157C92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The (binary) image for bit-plane 7 can be obtained by processing the input image with a thresholding gray-level transformation.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Map all levels between 0 and 127 to 0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Map all levels between 129 and 255 to 255</a:t>
            </a:r>
          </a:p>
          <a:p>
            <a:pPr lvl="1">
              <a:lnSpc>
                <a:spcPct val="90000"/>
              </a:lnSpc>
            </a:pPr>
            <a:endParaRPr lang="th-TH" altLang="en-US" sz="1900"/>
          </a:p>
        </p:txBody>
      </p:sp>
      <p:grpSp>
        <p:nvGrpSpPr>
          <p:cNvPr id="740363" name="Group 11">
            <a:extLst>
              <a:ext uri="{FF2B5EF4-FFF2-40B4-BE49-F238E27FC236}">
                <a16:creationId xmlns:a16="http://schemas.microsoft.com/office/drawing/2014/main" id="{281D19CF-A9A4-4A74-A29C-3E7F349EF4F5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1947863"/>
            <a:ext cx="3592512" cy="3754437"/>
            <a:chOff x="336" y="1346"/>
            <a:chExt cx="2604" cy="2735"/>
          </a:xfrm>
        </p:grpSpPr>
        <p:graphicFrame>
          <p:nvGraphicFramePr>
            <p:cNvPr id="740360" name="Object 8">
              <a:extLst>
                <a:ext uri="{FF2B5EF4-FFF2-40B4-BE49-F238E27FC236}">
                  <a16:creationId xmlns:a16="http://schemas.microsoft.com/office/drawing/2014/main" id="{F7E003BC-E874-42DC-93BF-3B455FF09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46"/>
            <a:ext cx="2604" cy="2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364" name="Bitmap Image" r:id="rId3" imgW="2752381" imgH="2580952" progId="Paint.Picture">
                    <p:embed/>
                  </p:oleObj>
                </mc:Choice>
                <mc:Fallback>
                  <p:oleObj name="Bitmap Image" r:id="rId3" imgW="2752381" imgH="2580952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46"/>
                          <a:ext cx="2604" cy="24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0362" name="Text Box 10">
              <a:extLst>
                <a:ext uri="{FF2B5EF4-FFF2-40B4-BE49-F238E27FC236}">
                  <a16:creationId xmlns:a16="http://schemas.microsoft.com/office/drawing/2014/main" id="{5B41BFF4-D73B-4EDC-A200-3EE159383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2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latin typeface="Tahoma" panose="020B0604030504040204" pitchFamily="34" charset="0"/>
                  <a:cs typeface="Tahoma" panose="020B0604030504040204" pitchFamily="34" charset="0"/>
                </a:rPr>
                <a:t>An 8-bit fractal image</a:t>
              </a:r>
              <a:endParaRPr lang="th-TH" altLang="en-US" sz="2000" b="1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8505CFA7-536B-492B-BE39-47E9D119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3CC8-B603-4E5F-9D0A-9503379A4B9C}" type="slidenum">
              <a:rPr lang="th-TH" altLang="en-US"/>
              <a:pPr/>
              <a:t>35</a:t>
            </a:fld>
            <a:endParaRPr lang="th-TH" altLang="en-US"/>
          </a:p>
        </p:txBody>
      </p:sp>
      <p:graphicFrame>
        <p:nvGraphicFramePr>
          <p:cNvPr id="741384" name="Object 8">
            <a:extLst>
              <a:ext uri="{FF2B5EF4-FFF2-40B4-BE49-F238E27FC236}">
                <a16:creationId xmlns:a16="http://schemas.microsoft.com/office/drawing/2014/main" id="{52C0F138-C75A-4D6B-9142-09CC5E2FD333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76200" y="1865313"/>
          <a:ext cx="5105400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2" name="Bitmap Image" r:id="rId3" imgW="3943901" imgH="3858164" progId="Paint.Picture">
                  <p:embed/>
                </p:oleObj>
              </mc:Choice>
              <mc:Fallback>
                <p:oleObj name="Bitmap Image" r:id="rId3" imgW="3943901" imgH="385816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865313"/>
                        <a:ext cx="5105400" cy="499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3" name="Rectangle 7">
            <a:extLst>
              <a:ext uri="{FF2B5EF4-FFF2-40B4-BE49-F238E27FC236}">
                <a16:creationId xmlns:a16="http://schemas.microsoft.com/office/drawing/2014/main" id="{0A44BC64-3034-4ECF-A393-5BEB66BAA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 bit planes</a:t>
            </a:r>
            <a:endParaRPr lang="th-TH" altLang="en-US"/>
          </a:p>
        </p:txBody>
      </p:sp>
      <p:graphicFrame>
        <p:nvGraphicFramePr>
          <p:cNvPr id="741411" name="Group 35">
            <a:extLst>
              <a:ext uri="{FF2B5EF4-FFF2-40B4-BE49-F238E27FC236}">
                <a16:creationId xmlns:a16="http://schemas.microsoft.com/office/drawing/2014/main" id="{90235E51-2C12-4046-9B2B-E07C10E248CB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2438400"/>
          <a:ext cx="3581400" cy="30480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416311454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93155276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0856168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872131174"/>
                    </a:ext>
                  </a:extLst>
                </a:gridCol>
              </a:tblGrid>
              <a:tr h="10144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7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6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55802"/>
                  </a:ext>
                </a:extLst>
              </a:tr>
              <a:tr h="1019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5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4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3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89895"/>
                  </a:ext>
                </a:extLst>
              </a:tr>
              <a:tr h="1014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2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1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Bit-plane 0</a:t>
                      </a:r>
                      <a:endParaRPr kumimoji="0" lang="th-TH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055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FA413CA-7C0B-40C8-8B9C-E4390E2B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0EE5-CB2B-4E43-AF18-3BC73A25B47D}" type="slidenum">
              <a:rPr lang="th-TH" altLang="en-US"/>
              <a:pPr/>
              <a:t>36</a:t>
            </a:fld>
            <a:endParaRPr lang="th-TH" altLang="en-US"/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74F7903A-8141-4FC6-A6B4-03EA8B3CD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013" y="404813"/>
            <a:ext cx="7313612" cy="6048375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600"/>
              <a:t>% </a:t>
            </a:r>
            <a:r>
              <a:rPr lang="en-US" altLang="en-US" sz="1600"/>
              <a:t>Bit</a:t>
            </a:r>
            <a:r>
              <a:rPr lang="th-TH" altLang="en-US" sz="1600"/>
              <a:t>-</a:t>
            </a:r>
            <a:r>
              <a:rPr lang="en-US" altLang="en-US" sz="1600"/>
              <a:t>Plane Slicing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600"/>
              <a:t>%%%%%%%%%%%%%%%%%%%%%%%%%%%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600"/>
              <a:t>% </a:t>
            </a:r>
            <a:r>
              <a:rPr lang="en-US" altLang="en-US" sz="1600"/>
              <a:t>1</a:t>
            </a:r>
            <a:r>
              <a:rPr lang="th-TH" altLang="en-US" sz="1600"/>
              <a:t>) </a:t>
            </a:r>
            <a:r>
              <a:rPr lang="en-US" altLang="en-US" sz="1600"/>
              <a:t>Read Image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en-US" sz="1600"/>
              <a:t>%%%%%%%%%%%%%%%%%%%%%%%%%%%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fname </a:t>
            </a:r>
            <a:r>
              <a:rPr lang="th-TH" altLang="en-US" sz="1600"/>
              <a:t>= </a:t>
            </a:r>
            <a:r>
              <a:rPr lang="en-US" altLang="en-US" sz="1600"/>
              <a:t>'Fig3.13</a:t>
            </a:r>
            <a:r>
              <a:rPr lang="th-TH" altLang="en-US" sz="1600"/>
              <a:t>.</a:t>
            </a:r>
            <a:r>
              <a:rPr lang="en-US" altLang="en-US" sz="1600"/>
              <a:t>jpg';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A</a:t>
            </a:r>
            <a:r>
              <a:rPr lang="th-TH" altLang="en-US" sz="1600"/>
              <a:t>=</a:t>
            </a:r>
            <a:r>
              <a:rPr lang="en-US" altLang="en-US" sz="1600"/>
              <a:t>imread</a:t>
            </a:r>
            <a:r>
              <a:rPr lang="th-TH" altLang="en-US" sz="1600"/>
              <a:t>(</a:t>
            </a:r>
            <a:r>
              <a:rPr lang="en-US" altLang="en-US" sz="1600"/>
              <a:t>fname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info</a:t>
            </a:r>
            <a:r>
              <a:rPr lang="th-TH" altLang="en-US" sz="1600"/>
              <a:t>=</a:t>
            </a:r>
            <a:r>
              <a:rPr lang="en-US" altLang="en-US" sz="1600"/>
              <a:t>imfinfo</a:t>
            </a:r>
            <a:r>
              <a:rPr lang="th-TH" altLang="en-US" sz="1600"/>
              <a:t>(</a:t>
            </a:r>
            <a:r>
              <a:rPr lang="en-US" altLang="en-US" sz="1600"/>
              <a:t>fname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rows</a:t>
            </a:r>
            <a:r>
              <a:rPr lang="th-TH" altLang="en-US" sz="1600"/>
              <a:t>=</a:t>
            </a:r>
            <a:r>
              <a:rPr lang="en-US" altLang="en-US" sz="1600"/>
              <a:t>info</a:t>
            </a:r>
            <a:r>
              <a:rPr lang="th-TH" altLang="en-US" sz="1600"/>
              <a:t>.</a:t>
            </a:r>
            <a:r>
              <a:rPr lang="en-US" altLang="en-US" sz="1600"/>
              <a:t>Height;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cols</a:t>
            </a:r>
            <a:r>
              <a:rPr lang="th-TH" altLang="en-US" sz="1600"/>
              <a:t>=</a:t>
            </a:r>
            <a:r>
              <a:rPr lang="en-US" altLang="en-US" sz="1600"/>
              <a:t>info</a:t>
            </a:r>
            <a:r>
              <a:rPr lang="th-TH" altLang="en-US" sz="1600"/>
              <a:t>.</a:t>
            </a:r>
            <a:r>
              <a:rPr lang="en-US" altLang="en-US" sz="1600"/>
              <a:t>Width;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figure,imshow</a:t>
            </a:r>
            <a:r>
              <a:rPr lang="th-TH" altLang="en-US" sz="1600"/>
              <a:t>(</a:t>
            </a:r>
            <a:r>
              <a:rPr lang="en-US" altLang="en-US" sz="1600"/>
              <a:t>A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title</a:t>
            </a:r>
            <a:r>
              <a:rPr lang="th-TH" altLang="en-US" sz="1600"/>
              <a:t>(</a:t>
            </a:r>
            <a:r>
              <a:rPr lang="en-US" altLang="en-US" sz="1600"/>
              <a:t>'Original Image </a:t>
            </a:r>
            <a:r>
              <a:rPr lang="th-TH" altLang="en-US" sz="1600"/>
              <a:t>(</a:t>
            </a:r>
            <a:r>
              <a:rPr lang="en-US" altLang="en-US" sz="1600"/>
              <a:t>Image A</a:t>
            </a:r>
            <a:r>
              <a:rPr lang="th-TH" altLang="en-US" sz="1600"/>
              <a:t>)</a:t>
            </a:r>
            <a:r>
              <a:rPr lang="en-US" altLang="en-US" sz="1600"/>
              <a:t>'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P7</a:t>
            </a:r>
            <a:r>
              <a:rPr lang="th-TH" altLang="en-US" sz="1600"/>
              <a:t>=</a:t>
            </a:r>
            <a:r>
              <a:rPr lang="en-US" altLang="en-US" sz="1600"/>
              <a:t>bitshift</a:t>
            </a:r>
            <a:r>
              <a:rPr lang="th-TH" altLang="en-US" sz="1600"/>
              <a:t>(</a:t>
            </a:r>
            <a:r>
              <a:rPr lang="en-US" altLang="en-US" sz="1600"/>
              <a:t>A,-7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P7</a:t>
            </a:r>
            <a:r>
              <a:rPr lang="th-TH" altLang="en-US" sz="1600"/>
              <a:t>=</a:t>
            </a:r>
            <a:r>
              <a:rPr lang="en-US" altLang="en-US" sz="1600"/>
              <a:t>bitand</a:t>
            </a:r>
            <a:r>
              <a:rPr lang="th-TH" altLang="en-US" sz="1600"/>
              <a:t>(</a:t>
            </a:r>
            <a:r>
              <a:rPr lang="en-US" altLang="en-US" sz="1600"/>
              <a:t>P7,1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figure,imshow</a:t>
            </a:r>
            <a:r>
              <a:rPr lang="th-TH" altLang="en-US" sz="1600"/>
              <a:t>(</a:t>
            </a:r>
            <a:r>
              <a:rPr lang="en-US" altLang="en-US" sz="1600"/>
              <a:t>P7,</a:t>
            </a:r>
            <a:r>
              <a:rPr lang="th-TH" altLang="en-US" sz="1600"/>
              <a:t>[</a:t>
            </a:r>
            <a:r>
              <a:rPr lang="en-US" altLang="en-US" sz="1600"/>
              <a:t>0,1</a:t>
            </a:r>
            <a:r>
              <a:rPr lang="th-TH" altLang="en-US" sz="1600"/>
              <a:t>])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title</a:t>
            </a:r>
            <a:r>
              <a:rPr lang="th-TH" altLang="en-US" sz="1600"/>
              <a:t>(</a:t>
            </a:r>
            <a:r>
              <a:rPr lang="en-US" altLang="en-US" sz="1600"/>
              <a:t>'Plane 7'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P6</a:t>
            </a:r>
            <a:r>
              <a:rPr lang="th-TH" altLang="en-US" sz="1600"/>
              <a:t>=</a:t>
            </a:r>
            <a:r>
              <a:rPr lang="en-US" altLang="en-US" sz="1600"/>
              <a:t>bitand</a:t>
            </a:r>
            <a:r>
              <a:rPr lang="th-TH" altLang="en-US" sz="1600"/>
              <a:t>(</a:t>
            </a:r>
            <a:r>
              <a:rPr lang="en-US" altLang="en-US" sz="1600"/>
              <a:t>bitshift</a:t>
            </a:r>
            <a:r>
              <a:rPr lang="th-TH" altLang="en-US" sz="1600"/>
              <a:t>(</a:t>
            </a:r>
            <a:r>
              <a:rPr lang="en-US" altLang="en-US" sz="1600"/>
              <a:t>A,-6</a:t>
            </a:r>
            <a:r>
              <a:rPr lang="th-TH" altLang="en-US" sz="1600"/>
              <a:t>)</a:t>
            </a:r>
            <a:r>
              <a:rPr lang="en-US" altLang="en-US" sz="1600"/>
              <a:t>,1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figure,imshow</a:t>
            </a:r>
            <a:r>
              <a:rPr lang="th-TH" altLang="en-US" sz="1600"/>
              <a:t>(</a:t>
            </a:r>
            <a:r>
              <a:rPr lang="en-US" altLang="en-US" sz="1600"/>
              <a:t>P6,</a:t>
            </a:r>
            <a:r>
              <a:rPr lang="th-TH" altLang="en-US" sz="1600"/>
              <a:t>[</a:t>
            </a:r>
            <a:r>
              <a:rPr lang="en-US" altLang="en-US" sz="1600"/>
              <a:t>0,1</a:t>
            </a:r>
            <a:r>
              <a:rPr lang="th-TH" altLang="en-US" sz="1600"/>
              <a:t>])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title</a:t>
            </a:r>
            <a:r>
              <a:rPr lang="th-TH" altLang="en-US" sz="1600"/>
              <a:t>(</a:t>
            </a:r>
            <a:r>
              <a:rPr lang="en-US" altLang="en-US" sz="1600"/>
              <a:t>'Plane 6'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P5</a:t>
            </a:r>
            <a:r>
              <a:rPr lang="th-TH" altLang="en-US" sz="1600"/>
              <a:t>=</a:t>
            </a:r>
            <a:r>
              <a:rPr lang="en-US" altLang="en-US" sz="1600"/>
              <a:t>bitand</a:t>
            </a:r>
            <a:r>
              <a:rPr lang="th-TH" altLang="en-US" sz="1600"/>
              <a:t>(</a:t>
            </a:r>
            <a:r>
              <a:rPr lang="en-US" altLang="en-US" sz="1600"/>
              <a:t>bitshift</a:t>
            </a:r>
            <a:r>
              <a:rPr lang="th-TH" altLang="en-US" sz="1600"/>
              <a:t>(</a:t>
            </a:r>
            <a:r>
              <a:rPr lang="en-US" altLang="en-US" sz="1600"/>
              <a:t>A,-5</a:t>
            </a:r>
            <a:r>
              <a:rPr lang="th-TH" altLang="en-US" sz="1600"/>
              <a:t>)</a:t>
            </a:r>
            <a:r>
              <a:rPr lang="en-US" altLang="en-US" sz="1600"/>
              <a:t>,1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figure,imshow</a:t>
            </a:r>
            <a:r>
              <a:rPr lang="th-TH" altLang="en-US" sz="1600"/>
              <a:t>(</a:t>
            </a:r>
            <a:r>
              <a:rPr lang="en-US" altLang="en-US" sz="1600"/>
              <a:t>P5,</a:t>
            </a:r>
            <a:r>
              <a:rPr lang="th-TH" altLang="en-US" sz="1600"/>
              <a:t>[</a:t>
            </a:r>
            <a:r>
              <a:rPr lang="en-US" altLang="en-US" sz="1600"/>
              <a:t>0,1</a:t>
            </a:r>
            <a:r>
              <a:rPr lang="th-TH" altLang="en-US" sz="1600"/>
              <a:t>])</a:t>
            </a:r>
            <a:r>
              <a:rPr lang="en-US" altLang="en-US" sz="1600"/>
              <a:t>;</a:t>
            </a:r>
            <a:endParaRPr lang="th-TH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title</a:t>
            </a:r>
            <a:r>
              <a:rPr lang="th-TH" altLang="en-US" sz="1600"/>
              <a:t>(</a:t>
            </a:r>
            <a:r>
              <a:rPr lang="en-US" altLang="en-US" sz="1600"/>
              <a:t>'Plane 5'</a:t>
            </a:r>
            <a:r>
              <a:rPr lang="th-TH" altLang="en-US" sz="1600"/>
              <a:t>)</a:t>
            </a:r>
            <a:r>
              <a:rPr lang="en-US" altLang="en-US" sz="1600"/>
              <a:t>;</a:t>
            </a:r>
            <a:endParaRPr lang="th-TH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736BFA-3108-45EE-A972-7C14DF89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AD7-67C1-47F6-A0FC-4ADFD404F12F}" type="slidenum">
              <a:rPr lang="th-TH" altLang="en-US"/>
              <a:pPr/>
              <a:t>4</a:t>
            </a:fld>
            <a:endParaRPr lang="th-TH" altLang="en-US"/>
          </a:p>
        </p:txBody>
      </p:sp>
      <p:sp>
        <p:nvSpPr>
          <p:cNvPr id="829442" name="Rectangle 1026">
            <a:extLst>
              <a:ext uri="{FF2B5EF4-FFF2-40B4-BE49-F238E27FC236}">
                <a16:creationId xmlns:a16="http://schemas.microsoft.com/office/drawing/2014/main" id="{04BDEF9F-2284-4C7F-942E-1347EEC39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images</a:t>
            </a:r>
            <a:endParaRPr lang="th-TH" altLang="en-US"/>
          </a:p>
        </p:txBody>
      </p:sp>
      <p:sp>
        <p:nvSpPr>
          <p:cNvPr id="829443" name="Rectangle 1027">
            <a:extLst>
              <a:ext uri="{FF2B5EF4-FFF2-40B4-BE49-F238E27FC236}">
                <a16:creationId xmlns:a16="http://schemas.microsoft.com/office/drawing/2014/main" id="{5832012A-C645-4DE6-BFD3-3BB29DD0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For human visual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The visual evaluation of image quality is a highly subjective process.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It is hard to standardize the definition of a good image.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For machine perception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The evaluation task is easier.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A good image is one which gives the best machine recognition results.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A certain amount of trial and error usually is required before a particular image enhancement approach is selected.</a:t>
            </a:r>
            <a:endParaRPr lang="th-TH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8915EC9-D604-4673-A959-7BB10D5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1B16-5513-46EF-91F8-9AFE26C08075}" type="slidenum">
              <a:rPr lang="th-TH" altLang="en-US"/>
              <a:pPr/>
              <a:t>5</a:t>
            </a:fld>
            <a:endParaRPr lang="th-TH" altLang="en-US"/>
          </a:p>
        </p:txBody>
      </p:sp>
      <p:graphicFrame>
        <p:nvGraphicFramePr>
          <p:cNvPr id="830469" name="Object 5">
            <a:extLst>
              <a:ext uri="{FF2B5EF4-FFF2-40B4-BE49-F238E27FC236}">
                <a16:creationId xmlns:a16="http://schemas.microsoft.com/office/drawing/2014/main" id="{E42B3B6A-C4DE-4832-9517-7C71A6F8B7BD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438150" y="2386013"/>
          <a:ext cx="41338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1" name="Bitmap Image" r:id="rId3" imgW="2666667" imgH="2295238" progId="Paint.Picture">
                  <p:embed/>
                </p:oleObj>
              </mc:Choice>
              <mc:Fallback>
                <p:oleObj name="Bitmap Image" r:id="rId3" imgW="2666667" imgH="22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386013"/>
                        <a:ext cx="4133850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66" name="Rectangle 2">
            <a:extLst>
              <a:ext uri="{FF2B5EF4-FFF2-40B4-BE49-F238E27FC236}">
                <a16:creationId xmlns:a16="http://schemas.microsoft.com/office/drawing/2014/main" id="{41769DD6-AD4E-4080-A94C-48A63EE5B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Spatial Domain</a:t>
            </a:r>
            <a:endParaRPr lang="th-TH" altLang="en-US"/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D55D24A0-FB5C-42A5-85C6-4DD39A8B4F0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8363" y="1827213"/>
            <a:ext cx="40052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Procedures that operate directly on pixels.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g(x,y) = T[f(x,y)]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where </a:t>
            </a:r>
          </a:p>
          <a:p>
            <a:pPr lvl="1">
              <a:lnSpc>
                <a:spcPct val="90000"/>
              </a:lnSpc>
            </a:pP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f(x,y) </a:t>
            </a:r>
            <a:r>
              <a:rPr lang="en-US" altLang="en-US" sz="2100"/>
              <a:t>is the input image</a:t>
            </a:r>
          </a:p>
          <a:p>
            <a:pPr lvl="1">
              <a:lnSpc>
                <a:spcPct val="90000"/>
              </a:lnSpc>
            </a:pP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en-US" sz="2100"/>
              <a:t>is the processed image</a:t>
            </a:r>
          </a:p>
          <a:p>
            <a:pPr lvl="1">
              <a:lnSpc>
                <a:spcPct val="90000"/>
              </a:lnSpc>
            </a:pP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100"/>
              <a:t>is an operator on </a:t>
            </a: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100"/>
              <a:t>defined over some neighborhood of </a:t>
            </a:r>
            <a:r>
              <a:rPr lang="en-US" altLang="en-US" sz="21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endParaRPr lang="th-TH" altLang="en-US" sz="2100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A4CEA17C-C9C1-49E7-B5DA-0ED9B437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133-80EB-4396-AE9B-F84B0B0DD0D1}" type="slidenum">
              <a:rPr lang="th-TH" altLang="en-US"/>
              <a:pPr/>
              <a:t>6</a:t>
            </a:fld>
            <a:endParaRPr lang="th-TH" altLang="en-US"/>
          </a:p>
        </p:txBody>
      </p:sp>
      <p:sp>
        <p:nvSpPr>
          <p:cNvPr id="729097" name="Rectangle 9">
            <a:extLst>
              <a:ext uri="{FF2B5EF4-FFF2-40B4-BE49-F238E27FC236}">
                <a16:creationId xmlns:a16="http://schemas.microsoft.com/office/drawing/2014/main" id="{2C7128E3-E2A0-4F0D-891A-8C4BBA5EE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Mask/Filter</a:t>
            </a:r>
            <a:endParaRPr lang="th-TH" altLang="en-US"/>
          </a:p>
        </p:txBody>
      </p:sp>
      <p:sp>
        <p:nvSpPr>
          <p:cNvPr id="729099" name="Rectangle 11">
            <a:extLst>
              <a:ext uri="{FF2B5EF4-FFF2-40B4-BE49-F238E27FC236}">
                <a16:creationId xmlns:a16="http://schemas.microsoft.com/office/drawing/2014/main" id="{188BBD7F-8128-429D-8766-E3E0BEDBD06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57400"/>
            <a:ext cx="472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Neighborhood of a point (x,y) can be defined by using a square/rectangular (common used) or circular subimage area centered at (x,y)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The center of the subimage is moved from pixel to pixel starting at the top of the corner</a:t>
            </a:r>
            <a:endParaRPr lang="th-TH" altLang="en-US" sz="2500"/>
          </a:p>
        </p:txBody>
      </p:sp>
      <p:graphicFrame>
        <p:nvGraphicFramePr>
          <p:cNvPr id="729127" name="Group 39">
            <a:extLst>
              <a:ext uri="{FF2B5EF4-FFF2-40B4-BE49-F238E27FC236}">
                <a16:creationId xmlns:a16="http://schemas.microsoft.com/office/drawing/2014/main" id="{C3EA86C2-482A-40B2-95FB-EBF300FC1D1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667000"/>
          <a:ext cx="2438400" cy="24987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1455346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79818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6893147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707173"/>
                  </a:ext>
                </a:extLst>
              </a:tr>
              <a:tr h="831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ngsana New" panose="02020603050405020304" pitchFamily="18" charset="-34"/>
                        </a:rPr>
                        <a:t>•</a:t>
                      </a:r>
                      <a:endParaRPr kumimoji="0" lang="th-TH" altLang="en-US" sz="4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640272"/>
                  </a:ext>
                </a:extLst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48875"/>
                  </a:ext>
                </a:extLst>
              </a:tr>
            </a:tbl>
          </a:graphicData>
        </a:graphic>
      </p:graphicFrame>
      <p:sp>
        <p:nvSpPr>
          <p:cNvPr id="729123" name="Text Box 35">
            <a:extLst>
              <a:ext uri="{FF2B5EF4-FFF2-40B4-BE49-F238E27FC236}">
                <a16:creationId xmlns:a16="http://schemas.microsoft.com/office/drawing/2014/main" id="{6768EBE7-0BEF-4F97-AB58-F8FC796C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71800"/>
            <a:ext cx="75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endParaRPr lang="th-TH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9124" name="AutoShape 36">
            <a:extLst>
              <a:ext uri="{FF2B5EF4-FFF2-40B4-BE49-F238E27FC236}">
                <a16:creationId xmlns:a16="http://schemas.microsoft.com/office/drawing/2014/main" id="{73D07909-1AB0-4203-B6E5-7BE295D49F82}"/>
              </a:ext>
            </a:extLst>
          </p:cNvPr>
          <p:cNvCxnSpPr>
            <a:cxnSpLocks noChangeShapeType="1"/>
            <a:stCxn id="729123" idx="2"/>
          </p:cNvCxnSpPr>
          <p:nvPr/>
        </p:nvCxnSpPr>
        <p:spPr bwMode="auto">
          <a:xfrm rot="5400000">
            <a:off x="2474119" y="3332956"/>
            <a:ext cx="473075" cy="6651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340465-76C4-43E4-A53A-52F12D6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EE6B-15BD-44E9-B3E9-7FE811349E2E}" type="slidenum">
              <a:rPr lang="th-TH" altLang="en-US"/>
              <a:pPr/>
              <a:t>7</a:t>
            </a:fld>
            <a:endParaRPr lang="th-TH" altLang="en-US"/>
          </a:p>
        </p:txBody>
      </p:sp>
      <p:sp>
        <p:nvSpPr>
          <p:cNvPr id="835586" name="Rectangle 2">
            <a:extLst>
              <a:ext uri="{FF2B5EF4-FFF2-40B4-BE49-F238E27FC236}">
                <a16:creationId xmlns:a16="http://schemas.microsoft.com/office/drawing/2014/main" id="{0A1961B1-96F1-4C0B-90EA-41CB6E782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Processing</a:t>
            </a:r>
            <a:endParaRPr lang="th-TH" altLang="en-US"/>
          </a:p>
        </p:txBody>
      </p:sp>
      <p:sp>
        <p:nvSpPr>
          <p:cNvPr id="835588" name="Rectangle 4">
            <a:extLst>
              <a:ext uri="{FF2B5EF4-FFF2-40B4-BE49-F238E27FC236}">
                <a16:creationId xmlns:a16="http://schemas.microsoft.com/office/drawing/2014/main" id="{4480D834-7D3A-407A-9AFA-39603CB52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Neighborhood = 1x1 pixel</a:t>
            </a:r>
          </a:p>
          <a:p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500"/>
              <a:t> depends on only the value of </a:t>
            </a:r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/>
              <a:t> at </a:t>
            </a:r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500"/>
              <a:t> = gray level (or intensity or mapping) transformation function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5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= T(r)</a:t>
            </a:r>
          </a:p>
          <a:p>
            <a:r>
              <a:rPr lang="en-US" altLang="en-US" sz="2500"/>
              <a:t>Where </a:t>
            </a:r>
          </a:p>
          <a:p>
            <a:pPr lvl="1"/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100"/>
              <a:t> = gray level of </a:t>
            </a:r>
            <a:r>
              <a:rPr lang="en-US" altLang="en-US" sz="29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f(x,y)</a:t>
            </a:r>
          </a:p>
          <a:p>
            <a:pPr lvl="1"/>
            <a:r>
              <a:rPr lang="en-US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100"/>
              <a:t> = gray level of </a:t>
            </a:r>
            <a:r>
              <a:rPr lang="en-US" altLang="en-US" sz="29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g(x,y)</a:t>
            </a:r>
            <a:endParaRPr lang="th-TH" altLang="en-US" sz="2900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AB54C44-CC2F-4A1E-AAEA-C2508D7C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F115-CA35-4A13-829B-06A842C55AE6}" type="slidenum">
              <a:rPr lang="th-TH" altLang="en-US"/>
              <a:pPr/>
              <a:t>8</a:t>
            </a:fld>
            <a:endParaRPr lang="th-TH" altLang="en-US"/>
          </a:p>
        </p:txBody>
      </p:sp>
      <p:sp>
        <p:nvSpPr>
          <p:cNvPr id="837634" name="Rectangle 2">
            <a:extLst>
              <a:ext uri="{FF2B5EF4-FFF2-40B4-BE49-F238E27FC236}">
                <a16:creationId xmlns:a16="http://schemas.microsoft.com/office/drawing/2014/main" id="{64F1D8DD-4779-4348-8391-EBBF2B896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Stretching</a:t>
            </a:r>
            <a:endParaRPr lang="th-TH" altLang="en-US"/>
          </a:p>
        </p:txBody>
      </p:sp>
      <p:graphicFrame>
        <p:nvGraphicFramePr>
          <p:cNvPr id="837635" name="Object 3">
            <a:extLst>
              <a:ext uri="{FF2B5EF4-FFF2-40B4-BE49-F238E27FC236}">
                <a16:creationId xmlns:a16="http://schemas.microsoft.com/office/drawing/2014/main" id="{D7BC4F36-5CB9-43DD-A10D-3AB40B5FC90E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377950" y="1827213"/>
          <a:ext cx="35734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37" name="Bitmap Image" r:id="rId3" imgW="1809524" imgH="1809524" progId="Paint.Picture">
                  <p:embed/>
                </p:oleObj>
              </mc:Choice>
              <mc:Fallback>
                <p:oleObj name="Bitmap Image" r:id="rId3" imgW="1809524" imgH="18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827213"/>
                        <a:ext cx="35734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36" name="Rectangle 4">
            <a:extLst>
              <a:ext uri="{FF2B5EF4-FFF2-40B4-BE49-F238E27FC236}">
                <a16:creationId xmlns:a16="http://schemas.microsoft.com/office/drawing/2014/main" id="{D6F54F2E-3DD8-4D67-B59F-97E5C73F52E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r>
              <a:rPr lang="en-US" altLang="en-US" sz="2500"/>
              <a:t>Produce higher contrast than the original by </a:t>
            </a:r>
          </a:p>
          <a:p>
            <a:pPr lvl="1"/>
            <a:r>
              <a:rPr lang="en-US" altLang="en-US" sz="2100"/>
              <a:t>darkening the levels below m in the original image</a:t>
            </a:r>
          </a:p>
          <a:p>
            <a:pPr lvl="1"/>
            <a:r>
              <a:rPr lang="en-US" altLang="en-US" sz="2100"/>
              <a:t>Brightening the levels above m in the original image</a:t>
            </a:r>
            <a:endParaRPr lang="th-TH" altLang="en-US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02275FE-15D9-42F5-9382-E7369A9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E4EA-7C26-4CB5-AE08-E38C3EFEE47F}" type="slidenum">
              <a:rPr lang="th-TH" altLang="en-US"/>
              <a:pPr/>
              <a:t>9</a:t>
            </a:fld>
            <a:endParaRPr lang="th-TH" altLang="en-US"/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98B7E123-C8B7-4579-91DA-3100DA11E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Thresholding </a:t>
            </a:r>
            <a:endParaRPr lang="th-TH" altLang="en-US"/>
          </a:p>
        </p:txBody>
      </p:sp>
      <p:graphicFrame>
        <p:nvGraphicFramePr>
          <p:cNvPr id="838659" name="Object 3">
            <a:extLst>
              <a:ext uri="{FF2B5EF4-FFF2-40B4-BE49-F238E27FC236}">
                <a16:creationId xmlns:a16="http://schemas.microsoft.com/office/drawing/2014/main" id="{92BA4781-070D-446A-8D97-B0BF9B801E3F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370013" y="1957388"/>
          <a:ext cx="3592512" cy="385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61" name="Bitmap Image" r:id="rId3" imgW="1961905" imgH="1828571" progId="Paint.Picture">
                  <p:embed/>
                </p:oleObj>
              </mc:Choice>
              <mc:Fallback>
                <p:oleObj name="Bitmap Image" r:id="rId3" imgW="1961905" imgH="18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957388"/>
                        <a:ext cx="3592512" cy="385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0" name="Rectangle 4">
            <a:extLst>
              <a:ext uri="{FF2B5EF4-FFF2-40B4-BE49-F238E27FC236}">
                <a16:creationId xmlns:a16="http://schemas.microsoft.com/office/drawing/2014/main" id="{CFF94182-A51F-434C-86DB-BC15F274AC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89525" y="1827213"/>
            <a:ext cx="3594100" cy="4114800"/>
          </a:xfrm>
        </p:spPr>
        <p:txBody>
          <a:bodyPr/>
          <a:lstStyle/>
          <a:p>
            <a:r>
              <a:rPr lang="en-US" altLang="en-US" sz="2500"/>
              <a:t>Produce a two-level (binary) image</a:t>
            </a:r>
          </a:p>
          <a:p>
            <a:endParaRPr lang="th-TH" alt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ngsana New" panose="02020603050405020304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ngsana New" panose="02020603050405020304" pitchFamily="18" charset="-34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6432</TotalTime>
  <Words>2579</Words>
  <Application>Microsoft Office PowerPoint</Application>
  <PresentationFormat>On-screen Show (4:3)</PresentationFormat>
  <Paragraphs>397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Times New Roman</vt:lpstr>
      <vt:lpstr>Angsana New</vt:lpstr>
      <vt:lpstr>Arial</vt:lpstr>
      <vt:lpstr>Verdana</vt:lpstr>
      <vt:lpstr>Wingdings</vt:lpstr>
      <vt:lpstr>Tahoma</vt:lpstr>
      <vt:lpstr>Arial Narrow</vt:lpstr>
      <vt:lpstr>Symbol</vt:lpstr>
      <vt:lpstr>Wingdings 3</vt:lpstr>
      <vt:lpstr>Comic Sans MS</vt:lpstr>
      <vt:lpstr>Eclipse</vt:lpstr>
      <vt:lpstr>Bitmap Image</vt:lpstr>
      <vt:lpstr>Chapter 3:  Image Enhancement in the Spatial Domain</vt:lpstr>
      <vt:lpstr>Principle Objective of Enhancement</vt:lpstr>
      <vt:lpstr>2 domains</vt:lpstr>
      <vt:lpstr>Good images</vt:lpstr>
      <vt:lpstr>Spatial Domain</vt:lpstr>
      <vt:lpstr>Mask/Filter</vt:lpstr>
      <vt:lpstr>Point Processing</vt:lpstr>
      <vt:lpstr>Contrast Stretching</vt:lpstr>
      <vt:lpstr>Thresholding </vt:lpstr>
      <vt:lpstr>Mask Processing or Filter</vt:lpstr>
      <vt:lpstr>3 basic gray-level transformation functions</vt:lpstr>
      <vt:lpstr>Identity function</vt:lpstr>
      <vt:lpstr>Image Negatives</vt:lpstr>
      <vt:lpstr>Example of Negative Image</vt:lpstr>
      <vt:lpstr>Code for Negative Image</vt:lpstr>
      <vt:lpstr>Log Transformations</vt:lpstr>
      <vt:lpstr>Log Transformations</vt:lpstr>
      <vt:lpstr>Example of Logarithm Image</vt:lpstr>
      <vt:lpstr>Code for Logarithm Image</vt:lpstr>
      <vt:lpstr>Inverse Logarithm Transformations</vt:lpstr>
      <vt:lpstr>Power-Law Transformations</vt:lpstr>
      <vt:lpstr>Gamma correction</vt:lpstr>
      <vt:lpstr>Code for Gamma correction</vt:lpstr>
      <vt:lpstr>Another example : MRI</vt:lpstr>
      <vt:lpstr>MRI example</vt:lpstr>
      <vt:lpstr>Effect of decreasing gamma</vt:lpstr>
      <vt:lpstr>Another example</vt:lpstr>
      <vt:lpstr>PowerPoint Presentation</vt:lpstr>
      <vt:lpstr>Piecewise-Linear Transformation Functions</vt:lpstr>
      <vt:lpstr>Contrast Stretching</vt:lpstr>
      <vt:lpstr>Gray-level slicing</vt:lpstr>
      <vt:lpstr>PowerPoint Presentation</vt:lpstr>
      <vt:lpstr>Bit-plane slicing</vt:lpstr>
      <vt:lpstr>Example</vt:lpstr>
      <vt:lpstr>8 bit planes</vt:lpstr>
      <vt:lpstr>PowerPoint Presentation</vt:lpstr>
    </vt:vector>
  </TitlesOfParts>
  <Company>CPE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NAS</dc:creator>
  <cp:lastModifiedBy>NIMIT SRIKUMTA</cp:lastModifiedBy>
  <cp:revision>378</cp:revision>
  <cp:lastPrinted>1601-01-01T00:00:00Z</cp:lastPrinted>
  <dcterms:created xsi:type="dcterms:W3CDTF">2001-04-15T10:02:50Z</dcterms:created>
  <dcterms:modified xsi:type="dcterms:W3CDTF">2023-07-12T01:34:24Z</dcterms:modified>
</cp:coreProperties>
</file>