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>
        <p:scale>
          <a:sx n="75" d="100"/>
          <a:sy n="75" d="100"/>
        </p:scale>
        <p:origin x="62" y="-1805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user_guide/groupby.html" TargetMode="External"/><Relationship Id="rId18" Type="http://schemas.openxmlformats.org/officeDocument/2006/relationships/hyperlink" Target="https://pandas.pydata.org/pandas-docs/stable/reference/api/pandas.DataFrame.size.html?highlight=size#pandas.DataFrame.size" TargetMode="External"/><Relationship Id="rId26" Type="http://schemas.openxmlformats.org/officeDocument/2006/relationships/hyperlink" Target="https://pandas.pydata.org/pandas-docs/stable/reference/api/pandas.DataFrame.clip.html?highlight=clip#pandas.DataFrame.clip" TargetMode="External"/><Relationship Id="rId39" Type="http://schemas.openxmlformats.org/officeDocument/2006/relationships/hyperlink" Target="https://pandas.pydata.org/docs/reference/api/pandas.DataFrame.dtypes.html#pandas.DataFrame.dtypes" TargetMode="External"/><Relationship Id="rId21" Type="http://schemas.openxmlformats.org/officeDocument/2006/relationships/hyperlink" Target="http://www.princetonoptimization.com/" TargetMode="External"/><Relationship Id="rId34" Type="http://schemas.openxmlformats.org/officeDocument/2006/relationships/hyperlink" Target="https://pandas.pydata.org/pandas-docs/stable/reference/api/pandas.DataFrame.shape.html" TargetMode="External"/><Relationship Id="rId42" Type="http://schemas.openxmlformats.org/officeDocument/2006/relationships/hyperlink" Target="https://pandas.pydata.org/pandas-docs/stable/reference/api/pandas.DataFrame.median.html?highlight=median#pandas.DataFrame.median" TargetMode="External"/><Relationship Id="rId47" Type="http://schemas.openxmlformats.org/officeDocument/2006/relationships/hyperlink" Target="https://pandas.pydata.org/pandas-docs/stable/reference/api/pandas.DataFrame.std.html?highlight=std#pandas.DataFrame.std" TargetMode="External"/><Relationship Id="rId7" Type="http://schemas.openxmlformats.org/officeDocument/2006/relationships/hyperlink" Target="https://pandas.pydata.org/pandas-docs/stable/reference/api/pandas.DataFrame.cummin.html?highlight=cummin#pandas.DataFrame.cummin" TargetMode="External"/><Relationship Id="rId2" Type="http://schemas.openxmlformats.org/officeDocument/2006/relationships/hyperlink" Target="https://pandas.pydata.org/pandas-docs/stable/user_guide/merging.html" TargetMode="External"/><Relationship Id="rId16" Type="http://schemas.openxmlformats.org/officeDocument/2006/relationships/hyperlink" Target="https://pandas.pydata.org/pandas-docs/stable/reference/api/pandas.DataFrame.expanding.html?highlight=expanding#pandas.DataFrame.expanding" TargetMode="External"/><Relationship Id="rId29" Type="http://schemas.openxmlformats.org/officeDocument/2006/relationships/hyperlink" Target="https://pandas.pydata.org/pandas-docs/stable/user_guide/missing_dat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cummax.html?highlight=cummax#pandas.DataFrame.cummax" TargetMode="External"/><Relationship Id="rId11" Type="http://schemas.openxmlformats.org/officeDocument/2006/relationships/hyperlink" Target="https://pandas.pydata.org/pandas-docs/stable/reference/api/pandas.DataFrame.query.html?highlight=query#pandas.DataFrame.query" TargetMode="External"/><Relationship Id="rId24" Type="http://schemas.openxmlformats.org/officeDocument/2006/relationships/hyperlink" Target="https://pandas.pydata.org/pandas-docs/stable/reference/api/pandas.qcut.html?highlight=qcut#pandas.qcut" TargetMode="External"/><Relationship Id="rId32" Type="http://schemas.openxmlformats.org/officeDocument/2006/relationships/hyperlink" Target="https://pandas.pydata.org/pandas-docs/stable/user_guide/basics.html#descriptive-statistics" TargetMode="External"/><Relationship Id="rId37" Type="http://schemas.openxmlformats.org/officeDocument/2006/relationships/hyperlink" Target="https://pandas.pydata.org/docs/reference/api/pandas.DataFrame.info.html" TargetMode="External"/><Relationship Id="rId40" Type="http://schemas.openxmlformats.org/officeDocument/2006/relationships/hyperlink" Target="https://pandas.pydata.org/pandas-docs/stable/reference/api/pandas.DataFrame.sum.html?highlight=sum#pandas.DataFrame.sum" TargetMode="External"/><Relationship Id="rId45" Type="http://schemas.openxmlformats.org/officeDocument/2006/relationships/hyperlink" Target="https://pandas.pydata.org/pandas-docs/stable/reference/api/pandas.DataFrame.mean.html?highlight=mean#pandas.DataFrame.mean" TargetMode="External"/><Relationship Id="rId5" Type="http://schemas.openxmlformats.org/officeDocument/2006/relationships/hyperlink" Target="https://pandas.pydata.org/pandas-docs/stable/reference/api/pandas.DataFrame.cumsum.html?highlight=cumsum#pandas.DataFrame.cumsum" TargetMode="External"/><Relationship Id="rId15" Type="http://schemas.openxmlformats.org/officeDocument/2006/relationships/hyperlink" Target="https://pandas.pydata.org/pandas-docs/stable/user_guide/window.html" TargetMode="External"/><Relationship Id="rId23" Type="http://schemas.openxmlformats.org/officeDocument/2006/relationships/hyperlink" Target="https://pandas.pydata.org/pandas-docs/stable/reference/api/pandas.DataFrame.assign.html?highlight=assign" TargetMode="External"/><Relationship Id="rId28" Type="http://schemas.openxmlformats.org/officeDocument/2006/relationships/hyperlink" Target="https://pandas.pydata.org/pandas-docs/stable/reference/api/pandas.DataFrame.abs.html?highlight=abs" TargetMode="External"/><Relationship Id="rId36" Type="http://schemas.openxmlformats.org/officeDocument/2006/relationships/hyperlink" Target="https://pandas.pydata.org/pandas-docs/stable/reference/api/pandas.DataFrame.describe.html?highlight=describe#pandas.DataFrame.describe" TargetMode="External"/><Relationship Id="rId10" Type="http://schemas.openxmlformats.org/officeDocument/2006/relationships/hyperlink" Target="https://pandas.pydata.org/pandas-docs/stable/reference/api/pandas.DataFrame.isin.html?highlight=isin#pandas.DataFrame.isin" TargetMode="External"/><Relationship Id="rId19" Type="http://schemas.openxmlformats.org/officeDocument/2006/relationships/hyperlink" Target="https://pandas.pydata.org/pandas-docs/stable/reference/api/pandas.DataFrame.agg.html?highlight=agg#pandas.DataFrame.agg" TargetMode="External"/><Relationship Id="rId31" Type="http://schemas.openxmlformats.org/officeDocument/2006/relationships/hyperlink" Target="https://pandas.pydata.org/pandas-docs/stable/reference/api/pandas.DataFrame.fillna.html?highlight=fillna#pandas.DataFrame.fillna" TargetMode="External"/><Relationship Id="rId44" Type="http://schemas.openxmlformats.org/officeDocument/2006/relationships/hyperlink" Target="https://pandas.pydata.org/pandas-docs/stable/reference/api/pandas.DataFrame.apply.html?highlight=apply#pandas.DataFrame.apply" TargetMode="External"/><Relationship Id="rId4" Type="http://schemas.openxmlformats.org/officeDocument/2006/relationships/hyperlink" Target="https://pandas.pydata.org/pandas-docs/stable/reference/api/pandas.DataFrame.rank.html?highlight=rank#pandas.DataFrame.rank" TargetMode="External"/><Relationship Id="rId9" Type="http://schemas.openxmlformats.org/officeDocument/2006/relationships/hyperlink" Target="https://pandas.pydata.org/pandas-docs/stable/reference/api/pandas.DataFrame.merge.html?highlight=merge#pandas.DataFrame.merge" TargetMode="External"/><Relationship Id="rId14" Type="http://schemas.openxmlformats.org/officeDocument/2006/relationships/hyperlink" Target="https://pandas.pydata.org/pandas-docs/stable/reference/api/pandas.DataFrame.groupby.html?highlight=groupby#pandas.DataFrame.groupby" TargetMode="External"/><Relationship Id="rId22" Type="http://schemas.openxmlformats.org/officeDocument/2006/relationships/hyperlink" Target="https://www.rstudio.com/wp-content/uploads/2015/02/data-wrangling-cheatsheet.pdf" TargetMode="External"/><Relationship Id="rId27" Type="http://schemas.openxmlformats.org/officeDocument/2006/relationships/hyperlink" Target="https://pandas.pydata.org/pandas-docs/stable/reference/api/pandas.DataFrame.min.html?highlight=min#pandas.DataFrame.min" TargetMode="External"/><Relationship Id="rId30" Type="http://schemas.openxmlformats.org/officeDocument/2006/relationships/hyperlink" Target="https://pandas.pydata.org/pandas-docs/stable/reference/api/pandas.DataFrame.dropna.html?highlight=dropna#pandas.DataFrame.dropna" TargetMode="External"/><Relationship Id="rId35" Type="http://schemas.openxmlformats.org/officeDocument/2006/relationships/hyperlink" Target="https://pandas.pydata.org/pandas-docs/stable/reference/api/pandas.DataFrame.nunique.html?highlight=nunique" TargetMode="External"/><Relationship Id="rId43" Type="http://schemas.openxmlformats.org/officeDocument/2006/relationships/hyperlink" Target="https://pandas.pydata.org/pandas-docs/stable/reference/api/pandas.DataFrame.quantile.html?highlight=quantile#pandas.DataFrame.quantile" TargetMode="External"/><Relationship Id="rId8" Type="http://schemas.openxmlformats.org/officeDocument/2006/relationships/hyperlink" Target="https://pandas.pydata.org/pandas-docs/stable/reference/api/pandas.Series.cumprod.html?highlight=cumprod#pandas.Series.cumprod" TargetMode="External"/><Relationship Id="rId3" Type="http://schemas.openxmlformats.org/officeDocument/2006/relationships/hyperlink" Target="https://pandas.pydata.org/pandas-docs/stable/reference/api/pandas.DataFrame.shift.html?highlight=shift#pandas.DataFrame.shift" TargetMode="External"/><Relationship Id="rId12" Type="http://schemas.openxmlformats.org/officeDocument/2006/relationships/hyperlink" Target="https://pandas.pydata.org/pandas-docs/stable/reference/api/pandas.DataFrame.drop.html?highlight=drop#pandas.DataFrame.drop" TargetMode="External"/><Relationship Id="rId17" Type="http://schemas.openxmlformats.org/officeDocument/2006/relationships/hyperlink" Target="https://pandas.pydata.org/pandas-docs/stable/reference/api/pandas.DataFrame.rolling.html?highlight=rolling#pandas.DataFrame.rolling" TargetMode="External"/><Relationship Id="rId25" Type="http://schemas.openxmlformats.org/officeDocument/2006/relationships/hyperlink" Target="https://pandas.pydata.org/pandas-docs/stable/reference/api/pandas.DataFrame.max.html?highlight=max#pandas.DataFrame.max" TargetMode="External"/><Relationship Id="rId33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38" Type="http://schemas.openxmlformats.org/officeDocument/2006/relationships/hyperlink" Target="https://pandas.pydata.org/docs/reference/api/pandas.DataFrame.memory_usage.html" TargetMode="External"/><Relationship Id="rId4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://pandas.pydata.org/" TargetMode="External"/><Relationship Id="rId41" Type="http://schemas.openxmlformats.org/officeDocument/2006/relationships/hyperlink" Target="https://pandas.pydata.org/pandas-docs/stable/reference/api/pandas.DataFrame.count.html?highlight=count#pandas.DataFrame.count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docs/reference/api/pandas.DataFrame.plot.scatter.html" TargetMode="External"/><Relationship Id="rId18" Type="http://schemas.openxmlformats.org/officeDocument/2006/relationships/hyperlink" Target="https://pandas.pydata.org/docs/reference/api/pandas.read_html.html" TargetMode="External"/><Relationship Id="rId26" Type="http://schemas.openxmlformats.org/officeDocument/2006/relationships/hyperlink" Target="https://pandas.pydata.org/docs/user_guide/options.html" TargetMode="External"/><Relationship Id="rId39" Type="http://schemas.openxmlformats.org/officeDocument/2006/relationships/hyperlink" Target="https://pandas.pydata.org/docs/reference/api/pandas.Series.str.title.html" TargetMode="External"/><Relationship Id="rId21" Type="http://schemas.openxmlformats.org/officeDocument/2006/relationships/hyperlink" Target="https://pandas.pydata.org/docs/reference/api/pandas.read_clipboard.html" TargetMode="External"/><Relationship Id="rId34" Type="http://schemas.openxmlformats.org/officeDocument/2006/relationships/hyperlink" Target="https://pandas.pydata.org/docs/reference/api/pandas.DataFrame.apply.html#pandas.DataFrame.apply" TargetMode="External"/><Relationship Id="rId42" Type="http://schemas.openxmlformats.org/officeDocument/2006/relationships/hyperlink" Target="https://pandas.pydata.org/docs/reference/api/pandas.Series.str.partition.html" TargetMode="External"/><Relationship Id="rId47" Type="http://schemas.openxmlformats.org/officeDocument/2006/relationships/hyperlink" Target="https://pandas.pydata.org/docs/reference/api/pandas.to_datetime.html" TargetMode="External"/><Relationship Id="rId50" Type="http://schemas.openxmlformats.org/officeDocument/2006/relationships/hyperlink" Target="https://pandas.pydata.org/docs/reference/api/pandas.DataFrame.infer_objects.html" TargetMode="External"/><Relationship Id="rId7" Type="http://schemas.openxmlformats.org/officeDocument/2006/relationships/hyperlink" Target="https://pandas.pydata.org/pandas-docs/stable/user_guide/visualization.html" TargetMode="External"/><Relationship Id="rId2" Type="http://schemas.openxmlformats.org/officeDocument/2006/relationships/hyperlink" Target="https://pandas.pydata.org/docs/reference/api/pandas.get_option.html" TargetMode="External"/><Relationship Id="rId16" Type="http://schemas.openxmlformats.org/officeDocument/2006/relationships/hyperlink" Target="https://pandas.pydata.org/docs/reference/io.html" TargetMode="External"/><Relationship Id="rId29" Type="http://schemas.openxmlformats.org/officeDocument/2006/relationships/image" Target="../media/image10.png"/><Relationship Id="rId11" Type="http://schemas.openxmlformats.org/officeDocument/2006/relationships/image" Target="../media/image8.png"/><Relationship Id="rId24" Type="http://schemas.openxmlformats.org/officeDocument/2006/relationships/hyperlink" Target="https://pandas.pydata.org/docs/reference/api/pandas.DataFrame.to_hdf.html" TargetMode="External"/><Relationship Id="rId32" Type="http://schemas.openxmlformats.org/officeDocument/2006/relationships/image" Target="../media/image13.png"/><Relationship Id="rId37" Type="http://schemas.openxmlformats.org/officeDocument/2006/relationships/hyperlink" Target="https://pandas.pydata.org/docs/reference/api/pandas.Series.str.get.html" TargetMode="External"/><Relationship Id="rId40" Type="http://schemas.openxmlformats.org/officeDocument/2006/relationships/hyperlink" Target="https://pandas.pydata.org/docs/reference/api/pandas.Series.str.len.html#pandas.Series.str.len" TargetMode="External"/><Relationship Id="rId45" Type="http://schemas.openxmlformats.org/officeDocument/2006/relationships/hyperlink" Target="https://pandas.pydata.org/docs/reference/api/pandas.Series.str.isalnum.html" TargetMode="External"/><Relationship Id="rId5" Type="http://schemas.openxmlformats.org/officeDocument/2006/relationships/hyperlink" Target="https://pandas.pydata.org/docs/reference/api/pandas.describe_option.html" TargetMode="External"/><Relationship Id="rId15" Type="http://schemas.openxmlformats.org/officeDocument/2006/relationships/hyperlink" Target="https://pandas.pydata.org/docs/reference/api/pandas.DataFrame.plot.pie.html" TargetMode="External"/><Relationship Id="rId23" Type="http://schemas.openxmlformats.org/officeDocument/2006/relationships/hyperlink" Target="https://pandas.pydata.org/docs/reference/api/pandas.DataFrame.to_feather.html" TargetMode="External"/><Relationship Id="rId28" Type="http://schemas.openxmlformats.org/officeDocument/2006/relationships/hyperlink" Target="https://pandas.pydata.org/docs/reference/api/pandas.DataFrame.plot.area.html" TargetMode="External"/><Relationship Id="rId36" Type="http://schemas.openxmlformats.org/officeDocument/2006/relationships/hyperlink" Target="https://pandas.pydata.org/docs/reference/api/pandas.Series.str.count.html" TargetMode="External"/><Relationship Id="rId49" Type="http://schemas.openxmlformats.org/officeDocument/2006/relationships/hyperlink" Target="https://pandas.pydata.org/docs/reference/api/pandas.DataFrame.astype.html" TargetMode="External"/><Relationship Id="rId10" Type="http://schemas.openxmlformats.org/officeDocument/2006/relationships/hyperlink" Target="https://pandas.pydata.org/docs/reference/api/pandas.DataFrame.plot.html" TargetMode="External"/><Relationship Id="rId19" Type="http://schemas.openxmlformats.org/officeDocument/2006/relationships/hyperlink" Target="https://pandas.pydata.org/docs/reference/api/pandas.read_excel.html" TargetMode="External"/><Relationship Id="rId31" Type="http://schemas.openxmlformats.org/officeDocument/2006/relationships/image" Target="../media/image12.png"/><Relationship Id="rId44" Type="http://schemas.openxmlformats.org/officeDocument/2006/relationships/hyperlink" Target="https://pandas.pydata.org/docs/reference/api/pandas.Series.str.replace.html" TargetMode="External"/><Relationship Id="rId4" Type="http://schemas.openxmlformats.org/officeDocument/2006/relationships/hyperlink" Target="https://pandas.pydata.org/docs/reference/api/pandas.reset_option.html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pandas.pydata.org/docs/reference/api/pandas.DataFrame.plot.hist.html" TargetMode="External"/><Relationship Id="rId22" Type="http://schemas.openxmlformats.org/officeDocument/2006/relationships/hyperlink" Target="https://pandas.pydata.org/docs/reference/api/pandas.DataFrame.to_parquet.html" TargetMode="External"/><Relationship Id="rId27" Type="http://schemas.openxmlformats.org/officeDocument/2006/relationships/hyperlink" Target="https://pandas.pydata.org/docs/reference/api/pandas.DataFrame.plot.bar.html" TargetMode="External"/><Relationship Id="rId30" Type="http://schemas.openxmlformats.org/officeDocument/2006/relationships/image" Target="../media/image11.png"/><Relationship Id="rId35" Type="http://schemas.openxmlformats.org/officeDocument/2006/relationships/hyperlink" Target="https://pandas.pydata.org/docs/reference/api/pandas.DataFrame.boxplot.html" TargetMode="External"/><Relationship Id="rId43" Type="http://schemas.openxmlformats.org/officeDocument/2006/relationships/hyperlink" Target="https://pandas.pydata.org/docs/reference/api/pandas.Series.str.slice.html" TargetMode="External"/><Relationship Id="rId48" Type="http://schemas.openxmlformats.org/officeDocument/2006/relationships/hyperlink" Target="https://pandas.pydata.org/docs/reference/api/pandas.to_timedelta.html" TargetMode="External"/><Relationship Id="rId8" Type="http://schemas.openxmlformats.org/officeDocument/2006/relationships/image" Target="../media/image6.png"/><Relationship Id="rId51" Type="http://schemas.openxmlformats.org/officeDocument/2006/relationships/hyperlink" Target="https://pandas.pydata.org/docs/reference/api/pandas.DataFrame.convert_dtypes.html" TargetMode="External"/><Relationship Id="rId3" Type="http://schemas.openxmlformats.org/officeDocument/2006/relationships/hyperlink" Target="https://pandas.pydata.org/docs/reference/api/pandas.set_option.htm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andas.pydata.org/docs/reference/api/pandas.read_csv.html" TargetMode="External"/><Relationship Id="rId25" Type="http://schemas.openxmlformats.org/officeDocument/2006/relationships/hyperlink" Target="https://pandas.pydata.org/docs/reference/api/pandas.DataFrame.to_clipboard.html" TargetMode="External"/><Relationship Id="rId33" Type="http://schemas.openxmlformats.org/officeDocument/2006/relationships/hyperlink" Target="https://pandas.pydata.org/docs/reference/api/pandas.DataFrame.map.html" TargetMode="External"/><Relationship Id="rId38" Type="http://schemas.openxmlformats.org/officeDocument/2006/relationships/hyperlink" Target="https://pandas.pydata.org/docs/reference/api/pandas.Series.str.join.html" TargetMode="External"/><Relationship Id="rId46" Type="http://schemas.openxmlformats.org/officeDocument/2006/relationships/hyperlink" Target="https://pandas.pydata.org/docs/reference/api/pandas.to_numeric.html" TargetMode="External"/><Relationship Id="rId20" Type="http://schemas.openxmlformats.org/officeDocument/2006/relationships/hyperlink" Target="https://pandas.pydata.org/docs/reference/api/pandas.read_sql.html" TargetMode="External"/><Relationship Id="rId41" Type="http://schemas.openxmlformats.org/officeDocument/2006/relationships/hyperlink" Target="https://pandas.pydata.org/docs/reference/api/pandas.Series.str.ca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docs/reference/api/pandas.option_contex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– Change layout, </a:t>
            </a:r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/>
              <a:t>renaming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('mpg', ascending=False)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(columns=['Length', 'Height'])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[4, 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[('d', 1), ('d', 2),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 ('e', 2)], names=['n', 'v']))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Data Wrangling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with pandas Cheat 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[['width', 'length', 'species']]</a:t>
            </a:r>
          </a:p>
          <a:p>
            <a:pPr marL="180975" indent="-180975"/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</a:t>
            </a:r>
            <a:br>
              <a:rPr lang="en-US" sz="1200" dirty="0"/>
            </a:br>
            <a:r>
              <a:rPr lang="en-US" sz="1200" dirty="0"/>
              <a:t>    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pPr marL="185738"/>
            <a:r>
              <a:rPr lang="en-US" sz="1200" dirty="0"/>
              <a:t>Select rows 10-20.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['a', 'c']]</a:t>
            </a:r>
          </a:p>
          <a:p>
            <a:pPr marL="180975" indent="-180975"/>
            <a:r>
              <a:rPr lang="en-US" sz="1200" dirty="0"/>
              <a:t>     Select rows meeting logical condition, and only the specific columns .</a:t>
            </a:r>
          </a:p>
          <a:p>
            <a:pPr marL="180975" indent="-180975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 dirty="0">
                <a:latin typeface="Consolas" panose="020B0609020204030204" pitchFamily="49" charset="0"/>
              </a:rPr>
              <a:t>[1, 2] </a:t>
            </a:r>
            <a:r>
              <a:rPr lang="en-US" sz="1200" dirty="0"/>
              <a:t>Access single value by index</a:t>
            </a:r>
          </a:p>
          <a:p>
            <a:pPr marL="180975" indent="-180975"/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 dirty="0">
                <a:latin typeface="Consolas" panose="020B0609020204030204" pitchFamily="49" charset="0"/>
              </a:rPr>
              <a:t>[4, 'A'] </a:t>
            </a:r>
            <a:r>
              <a:rPr lang="en-US" sz="1200" dirty="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Cheatsheet</a:t>
            </a:r>
            <a:r>
              <a:rPr lang="en-US" sz="800" dirty="0"/>
              <a:t> for pandas (</a:t>
            </a:r>
            <a:r>
              <a:rPr lang="en-US" sz="800" dirty="0">
                <a:hlinkClick r:id="rId35"/>
              </a:rPr>
              <a:t>http://pandas.pydata.org/</a:t>
            </a:r>
            <a:r>
              <a:rPr lang="en-US" sz="800" dirty="0"/>
              <a:t> originally written by Irv Lustig, </a:t>
            </a:r>
            <a:r>
              <a:rPr lang="en-US" sz="800" dirty="0">
                <a:hlinkClick r:id="rId36"/>
              </a:rPr>
              <a:t>Princeton Consultants</a:t>
            </a:r>
            <a:r>
              <a:rPr lang="en-US" sz="800" dirty="0"/>
              <a:t>,  inspired 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Wrangling </a:t>
            </a:r>
            <a:r>
              <a:rPr lang="en-US" sz="800" dirty="0" err="1">
                <a:hlinkClick r:id="rId37"/>
              </a:rPr>
              <a:t>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query() allows Boolean expressions for filtering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Name.str.startswith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abc</a:t>
            </a:r>
            <a:r>
              <a:rPr lang="en-US" sz="1200" b="1" dirty="0">
                <a:latin typeface="Consolas" panose="020B0609020204030204" pitchFamily="49" charset="0"/>
              </a:rPr>
              <a:t>")', 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engine="python")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19640" y="511106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801" y="1141248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3474" y="1160298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1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2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8506" y="8781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1044"/>
              </p:ext>
            </p:extLst>
          </p:nvPr>
        </p:nvGraphicFramePr>
        <p:xfrm>
          <a:off x="155874" y="619929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66415" y="127335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95373"/>
              </p:ext>
            </p:extLst>
          </p:nvPr>
        </p:nvGraphicFramePr>
        <p:xfrm>
          <a:off x="1431300" y="963476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18752" y="543729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687" y="2266730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79714" y="513967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10593" y="9180497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8493" y="9555114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503" y="2621017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00235" y="2624413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20"/>
              </a:rPr>
              <a:t>http</a:t>
            </a:r>
            <a:r>
              <a:rPr lang="en-US" sz="800" dirty="0">
                <a:hlinkClick r:id="rId20"/>
              </a:rPr>
              <a:t>://pandas.pydata.</a:t>
            </a:r>
            <a:r>
              <a:rPr lang="en-US" sz="800">
                <a:hlinkClick r:id="rId20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21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22"/>
              </a:rPr>
              <a:t>Rstudio</a:t>
            </a:r>
            <a:r>
              <a:rPr lang="en-US" sz="800" dirty="0">
                <a:hlinkClick r:id="rId22"/>
              </a:rPr>
              <a:t> Data </a:t>
            </a:r>
            <a:r>
              <a:rPr lang="en-US" sz="800">
                <a:hlinkClick r:id="rId22"/>
              </a:rPr>
              <a:t>Wrangling Cheatsheet</a:t>
            </a:r>
            <a:endParaRPr lang="en-US" sz="800" dirty="0"/>
          </a:p>
        </p:txBody>
      </p:sp>
      <p:sp>
        <p:nvSpPr>
          <p:cNvPr id="35" name="Rounded Rectangle 2"/>
          <p:cNvSpPr/>
          <p:nvPr/>
        </p:nvSpPr>
        <p:spPr>
          <a:xfrm>
            <a:off x="4703100" y="44277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2089"/>
              </p:ext>
            </p:extLst>
          </p:nvPr>
        </p:nvGraphicFramePr>
        <p:xfrm>
          <a:off x="5636364" y="49562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13973"/>
              </p:ext>
            </p:extLst>
          </p:nvPr>
        </p:nvGraphicFramePr>
        <p:xfrm>
          <a:off x="7237824" y="49567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6716084" y="52534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08667" y="55436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4497"/>
              </p:ext>
            </p:extLst>
          </p:nvPr>
        </p:nvGraphicFramePr>
        <p:xfrm>
          <a:off x="4803118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4856"/>
              </p:ext>
            </p:extLst>
          </p:nvPr>
        </p:nvGraphicFramePr>
        <p:xfrm>
          <a:off x="6338494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3152"/>
              </p:ext>
            </p:extLst>
          </p:nvPr>
        </p:nvGraphicFramePr>
        <p:xfrm>
          <a:off x="8501482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48323"/>
              </p:ext>
            </p:extLst>
          </p:nvPr>
        </p:nvGraphicFramePr>
        <p:xfrm>
          <a:off x="7240441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Right Arrow 20"/>
          <p:cNvSpPr/>
          <p:nvPr/>
        </p:nvSpPr>
        <p:spPr>
          <a:xfrm>
            <a:off x="7753171" y="68966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1" name="Right Arrow 21"/>
          <p:cNvSpPr/>
          <p:nvPr/>
        </p:nvSpPr>
        <p:spPr>
          <a:xfrm>
            <a:off x="5542075" y="68795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05717" y="75419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16632" y="83179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6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81906" y="83085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8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95" name="Rounded Rectangle 78"/>
          <p:cNvSpPr/>
          <p:nvPr/>
        </p:nvSpPr>
        <p:spPr>
          <a:xfrm>
            <a:off x="4703100" y="31314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99834" y="35814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97" name="Rounded Rectangle 1"/>
          <p:cNvSpPr/>
          <p:nvPr/>
        </p:nvSpPr>
        <p:spPr>
          <a:xfrm>
            <a:off x="134509" y="31197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643" y="3549238"/>
            <a:ext cx="43779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4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7"/>
              </a:rPr>
              <a:t>info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concise summary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df.</a:t>
            </a:r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  <a:hlinkClick r:id="rId38"/>
              </a:rPr>
              <a:t>memory_usage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US" sz="1200" dirty="0"/>
          </a:p>
          <a:p>
            <a:pPr marL="92075"/>
            <a:r>
              <a:rPr lang="en-US" sz="1200" dirty="0"/>
              <a:t>Prints the memory usage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dtypes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Series with the </a:t>
            </a:r>
            <a:r>
              <a:rPr lang="en-US" sz="1200" dirty="0" err="1"/>
              <a:t>dtype</a:t>
            </a:r>
            <a:r>
              <a:rPr lang="en-US" sz="1200" dirty="0"/>
              <a:t>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92075"/>
            <a:endParaRPr lang="en-US" sz="1200" dirty="0"/>
          </a:p>
          <a:p>
            <a:pPr marL="92075"/>
            <a:endParaRPr lang="en-US" sz="1200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4826"/>
              </p:ext>
            </p:extLst>
          </p:nvPr>
        </p:nvGraphicFramePr>
        <p:xfrm>
          <a:off x="838910" y="66828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0215"/>
              </p:ext>
            </p:extLst>
          </p:nvPr>
        </p:nvGraphicFramePr>
        <p:xfrm>
          <a:off x="2616518" y="66627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2094814" y="69410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1415" y="733374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3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1415" y="827060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40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1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2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3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4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76390" y="827060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028A945F-A281-C244-2D53-CEDBD9996781}"/>
              </a:ext>
            </a:extLst>
          </p:cNvPr>
          <p:cNvSpPr/>
          <p:nvPr/>
        </p:nvSpPr>
        <p:spPr>
          <a:xfrm>
            <a:off x="10891520" y="940630"/>
            <a:ext cx="2934426" cy="837656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91F50E-D4DC-B3D5-E53B-96DB87120DEA}"/>
              </a:ext>
            </a:extLst>
          </p:cNvPr>
          <p:cNvSpPr txBox="1"/>
          <p:nvPr/>
        </p:nvSpPr>
        <p:spPr>
          <a:xfrm>
            <a:off x="10886547" y="1482565"/>
            <a:ext cx="294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Functions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"/>
              </a:rPr>
              <a:t>get_option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fetch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3"/>
              </a:rPr>
              <a:t>set_option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set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reset_option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Reset the values of all given options to default settings.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describe_option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print descriptions of given options.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option_context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execute code with temporary option settings that revert to prior settings after execution.</a:t>
            </a:r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145641" y="127128"/>
            <a:ext cx="107052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830" y="1031473"/>
            <a:ext cx="980154" cy="54000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5783" y="1031473"/>
            <a:ext cx="890414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57EA5-C472-085F-EF2E-04236AECCE38}"/>
              </a:ext>
            </a:extLst>
          </p:cNvPr>
          <p:cNvSpPr txBox="1"/>
          <p:nvPr/>
        </p:nvSpPr>
        <p:spPr>
          <a:xfrm>
            <a:off x="145641" y="2547558"/>
            <a:ext cx="3492000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(subplots=True)</a:t>
            </a:r>
          </a:p>
          <a:p>
            <a:pPr marL="93600"/>
            <a:r>
              <a:rPr lang="en-US" sz="1200" dirty="0"/>
              <a:t>Separate into different graphs for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(title=“Graph of A against B”)</a:t>
            </a:r>
          </a:p>
          <a:p>
            <a:pPr marL="93600"/>
            <a:r>
              <a:rPr lang="en-US" sz="1200" dirty="0"/>
              <a:t>Sets the title of the graph.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C0E4E-C178-CC7E-7E36-93008F29E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077" y="1032042"/>
            <a:ext cx="745279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263DA-DE81-ABA6-5276-8556CCA3C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7983" y="1031473"/>
            <a:ext cx="613573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F735D-187D-C114-348A-4BBC8544061B}"/>
              </a:ext>
            </a:extLst>
          </p:cNvPr>
          <p:cNvSpPr txBox="1"/>
          <p:nvPr/>
        </p:nvSpPr>
        <p:spPr>
          <a:xfrm>
            <a:off x="140669" y="596413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B41C1-36D3-6166-4B23-A446779F57F9}"/>
              </a:ext>
            </a:extLst>
          </p:cNvPr>
          <p:cNvSpPr txBox="1"/>
          <p:nvPr/>
        </p:nvSpPr>
        <p:spPr>
          <a:xfrm>
            <a:off x="2670737" y="596413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scatter</a:t>
            </a:r>
            <a:r>
              <a:rPr lang="en-US" sz="1200" b="1" dirty="0">
                <a:latin typeface="Consolas" panose="020B0609020204030204" pitchFamily="49" charset="0"/>
              </a:rPr>
              <a:t>(x='w', y='h')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8787F-369D-8BE3-61FD-85D8E6E3B235}"/>
              </a:ext>
            </a:extLst>
          </p:cNvPr>
          <p:cNvSpPr txBox="1"/>
          <p:nvPr/>
        </p:nvSpPr>
        <p:spPr>
          <a:xfrm>
            <a:off x="5774763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4B592-686F-C140-E03D-D508A072C51F}"/>
              </a:ext>
            </a:extLst>
          </p:cNvPr>
          <p:cNvSpPr txBox="1"/>
          <p:nvPr/>
        </p:nvSpPr>
        <p:spPr>
          <a:xfrm>
            <a:off x="8227059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pie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pie chart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C515A-C819-7108-318C-F9ECB1AFD448}"/>
              </a:ext>
            </a:extLst>
          </p:cNvPr>
          <p:cNvGrpSpPr/>
          <p:nvPr/>
        </p:nvGrpSpPr>
        <p:grpSpPr>
          <a:xfrm>
            <a:off x="5495291" y="7800649"/>
            <a:ext cx="5305091" cy="2933142"/>
            <a:chOff x="139854" y="3045615"/>
            <a:chExt cx="5305091" cy="2933142"/>
          </a:xfrm>
        </p:grpSpPr>
        <p:sp>
          <p:nvSpPr>
            <p:cNvPr id="30" name="Rounded Rectangle 80">
              <a:extLst>
                <a:ext uri="{FF2B5EF4-FFF2-40B4-BE49-F238E27FC236}">
                  <a16:creationId xmlns:a16="http://schemas.microsoft.com/office/drawing/2014/main" id="{41E1B391-7186-3612-0941-69BADA6D877F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Input/Output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73D65D-4565-72FB-B13F-44220D445ED6}"/>
                </a:ext>
              </a:extLst>
            </p:cNvPr>
            <p:cNvSpPr txBox="1"/>
            <p:nvPr/>
          </p:nvSpPr>
          <p:spPr>
            <a:xfrm>
              <a:off x="139854" y="403976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7"/>
                </a:rPr>
                <a:t>read_csv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csv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8"/>
                </a:rPr>
                <a:t>read_html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html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9"/>
                </a:rPr>
                <a:t>read_excel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xls</a:t>
              </a:r>
              <a:r>
                <a:rPr lang="en-US" sz="1200" dirty="0"/>
                <a:t> (and related) files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0"/>
                </a:rPr>
                <a:t>read_sql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sql</a:t>
              </a:r>
              <a:r>
                <a:rPr lang="en-US" sz="1200" dirty="0"/>
                <a:t>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1"/>
                </a:rPr>
                <a:t>read_clipboard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Read text from clipboard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3DEDB8-5691-92EC-01C2-489A86C71F43}"/>
                </a:ext>
              </a:extLst>
            </p:cNvPr>
            <p:cNvSpPr txBox="1"/>
            <p:nvPr/>
          </p:nvSpPr>
          <p:spPr>
            <a:xfrm>
              <a:off x="2790799" y="403976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2"/>
                </a:rPr>
                <a:t>to_parquet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parquet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3"/>
                </a:rPr>
                <a:t>to_feather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feather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4"/>
                </a:rPr>
                <a:t>to_hdf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HDF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5"/>
                </a:rPr>
                <a:t>to_clipboard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Copy object to the system clipboard</a:t>
              </a:r>
            </a:p>
            <a:p>
              <a:pPr marL="93600"/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AA69B8-2A80-FF61-FA03-937D6A28C432}"/>
                </a:ext>
              </a:extLst>
            </p:cNvPr>
            <p:cNvSpPr txBox="1"/>
            <p:nvPr/>
          </p:nvSpPr>
          <p:spPr>
            <a:xfrm>
              <a:off x="139854" y="3472591"/>
              <a:ext cx="5305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Common file types for data input include CSV, JSON, HTML which are human-readable, while the common output types are usually more optimized for performance and scalability such as feather, parquet and HDF.</a:t>
              </a:r>
            </a:p>
          </p:txBody>
        </p:sp>
      </p:grpSp>
      <p:sp>
        <p:nvSpPr>
          <p:cNvPr id="36" name="Rounded Rectangle 80">
            <a:extLst>
              <a:ext uri="{FF2B5EF4-FFF2-40B4-BE49-F238E27FC236}">
                <a16:creationId xmlns:a16="http://schemas.microsoft.com/office/drawing/2014/main" id="{6E40C0E8-F53A-1735-9DE5-6244D283A55F}"/>
              </a:ext>
            </a:extLst>
          </p:cNvPr>
          <p:cNvSpPr/>
          <p:nvPr/>
        </p:nvSpPr>
        <p:spPr>
          <a:xfrm>
            <a:off x="10896493" y="127128"/>
            <a:ext cx="2934426" cy="83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Frequently Used Options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7E52D-60F9-65EB-0BD6-FEBDF8B851CC}"/>
              </a:ext>
            </a:extLst>
          </p:cNvPr>
          <p:cNvSpPr txBox="1"/>
          <p:nvPr/>
        </p:nvSpPr>
        <p:spPr>
          <a:xfrm>
            <a:off x="10886548" y="938596"/>
            <a:ext cx="293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offers some ‘options’ to globally control how </a:t>
            </a:r>
            <a:r>
              <a:rPr lang="en-US" sz="1200" dirty="0" err="1"/>
              <a:t>DataFrames</a:t>
            </a:r>
            <a:r>
              <a:rPr lang="en-US" sz="1200" dirty="0"/>
              <a:t> behave, display etc.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99C21C-F4E7-A3A6-3B80-2E0DBAAE938E}"/>
              </a:ext>
            </a:extLst>
          </p:cNvPr>
          <p:cNvCxnSpPr>
            <a:cxnSpLocks/>
          </p:cNvCxnSpPr>
          <p:nvPr/>
        </p:nvCxnSpPr>
        <p:spPr>
          <a:xfrm flipV="1">
            <a:off x="10891520" y="1688836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DF5C08-AEA3-4D6D-837A-DE7765416B0E}"/>
              </a:ext>
            </a:extLst>
          </p:cNvPr>
          <p:cNvCxnSpPr>
            <a:cxnSpLocks/>
          </p:cNvCxnSpPr>
          <p:nvPr/>
        </p:nvCxnSpPr>
        <p:spPr>
          <a:xfrm flipV="1">
            <a:off x="10889853" y="4259116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D53473-14F3-6BEB-866E-84185400EE75}"/>
              </a:ext>
            </a:extLst>
          </p:cNvPr>
          <p:cNvSpPr txBox="1"/>
          <p:nvPr/>
        </p:nvSpPr>
        <p:spPr>
          <a:xfrm>
            <a:off x="10896493" y="4051233"/>
            <a:ext cx="2944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Display options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rows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 the maximum number of columns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display.expand_frame_repr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the </a:t>
            </a:r>
            <a:r>
              <a:rPr lang="en-US" sz="1200" dirty="0" err="1"/>
              <a:t>DataFrame</a:t>
            </a:r>
            <a:r>
              <a:rPr lang="en-US" sz="1200" dirty="0"/>
              <a:t> representation stretches across pages.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display.large_repr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a </a:t>
            </a:r>
            <a:r>
              <a:rPr lang="en-US" sz="1200" dirty="0" err="1"/>
              <a:t>DataFrame</a:t>
            </a:r>
            <a:r>
              <a:rPr lang="en-US" sz="1200" dirty="0"/>
              <a:t> that exceeds maximum rows/columns is truncated or summarized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display.precision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output display precision in decimal places.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display.max_colwidth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width of columns, longer cells will be truncated.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display.max_info_columns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columns displayed after calling </a:t>
            </a:r>
            <a:r>
              <a:rPr lang="en-US" sz="1200" b="1" dirty="0">
                <a:latin typeface="Consolas" panose="020B0609020204030204" pitchFamily="49" charset="0"/>
              </a:rPr>
              <a:t>info()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display.chop_threshold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sets the rounding threshold to zero when displaying a Series/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display.colheader_justify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how column headers are justified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A1A1-3A25-CEDE-F9EB-9C48D789107E}"/>
              </a:ext>
            </a:extLst>
          </p:cNvPr>
          <p:cNvSpPr txBox="1"/>
          <p:nvPr/>
        </p:nvSpPr>
        <p:spPr>
          <a:xfrm>
            <a:off x="140669" y="1537428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bar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66B9C-DBFA-F849-BE0F-398082C1A33B}"/>
              </a:ext>
            </a:extLst>
          </p:cNvPr>
          <p:cNvSpPr txBox="1"/>
          <p:nvPr/>
        </p:nvSpPr>
        <p:spPr>
          <a:xfrm>
            <a:off x="7358878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(stacked=True)</a:t>
            </a:r>
          </a:p>
          <a:p>
            <a:pPr marL="93600"/>
            <a:r>
              <a:rPr lang="en-US" sz="1200" dirty="0"/>
              <a:t>Stacks the data for the columns on top of each other. (bar, </a:t>
            </a:r>
            <a:r>
              <a:rPr lang="en-US" sz="1200" dirty="0" err="1"/>
              <a:t>barh</a:t>
            </a:r>
            <a:r>
              <a:rPr lang="en-US" sz="1200" dirty="0"/>
              <a:t> and area only)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(alpha=0.5)</a:t>
            </a:r>
          </a:p>
          <a:p>
            <a:pPr marL="93600"/>
            <a:r>
              <a:rPr lang="en-US" sz="1200" dirty="0"/>
              <a:t>Sets the transparency of the plot to 50%.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0FF57-1AC4-18E9-4284-66EDD65D4A32}"/>
              </a:ext>
            </a:extLst>
          </p:cNvPr>
          <p:cNvSpPr txBox="1"/>
          <p:nvPr/>
        </p:nvSpPr>
        <p:spPr>
          <a:xfrm>
            <a:off x="5774763" y="1537428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area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area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E33AD-EE74-5AFE-8826-82E02E3356D3}"/>
              </a:ext>
            </a:extLst>
          </p:cNvPr>
          <p:cNvSpPr txBox="1"/>
          <p:nvPr/>
        </p:nvSpPr>
        <p:spPr>
          <a:xfrm>
            <a:off x="8227059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hexbin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</a:t>
            </a:r>
            <a:r>
              <a:rPr lang="en-US" sz="1200" dirty="0" err="1"/>
              <a:t>hexbin</a:t>
            </a:r>
            <a:r>
              <a:rPr lang="en-US" sz="1200" dirty="0"/>
              <a:t>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8FB4A1-F9EF-0C81-843F-658327BB3E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0612" y="1980677"/>
            <a:ext cx="698208" cy="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7840DC-CC44-6110-6A95-A6E8C9049C1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16268" y="1980677"/>
            <a:ext cx="745278" cy="5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94D67-77BD-7700-4788-ADF455D1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69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543D88-897A-AAB0-F415-59280EE6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90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447C227-87A6-3D2B-402B-0656A5956B9C}"/>
              </a:ext>
            </a:extLst>
          </p:cNvPr>
          <p:cNvGrpSpPr/>
          <p:nvPr/>
        </p:nvGrpSpPr>
        <p:grpSpPr>
          <a:xfrm>
            <a:off x="125428" y="8732355"/>
            <a:ext cx="5208572" cy="1885353"/>
            <a:chOff x="139854" y="3190395"/>
            <a:chExt cx="5305091" cy="1885353"/>
          </a:xfrm>
        </p:grpSpPr>
        <p:sp>
          <p:nvSpPr>
            <p:cNvPr id="60" name="Rounded Rectangle 80">
              <a:extLst>
                <a:ext uri="{FF2B5EF4-FFF2-40B4-BE49-F238E27FC236}">
                  <a16:creationId xmlns:a16="http://schemas.microsoft.com/office/drawing/2014/main" id="{ADB56CE3-32FD-908D-4D57-ED96866B62E0}"/>
                </a:ext>
              </a:extLst>
            </p:cNvPr>
            <p:cNvSpPr/>
            <p:nvPr/>
          </p:nvSpPr>
          <p:spPr>
            <a:xfrm>
              <a:off x="139854" y="319039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4A9DD5-81E3-1E4D-0711-5626C323287A}"/>
                </a:ext>
              </a:extLst>
            </p:cNvPr>
            <p:cNvSpPr txBox="1"/>
            <p:nvPr/>
          </p:nvSpPr>
          <p:spPr>
            <a:xfrm>
              <a:off x="139854" y="4060085"/>
              <a:ext cx="5305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s.</a:t>
              </a:r>
              <a:r>
                <a:rPr lang="en-US" sz="1200" b="1" dirty="0" err="1">
                  <a:latin typeface="Consolas" panose="020B0609020204030204" pitchFamily="49" charset="0"/>
                  <a:hlinkClick r:id="rId33"/>
                </a:rPr>
                <a:t>map</a:t>
              </a:r>
              <a:r>
                <a:rPr lang="en-US" sz="1200" b="1" dirty="0">
                  <a:latin typeface="Consolas" panose="020B0609020204030204" pitchFamily="49" charset="0"/>
                </a:rPr>
                <a:t>(lambda x: 2*x)</a:t>
              </a:r>
            </a:p>
            <a:p>
              <a:pPr marL="93600"/>
              <a:r>
                <a:rPr lang="en-US" sz="1200" dirty="0"/>
                <a:t>Returns a copy of the series where every entry is doubled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</a:t>
              </a:r>
              <a:r>
                <a:rPr lang="en-US" sz="1200" b="1" dirty="0" err="1">
                  <a:latin typeface="Consolas" panose="020B0609020204030204" pitchFamily="49" charset="0"/>
                  <a:hlinkClick r:id="rId34"/>
                </a:rPr>
                <a:t>apply</a:t>
              </a:r>
              <a:r>
                <a:rPr lang="en-US" sz="1200" b="1" dirty="0">
                  <a:latin typeface="Consolas" panose="020B0609020204030204" pitchFamily="49" charset="0"/>
                </a:rPr>
                <a:t>(lambda x: [1, 2], axis=1)</a:t>
              </a:r>
            </a:p>
            <a:p>
              <a:pPr marL="93600"/>
              <a:r>
                <a:rPr lang="en-US" sz="1200" dirty="0"/>
                <a:t>Returns a copy of the </a:t>
              </a:r>
              <a:r>
                <a:rPr lang="en-US" sz="1200" dirty="0" err="1"/>
                <a:t>dataframe</a:t>
              </a:r>
              <a:r>
                <a:rPr lang="en-US" sz="1200" dirty="0"/>
                <a:t> with each element replaced with [1, 2], used when the logic is more complex per element.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ED3CC7-3B2A-9238-9509-6396037D8492}"/>
                </a:ext>
              </a:extLst>
            </p:cNvPr>
            <p:cNvSpPr txBox="1"/>
            <p:nvPr/>
          </p:nvSpPr>
          <p:spPr>
            <a:xfrm>
              <a:off x="139854" y="3650391"/>
              <a:ext cx="5305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Apply a mapping to every element in a </a:t>
              </a:r>
              <a:r>
                <a:rPr lang="en-US" sz="1200" dirty="0" err="1"/>
                <a:t>DataFrame</a:t>
              </a:r>
              <a:r>
                <a:rPr lang="en-US" sz="1200" dirty="0"/>
                <a:t>, useful for recategorizing or transforming data.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BD94D3-03F1-6642-4E43-5500C31DE006}"/>
              </a:ext>
            </a:extLst>
          </p:cNvPr>
          <p:cNvSpPr txBox="1"/>
          <p:nvPr/>
        </p:nvSpPr>
        <p:spPr>
          <a:xfrm>
            <a:off x="2670737" y="1537428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boxplot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4F30B-4D6D-16B5-565F-B1CC9B8F20CD}"/>
              </a:ext>
            </a:extLst>
          </p:cNvPr>
          <p:cNvSpPr txBox="1"/>
          <p:nvPr/>
        </p:nvSpPr>
        <p:spPr>
          <a:xfrm>
            <a:off x="3752260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(cumulative=True)</a:t>
            </a:r>
          </a:p>
          <a:p>
            <a:pPr marL="93600"/>
            <a:r>
              <a:rPr lang="en-US" sz="1200" dirty="0"/>
              <a:t>Creates a cumulative plot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(bins=30)</a:t>
            </a:r>
          </a:p>
          <a:p>
            <a:pPr marL="93600"/>
            <a:r>
              <a:rPr lang="en-US" sz="1200" dirty="0"/>
              <a:t>Set the number of bins into which data is grouped (histograms)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B0F56-AF72-8A94-52CC-FD1210556B4B}"/>
              </a:ext>
            </a:extLst>
          </p:cNvPr>
          <p:cNvSpPr txBox="1"/>
          <p:nvPr/>
        </p:nvSpPr>
        <p:spPr>
          <a:xfrm>
            <a:off x="140667" y="3528756"/>
            <a:ext cx="1065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(subplots=True, title=['col1', 'col2', 'col3'])</a:t>
            </a:r>
          </a:p>
          <a:p>
            <a:pPr marL="93600"/>
            <a:r>
              <a:rPr lang="en-US" sz="1200" dirty="0"/>
              <a:t>Arguments can be combined for more flexibility when graphing, this would plot a separate line graph for of column of a 3-columned </a:t>
            </a:r>
            <a:r>
              <a:rPr lang="en-US" sz="1200" dirty="0" err="1"/>
              <a:t>DataFrame</a:t>
            </a:r>
            <a:r>
              <a:rPr lang="en-US" sz="1200" dirty="0"/>
              <a:t>. The first string in the list of titles applies to the graph of the left-most column.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8DFEEA-0FA5-E656-FB6C-43B7878D04D3}"/>
              </a:ext>
            </a:extLst>
          </p:cNvPr>
          <p:cNvGrpSpPr/>
          <p:nvPr/>
        </p:nvGrpSpPr>
        <p:grpSpPr>
          <a:xfrm>
            <a:off x="5495291" y="4187881"/>
            <a:ext cx="5305091" cy="3632952"/>
            <a:chOff x="5495291" y="4187881"/>
            <a:chExt cx="5305091" cy="3632952"/>
          </a:xfrm>
        </p:grpSpPr>
        <p:sp>
          <p:nvSpPr>
            <p:cNvPr id="77" name="Rounded Rectangle 48">
              <a:extLst>
                <a:ext uri="{FF2B5EF4-FFF2-40B4-BE49-F238E27FC236}">
                  <a16:creationId xmlns:a16="http://schemas.microsoft.com/office/drawing/2014/main" id="{2C264735-B18D-87B6-15E3-DA28F5F967AE}"/>
                </a:ext>
              </a:extLst>
            </p:cNvPr>
            <p:cNvSpPr/>
            <p:nvPr/>
          </p:nvSpPr>
          <p:spPr>
            <a:xfrm>
              <a:off x="5495291" y="4618646"/>
              <a:ext cx="5305091" cy="3132000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A38DE3-05EC-CA9A-84BD-274AB0CC0B86}"/>
                </a:ext>
              </a:extLst>
            </p:cNvPr>
            <p:cNvGrpSpPr/>
            <p:nvPr/>
          </p:nvGrpSpPr>
          <p:grpSpPr>
            <a:xfrm>
              <a:off x="5495291" y="4187881"/>
              <a:ext cx="5305091" cy="3632952"/>
              <a:chOff x="139854" y="3045615"/>
              <a:chExt cx="5305091" cy="3632952"/>
            </a:xfrm>
          </p:grpSpPr>
          <p:sp>
            <p:nvSpPr>
              <p:cNvPr id="57" name="Rounded Rectangle 80">
                <a:extLst>
                  <a:ext uri="{FF2B5EF4-FFF2-40B4-BE49-F238E27FC236}">
                    <a16:creationId xmlns:a16="http://schemas.microsoft.com/office/drawing/2014/main" id="{22974F59-49A2-AE72-7FBA-5884B871D2C6}"/>
                  </a:ext>
                </a:extLst>
              </p:cNvPr>
              <p:cNvSpPr/>
              <p:nvPr/>
            </p:nvSpPr>
            <p:spPr>
              <a:xfrm>
                <a:off x="139854" y="3045615"/>
                <a:ext cx="530509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Series String Operations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72E99E-B519-1022-DB85-C048621814A3}"/>
                  </a:ext>
                </a:extLst>
              </p:cNvPr>
              <p:cNvSpPr txBox="1"/>
              <p:nvPr/>
            </p:nvSpPr>
            <p:spPr>
              <a:xfrm>
                <a:off x="139854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6"/>
                  </a:rPr>
                  <a:t>count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(pattern)</a:t>
                </a:r>
              </a:p>
              <a:p>
                <a:pPr marL="93600"/>
                <a:r>
                  <a:rPr lang="en-US" sz="1200" dirty="0"/>
                  <a:t>Returns a series with the integer counts in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7"/>
                  </a:rPr>
                  <a:t>get</a:t>
                </a:r>
                <a:r>
                  <a:rPr lang="en-US" sz="1200" b="1" dirty="0">
                    <a:latin typeface="Consolas" panose="020B0609020204030204" pitchFamily="49" charset="0"/>
                  </a:rPr>
                  <a:t>(index)</a:t>
                </a:r>
              </a:p>
              <a:p>
                <a:pPr marL="93600"/>
                <a:r>
                  <a:rPr lang="en-US" sz="1200" dirty="0"/>
                  <a:t>Returns a series with the data at the given index for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8"/>
                  </a:rPr>
                  <a:t>join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Returns a series where each element has been concatenated.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9"/>
                  </a:rPr>
                  <a:t>title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Converts the first character of each word to be a capital.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0"/>
                  </a:rPr>
                  <a:t>len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Returns a series with the lengths of each element.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0AE2C8-F53F-EBA5-8F37-CE9FBA2F47EB}"/>
                  </a:ext>
                </a:extLst>
              </p:cNvPr>
              <p:cNvSpPr txBox="1"/>
              <p:nvPr/>
            </p:nvSpPr>
            <p:spPr>
              <a:xfrm>
                <a:off x="2790799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>
                    <a:latin typeface="Consolas" panose="020B0609020204030204" pitchFamily="49" charset="0"/>
                    <a:hlinkClick r:id="rId41"/>
                  </a:rPr>
                  <a:t>cat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Concatenate elements into a single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2"/>
                  </a:rPr>
                  <a:t>partition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Splits the string on the first instance of the separator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3"/>
                  </a:rPr>
                  <a:t>slice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(start, stop, step)</a:t>
                </a:r>
              </a:p>
              <a:p>
                <a:pPr marL="93600"/>
                <a:r>
                  <a:rPr lang="en-US" sz="1200" dirty="0"/>
                  <a:t>Slices each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4"/>
                  </a:rPr>
                  <a:t>replace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(pat, rep)</a:t>
                </a:r>
              </a:p>
              <a:p>
                <a:pPr marL="93600"/>
                <a:r>
                  <a:rPr lang="en-US" sz="1200" dirty="0"/>
                  <a:t>Use regex to replace patterns in each string.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5"/>
                  </a:rPr>
                  <a:t>isalnum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Checks whether each element is alpha-numeric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73FD19-8460-E272-6181-C2631BDBE3AD}"/>
                  </a:ext>
                </a:extLst>
              </p:cNvPr>
              <p:cNvSpPr txBox="1"/>
              <p:nvPr/>
            </p:nvSpPr>
            <p:spPr>
              <a:xfrm>
                <a:off x="139854" y="3513231"/>
                <a:ext cx="5305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Similar to python string operations, except these are vectorized to apply to the entire Series efficiently.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3DD55A-6D4F-4125-C823-F3B5B3ADE67B}"/>
              </a:ext>
            </a:extLst>
          </p:cNvPr>
          <p:cNvGrpSpPr/>
          <p:nvPr/>
        </p:nvGrpSpPr>
        <p:grpSpPr>
          <a:xfrm>
            <a:off x="140669" y="4184606"/>
            <a:ext cx="5305091" cy="2321756"/>
            <a:chOff x="139854" y="3045615"/>
            <a:chExt cx="5305091" cy="2321756"/>
          </a:xfrm>
        </p:grpSpPr>
        <p:sp>
          <p:nvSpPr>
            <p:cNvPr id="67" name="Rounded Rectangle 80">
              <a:extLst>
                <a:ext uri="{FF2B5EF4-FFF2-40B4-BE49-F238E27FC236}">
                  <a16:creationId xmlns:a16="http://schemas.microsoft.com/office/drawing/2014/main" id="{A5E842E6-4526-202F-B621-BC165A1B6376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Changing Type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A3EAA8-0C5D-C222-489A-793708C1E1B1}"/>
                </a:ext>
              </a:extLst>
            </p:cNvPr>
            <p:cNvSpPr txBox="1"/>
            <p:nvPr/>
          </p:nvSpPr>
          <p:spPr>
            <a:xfrm>
              <a:off x="139854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6"/>
                </a:rPr>
                <a:t>to_numeric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non-numeric types to numeric. 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7"/>
                </a:rPr>
                <a:t>to_datetime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non-datetime types to datetime type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8"/>
                </a:rPr>
                <a:t>to_timedelta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 </a:t>
              </a:r>
              <a:r>
                <a:rPr lang="en-US" sz="1200" dirty="0" err="1"/>
                <a:t>timedelta</a:t>
              </a:r>
              <a:r>
                <a:rPr lang="en-US" sz="1200" dirty="0"/>
                <a:t> types to </a:t>
              </a:r>
              <a:r>
                <a:rPr lang="en-US" sz="1200" dirty="0" err="1"/>
                <a:t>timedelta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761F18-E4DC-228A-20CB-87FAE256A0E2}"/>
                </a:ext>
              </a:extLst>
            </p:cNvPr>
            <p:cNvSpPr txBox="1"/>
            <p:nvPr/>
          </p:nvSpPr>
          <p:spPr>
            <a:xfrm>
              <a:off x="2790799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49"/>
                </a:rPr>
                <a:t>as_type</a:t>
              </a:r>
              <a:r>
                <a:rPr lang="en-US" sz="1200" b="1" dirty="0">
                  <a:latin typeface="Consolas" panose="020B0609020204030204" pitchFamily="49" charset="0"/>
                </a:rPr>
                <a:t>(type)</a:t>
              </a:r>
            </a:p>
            <a:p>
              <a:pPr marL="93600"/>
              <a:r>
                <a:rPr lang="en-US" sz="1200" dirty="0"/>
                <a:t>convert data to (almost) any given type including categorical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0"/>
                </a:rPr>
                <a:t>infer_objects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attempts to infer a better type for object type data.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1"/>
                </a:rPr>
                <a:t>convert_dtypes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convert columns to best possible </a:t>
              </a:r>
              <a:r>
                <a:rPr lang="en-US" sz="1200" dirty="0" err="1"/>
                <a:t>dtypes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17D6B9-847C-822B-100E-D42389B3E182}"/>
              </a:ext>
            </a:extLst>
          </p:cNvPr>
          <p:cNvGrpSpPr/>
          <p:nvPr/>
        </p:nvGrpSpPr>
        <p:grpSpPr>
          <a:xfrm>
            <a:off x="68156" y="6564645"/>
            <a:ext cx="5357283" cy="2244372"/>
            <a:chOff x="68156" y="6564645"/>
            <a:chExt cx="5357283" cy="2244372"/>
          </a:xfrm>
        </p:grpSpPr>
        <p:sp>
          <p:nvSpPr>
            <p:cNvPr id="54" name="Rounded Rectangle 48">
              <a:extLst>
                <a:ext uri="{FF2B5EF4-FFF2-40B4-BE49-F238E27FC236}">
                  <a16:creationId xmlns:a16="http://schemas.microsoft.com/office/drawing/2014/main" id="{72D85AA0-12BA-B3DC-5032-993B59C82B1B}"/>
                </a:ext>
              </a:extLst>
            </p:cNvPr>
            <p:cNvSpPr/>
            <p:nvPr/>
          </p:nvSpPr>
          <p:spPr>
            <a:xfrm>
              <a:off x="120348" y="6689521"/>
              <a:ext cx="5305091" cy="1896463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DD23A4-2B73-D0DF-E7BD-EB6F79315B5F}"/>
                </a:ext>
              </a:extLst>
            </p:cNvPr>
            <p:cNvGrpSpPr/>
            <p:nvPr/>
          </p:nvGrpSpPr>
          <p:grpSpPr>
            <a:xfrm>
              <a:off x="68156" y="6564645"/>
              <a:ext cx="5338768" cy="2244372"/>
              <a:chOff x="68156" y="6534165"/>
              <a:chExt cx="5338768" cy="224437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3845956-2C47-A783-1FBC-4E7C4D54C2C6}"/>
                  </a:ext>
                </a:extLst>
              </p:cNvPr>
              <p:cNvSpPr txBox="1"/>
              <p:nvPr/>
            </p:nvSpPr>
            <p:spPr>
              <a:xfrm>
                <a:off x="2757883" y="6654879"/>
                <a:ext cx="264904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s.dt.day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day (int) from the date.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s.dt.quarter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Find which quarter the date lies in.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s.dt.hour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hour.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s.dt.minute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minute.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s.dt.second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second.</a:t>
                </a:r>
              </a:p>
              <a:p>
                <a:pPr marL="93600"/>
                <a:endParaRPr lang="en-US" sz="1200" dirty="0"/>
              </a:p>
            </p:txBody>
          </p:sp>
          <p:sp>
            <p:nvSpPr>
              <p:cNvPr id="87" name="Rounded Rectangle 80">
                <a:extLst>
                  <a:ext uri="{FF2B5EF4-FFF2-40B4-BE49-F238E27FC236}">
                    <a16:creationId xmlns:a16="http://schemas.microsoft.com/office/drawing/2014/main" id="{00349599-F429-0A79-04A0-F9594DC4E15C}"/>
                  </a:ext>
                </a:extLst>
              </p:cNvPr>
              <p:cNvSpPr/>
              <p:nvPr/>
            </p:nvSpPr>
            <p:spPr>
              <a:xfrm>
                <a:off x="120349" y="6534165"/>
                <a:ext cx="257136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Datetime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95B4978-804C-4BB9-C37A-49A482F54933}"/>
                  </a:ext>
                </a:extLst>
              </p:cNvPr>
              <p:cNvSpPr txBox="1"/>
              <p:nvPr/>
            </p:nvSpPr>
            <p:spPr>
              <a:xfrm>
                <a:off x="69627" y="6989169"/>
                <a:ext cx="2649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If you have a Series, s, containing data of type datetime, use can use the dt accessor to get various sections of the value: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C3F058E-4EB6-74C2-323F-625A013FAAA1}"/>
                  </a:ext>
                </a:extLst>
              </p:cNvPr>
              <p:cNvSpPr txBox="1"/>
              <p:nvPr/>
            </p:nvSpPr>
            <p:spPr>
              <a:xfrm>
                <a:off x="68156" y="7762874"/>
                <a:ext cx="2649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s.dt.year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year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s.dt.month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month as an integer.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5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3373</Words>
  <Application>Microsoft Office PowerPoint</Application>
  <PresentationFormat>Custom</PresentationFormat>
  <Paragraphs>569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2025-04-30T12:30:42Z</dcterms:modified>
</cp:coreProperties>
</file>