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</p:sldMasterIdLst>
  <p:sldIdLst>
    <p:sldId id="257" r:id="rId2"/>
    <p:sldId id="258" r:id="rId3"/>
    <p:sldId id="259" r:id="rId4"/>
  </p:sldIdLst>
  <p:sldSz cx="13971588" cy="10799763"/>
  <p:notesSz cx="6858000" cy="9144000"/>
  <p:defaultTextStyle>
    <a:defPPr>
      <a:defRPr lang="en-US"/>
    </a:defPPr>
    <a:lvl1pPr marL="0" algn="l" defTabSz="1188994" rtl="0" eaLnBrk="1" latinLnBrk="0" hangingPunct="1">
      <a:defRPr sz="2341" kern="1200">
        <a:solidFill>
          <a:schemeClr val="tx1"/>
        </a:solidFill>
        <a:latin typeface="+mn-lt"/>
        <a:ea typeface="+mn-ea"/>
        <a:cs typeface="+mn-cs"/>
      </a:defRPr>
    </a:lvl1pPr>
    <a:lvl2pPr marL="594497" algn="l" defTabSz="1188994" rtl="0" eaLnBrk="1" latinLnBrk="0" hangingPunct="1">
      <a:defRPr sz="2341" kern="1200">
        <a:solidFill>
          <a:schemeClr val="tx1"/>
        </a:solidFill>
        <a:latin typeface="+mn-lt"/>
        <a:ea typeface="+mn-ea"/>
        <a:cs typeface="+mn-cs"/>
      </a:defRPr>
    </a:lvl2pPr>
    <a:lvl3pPr marL="1188994" algn="l" defTabSz="1188994" rtl="0" eaLnBrk="1" latinLnBrk="0" hangingPunct="1">
      <a:defRPr sz="2341" kern="1200">
        <a:solidFill>
          <a:schemeClr val="tx1"/>
        </a:solidFill>
        <a:latin typeface="+mn-lt"/>
        <a:ea typeface="+mn-ea"/>
        <a:cs typeface="+mn-cs"/>
      </a:defRPr>
    </a:lvl3pPr>
    <a:lvl4pPr marL="1783491" algn="l" defTabSz="1188994" rtl="0" eaLnBrk="1" latinLnBrk="0" hangingPunct="1">
      <a:defRPr sz="2341" kern="1200">
        <a:solidFill>
          <a:schemeClr val="tx1"/>
        </a:solidFill>
        <a:latin typeface="+mn-lt"/>
        <a:ea typeface="+mn-ea"/>
        <a:cs typeface="+mn-cs"/>
      </a:defRPr>
    </a:lvl4pPr>
    <a:lvl5pPr marL="2377989" algn="l" defTabSz="1188994" rtl="0" eaLnBrk="1" latinLnBrk="0" hangingPunct="1">
      <a:defRPr sz="2341" kern="1200">
        <a:solidFill>
          <a:schemeClr val="tx1"/>
        </a:solidFill>
        <a:latin typeface="+mn-lt"/>
        <a:ea typeface="+mn-ea"/>
        <a:cs typeface="+mn-cs"/>
      </a:defRPr>
    </a:lvl5pPr>
    <a:lvl6pPr marL="2972486" algn="l" defTabSz="1188994" rtl="0" eaLnBrk="1" latinLnBrk="0" hangingPunct="1">
      <a:defRPr sz="2341" kern="1200">
        <a:solidFill>
          <a:schemeClr val="tx1"/>
        </a:solidFill>
        <a:latin typeface="+mn-lt"/>
        <a:ea typeface="+mn-ea"/>
        <a:cs typeface="+mn-cs"/>
      </a:defRPr>
    </a:lvl6pPr>
    <a:lvl7pPr marL="3566983" algn="l" defTabSz="1188994" rtl="0" eaLnBrk="1" latinLnBrk="0" hangingPunct="1">
      <a:defRPr sz="2341" kern="1200">
        <a:solidFill>
          <a:schemeClr val="tx1"/>
        </a:solidFill>
        <a:latin typeface="+mn-lt"/>
        <a:ea typeface="+mn-ea"/>
        <a:cs typeface="+mn-cs"/>
      </a:defRPr>
    </a:lvl7pPr>
    <a:lvl8pPr marL="4161480" algn="l" defTabSz="1188994" rtl="0" eaLnBrk="1" latinLnBrk="0" hangingPunct="1">
      <a:defRPr sz="2341" kern="1200">
        <a:solidFill>
          <a:schemeClr val="tx1"/>
        </a:solidFill>
        <a:latin typeface="+mn-lt"/>
        <a:ea typeface="+mn-ea"/>
        <a:cs typeface="+mn-cs"/>
      </a:defRPr>
    </a:lvl8pPr>
    <a:lvl9pPr marL="4755977" algn="l" defTabSz="1188994" rtl="0" eaLnBrk="1" latinLnBrk="0" hangingPunct="1">
      <a:defRPr sz="234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01">
          <p15:clr>
            <a:srgbClr val="A4A3A4"/>
          </p15:clr>
        </p15:guide>
        <p15:guide id="2" pos="440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74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524" autoAdjust="0"/>
    <p:restoredTop sz="94660"/>
  </p:normalViewPr>
  <p:slideViewPr>
    <p:cSldViewPr snapToGrid="0">
      <p:cViewPr>
        <p:scale>
          <a:sx n="50" d="100"/>
          <a:sy n="50" d="100"/>
        </p:scale>
        <p:origin x="1162" y="-10"/>
      </p:cViewPr>
      <p:guideLst>
        <p:guide orient="horz" pos="3401"/>
        <p:guide pos="440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7869" y="1767462"/>
            <a:ext cx="11875850" cy="3759917"/>
          </a:xfrm>
        </p:spPr>
        <p:txBody>
          <a:bodyPr anchor="b"/>
          <a:lstStyle>
            <a:lvl1pPr algn="ctr">
              <a:defRPr sz="916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46449" y="5672376"/>
            <a:ext cx="10478691" cy="2607442"/>
          </a:xfrm>
        </p:spPr>
        <p:txBody>
          <a:bodyPr/>
          <a:lstStyle>
            <a:lvl1pPr marL="0" indent="0" algn="ctr">
              <a:buNone/>
              <a:defRPr sz="3667"/>
            </a:lvl1pPr>
            <a:lvl2pPr marL="698602" indent="0" algn="ctr">
              <a:buNone/>
              <a:defRPr sz="3056"/>
            </a:lvl2pPr>
            <a:lvl3pPr marL="1397203" indent="0" algn="ctr">
              <a:buNone/>
              <a:defRPr sz="2750"/>
            </a:lvl3pPr>
            <a:lvl4pPr marL="2095805" indent="0" algn="ctr">
              <a:buNone/>
              <a:defRPr sz="2445"/>
            </a:lvl4pPr>
            <a:lvl5pPr marL="2794406" indent="0" algn="ctr">
              <a:buNone/>
              <a:defRPr sz="2445"/>
            </a:lvl5pPr>
            <a:lvl6pPr marL="3493008" indent="0" algn="ctr">
              <a:buNone/>
              <a:defRPr sz="2445"/>
            </a:lvl6pPr>
            <a:lvl7pPr marL="4191610" indent="0" algn="ctr">
              <a:buNone/>
              <a:defRPr sz="2445"/>
            </a:lvl7pPr>
            <a:lvl8pPr marL="4890211" indent="0" algn="ctr">
              <a:buNone/>
              <a:defRPr sz="2445"/>
            </a:lvl8pPr>
            <a:lvl9pPr marL="5588813" indent="0" algn="ctr">
              <a:buNone/>
              <a:defRPr sz="2445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8B33-2949-49BE-B3B0-3F16CAF906FE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85EFA-DD28-4E69-ADE7-169C8C111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262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8B33-2949-49BE-B3B0-3F16CAF906FE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85EFA-DD28-4E69-ADE7-169C8C111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205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998418" y="574987"/>
            <a:ext cx="3012624" cy="9152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60548" y="574987"/>
            <a:ext cx="8863226" cy="9152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8B33-2949-49BE-B3B0-3F16CAF906FE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85EFA-DD28-4E69-ADE7-169C8C111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22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8B33-2949-49BE-B3B0-3F16CAF906FE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85EFA-DD28-4E69-ADE7-169C8C111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045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3270" y="2692444"/>
            <a:ext cx="12050495" cy="4492401"/>
          </a:xfrm>
        </p:spPr>
        <p:txBody>
          <a:bodyPr anchor="b"/>
          <a:lstStyle>
            <a:lvl1pPr>
              <a:defRPr sz="916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3270" y="7227345"/>
            <a:ext cx="12050495" cy="2362447"/>
          </a:xfrm>
        </p:spPr>
        <p:txBody>
          <a:bodyPr/>
          <a:lstStyle>
            <a:lvl1pPr marL="0" indent="0">
              <a:buNone/>
              <a:defRPr sz="3667">
                <a:solidFill>
                  <a:schemeClr val="tx1"/>
                </a:solidFill>
              </a:defRPr>
            </a:lvl1pPr>
            <a:lvl2pPr marL="698602" indent="0">
              <a:buNone/>
              <a:defRPr sz="3056">
                <a:solidFill>
                  <a:schemeClr val="tx1">
                    <a:tint val="75000"/>
                  </a:schemeClr>
                </a:solidFill>
              </a:defRPr>
            </a:lvl2pPr>
            <a:lvl3pPr marL="1397203" indent="0">
              <a:buNone/>
              <a:defRPr sz="2750">
                <a:solidFill>
                  <a:schemeClr val="tx1">
                    <a:tint val="75000"/>
                  </a:schemeClr>
                </a:solidFill>
              </a:defRPr>
            </a:lvl3pPr>
            <a:lvl4pPr marL="2095805" indent="0">
              <a:buNone/>
              <a:defRPr sz="2445">
                <a:solidFill>
                  <a:schemeClr val="tx1">
                    <a:tint val="75000"/>
                  </a:schemeClr>
                </a:solidFill>
              </a:defRPr>
            </a:lvl4pPr>
            <a:lvl5pPr marL="2794406" indent="0">
              <a:buNone/>
              <a:defRPr sz="2445">
                <a:solidFill>
                  <a:schemeClr val="tx1">
                    <a:tint val="75000"/>
                  </a:schemeClr>
                </a:solidFill>
              </a:defRPr>
            </a:lvl5pPr>
            <a:lvl6pPr marL="3493008" indent="0">
              <a:buNone/>
              <a:defRPr sz="2445">
                <a:solidFill>
                  <a:schemeClr val="tx1">
                    <a:tint val="75000"/>
                  </a:schemeClr>
                </a:solidFill>
              </a:defRPr>
            </a:lvl6pPr>
            <a:lvl7pPr marL="4191610" indent="0">
              <a:buNone/>
              <a:defRPr sz="2445">
                <a:solidFill>
                  <a:schemeClr val="tx1">
                    <a:tint val="75000"/>
                  </a:schemeClr>
                </a:solidFill>
              </a:defRPr>
            </a:lvl7pPr>
            <a:lvl8pPr marL="4890211" indent="0">
              <a:buNone/>
              <a:defRPr sz="2445">
                <a:solidFill>
                  <a:schemeClr val="tx1">
                    <a:tint val="75000"/>
                  </a:schemeClr>
                </a:solidFill>
              </a:defRPr>
            </a:lvl8pPr>
            <a:lvl9pPr marL="5588813" indent="0">
              <a:buNone/>
              <a:defRPr sz="244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8B33-2949-49BE-B3B0-3F16CAF906FE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85EFA-DD28-4E69-ADE7-169C8C111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104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60547" y="2874937"/>
            <a:ext cx="5937925" cy="6852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73116" y="2874937"/>
            <a:ext cx="5937925" cy="6852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8B33-2949-49BE-B3B0-3F16CAF906FE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85EFA-DD28-4E69-ADE7-169C8C111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322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366" y="574990"/>
            <a:ext cx="12050495" cy="2087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368" y="2647443"/>
            <a:ext cx="5910636" cy="1297471"/>
          </a:xfrm>
        </p:spPr>
        <p:txBody>
          <a:bodyPr anchor="b"/>
          <a:lstStyle>
            <a:lvl1pPr marL="0" indent="0">
              <a:buNone/>
              <a:defRPr sz="3667" b="1"/>
            </a:lvl1pPr>
            <a:lvl2pPr marL="698602" indent="0">
              <a:buNone/>
              <a:defRPr sz="3056" b="1"/>
            </a:lvl2pPr>
            <a:lvl3pPr marL="1397203" indent="0">
              <a:buNone/>
              <a:defRPr sz="2750" b="1"/>
            </a:lvl3pPr>
            <a:lvl4pPr marL="2095805" indent="0">
              <a:buNone/>
              <a:defRPr sz="2445" b="1"/>
            </a:lvl4pPr>
            <a:lvl5pPr marL="2794406" indent="0">
              <a:buNone/>
              <a:defRPr sz="2445" b="1"/>
            </a:lvl5pPr>
            <a:lvl6pPr marL="3493008" indent="0">
              <a:buNone/>
              <a:defRPr sz="2445" b="1"/>
            </a:lvl6pPr>
            <a:lvl7pPr marL="4191610" indent="0">
              <a:buNone/>
              <a:defRPr sz="2445" b="1"/>
            </a:lvl7pPr>
            <a:lvl8pPr marL="4890211" indent="0">
              <a:buNone/>
              <a:defRPr sz="2445" b="1"/>
            </a:lvl8pPr>
            <a:lvl9pPr marL="5588813" indent="0">
              <a:buNone/>
              <a:defRPr sz="244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62368" y="3944914"/>
            <a:ext cx="5910636" cy="58023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073117" y="2647443"/>
            <a:ext cx="5939745" cy="1297471"/>
          </a:xfrm>
        </p:spPr>
        <p:txBody>
          <a:bodyPr anchor="b"/>
          <a:lstStyle>
            <a:lvl1pPr marL="0" indent="0">
              <a:buNone/>
              <a:defRPr sz="3667" b="1"/>
            </a:lvl1pPr>
            <a:lvl2pPr marL="698602" indent="0">
              <a:buNone/>
              <a:defRPr sz="3056" b="1"/>
            </a:lvl2pPr>
            <a:lvl3pPr marL="1397203" indent="0">
              <a:buNone/>
              <a:defRPr sz="2750" b="1"/>
            </a:lvl3pPr>
            <a:lvl4pPr marL="2095805" indent="0">
              <a:buNone/>
              <a:defRPr sz="2445" b="1"/>
            </a:lvl4pPr>
            <a:lvl5pPr marL="2794406" indent="0">
              <a:buNone/>
              <a:defRPr sz="2445" b="1"/>
            </a:lvl5pPr>
            <a:lvl6pPr marL="3493008" indent="0">
              <a:buNone/>
              <a:defRPr sz="2445" b="1"/>
            </a:lvl6pPr>
            <a:lvl7pPr marL="4191610" indent="0">
              <a:buNone/>
              <a:defRPr sz="2445" b="1"/>
            </a:lvl7pPr>
            <a:lvl8pPr marL="4890211" indent="0">
              <a:buNone/>
              <a:defRPr sz="2445" b="1"/>
            </a:lvl8pPr>
            <a:lvl9pPr marL="5588813" indent="0">
              <a:buNone/>
              <a:defRPr sz="244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073117" y="3944914"/>
            <a:ext cx="5939745" cy="58023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8B33-2949-49BE-B3B0-3F16CAF906FE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85EFA-DD28-4E69-ADE7-169C8C111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927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8B33-2949-49BE-B3B0-3F16CAF906FE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85EFA-DD28-4E69-ADE7-169C8C111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19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8B33-2949-49BE-B3B0-3F16CAF906FE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85EFA-DD28-4E69-ADE7-169C8C111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791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366" y="719984"/>
            <a:ext cx="4506201" cy="2519945"/>
          </a:xfrm>
        </p:spPr>
        <p:txBody>
          <a:bodyPr anchor="b"/>
          <a:lstStyle>
            <a:lvl1pPr>
              <a:defRPr sz="489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39745" y="1554968"/>
            <a:ext cx="7073116" cy="7674832"/>
          </a:xfrm>
        </p:spPr>
        <p:txBody>
          <a:bodyPr/>
          <a:lstStyle>
            <a:lvl1pPr>
              <a:defRPr sz="4890"/>
            </a:lvl1pPr>
            <a:lvl2pPr>
              <a:defRPr sz="4278"/>
            </a:lvl2pPr>
            <a:lvl3pPr>
              <a:defRPr sz="3667"/>
            </a:lvl3pPr>
            <a:lvl4pPr>
              <a:defRPr sz="3056"/>
            </a:lvl4pPr>
            <a:lvl5pPr>
              <a:defRPr sz="3056"/>
            </a:lvl5pPr>
            <a:lvl6pPr>
              <a:defRPr sz="3056"/>
            </a:lvl6pPr>
            <a:lvl7pPr>
              <a:defRPr sz="3056"/>
            </a:lvl7pPr>
            <a:lvl8pPr>
              <a:defRPr sz="3056"/>
            </a:lvl8pPr>
            <a:lvl9pPr>
              <a:defRPr sz="305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62366" y="3239929"/>
            <a:ext cx="4506201" cy="6002369"/>
          </a:xfrm>
        </p:spPr>
        <p:txBody>
          <a:bodyPr/>
          <a:lstStyle>
            <a:lvl1pPr marL="0" indent="0">
              <a:buNone/>
              <a:defRPr sz="2445"/>
            </a:lvl1pPr>
            <a:lvl2pPr marL="698602" indent="0">
              <a:buNone/>
              <a:defRPr sz="2139"/>
            </a:lvl2pPr>
            <a:lvl3pPr marL="1397203" indent="0">
              <a:buNone/>
              <a:defRPr sz="1834"/>
            </a:lvl3pPr>
            <a:lvl4pPr marL="2095805" indent="0">
              <a:buNone/>
              <a:defRPr sz="1528"/>
            </a:lvl4pPr>
            <a:lvl5pPr marL="2794406" indent="0">
              <a:buNone/>
              <a:defRPr sz="1528"/>
            </a:lvl5pPr>
            <a:lvl6pPr marL="3493008" indent="0">
              <a:buNone/>
              <a:defRPr sz="1528"/>
            </a:lvl6pPr>
            <a:lvl7pPr marL="4191610" indent="0">
              <a:buNone/>
              <a:defRPr sz="1528"/>
            </a:lvl7pPr>
            <a:lvl8pPr marL="4890211" indent="0">
              <a:buNone/>
              <a:defRPr sz="1528"/>
            </a:lvl8pPr>
            <a:lvl9pPr marL="5588813" indent="0">
              <a:buNone/>
              <a:defRPr sz="152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8B33-2949-49BE-B3B0-3F16CAF906FE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85EFA-DD28-4E69-ADE7-169C8C111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897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366" y="719984"/>
            <a:ext cx="4506201" cy="2519945"/>
          </a:xfrm>
        </p:spPr>
        <p:txBody>
          <a:bodyPr anchor="b"/>
          <a:lstStyle>
            <a:lvl1pPr>
              <a:defRPr sz="489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39745" y="1554968"/>
            <a:ext cx="7073116" cy="7674832"/>
          </a:xfrm>
        </p:spPr>
        <p:txBody>
          <a:bodyPr anchor="t"/>
          <a:lstStyle>
            <a:lvl1pPr marL="0" indent="0">
              <a:buNone/>
              <a:defRPr sz="4890"/>
            </a:lvl1pPr>
            <a:lvl2pPr marL="698602" indent="0">
              <a:buNone/>
              <a:defRPr sz="4278"/>
            </a:lvl2pPr>
            <a:lvl3pPr marL="1397203" indent="0">
              <a:buNone/>
              <a:defRPr sz="3667"/>
            </a:lvl3pPr>
            <a:lvl4pPr marL="2095805" indent="0">
              <a:buNone/>
              <a:defRPr sz="3056"/>
            </a:lvl4pPr>
            <a:lvl5pPr marL="2794406" indent="0">
              <a:buNone/>
              <a:defRPr sz="3056"/>
            </a:lvl5pPr>
            <a:lvl6pPr marL="3493008" indent="0">
              <a:buNone/>
              <a:defRPr sz="3056"/>
            </a:lvl6pPr>
            <a:lvl7pPr marL="4191610" indent="0">
              <a:buNone/>
              <a:defRPr sz="3056"/>
            </a:lvl7pPr>
            <a:lvl8pPr marL="4890211" indent="0">
              <a:buNone/>
              <a:defRPr sz="3056"/>
            </a:lvl8pPr>
            <a:lvl9pPr marL="5588813" indent="0">
              <a:buNone/>
              <a:defRPr sz="305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62366" y="3239929"/>
            <a:ext cx="4506201" cy="6002369"/>
          </a:xfrm>
        </p:spPr>
        <p:txBody>
          <a:bodyPr/>
          <a:lstStyle>
            <a:lvl1pPr marL="0" indent="0">
              <a:buNone/>
              <a:defRPr sz="2445"/>
            </a:lvl1pPr>
            <a:lvl2pPr marL="698602" indent="0">
              <a:buNone/>
              <a:defRPr sz="2139"/>
            </a:lvl2pPr>
            <a:lvl3pPr marL="1397203" indent="0">
              <a:buNone/>
              <a:defRPr sz="1834"/>
            </a:lvl3pPr>
            <a:lvl4pPr marL="2095805" indent="0">
              <a:buNone/>
              <a:defRPr sz="1528"/>
            </a:lvl4pPr>
            <a:lvl5pPr marL="2794406" indent="0">
              <a:buNone/>
              <a:defRPr sz="1528"/>
            </a:lvl5pPr>
            <a:lvl6pPr marL="3493008" indent="0">
              <a:buNone/>
              <a:defRPr sz="1528"/>
            </a:lvl6pPr>
            <a:lvl7pPr marL="4191610" indent="0">
              <a:buNone/>
              <a:defRPr sz="1528"/>
            </a:lvl7pPr>
            <a:lvl8pPr marL="4890211" indent="0">
              <a:buNone/>
              <a:defRPr sz="1528"/>
            </a:lvl8pPr>
            <a:lvl9pPr marL="5588813" indent="0">
              <a:buNone/>
              <a:defRPr sz="152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8B33-2949-49BE-B3B0-3F16CAF906FE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85EFA-DD28-4E69-ADE7-169C8C111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710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60547" y="574990"/>
            <a:ext cx="12050495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0547" y="2874937"/>
            <a:ext cx="12050495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60547" y="10009783"/>
            <a:ext cx="3143607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278B33-2949-49BE-B3B0-3F16CAF906FE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28089" y="10009783"/>
            <a:ext cx="4715411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67434" y="10009783"/>
            <a:ext cx="3143607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285EFA-DD28-4E69-ADE7-169C8C111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783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397203" rtl="0" eaLnBrk="1" latinLnBrk="0" hangingPunct="1">
        <a:lnSpc>
          <a:spcPct val="90000"/>
        </a:lnSpc>
        <a:spcBef>
          <a:spcPct val="0"/>
        </a:spcBef>
        <a:buNone/>
        <a:defRPr sz="672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9301" indent="-349301" algn="l" defTabSz="1397203" rtl="0" eaLnBrk="1" latinLnBrk="0" hangingPunct="1">
        <a:lnSpc>
          <a:spcPct val="90000"/>
        </a:lnSpc>
        <a:spcBef>
          <a:spcPts val="1528"/>
        </a:spcBef>
        <a:buFont typeface="Arial" panose="020B0604020202020204" pitchFamily="34" charset="0"/>
        <a:buChar char="•"/>
        <a:defRPr sz="4278" kern="1200">
          <a:solidFill>
            <a:schemeClr val="tx1"/>
          </a:solidFill>
          <a:latin typeface="+mn-lt"/>
          <a:ea typeface="+mn-ea"/>
          <a:cs typeface="+mn-cs"/>
        </a:defRPr>
      </a:lvl1pPr>
      <a:lvl2pPr marL="1047902" indent="-349301" algn="l" defTabSz="1397203" rtl="0" eaLnBrk="1" latinLnBrk="0" hangingPunct="1">
        <a:lnSpc>
          <a:spcPct val="90000"/>
        </a:lnSpc>
        <a:spcBef>
          <a:spcPts val="764"/>
        </a:spcBef>
        <a:buFont typeface="Arial" panose="020B0604020202020204" pitchFamily="34" charset="0"/>
        <a:buChar char="•"/>
        <a:defRPr sz="3667" kern="1200">
          <a:solidFill>
            <a:schemeClr val="tx1"/>
          </a:solidFill>
          <a:latin typeface="+mn-lt"/>
          <a:ea typeface="+mn-ea"/>
          <a:cs typeface="+mn-cs"/>
        </a:defRPr>
      </a:lvl2pPr>
      <a:lvl3pPr marL="1746504" indent="-349301" algn="l" defTabSz="1397203" rtl="0" eaLnBrk="1" latinLnBrk="0" hangingPunct="1">
        <a:lnSpc>
          <a:spcPct val="90000"/>
        </a:lnSpc>
        <a:spcBef>
          <a:spcPts val="764"/>
        </a:spcBef>
        <a:buFont typeface="Arial" panose="020B0604020202020204" pitchFamily="34" charset="0"/>
        <a:buChar char="•"/>
        <a:defRPr sz="3056" kern="1200">
          <a:solidFill>
            <a:schemeClr val="tx1"/>
          </a:solidFill>
          <a:latin typeface="+mn-lt"/>
          <a:ea typeface="+mn-ea"/>
          <a:cs typeface="+mn-cs"/>
        </a:defRPr>
      </a:lvl3pPr>
      <a:lvl4pPr marL="2445106" indent="-349301" algn="l" defTabSz="1397203" rtl="0" eaLnBrk="1" latinLnBrk="0" hangingPunct="1">
        <a:lnSpc>
          <a:spcPct val="90000"/>
        </a:lnSpc>
        <a:spcBef>
          <a:spcPts val="764"/>
        </a:spcBef>
        <a:buFont typeface="Arial" panose="020B0604020202020204" pitchFamily="34" charset="0"/>
        <a:buChar char="•"/>
        <a:defRPr sz="2750" kern="1200">
          <a:solidFill>
            <a:schemeClr val="tx1"/>
          </a:solidFill>
          <a:latin typeface="+mn-lt"/>
          <a:ea typeface="+mn-ea"/>
          <a:cs typeface="+mn-cs"/>
        </a:defRPr>
      </a:lvl4pPr>
      <a:lvl5pPr marL="3143707" indent="-349301" algn="l" defTabSz="1397203" rtl="0" eaLnBrk="1" latinLnBrk="0" hangingPunct="1">
        <a:lnSpc>
          <a:spcPct val="90000"/>
        </a:lnSpc>
        <a:spcBef>
          <a:spcPts val="764"/>
        </a:spcBef>
        <a:buFont typeface="Arial" panose="020B0604020202020204" pitchFamily="34" charset="0"/>
        <a:buChar char="•"/>
        <a:defRPr sz="2750" kern="1200">
          <a:solidFill>
            <a:schemeClr val="tx1"/>
          </a:solidFill>
          <a:latin typeface="+mn-lt"/>
          <a:ea typeface="+mn-ea"/>
          <a:cs typeface="+mn-cs"/>
        </a:defRPr>
      </a:lvl5pPr>
      <a:lvl6pPr marL="3842309" indent="-349301" algn="l" defTabSz="1397203" rtl="0" eaLnBrk="1" latinLnBrk="0" hangingPunct="1">
        <a:lnSpc>
          <a:spcPct val="90000"/>
        </a:lnSpc>
        <a:spcBef>
          <a:spcPts val="764"/>
        </a:spcBef>
        <a:buFont typeface="Arial" panose="020B0604020202020204" pitchFamily="34" charset="0"/>
        <a:buChar char="•"/>
        <a:defRPr sz="2750" kern="1200">
          <a:solidFill>
            <a:schemeClr val="tx1"/>
          </a:solidFill>
          <a:latin typeface="+mn-lt"/>
          <a:ea typeface="+mn-ea"/>
          <a:cs typeface="+mn-cs"/>
        </a:defRPr>
      </a:lvl6pPr>
      <a:lvl7pPr marL="4540910" indent="-349301" algn="l" defTabSz="1397203" rtl="0" eaLnBrk="1" latinLnBrk="0" hangingPunct="1">
        <a:lnSpc>
          <a:spcPct val="90000"/>
        </a:lnSpc>
        <a:spcBef>
          <a:spcPts val="764"/>
        </a:spcBef>
        <a:buFont typeface="Arial" panose="020B0604020202020204" pitchFamily="34" charset="0"/>
        <a:buChar char="•"/>
        <a:defRPr sz="2750" kern="1200">
          <a:solidFill>
            <a:schemeClr val="tx1"/>
          </a:solidFill>
          <a:latin typeface="+mn-lt"/>
          <a:ea typeface="+mn-ea"/>
          <a:cs typeface="+mn-cs"/>
        </a:defRPr>
      </a:lvl7pPr>
      <a:lvl8pPr marL="5239512" indent="-349301" algn="l" defTabSz="1397203" rtl="0" eaLnBrk="1" latinLnBrk="0" hangingPunct="1">
        <a:lnSpc>
          <a:spcPct val="90000"/>
        </a:lnSpc>
        <a:spcBef>
          <a:spcPts val="764"/>
        </a:spcBef>
        <a:buFont typeface="Arial" panose="020B0604020202020204" pitchFamily="34" charset="0"/>
        <a:buChar char="•"/>
        <a:defRPr sz="2750" kern="1200">
          <a:solidFill>
            <a:schemeClr val="tx1"/>
          </a:solidFill>
          <a:latin typeface="+mn-lt"/>
          <a:ea typeface="+mn-ea"/>
          <a:cs typeface="+mn-cs"/>
        </a:defRPr>
      </a:lvl8pPr>
      <a:lvl9pPr marL="5938114" indent="-349301" algn="l" defTabSz="1397203" rtl="0" eaLnBrk="1" latinLnBrk="0" hangingPunct="1">
        <a:lnSpc>
          <a:spcPct val="90000"/>
        </a:lnSpc>
        <a:spcBef>
          <a:spcPts val="764"/>
        </a:spcBef>
        <a:buFont typeface="Arial" panose="020B0604020202020204" pitchFamily="34" charset="0"/>
        <a:buChar char="•"/>
        <a:defRPr sz="27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97203" rtl="0" eaLnBrk="1" latinLnBrk="0" hangingPunct="1">
        <a:defRPr sz="2750" kern="1200">
          <a:solidFill>
            <a:schemeClr val="tx1"/>
          </a:solidFill>
          <a:latin typeface="+mn-lt"/>
          <a:ea typeface="+mn-ea"/>
          <a:cs typeface="+mn-cs"/>
        </a:defRPr>
      </a:lvl1pPr>
      <a:lvl2pPr marL="698602" algn="l" defTabSz="1397203" rtl="0" eaLnBrk="1" latinLnBrk="0" hangingPunct="1">
        <a:defRPr sz="2750" kern="1200">
          <a:solidFill>
            <a:schemeClr val="tx1"/>
          </a:solidFill>
          <a:latin typeface="+mn-lt"/>
          <a:ea typeface="+mn-ea"/>
          <a:cs typeface="+mn-cs"/>
        </a:defRPr>
      </a:lvl2pPr>
      <a:lvl3pPr marL="1397203" algn="l" defTabSz="1397203" rtl="0" eaLnBrk="1" latinLnBrk="0" hangingPunct="1">
        <a:defRPr sz="2750" kern="1200">
          <a:solidFill>
            <a:schemeClr val="tx1"/>
          </a:solidFill>
          <a:latin typeface="+mn-lt"/>
          <a:ea typeface="+mn-ea"/>
          <a:cs typeface="+mn-cs"/>
        </a:defRPr>
      </a:lvl3pPr>
      <a:lvl4pPr marL="2095805" algn="l" defTabSz="1397203" rtl="0" eaLnBrk="1" latinLnBrk="0" hangingPunct="1">
        <a:defRPr sz="2750" kern="1200">
          <a:solidFill>
            <a:schemeClr val="tx1"/>
          </a:solidFill>
          <a:latin typeface="+mn-lt"/>
          <a:ea typeface="+mn-ea"/>
          <a:cs typeface="+mn-cs"/>
        </a:defRPr>
      </a:lvl4pPr>
      <a:lvl5pPr marL="2794406" algn="l" defTabSz="1397203" rtl="0" eaLnBrk="1" latinLnBrk="0" hangingPunct="1">
        <a:defRPr sz="2750" kern="1200">
          <a:solidFill>
            <a:schemeClr val="tx1"/>
          </a:solidFill>
          <a:latin typeface="+mn-lt"/>
          <a:ea typeface="+mn-ea"/>
          <a:cs typeface="+mn-cs"/>
        </a:defRPr>
      </a:lvl5pPr>
      <a:lvl6pPr marL="3493008" algn="l" defTabSz="1397203" rtl="0" eaLnBrk="1" latinLnBrk="0" hangingPunct="1">
        <a:defRPr sz="2750" kern="1200">
          <a:solidFill>
            <a:schemeClr val="tx1"/>
          </a:solidFill>
          <a:latin typeface="+mn-lt"/>
          <a:ea typeface="+mn-ea"/>
          <a:cs typeface="+mn-cs"/>
        </a:defRPr>
      </a:lvl6pPr>
      <a:lvl7pPr marL="4191610" algn="l" defTabSz="1397203" rtl="0" eaLnBrk="1" latinLnBrk="0" hangingPunct="1">
        <a:defRPr sz="2750" kern="1200">
          <a:solidFill>
            <a:schemeClr val="tx1"/>
          </a:solidFill>
          <a:latin typeface="+mn-lt"/>
          <a:ea typeface="+mn-ea"/>
          <a:cs typeface="+mn-cs"/>
        </a:defRPr>
      </a:lvl7pPr>
      <a:lvl8pPr marL="4890211" algn="l" defTabSz="1397203" rtl="0" eaLnBrk="1" latinLnBrk="0" hangingPunct="1">
        <a:defRPr sz="2750" kern="1200">
          <a:solidFill>
            <a:schemeClr val="tx1"/>
          </a:solidFill>
          <a:latin typeface="+mn-lt"/>
          <a:ea typeface="+mn-ea"/>
          <a:cs typeface="+mn-cs"/>
        </a:defRPr>
      </a:lvl8pPr>
      <a:lvl9pPr marL="5588813" algn="l" defTabSz="1397203" rtl="0" eaLnBrk="1" latinLnBrk="0" hangingPunct="1">
        <a:defRPr sz="27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hyperlink" Target="https://pandas.pydata.org/pandas-docs/stable/reference/api/pandas.DataFrame.drop.html?highlight=drop#pandas.DataFrame.drop" TargetMode="External"/><Relationship Id="rId18" Type="http://schemas.openxmlformats.org/officeDocument/2006/relationships/hyperlink" Target="https://pandas.pydata.org/pandas-docs/stable/user_guide/index.html#user-guide" TargetMode="External"/><Relationship Id="rId26" Type="http://schemas.openxmlformats.org/officeDocument/2006/relationships/hyperlink" Target="https://pandas.pydata.org/pandas-docs/stable/reference/api/pandas.DataFrame.nlargest.html?highlight=nlargest" TargetMode="External"/><Relationship Id="rId21" Type="http://schemas.openxmlformats.org/officeDocument/2006/relationships/image" Target="../media/image3.png"/><Relationship Id="rId34" Type="http://schemas.openxmlformats.org/officeDocument/2006/relationships/hyperlink" Target="https://pandas.pydata.org/pandas-docs/stable/reference/api/pandas.DataFrame.at.html#pandas.DataFrame.at" TargetMode="External"/><Relationship Id="rId7" Type="http://schemas.openxmlformats.org/officeDocument/2006/relationships/hyperlink" Target="https://pandas.pydata.org/pandas-docs/stable/reference/api/pandas.DataFrame.pivot.html?highlight=pivot#pandas.DataFrame.pivot" TargetMode="External"/><Relationship Id="rId12" Type="http://schemas.openxmlformats.org/officeDocument/2006/relationships/hyperlink" Target="https://pandas.pydata.org/pandas-docs/stable/reference/api/pandas.DataFrame.reset_index.html?highlight=reset_index#pandas.DataFrame.reset_index" TargetMode="External"/><Relationship Id="rId17" Type="http://schemas.openxmlformats.org/officeDocument/2006/relationships/hyperlink" Target="https://pandas.pydata.org/pandas-docs/stable/reference/index.html#api" TargetMode="External"/><Relationship Id="rId25" Type="http://schemas.openxmlformats.org/officeDocument/2006/relationships/hyperlink" Target="https://pandas.pydata.org/pandas-docs/stable/reference/api/pandas.DataFrame.sample.html?highlight=sample#pandas.DataFrame.sample" TargetMode="External"/><Relationship Id="rId33" Type="http://schemas.openxmlformats.org/officeDocument/2006/relationships/hyperlink" Target="https://pandas.pydata.org/pandas-docs/stable/reference/api/pandas.DataFrame.iat.html#pandas.DataFrame.iat" TargetMode="External"/><Relationship Id="rId38" Type="http://schemas.openxmlformats.org/officeDocument/2006/relationships/hyperlink" Target="https://pandas.pydata.org/docs/reference/api/pandas.DataFrame.query.html" TargetMode="External"/><Relationship Id="rId2" Type="http://schemas.openxmlformats.org/officeDocument/2006/relationships/hyperlink" Target="https://pandas.pydata.org/pandas-docs/stable/user_guide/io.html" TargetMode="External"/><Relationship Id="rId16" Type="http://schemas.openxmlformats.org/officeDocument/2006/relationships/hyperlink" Target="https://pandas.pydata.org/pandas-docs/stable/reference/api/pandas.DataFrame.query.html?highlight=query#pandas.DataFrame.query" TargetMode="External"/><Relationship Id="rId20" Type="http://schemas.openxmlformats.org/officeDocument/2006/relationships/image" Target="../media/image2.png"/><Relationship Id="rId29" Type="http://schemas.openxmlformats.org/officeDocument/2006/relationships/hyperlink" Target="https://pandas.pydata.org/pandas-docs/stable/reference/api/pandas.DataFrame.tail.html?highlight=tail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pandas.pydata.org/pandas-docs/stable/reference/api/pandas.DataFrame.melt.html?highlight=melt#pandas.DataFrame.melt" TargetMode="External"/><Relationship Id="rId11" Type="http://schemas.openxmlformats.org/officeDocument/2006/relationships/hyperlink" Target="https://pandas.pydata.org/pandas-docs/stable/reference/api/pandas.DataFrame.sort_index.html?highlight=sort_index#pandas.DataFrame.sort_index" TargetMode="External"/><Relationship Id="rId24" Type="http://schemas.openxmlformats.org/officeDocument/2006/relationships/hyperlink" Target="https://pandas.pydata.org/pandas-docs/stable/reference/api/pandas.DataFrame.drop_duplicates.html?highlight=drop_dupli#pandas.DataFrame.drop_duplicates" TargetMode="External"/><Relationship Id="rId32" Type="http://schemas.openxmlformats.org/officeDocument/2006/relationships/hyperlink" Target="https://pandas.pydata.org/docs/reference/api/pandas.DataFrame.loc.html?highlight=loc" TargetMode="External"/><Relationship Id="rId37" Type="http://schemas.openxmlformats.org/officeDocument/2006/relationships/hyperlink" Target="https://www.rstudio.com/wp-content/uploads/2015/02/data-wrangling-cheatsheet.pdf" TargetMode="External"/><Relationship Id="rId5" Type="http://schemas.openxmlformats.org/officeDocument/2006/relationships/hyperlink" Target="https://pandas.pydata.org/pandas-docs/stable/user_guide/basics.html#reindexing-and-altering-labels" TargetMode="External"/><Relationship Id="rId15" Type="http://schemas.openxmlformats.org/officeDocument/2006/relationships/hyperlink" Target="https://pandas.pydata.org/pandas-docs/stable/reference/api/pandas.MultiIndex.from_tuples.html?highlight=multiindex%20from_tuples#pandas.MultiIndex.from_tuples" TargetMode="External"/><Relationship Id="rId23" Type="http://schemas.openxmlformats.org/officeDocument/2006/relationships/image" Target="../media/image5.png"/><Relationship Id="rId28" Type="http://schemas.openxmlformats.org/officeDocument/2006/relationships/hyperlink" Target="https://pandas.pydata.org/pandas-docs/stable/reference/api/pandas.DataFrame.head.html?highlight=head" TargetMode="External"/><Relationship Id="rId36" Type="http://schemas.openxmlformats.org/officeDocument/2006/relationships/hyperlink" Target="http://www.princetonoptimization.com/" TargetMode="External"/><Relationship Id="rId10" Type="http://schemas.openxmlformats.org/officeDocument/2006/relationships/hyperlink" Target="https://pandas.pydata.org/pandas-docs/stable/reference/api/pandas.DataFrame.rename.html?highlight=rename#pandas.DataFrame.rename" TargetMode="External"/><Relationship Id="rId19" Type="http://schemas.openxmlformats.org/officeDocument/2006/relationships/image" Target="../media/image1.png"/><Relationship Id="rId31" Type="http://schemas.openxmlformats.org/officeDocument/2006/relationships/hyperlink" Target="https://pandas.pydata.org/docs/reference/api/pandas.DataFrame.iloc.html" TargetMode="External"/><Relationship Id="rId4" Type="http://schemas.openxmlformats.org/officeDocument/2006/relationships/hyperlink" Target="https://pandas.pydata.org/pandas-docs/stable/user_guide/basics.html#sorting" TargetMode="External"/><Relationship Id="rId9" Type="http://schemas.openxmlformats.org/officeDocument/2006/relationships/hyperlink" Target="https://pandas.pydata.org/pandas-docs/stable/reference/api/pandas.DataFrame.sort_values.html?highlight=sort_values#pandas.DataFrame.sort_values" TargetMode="External"/><Relationship Id="rId14" Type="http://schemas.openxmlformats.org/officeDocument/2006/relationships/hyperlink" Target="https://pandas.pydata.org/pandas-docs/stable/reference/api/pandas.DataFrame.html" TargetMode="External"/><Relationship Id="rId22" Type="http://schemas.openxmlformats.org/officeDocument/2006/relationships/image" Target="../media/image4.png"/><Relationship Id="rId27" Type="http://schemas.openxmlformats.org/officeDocument/2006/relationships/hyperlink" Target="https://pandas.pydata.org/pandas-docs/stable/reference/api/pandas.DataFrame.nsmallest.html?highlight=nsmallest" TargetMode="External"/><Relationship Id="rId30" Type="http://schemas.openxmlformats.org/officeDocument/2006/relationships/hyperlink" Target="https://pandas.pydata.org/pandas-docs/stable/reference/api/pandas.DataFrame.filter.html?highlight=filter#pandas.DataFrame.filter" TargetMode="External"/><Relationship Id="rId35" Type="http://schemas.openxmlformats.org/officeDocument/2006/relationships/hyperlink" Target="http://pandas.pydata.org/" TargetMode="External"/><Relationship Id="rId8" Type="http://schemas.openxmlformats.org/officeDocument/2006/relationships/hyperlink" Target="https://pandas.pydata.org/pandas-docs/stable/reference/api/pandas.concat.html?highlight=concat#pandas.concat" TargetMode="External"/><Relationship Id="rId3" Type="http://schemas.openxmlformats.org/officeDocument/2006/relationships/hyperlink" Target="https://pandas.pydata.org/pandas-docs/stable/user_guide/indexing.html" TargetMode="Externa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hyperlink" Target="https://pandas.pydata.org/pandas-docs/stable/user_guide/groupby.html" TargetMode="External"/><Relationship Id="rId18" Type="http://schemas.openxmlformats.org/officeDocument/2006/relationships/hyperlink" Target="https://pandas.pydata.org/pandas-docs/stable/reference/api/pandas.DataFrame.size.html?highlight=size#pandas.DataFrame.size" TargetMode="External"/><Relationship Id="rId26" Type="http://schemas.openxmlformats.org/officeDocument/2006/relationships/hyperlink" Target="https://pandas.pydata.org/pandas-docs/stable/reference/api/pandas.DataFrame.clip.html?highlight=clip#pandas.DataFrame.clip" TargetMode="External"/><Relationship Id="rId39" Type="http://schemas.openxmlformats.org/officeDocument/2006/relationships/hyperlink" Target="https://pandas.pydata.org/docs/reference/api/pandas.DataFrame.dtypes.html#pandas.DataFrame.dtypes" TargetMode="External"/><Relationship Id="rId21" Type="http://schemas.openxmlformats.org/officeDocument/2006/relationships/hyperlink" Target="http://www.princetonoptimization.com/" TargetMode="External"/><Relationship Id="rId34" Type="http://schemas.openxmlformats.org/officeDocument/2006/relationships/hyperlink" Target="https://pandas.pydata.org/pandas-docs/stable/reference/api/pandas.DataFrame.shape.html" TargetMode="External"/><Relationship Id="rId42" Type="http://schemas.openxmlformats.org/officeDocument/2006/relationships/hyperlink" Target="https://pandas.pydata.org/pandas-docs/stable/reference/api/pandas.DataFrame.median.html?highlight=median#pandas.DataFrame.median" TargetMode="External"/><Relationship Id="rId47" Type="http://schemas.openxmlformats.org/officeDocument/2006/relationships/hyperlink" Target="https://pandas.pydata.org/pandas-docs/stable/reference/api/pandas.DataFrame.std.html?highlight=std#pandas.DataFrame.std" TargetMode="External"/><Relationship Id="rId7" Type="http://schemas.openxmlformats.org/officeDocument/2006/relationships/hyperlink" Target="https://pandas.pydata.org/pandas-docs/stable/reference/api/pandas.DataFrame.cummin.html?highlight=cummin#pandas.DataFrame.cummin" TargetMode="External"/><Relationship Id="rId2" Type="http://schemas.openxmlformats.org/officeDocument/2006/relationships/hyperlink" Target="https://pandas.pydata.org/pandas-docs/stable/user_guide/merging.html" TargetMode="External"/><Relationship Id="rId16" Type="http://schemas.openxmlformats.org/officeDocument/2006/relationships/hyperlink" Target="https://pandas.pydata.org/pandas-docs/stable/reference/api/pandas.DataFrame.expanding.html?highlight=expanding#pandas.DataFrame.expanding" TargetMode="External"/><Relationship Id="rId29" Type="http://schemas.openxmlformats.org/officeDocument/2006/relationships/hyperlink" Target="https://pandas.pydata.org/pandas-docs/stable/user_guide/missing_data.html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pandas.pydata.org/pandas-docs/stable/reference/api/pandas.DataFrame.cummax.html?highlight=cummax#pandas.DataFrame.cummax" TargetMode="External"/><Relationship Id="rId11" Type="http://schemas.openxmlformats.org/officeDocument/2006/relationships/hyperlink" Target="https://pandas.pydata.org/pandas-docs/stable/reference/api/pandas.DataFrame.query.html?highlight=query#pandas.DataFrame.query" TargetMode="External"/><Relationship Id="rId24" Type="http://schemas.openxmlformats.org/officeDocument/2006/relationships/hyperlink" Target="https://pandas.pydata.org/pandas-docs/stable/reference/api/pandas.qcut.html?highlight=qcut#pandas.qcut" TargetMode="External"/><Relationship Id="rId32" Type="http://schemas.openxmlformats.org/officeDocument/2006/relationships/hyperlink" Target="https://pandas.pydata.org/pandas-docs/stable/user_guide/basics.html#descriptive-statistics" TargetMode="External"/><Relationship Id="rId37" Type="http://schemas.openxmlformats.org/officeDocument/2006/relationships/hyperlink" Target="https://pandas.pydata.org/docs/reference/api/pandas.DataFrame.info.html" TargetMode="External"/><Relationship Id="rId40" Type="http://schemas.openxmlformats.org/officeDocument/2006/relationships/hyperlink" Target="https://pandas.pydata.org/pandas-docs/stable/reference/api/pandas.DataFrame.sum.html?highlight=sum#pandas.DataFrame.sum" TargetMode="External"/><Relationship Id="rId45" Type="http://schemas.openxmlformats.org/officeDocument/2006/relationships/hyperlink" Target="https://pandas.pydata.org/pandas-docs/stable/reference/api/pandas.DataFrame.mean.html?highlight=mean#pandas.DataFrame.mean" TargetMode="External"/><Relationship Id="rId5" Type="http://schemas.openxmlformats.org/officeDocument/2006/relationships/hyperlink" Target="https://pandas.pydata.org/pandas-docs/stable/reference/api/pandas.DataFrame.cumsum.html?highlight=cumsum#pandas.DataFrame.cumsum" TargetMode="External"/><Relationship Id="rId15" Type="http://schemas.openxmlformats.org/officeDocument/2006/relationships/hyperlink" Target="https://pandas.pydata.org/pandas-docs/stable/user_guide/window.html" TargetMode="External"/><Relationship Id="rId23" Type="http://schemas.openxmlformats.org/officeDocument/2006/relationships/hyperlink" Target="https://pandas.pydata.org/pandas-docs/stable/reference/api/pandas.DataFrame.assign.html?highlight=assign" TargetMode="External"/><Relationship Id="rId28" Type="http://schemas.openxmlformats.org/officeDocument/2006/relationships/hyperlink" Target="https://pandas.pydata.org/pandas-docs/stable/reference/api/pandas.DataFrame.abs.html?highlight=abs" TargetMode="External"/><Relationship Id="rId36" Type="http://schemas.openxmlformats.org/officeDocument/2006/relationships/hyperlink" Target="https://pandas.pydata.org/pandas-docs/stable/reference/api/pandas.DataFrame.describe.html?highlight=describe#pandas.DataFrame.describe" TargetMode="External"/><Relationship Id="rId10" Type="http://schemas.openxmlformats.org/officeDocument/2006/relationships/hyperlink" Target="https://pandas.pydata.org/pandas-docs/stable/reference/api/pandas.DataFrame.isin.html?highlight=isin#pandas.DataFrame.isin" TargetMode="External"/><Relationship Id="rId19" Type="http://schemas.openxmlformats.org/officeDocument/2006/relationships/hyperlink" Target="https://pandas.pydata.org/pandas-docs/stable/reference/api/pandas.DataFrame.agg.html?highlight=agg#pandas.DataFrame.agg" TargetMode="External"/><Relationship Id="rId31" Type="http://schemas.openxmlformats.org/officeDocument/2006/relationships/hyperlink" Target="https://pandas.pydata.org/pandas-docs/stable/reference/api/pandas.DataFrame.fillna.html?highlight=fillna#pandas.DataFrame.fillna" TargetMode="External"/><Relationship Id="rId44" Type="http://schemas.openxmlformats.org/officeDocument/2006/relationships/hyperlink" Target="https://pandas.pydata.org/pandas-docs/stable/reference/api/pandas.DataFrame.apply.html?highlight=apply#pandas.DataFrame.apply" TargetMode="External"/><Relationship Id="rId4" Type="http://schemas.openxmlformats.org/officeDocument/2006/relationships/hyperlink" Target="https://pandas.pydata.org/pandas-docs/stable/reference/api/pandas.DataFrame.rank.html?highlight=rank#pandas.DataFrame.rank" TargetMode="External"/><Relationship Id="rId9" Type="http://schemas.openxmlformats.org/officeDocument/2006/relationships/hyperlink" Target="https://pandas.pydata.org/pandas-docs/stable/reference/api/pandas.DataFrame.merge.html?highlight=merge#pandas.DataFrame.merge" TargetMode="External"/><Relationship Id="rId14" Type="http://schemas.openxmlformats.org/officeDocument/2006/relationships/hyperlink" Target="https://pandas.pydata.org/pandas-docs/stable/reference/api/pandas.DataFrame.groupby.html?highlight=groupby#pandas.DataFrame.groupby" TargetMode="External"/><Relationship Id="rId22" Type="http://schemas.openxmlformats.org/officeDocument/2006/relationships/hyperlink" Target="https://www.rstudio.com/wp-content/uploads/2015/02/data-wrangling-cheatsheet.pdf" TargetMode="External"/><Relationship Id="rId27" Type="http://schemas.openxmlformats.org/officeDocument/2006/relationships/hyperlink" Target="https://pandas.pydata.org/pandas-docs/stable/reference/api/pandas.DataFrame.min.html?highlight=min#pandas.DataFrame.min" TargetMode="External"/><Relationship Id="rId30" Type="http://schemas.openxmlformats.org/officeDocument/2006/relationships/hyperlink" Target="https://pandas.pydata.org/pandas-docs/stable/reference/api/pandas.DataFrame.dropna.html?highlight=dropna#pandas.DataFrame.dropna" TargetMode="External"/><Relationship Id="rId35" Type="http://schemas.openxmlformats.org/officeDocument/2006/relationships/hyperlink" Target="https://pandas.pydata.org/pandas-docs/stable/reference/api/pandas.DataFrame.nunique.html?highlight=nunique" TargetMode="External"/><Relationship Id="rId43" Type="http://schemas.openxmlformats.org/officeDocument/2006/relationships/hyperlink" Target="https://pandas.pydata.org/pandas-docs/stable/reference/api/pandas.DataFrame.quantile.html?highlight=quantile#pandas.DataFrame.quantile" TargetMode="External"/><Relationship Id="rId8" Type="http://schemas.openxmlformats.org/officeDocument/2006/relationships/hyperlink" Target="https://pandas.pydata.org/pandas-docs/stable/reference/api/pandas.Series.cumprod.html?highlight=cumprod#pandas.Series.cumprod" TargetMode="External"/><Relationship Id="rId3" Type="http://schemas.openxmlformats.org/officeDocument/2006/relationships/hyperlink" Target="https://pandas.pydata.org/pandas-docs/stable/reference/api/pandas.DataFrame.shift.html?highlight=shift#pandas.DataFrame.shift" TargetMode="External"/><Relationship Id="rId12" Type="http://schemas.openxmlformats.org/officeDocument/2006/relationships/hyperlink" Target="https://pandas.pydata.org/pandas-docs/stable/reference/api/pandas.DataFrame.drop.html?highlight=drop#pandas.DataFrame.drop" TargetMode="External"/><Relationship Id="rId17" Type="http://schemas.openxmlformats.org/officeDocument/2006/relationships/hyperlink" Target="https://pandas.pydata.org/pandas-docs/stable/reference/api/pandas.DataFrame.rolling.html?highlight=rolling#pandas.DataFrame.rolling" TargetMode="External"/><Relationship Id="rId25" Type="http://schemas.openxmlformats.org/officeDocument/2006/relationships/hyperlink" Target="https://pandas.pydata.org/pandas-docs/stable/reference/api/pandas.DataFrame.max.html?highlight=max#pandas.DataFrame.max" TargetMode="External"/><Relationship Id="rId33" Type="http://schemas.openxmlformats.org/officeDocument/2006/relationships/hyperlink" Target="https://pandas.pydata.org/pandas-docs/stable/reference/api/pandas.DataFrame.value_counts.html?highlight=value_counts#pandas.DataFrame.value_counts" TargetMode="External"/><Relationship Id="rId38" Type="http://schemas.openxmlformats.org/officeDocument/2006/relationships/hyperlink" Target="https://pandas.pydata.org/docs/reference/api/pandas.DataFrame.memory_usage.html" TargetMode="External"/><Relationship Id="rId46" Type="http://schemas.openxmlformats.org/officeDocument/2006/relationships/hyperlink" Target="https://pandas.pydata.org/pandas-docs/stable/reference/api/pandas.DataFrame.var.html?highlight=var#pandas.DataFrame.var" TargetMode="External"/><Relationship Id="rId20" Type="http://schemas.openxmlformats.org/officeDocument/2006/relationships/hyperlink" Target="http://pandas.pydata.org/" TargetMode="External"/><Relationship Id="rId41" Type="http://schemas.openxmlformats.org/officeDocument/2006/relationships/hyperlink" Target="https://pandas.pydata.org/pandas-docs/stable/reference/api/pandas.DataFrame.count.html?highlight=count#pandas.DataFrame.count" TargetMode="Externa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hyperlink" Target="https://pandas.pydata.org/docs/reference/api/pandas.read_html.html" TargetMode="External"/><Relationship Id="rId18" Type="http://schemas.openxmlformats.org/officeDocument/2006/relationships/hyperlink" Target="https://pandas.pydata.org/docs/reference/api/pandas.DataFrame.to_hdf.html" TargetMode="External"/><Relationship Id="rId26" Type="http://schemas.openxmlformats.org/officeDocument/2006/relationships/hyperlink" Target="https://pandas.pydata.org/docs/reference/api/pandas.DataFrame.plot.bar.html" TargetMode="External"/><Relationship Id="rId39" Type="http://schemas.openxmlformats.org/officeDocument/2006/relationships/hyperlink" Target="https://pandas.pydata.org/docs/reference/api/pandas.Series.str.partition.html" TargetMode="External"/><Relationship Id="rId21" Type="http://schemas.openxmlformats.org/officeDocument/2006/relationships/hyperlink" Target="https://pandas.pydata.org/docs/reference/api/pandas.to_datetime.html" TargetMode="External"/><Relationship Id="rId34" Type="http://schemas.openxmlformats.org/officeDocument/2006/relationships/hyperlink" Target="https://pandas.pydata.org/docs/reference/api/pandas.Series.str.get.html" TargetMode="External"/><Relationship Id="rId42" Type="http://schemas.openxmlformats.org/officeDocument/2006/relationships/hyperlink" Target="https://pandas.pydata.org/docs/reference/api/pandas.Series.str.isalnum.html" TargetMode="External"/><Relationship Id="rId7" Type="http://schemas.openxmlformats.org/officeDocument/2006/relationships/hyperlink" Target="https://pandas.pydata.org/docs/reference/api/pandas.DataFrame.plot.html" TargetMode="External"/><Relationship Id="rId2" Type="http://schemas.openxmlformats.org/officeDocument/2006/relationships/hyperlink" Target="https://pandas.pydata.org/pandas-docs/stable/user_guide/visualization.html" TargetMode="External"/><Relationship Id="rId16" Type="http://schemas.openxmlformats.org/officeDocument/2006/relationships/hyperlink" Target="https://pandas.pydata.org/docs/reference/api/pandas.DataFrame.to_parquet.html" TargetMode="External"/><Relationship Id="rId29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hyperlink" Target="https://pandas.pydata.org/docs/reference/io.html" TargetMode="External"/><Relationship Id="rId24" Type="http://schemas.openxmlformats.org/officeDocument/2006/relationships/hyperlink" Target="https://pandas.pydata.org/docs/reference/api/pandas.DataFrame.infer_objects.html" TargetMode="External"/><Relationship Id="rId32" Type="http://schemas.openxmlformats.org/officeDocument/2006/relationships/image" Target="../media/image13.png"/><Relationship Id="rId37" Type="http://schemas.openxmlformats.org/officeDocument/2006/relationships/hyperlink" Target="https://pandas.pydata.org/docs/reference/api/pandas.Series.str.len.html#pandas.Series.str.len" TargetMode="External"/><Relationship Id="rId40" Type="http://schemas.openxmlformats.org/officeDocument/2006/relationships/hyperlink" Target="https://pandas.pydata.org/docs/reference/api/pandas.Series.str.slice.html" TargetMode="External"/><Relationship Id="rId45" Type="http://schemas.openxmlformats.org/officeDocument/2006/relationships/hyperlink" Target="https://pandas.pydata.org/docs/user_guide/reshaping.html" TargetMode="External"/><Relationship Id="rId5" Type="http://schemas.openxmlformats.org/officeDocument/2006/relationships/image" Target="../media/image8.png"/><Relationship Id="rId15" Type="http://schemas.openxmlformats.org/officeDocument/2006/relationships/hyperlink" Target="https://pandas.pydata.org/docs/reference/api/pandas.read_sql.html" TargetMode="External"/><Relationship Id="rId23" Type="http://schemas.openxmlformats.org/officeDocument/2006/relationships/hyperlink" Target="https://pandas.pydata.org/docs/reference/api/pandas.DataFrame.astype.html" TargetMode="External"/><Relationship Id="rId28" Type="http://schemas.openxmlformats.org/officeDocument/2006/relationships/hyperlink" Target="https://pandas.pydata.org/docs/reference/api/pandas.DataFrame.plot.area.html" TargetMode="External"/><Relationship Id="rId36" Type="http://schemas.openxmlformats.org/officeDocument/2006/relationships/hyperlink" Target="https://pandas.pydata.org/docs/reference/api/pandas.Series.str.title.html" TargetMode="External"/><Relationship Id="rId10" Type="http://schemas.openxmlformats.org/officeDocument/2006/relationships/hyperlink" Target="https://pandas.pydata.org/docs/reference/api/pandas.DataFrame.plot.pie.html" TargetMode="External"/><Relationship Id="rId19" Type="http://schemas.openxmlformats.org/officeDocument/2006/relationships/hyperlink" Target="https://pandas.pydata.org/docs/user_guide/options.html" TargetMode="External"/><Relationship Id="rId31" Type="http://schemas.openxmlformats.org/officeDocument/2006/relationships/image" Target="../media/image12.png"/><Relationship Id="rId44" Type="http://schemas.openxmlformats.org/officeDocument/2006/relationships/hyperlink" Target="https://pandas.pydata.org/docs/reference/api/pandas.DataFrame.apply.html#pandas.DataFrame.apply" TargetMode="External"/><Relationship Id="rId4" Type="http://schemas.openxmlformats.org/officeDocument/2006/relationships/image" Target="../media/image7.png"/><Relationship Id="rId9" Type="http://schemas.openxmlformats.org/officeDocument/2006/relationships/hyperlink" Target="https://pandas.pydata.org/docs/reference/api/pandas.DataFrame.plot.hist.html" TargetMode="External"/><Relationship Id="rId14" Type="http://schemas.openxmlformats.org/officeDocument/2006/relationships/hyperlink" Target="https://pandas.pydata.org/docs/reference/api/pandas.read_excel.html" TargetMode="External"/><Relationship Id="rId22" Type="http://schemas.openxmlformats.org/officeDocument/2006/relationships/hyperlink" Target="https://pandas.pydata.org/docs/reference/api/pandas.to_timedelta.html" TargetMode="External"/><Relationship Id="rId27" Type="http://schemas.openxmlformats.org/officeDocument/2006/relationships/hyperlink" Target="https://pandas.pydata.org/docs/reference/api/pandas.DataFrame.boxplot.html" TargetMode="External"/><Relationship Id="rId30" Type="http://schemas.openxmlformats.org/officeDocument/2006/relationships/image" Target="../media/image11.png"/><Relationship Id="rId35" Type="http://schemas.openxmlformats.org/officeDocument/2006/relationships/hyperlink" Target="https://pandas.pydata.org/docs/reference/api/pandas.Series.str.join.html" TargetMode="External"/><Relationship Id="rId43" Type="http://schemas.openxmlformats.org/officeDocument/2006/relationships/hyperlink" Target="https://pandas.pydata.org/docs/reference/api/pandas.DataFrame.map.html" TargetMode="External"/><Relationship Id="rId8" Type="http://schemas.openxmlformats.org/officeDocument/2006/relationships/hyperlink" Target="https://pandas.pydata.org/docs/reference/api/pandas.DataFrame.plot.scatter.html" TargetMode="External"/><Relationship Id="rId3" Type="http://schemas.openxmlformats.org/officeDocument/2006/relationships/image" Target="../media/image6.png"/><Relationship Id="rId12" Type="http://schemas.openxmlformats.org/officeDocument/2006/relationships/hyperlink" Target="https://pandas.pydata.org/docs/reference/api/pandas.read_csv.html" TargetMode="External"/><Relationship Id="rId17" Type="http://schemas.openxmlformats.org/officeDocument/2006/relationships/hyperlink" Target="https://pandas.pydata.org/docs/reference/api/pandas.DataFrame.to_feather.html" TargetMode="External"/><Relationship Id="rId25" Type="http://schemas.openxmlformats.org/officeDocument/2006/relationships/hyperlink" Target="https://pandas.pydata.org/docs/reference/api/pandas.DataFrame.convert_dtypes.html" TargetMode="External"/><Relationship Id="rId33" Type="http://schemas.openxmlformats.org/officeDocument/2006/relationships/hyperlink" Target="https://pandas.pydata.org/docs/reference/api/pandas.Series.str.count.html" TargetMode="External"/><Relationship Id="rId38" Type="http://schemas.openxmlformats.org/officeDocument/2006/relationships/hyperlink" Target="https://pandas.pydata.org/docs/reference/api/pandas.Series.str.cat.html" TargetMode="External"/><Relationship Id="rId46" Type="http://schemas.openxmlformats.org/officeDocument/2006/relationships/hyperlink" Target="https://pandas.pydata.org/docs/reference/api/pandas.pivot_table.html" TargetMode="External"/><Relationship Id="rId20" Type="http://schemas.openxmlformats.org/officeDocument/2006/relationships/hyperlink" Target="https://pandas.pydata.org/docs/reference/api/pandas.to_numeric.html" TargetMode="External"/><Relationship Id="rId41" Type="http://schemas.openxmlformats.org/officeDocument/2006/relationships/hyperlink" Target="https://pandas.pydata.org/docs/reference/api/pandas.Series.str.replace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ounded Rectangle 45"/>
          <p:cNvSpPr/>
          <p:nvPr/>
        </p:nvSpPr>
        <p:spPr>
          <a:xfrm>
            <a:off x="3855840" y="2087613"/>
            <a:ext cx="10073118" cy="3267749"/>
          </a:xfrm>
          <a:prstGeom prst="roundRect">
            <a:avLst>
              <a:gd name="adj" fmla="val 1508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83" dirty="0"/>
          </a:p>
        </p:txBody>
      </p:sp>
      <p:sp>
        <p:nvSpPr>
          <p:cNvPr id="6" name="Rounded Rectangle 5"/>
          <p:cNvSpPr/>
          <p:nvPr/>
        </p:nvSpPr>
        <p:spPr>
          <a:xfrm>
            <a:off x="228999" y="1722426"/>
            <a:ext cx="3463425" cy="423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Creating </a:t>
            </a:r>
            <a:r>
              <a:rPr lang="en-US" sz="2800" b="1" dirty="0" err="1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DataFrames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28999" y="2151997"/>
            <a:ext cx="3463426" cy="6347955"/>
          </a:xfrm>
          <a:prstGeom prst="roundRect">
            <a:avLst>
              <a:gd name="adj" fmla="val 1508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83"/>
          </a:p>
        </p:txBody>
      </p:sp>
      <p:sp>
        <p:nvSpPr>
          <p:cNvPr id="34" name="Rounded Rectangle 33"/>
          <p:cNvSpPr/>
          <p:nvPr/>
        </p:nvSpPr>
        <p:spPr>
          <a:xfrm>
            <a:off x="3855841" y="1728704"/>
            <a:ext cx="10073118" cy="423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Reshaping Data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1800" dirty="0"/>
              <a:t>– Change layout, </a:t>
            </a:r>
            <a:r>
              <a:rPr lang="en-US" sz="1800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sorting</a:t>
            </a:r>
            <a:r>
              <a:rPr lang="en-US" sz="1800" dirty="0">
                <a:solidFill>
                  <a:schemeClr val="bg1"/>
                </a:solidFill>
              </a:rPr>
              <a:t>, </a:t>
            </a:r>
            <a:r>
              <a:rPr lang="en-US" sz="1800" dirty="0">
                <a:solidFill>
                  <a:schemeClr val="bg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reindexing</a:t>
            </a:r>
            <a:r>
              <a:rPr lang="en-US" sz="1800" dirty="0">
                <a:solidFill>
                  <a:schemeClr val="bg1"/>
                </a:solidFill>
              </a:rPr>
              <a:t>, </a:t>
            </a:r>
            <a:r>
              <a:rPr lang="en-US" sz="1800" dirty="0"/>
              <a:t>renaming</a:t>
            </a:r>
          </a:p>
        </p:txBody>
      </p:sp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7569193"/>
              </p:ext>
            </p:extLst>
          </p:nvPr>
        </p:nvGraphicFramePr>
        <p:xfrm>
          <a:off x="4191785" y="2263106"/>
          <a:ext cx="1097280" cy="4114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7" name="Table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4857843"/>
              </p:ext>
            </p:extLst>
          </p:nvPr>
        </p:nvGraphicFramePr>
        <p:xfrm>
          <a:off x="5907917" y="2244789"/>
          <a:ext cx="822960" cy="9601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5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5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cxnSp>
        <p:nvCxnSpPr>
          <p:cNvPr id="49" name="Straight Arrow Connector 48"/>
          <p:cNvCxnSpPr/>
          <p:nvPr/>
        </p:nvCxnSpPr>
        <p:spPr>
          <a:xfrm>
            <a:off x="5424488" y="2468846"/>
            <a:ext cx="363152" cy="0"/>
          </a:xfrm>
          <a:prstGeom prst="straightConnector1">
            <a:avLst/>
          </a:prstGeom>
          <a:ln w="635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092366" y="3177148"/>
            <a:ext cx="27213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pd.</a:t>
            </a:r>
            <a:r>
              <a:rPr lang="en-US" sz="1200" b="1" dirty="0" err="1">
                <a:latin typeface="Consolas" panose="020B0609020204030204" pitchFamily="49" charset="0"/>
                <a:hlinkClick r:id="rId6"/>
              </a:rPr>
              <a:t>melt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latin typeface="Consolas" panose="020B0609020204030204" pitchFamily="49" charset="0"/>
              </a:rPr>
              <a:t>df</a:t>
            </a:r>
            <a:r>
              <a:rPr lang="en-US" sz="1200" b="1" dirty="0"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/>
              <a:t>  Gather columns into rows.</a:t>
            </a:r>
          </a:p>
        </p:txBody>
      </p:sp>
      <p:graphicFrame>
        <p:nvGraphicFramePr>
          <p:cNvPr id="51" name="Table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9880851"/>
              </p:ext>
            </p:extLst>
          </p:nvPr>
        </p:nvGraphicFramePr>
        <p:xfrm>
          <a:off x="7018457" y="2246716"/>
          <a:ext cx="822960" cy="9601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5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5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52" name="Table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3339652"/>
              </p:ext>
            </p:extLst>
          </p:nvPr>
        </p:nvGraphicFramePr>
        <p:xfrm>
          <a:off x="8463124" y="2246716"/>
          <a:ext cx="1097280" cy="4114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53" name="Straight Arrow Connector 52"/>
          <p:cNvCxnSpPr/>
          <p:nvPr/>
        </p:nvCxnSpPr>
        <p:spPr>
          <a:xfrm>
            <a:off x="7994567" y="2452457"/>
            <a:ext cx="363152" cy="0"/>
          </a:xfrm>
          <a:prstGeom prst="straightConnector1">
            <a:avLst/>
          </a:prstGeom>
          <a:ln w="635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7020088" y="3253210"/>
            <a:ext cx="37166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dirty="0" err="1">
                <a:latin typeface="Consolas" panose="020B0609020204030204" pitchFamily="49" charset="0"/>
                <a:hlinkClick r:id="rId7"/>
              </a:rPr>
              <a:t>pivot</a:t>
            </a:r>
            <a:r>
              <a:rPr lang="en-US" sz="1200" b="1" dirty="0">
                <a:latin typeface="Consolas" panose="020B0609020204030204" pitchFamily="49" charset="0"/>
              </a:rPr>
              <a:t>(columns='</a:t>
            </a:r>
            <a:r>
              <a:rPr lang="en-US" sz="1200" b="1" dirty="0" err="1">
                <a:latin typeface="Consolas" panose="020B0609020204030204" pitchFamily="49" charset="0"/>
              </a:rPr>
              <a:t>var</a:t>
            </a:r>
            <a:r>
              <a:rPr lang="en-US" sz="1200" b="1" dirty="0">
                <a:latin typeface="Consolas" panose="020B0609020204030204" pitchFamily="49" charset="0"/>
              </a:rPr>
              <a:t>', values='</a:t>
            </a:r>
            <a:r>
              <a:rPr lang="en-US" sz="1200" b="1" dirty="0" err="1">
                <a:latin typeface="Consolas" panose="020B0609020204030204" pitchFamily="49" charset="0"/>
              </a:rPr>
              <a:t>val</a:t>
            </a:r>
            <a:r>
              <a:rPr lang="en-US" sz="1200" b="1" dirty="0">
                <a:latin typeface="Consolas" panose="020B0609020204030204" pitchFamily="49" charset="0"/>
              </a:rPr>
              <a:t>')</a:t>
            </a:r>
          </a:p>
          <a:p>
            <a:r>
              <a:rPr lang="en-US" sz="1200" dirty="0"/>
              <a:t>  Spread rows into columns.</a:t>
            </a:r>
          </a:p>
        </p:txBody>
      </p:sp>
      <p:graphicFrame>
        <p:nvGraphicFramePr>
          <p:cNvPr id="61" name="Table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1290661"/>
              </p:ext>
            </p:extLst>
          </p:nvPr>
        </p:nvGraphicFramePr>
        <p:xfrm>
          <a:off x="4199671" y="3744793"/>
          <a:ext cx="822960" cy="4114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2" name="Table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8060177"/>
              </p:ext>
            </p:extLst>
          </p:nvPr>
        </p:nvGraphicFramePr>
        <p:xfrm>
          <a:off x="4199671" y="4279814"/>
          <a:ext cx="822960" cy="5486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Right Brace 1"/>
          <p:cNvSpPr/>
          <p:nvPr/>
        </p:nvSpPr>
        <p:spPr>
          <a:xfrm>
            <a:off x="5077525" y="3734642"/>
            <a:ext cx="241744" cy="1085740"/>
          </a:xfrm>
          <a:prstGeom prst="rightBrace">
            <a:avLst>
              <a:gd name="adj1" fmla="val 47006"/>
              <a:gd name="adj2" fmla="val 50000"/>
            </a:avLst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104787" tIns="52393" rIns="104787" bIns="523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683"/>
          </a:p>
        </p:txBody>
      </p:sp>
      <p:sp>
        <p:nvSpPr>
          <p:cNvPr id="64" name="TextBox 63"/>
          <p:cNvSpPr txBox="1"/>
          <p:nvPr/>
        </p:nvSpPr>
        <p:spPr>
          <a:xfrm>
            <a:off x="4137609" y="4799694"/>
            <a:ext cx="27213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pd.</a:t>
            </a:r>
            <a:r>
              <a:rPr lang="en-US" sz="1200" b="1" dirty="0" err="1">
                <a:latin typeface="Consolas" panose="020B0609020204030204" pitchFamily="49" charset="0"/>
                <a:hlinkClick r:id="rId8"/>
              </a:rPr>
              <a:t>concat</a:t>
            </a:r>
            <a:r>
              <a:rPr lang="en-US" sz="1200" b="1" dirty="0">
                <a:latin typeface="Consolas" panose="020B0609020204030204" pitchFamily="49" charset="0"/>
              </a:rPr>
              <a:t>([df1,df2])</a:t>
            </a:r>
          </a:p>
          <a:p>
            <a:r>
              <a:rPr lang="en-US" sz="1200" dirty="0"/>
              <a:t>  Append rows of </a:t>
            </a:r>
            <a:r>
              <a:rPr lang="en-US" sz="1200" dirty="0" err="1"/>
              <a:t>DataFrames</a:t>
            </a:r>
            <a:endParaRPr lang="en-US" sz="1200" dirty="0"/>
          </a:p>
        </p:txBody>
      </p:sp>
      <p:graphicFrame>
        <p:nvGraphicFramePr>
          <p:cNvPr id="65" name="Table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5922843"/>
              </p:ext>
            </p:extLst>
          </p:nvPr>
        </p:nvGraphicFramePr>
        <p:xfrm>
          <a:off x="5524096" y="3846750"/>
          <a:ext cx="822960" cy="8229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66" name="Table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5549105"/>
              </p:ext>
            </p:extLst>
          </p:nvPr>
        </p:nvGraphicFramePr>
        <p:xfrm>
          <a:off x="7105325" y="3739177"/>
          <a:ext cx="548640" cy="4114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8" name="Right Brace 67"/>
          <p:cNvSpPr/>
          <p:nvPr/>
        </p:nvSpPr>
        <p:spPr>
          <a:xfrm>
            <a:off x="7949045" y="3733791"/>
            <a:ext cx="138810" cy="930279"/>
          </a:xfrm>
          <a:prstGeom prst="rightBrace">
            <a:avLst>
              <a:gd name="adj1" fmla="val 47006"/>
              <a:gd name="adj2" fmla="val 50000"/>
            </a:avLst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104787" tIns="52393" rIns="104787" bIns="523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683"/>
          </a:p>
        </p:txBody>
      </p:sp>
      <p:graphicFrame>
        <p:nvGraphicFramePr>
          <p:cNvPr id="70" name="Table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5747284"/>
              </p:ext>
            </p:extLst>
          </p:nvPr>
        </p:nvGraphicFramePr>
        <p:xfrm>
          <a:off x="7090668" y="4263371"/>
          <a:ext cx="822960" cy="4114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1" name="Table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7626207"/>
              </p:ext>
            </p:extLst>
          </p:nvPr>
        </p:nvGraphicFramePr>
        <p:xfrm>
          <a:off x="8265429" y="3993190"/>
          <a:ext cx="1097280" cy="4114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2" name="TextBox 71"/>
          <p:cNvSpPr txBox="1"/>
          <p:nvPr/>
        </p:nvSpPr>
        <p:spPr>
          <a:xfrm>
            <a:off x="6985846" y="4785237"/>
            <a:ext cx="31574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pd.</a:t>
            </a:r>
            <a:r>
              <a:rPr lang="en-US" sz="1200" b="1" dirty="0" err="1">
                <a:latin typeface="Consolas" panose="020B0609020204030204" pitchFamily="49" charset="0"/>
                <a:hlinkClick r:id="rId8"/>
              </a:rPr>
              <a:t>concat</a:t>
            </a:r>
            <a:r>
              <a:rPr lang="en-US" sz="1200" b="1" dirty="0">
                <a:latin typeface="Consolas" panose="020B0609020204030204" pitchFamily="49" charset="0"/>
              </a:rPr>
              <a:t>([df1,df2], axis=1)</a:t>
            </a:r>
          </a:p>
          <a:p>
            <a:r>
              <a:rPr lang="en-US" sz="1200" dirty="0"/>
              <a:t>  Append columns of </a:t>
            </a:r>
            <a:r>
              <a:rPr lang="en-US" sz="1200" dirty="0" err="1"/>
              <a:t>DataFrames</a:t>
            </a:r>
            <a:endParaRPr lang="en-US" sz="1200" dirty="0"/>
          </a:p>
        </p:txBody>
      </p:sp>
      <p:sp>
        <p:nvSpPr>
          <p:cNvPr id="3" name="Rectangle 2"/>
          <p:cNvSpPr/>
          <p:nvPr/>
        </p:nvSpPr>
        <p:spPr>
          <a:xfrm>
            <a:off x="4110200" y="2177611"/>
            <a:ext cx="2849319" cy="14809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4787" tIns="52393" rIns="104787" bIns="523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683"/>
          </a:p>
        </p:txBody>
      </p:sp>
      <p:sp>
        <p:nvSpPr>
          <p:cNvPr id="73" name="Rectangle 72"/>
          <p:cNvSpPr/>
          <p:nvPr/>
        </p:nvSpPr>
        <p:spPr>
          <a:xfrm>
            <a:off x="4110200" y="3662857"/>
            <a:ext cx="2855040" cy="16523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4787" tIns="52393" rIns="104787" bIns="523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683"/>
          </a:p>
        </p:txBody>
      </p:sp>
      <p:sp>
        <p:nvSpPr>
          <p:cNvPr id="75" name="Rectangle 74"/>
          <p:cNvSpPr/>
          <p:nvPr/>
        </p:nvSpPr>
        <p:spPr>
          <a:xfrm>
            <a:off x="6959519" y="3662857"/>
            <a:ext cx="3317245" cy="16523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4787" tIns="52393" rIns="104787" bIns="523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683"/>
          </a:p>
        </p:txBody>
      </p:sp>
      <p:sp>
        <p:nvSpPr>
          <p:cNvPr id="76" name="Rectangle 75"/>
          <p:cNvSpPr/>
          <p:nvPr/>
        </p:nvSpPr>
        <p:spPr>
          <a:xfrm>
            <a:off x="6959519" y="2177610"/>
            <a:ext cx="3317245" cy="14918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4787" tIns="52393" rIns="104787" bIns="523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683"/>
          </a:p>
        </p:txBody>
      </p:sp>
      <p:sp>
        <p:nvSpPr>
          <p:cNvPr id="77" name="TextBox 76"/>
          <p:cNvSpPr txBox="1"/>
          <p:nvPr/>
        </p:nvSpPr>
        <p:spPr>
          <a:xfrm>
            <a:off x="10296433" y="2227341"/>
            <a:ext cx="369138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dirty="0" err="1">
                <a:latin typeface="Consolas" panose="020B0609020204030204" pitchFamily="49" charset="0"/>
                <a:hlinkClick r:id="rId9"/>
              </a:rPr>
              <a:t>sort_values</a:t>
            </a:r>
            <a:r>
              <a:rPr lang="en-US" sz="1200" b="1" dirty="0">
                <a:latin typeface="Consolas" panose="020B0609020204030204" pitchFamily="49" charset="0"/>
              </a:rPr>
              <a:t>('mpg')</a:t>
            </a:r>
          </a:p>
          <a:p>
            <a:pPr marL="109538"/>
            <a:r>
              <a:rPr lang="en-US" sz="1200" dirty="0"/>
              <a:t>Order rows by values of a column (low to high).</a:t>
            </a:r>
          </a:p>
          <a:p>
            <a:endParaRPr lang="en-US" sz="800" dirty="0"/>
          </a:p>
          <a:p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dirty="0" err="1">
                <a:latin typeface="Consolas" panose="020B0609020204030204" pitchFamily="49" charset="0"/>
                <a:hlinkClick r:id="rId9"/>
              </a:rPr>
              <a:t>sort_values</a:t>
            </a:r>
            <a:r>
              <a:rPr lang="en-US" sz="1200" b="1" dirty="0">
                <a:latin typeface="Consolas" panose="020B0609020204030204" pitchFamily="49" charset="0"/>
              </a:rPr>
              <a:t>('mpg’, ascending=False)</a:t>
            </a:r>
          </a:p>
          <a:p>
            <a:pPr marL="109538"/>
            <a:r>
              <a:rPr lang="en-US" sz="1200" dirty="0"/>
              <a:t>Order rows by values of a column (high to low).</a:t>
            </a:r>
          </a:p>
          <a:p>
            <a:endParaRPr lang="en-US" sz="800" dirty="0"/>
          </a:p>
          <a:p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dirty="0" err="1">
                <a:latin typeface="Consolas" panose="020B0609020204030204" pitchFamily="49" charset="0"/>
                <a:hlinkClick r:id="rId10"/>
              </a:rPr>
              <a:t>rename</a:t>
            </a:r>
            <a:r>
              <a:rPr lang="en-US" sz="1200" b="1" dirty="0">
                <a:latin typeface="Consolas" panose="020B0609020204030204" pitchFamily="49" charset="0"/>
              </a:rPr>
              <a:t>(columns = {'</a:t>
            </a:r>
            <a:r>
              <a:rPr lang="en-US" sz="1200" b="1" dirty="0" err="1">
                <a:latin typeface="Consolas" panose="020B0609020204030204" pitchFamily="49" charset="0"/>
              </a:rPr>
              <a:t>y':'year</a:t>
            </a:r>
            <a:r>
              <a:rPr lang="en-US" sz="1200" b="1" dirty="0">
                <a:latin typeface="Consolas" panose="020B0609020204030204" pitchFamily="49" charset="0"/>
              </a:rPr>
              <a:t>'})</a:t>
            </a:r>
          </a:p>
          <a:p>
            <a:pPr marL="109538"/>
            <a:r>
              <a:rPr lang="en-US" sz="1200" dirty="0"/>
              <a:t>Rename the columns of a </a:t>
            </a:r>
            <a:r>
              <a:rPr lang="en-US" sz="1200" dirty="0" err="1"/>
              <a:t>DataFrame</a:t>
            </a:r>
            <a:endParaRPr lang="en-US" sz="1200" dirty="0"/>
          </a:p>
          <a:p>
            <a:endParaRPr lang="en-US" sz="800" dirty="0"/>
          </a:p>
          <a:p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dirty="0" err="1">
                <a:latin typeface="Consolas" panose="020B0609020204030204" pitchFamily="49" charset="0"/>
                <a:hlinkClick r:id="rId11"/>
              </a:rPr>
              <a:t>sort_index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09538"/>
            <a:r>
              <a:rPr lang="en-US" sz="1200" dirty="0"/>
              <a:t>Sort the index of a </a:t>
            </a:r>
            <a:r>
              <a:rPr lang="en-US" sz="1200" dirty="0" err="1"/>
              <a:t>DataFrame</a:t>
            </a:r>
            <a:endParaRPr lang="en-US" sz="1200" dirty="0"/>
          </a:p>
          <a:p>
            <a:endParaRPr lang="en-US" sz="800" dirty="0"/>
          </a:p>
          <a:p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dirty="0" err="1">
                <a:latin typeface="Consolas" panose="020B0609020204030204" pitchFamily="49" charset="0"/>
                <a:hlinkClick r:id="rId12"/>
              </a:rPr>
              <a:t>reset_index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09538"/>
            <a:r>
              <a:rPr lang="en-US" sz="1200" dirty="0"/>
              <a:t>Reset index of </a:t>
            </a:r>
            <a:r>
              <a:rPr lang="en-US" sz="1200" dirty="0" err="1"/>
              <a:t>DataFrame</a:t>
            </a:r>
            <a:r>
              <a:rPr lang="en-US" sz="1200" dirty="0"/>
              <a:t> to row numbers, moving index to columns.</a:t>
            </a:r>
          </a:p>
          <a:p>
            <a:pPr marL="109538"/>
            <a:endParaRPr lang="en-US" sz="800" dirty="0"/>
          </a:p>
          <a:p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dirty="0" err="1">
                <a:latin typeface="Consolas" panose="020B0609020204030204" pitchFamily="49" charset="0"/>
                <a:hlinkClick r:id="rId13"/>
              </a:rPr>
              <a:t>drop</a:t>
            </a:r>
            <a:r>
              <a:rPr lang="en-US" sz="1200" b="1" dirty="0">
                <a:latin typeface="Consolas" panose="020B0609020204030204" pitchFamily="49" charset="0"/>
              </a:rPr>
              <a:t>(columns=['Length’, 'Height'])</a:t>
            </a:r>
          </a:p>
          <a:p>
            <a:r>
              <a:rPr lang="en-US" sz="1200" dirty="0"/>
              <a:t>     Drop columns from </a:t>
            </a:r>
            <a:r>
              <a:rPr lang="en-US" sz="1200" dirty="0" err="1"/>
              <a:t>DataFrame</a:t>
            </a:r>
            <a:endParaRPr lang="en-US" sz="12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3375192"/>
              </p:ext>
            </p:extLst>
          </p:nvPr>
        </p:nvGraphicFramePr>
        <p:xfrm>
          <a:off x="1050435" y="2280177"/>
          <a:ext cx="1787024" cy="792480"/>
        </p:xfrm>
        <a:graphic>
          <a:graphicData uri="http://schemas.openxmlformats.org/drawingml/2006/table">
            <a:tbl>
              <a:tblPr/>
              <a:tblGrid>
                <a:gridCol w="4467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67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67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67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73879">
                <a:tc>
                  <a:txBody>
                    <a:bodyPr/>
                    <a:lstStyle/>
                    <a:p>
                      <a:pPr algn="l" fontAlgn="ctr"/>
                      <a:endParaRPr lang="en-US" sz="800" b="1" dirty="0">
                        <a:effectLst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dirty="0">
                          <a:effectLst/>
                        </a:rPr>
                        <a:t>a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>
                          <a:effectLst/>
                        </a:rPr>
                        <a:t>b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dirty="0">
                          <a:effectLst/>
                        </a:rPr>
                        <a:t>c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3879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dirty="0">
                          <a:effectLst/>
                        </a:rPr>
                        <a:t>1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dirty="0">
                          <a:effectLst/>
                        </a:rPr>
                        <a:t>4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</a:rPr>
                        <a:t>7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</a:rPr>
                        <a:t>10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3879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>
                          <a:effectLst/>
                        </a:rPr>
                        <a:t>2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</a:rPr>
                        <a:t>5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</a:rPr>
                        <a:t>8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</a:rPr>
                        <a:t>11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3879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dirty="0">
                          <a:effectLst/>
                        </a:rPr>
                        <a:t>3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</a:rPr>
                        <a:t>6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</a:rPr>
                        <a:t>9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dirty="0">
                          <a:effectLst/>
                        </a:rPr>
                        <a:t>12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0" name="TextBox 79"/>
          <p:cNvSpPr txBox="1"/>
          <p:nvPr/>
        </p:nvSpPr>
        <p:spPr>
          <a:xfrm>
            <a:off x="357319" y="2887409"/>
            <a:ext cx="329106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1200" b="1" dirty="0" err="1">
                <a:latin typeface="Consolas" panose="020B0609020204030204" pitchFamily="49" charset="0"/>
              </a:rPr>
              <a:t>df</a:t>
            </a:r>
            <a:r>
              <a:rPr lang="en-US" sz="1200" b="1" dirty="0">
                <a:latin typeface="Consolas" panose="020B0609020204030204" pitchFamily="49" charset="0"/>
              </a:rPr>
              <a:t> = </a:t>
            </a:r>
            <a:r>
              <a:rPr lang="en-US" sz="1200" b="1" dirty="0" err="1">
                <a:latin typeface="Consolas" panose="020B0609020204030204" pitchFamily="49" charset="0"/>
                <a:hlinkClick r:id="rId14"/>
              </a:rPr>
              <a:t>pd.DataFrame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  {"a" : [4, 5, 6], 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   "b" : [7, 8, 9], 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   "c" : [10, 11, 12]},    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index = [1, 2, 3])</a:t>
            </a:r>
          </a:p>
          <a:p>
            <a:r>
              <a:rPr lang="en-US" sz="1200" dirty="0"/>
              <a:t>  Specify values for each column.</a:t>
            </a:r>
          </a:p>
          <a:p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1200" b="1" dirty="0" err="1">
                <a:latin typeface="Consolas" panose="020B0609020204030204" pitchFamily="49" charset="0"/>
              </a:rPr>
              <a:t>df</a:t>
            </a:r>
            <a:r>
              <a:rPr lang="en-US" sz="1200" b="1" dirty="0">
                <a:latin typeface="Consolas" panose="020B0609020204030204" pitchFamily="49" charset="0"/>
              </a:rPr>
              <a:t> = </a:t>
            </a:r>
            <a:r>
              <a:rPr lang="en-US" sz="1200" b="1" dirty="0" err="1">
                <a:latin typeface="Consolas" panose="020B0609020204030204" pitchFamily="49" charset="0"/>
                <a:hlinkClick r:id="rId14"/>
              </a:rPr>
              <a:t>pd.DataFrame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[[4, 7, 10],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[5, 8, 11],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[6, 9, 12]], 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index=[1, 2, 3], 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columns=['a', 'b', 'c'])</a:t>
            </a:r>
          </a:p>
          <a:p>
            <a:r>
              <a:rPr lang="en-US" sz="1200" dirty="0"/>
              <a:t>  Specify values for each row.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4502648"/>
              </p:ext>
            </p:extLst>
          </p:nvPr>
        </p:nvGraphicFramePr>
        <p:xfrm>
          <a:off x="1098327" y="5874898"/>
          <a:ext cx="1691240" cy="990600"/>
        </p:xfrm>
        <a:graphic>
          <a:graphicData uri="http://schemas.openxmlformats.org/drawingml/2006/table">
            <a:tbl>
              <a:tblPr/>
              <a:tblGrid>
                <a:gridCol w="338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82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82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82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824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31662">
                <a:tc>
                  <a:txBody>
                    <a:bodyPr/>
                    <a:lstStyle/>
                    <a:p>
                      <a:pPr algn="l" fontAlgn="ctr"/>
                      <a:endParaRPr lang="en-US" sz="800" b="1" dirty="0">
                        <a:effectLst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dirty="0">
                          <a:effectLst/>
                        </a:rPr>
                        <a:t>a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dirty="0">
                          <a:effectLst/>
                        </a:rPr>
                        <a:t>b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dirty="0">
                          <a:effectLst/>
                        </a:rPr>
                        <a:t>c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1662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>
                          <a:effectLst/>
                        </a:rPr>
                        <a:t>N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dirty="0">
                          <a:effectLst/>
                        </a:rPr>
                        <a:t>v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1">
                        <a:effectLst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1">
                        <a:effectLst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1" dirty="0">
                        <a:effectLst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1662"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800" b="1">
                          <a:effectLst/>
                        </a:rPr>
                        <a:t>D</a:t>
                      </a:r>
                      <a:endParaRPr lang="en-US" sz="800" b="1" dirty="0">
                        <a:effectLst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>
                          <a:effectLst/>
                        </a:rPr>
                        <a:t>1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dirty="0">
                          <a:effectLst/>
                        </a:rPr>
                        <a:t>4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</a:rPr>
                        <a:t>7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</a:rPr>
                        <a:t>10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166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>
                          <a:effectLst/>
                        </a:rPr>
                        <a:t>2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</a:rPr>
                        <a:t>5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dirty="0">
                          <a:effectLst/>
                        </a:rPr>
                        <a:t>8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</a:rPr>
                        <a:t>11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1662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>
                          <a:effectLst/>
                        </a:rPr>
                        <a:t>e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dirty="0">
                          <a:effectLst/>
                        </a:rPr>
                        <a:t>2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dirty="0">
                          <a:effectLst/>
                        </a:rPr>
                        <a:t>6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dirty="0">
                          <a:effectLst/>
                        </a:rPr>
                        <a:t>9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dirty="0">
                          <a:effectLst/>
                        </a:rPr>
                        <a:t>12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960438" y="4665393"/>
            <a:ext cx="251120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57319" y="6909876"/>
            <a:ext cx="344249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onsolas" panose="020B0609020204030204" pitchFamily="49" charset="0"/>
              </a:rPr>
              <a:t>df = </a:t>
            </a:r>
            <a:r>
              <a:rPr lang="en-US" sz="1200" b="1" dirty="0" err="1">
                <a:latin typeface="Consolas" panose="020B0609020204030204" pitchFamily="49" charset="0"/>
                <a:hlinkClick r:id="rId14"/>
              </a:rPr>
              <a:t>pd.DataFrame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  {"a" : [4 ,5, 6], 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   "b" : [7, 8, 9], 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   "c" : [10, 11, 12]},    index = </a:t>
            </a:r>
            <a:r>
              <a:rPr lang="en-US" sz="1200" b="1" dirty="0" err="1">
                <a:latin typeface="Consolas" panose="020B0609020204030204" pitchFamily="49" charset="0"/>
              </a:rPr>
              <a:t>pd.</a:t>
            </a:r>
            <a:r>
              <a:rPr lang="en-US" sz="1200" b="1" dirty="0" err="1">
                <a:latin typeface="Consolas" panose="020B0609020204030204" pitchFamily="49" charset="0"/>
                <a:hlinkClick r:id="rId15"/>
              </a:rPr>
              <a:t>MultiIndex.from_tuples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[('d’, 1), ('d’, 2),</a:t>
            </a:r>
            <a:br>
              <a:rPr lang="en-US" sz="1200" b="1" dirty="0">
                <a:latin typeface="Consolas" panose="020B0609020204030204" pitchFamily="49" charset="0"/>
              </a:rPr>
            </a:br>
            <a:r>
              <a:rPr lang="en-US" sz="1200" b="1" dirty="0">
                <a:latin typeface="Consolas" panose="020B0609020204030204" pitchFamily="49" charset="0"/>
              </a:rPr>
              <a:t>         ('e’, 2)], names=['n’, 'v']))</a:t>
            </a:r>
          </a:p>
          <a:p>
            <a:r>
              <a:rPr lang="en-US" sz="1200" dirty="0"/>
              <a:t>  Create </a:t>
            </a:r>
            <a:r>
              <a:rPr lang="en-US" sz="1200" dirty="0" err="1"/>
              <a:t>DataFrame</a:t>
            </a:r>
            <a:r>
              <a:rPr lang="en-US" sz="1200" dirty="0"/>
              <a:t> with a </a:t>
            </a:r>
            <a:r>
              <a:rPr lang="en-US" sz="1200" dirty="0" err="1"/>
              <a:t>MultiIndex</a:t>
            </a:r>
            <a:endParaRPr lang="en-US" sz="1200" dirty="0"/>
          </a:p>
        </p:txBody>
      </p:sp>
      <p:sp>
        <p:nvSpPr>
          <p:cNvPr id="63" name="Rounded Rectangle 62"/>
          <p:cNvSpPr/>
          <p:nvPr/>
        </p:nvSpPr>
        <p:spPr>
          <a:xfrm>
            <a:off x="228999" y="8600067"/>
            <a:ext cx="3463425" cy="423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Method Chaining</a:t>
            </a:r>
            <a:endParaRPr lang="en-US" sz="1800" dirty="0"/>
          </a:p>
        </p:txBody>
      </p:sp>
      <p:sp>
        <p:nvSpPr>
          <p:cNvPr id="67" name="Rounded Rectangle 66"/>
          <p:cNvSpPr/>
          <p:nvPr/>
        </p:nvSpPr>
        <p:spPr>
          <a:xfrm>
            <a:off x="228999" y="9023359"/>
            <a:ext cx="3463426" cy="1746787"/>
          </a:xfrm>
          <a:prstGeom prst="roundRect">
            <a:avLst>
              <a:gd name="adj" fmla="val 1508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83"/>
          </a:p>
        </p:txBody>
      </p:sp>
      <p:sp>
        <p:nvSpPr>
          <p:cNvPr id="69" name="TextBox 68"/>
          <p:cNvSpPr txBox="1"/>
          <p:nvPr/>
        </p:nvSpPr>
        <p:spPr>
          <a:xfrm>
            <a:off x="281972" y="9015820"/>
            <a:ext cx="345461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Most pandas methods return a </a:t>
            </a:r>
            <a:r>
              <a:rPr lang="en-US" sz="1200" dirty="0" err="1"/>
              <a:t>DataFrame</a:t>
            </a:r>
            <a:r>
              <a:rPr lang="en-US" sz="1200" dirty="0"/>
              <a:t> so that another pandas method can be applied to the </a:t>
            </a:r>
            <a:r>
              <a:rPr lang="en-US" sz="1200"/>
              <a:t>result.</a:t>
            </a:r>
            <a:br>
              <a:rPr lang="en-US" sz="1200"/>
            </a:br>
            <a:r>
              <a:rPr lang="en-US" sz="1200"/>
              <a:t>This improves readability of code.</a:t>
            </a:r>
            <a:endParaRPr lang="en-US" sz="1200" b="1">
              <a:latin typeface="Consolas" panose="020B0609020204030204" pitchFamily="49" charset="0"/>
            </a:endParaRPr>
          </a:p>
          <a:p>
            <a:r>
              <a:rPr lang="en-US" sz="1200"/>
              <a:t> </a:t>
            </a:r>
            <a:r>
              <a:rPr lang="en-US" sz="1200" b="1">
                <a:latin typeface="Consolas" panose="020B0609020204030204" pitchFamily="49" charset="0"/>
              </a:rPr>
              <a:t>df = (pd.</a:t>
            </a:r>
            <a:r>
              <a:rPr lang="en-US" sz="1200" b="1">
                <a:latin typeface="Consolas" panose="020B0609020204030204" pitchFamily="49" charset="0"/>
                <a:hlinkClick r:id="rId6"/>
              </a:rPr>
              <a:t>melt</a:t>
            </a:r>
            <a:r>
              <a:rPr lang="en-US" sz="1200" b="1">
                <a:latin typeface="Consolas" panose="020B0609020204030204" pitchFamily="49" charset="0"/>
              </a:rPr>
              <a:t>(df)</a:t>
            </a:r>
          </a:p>
          <a:p>
            <a:r>
              <a:rPr lang="en-US" sz="1200" b="1">
                <a:latin typeface="Consolas" panose="020B0609020204030204" pitchFamily="49" charset="0"/>
              </a:rPr>
              <a:t>      </a:t>
            </a:r>
            <a:r>
              <a:rPr lang="en-US" sz="1400" b="1">
                <a:latin typeface="Consolas" panose="020B0609020204030204" pitchFamily="49" charset="0"/>
              </a:rPr>
              <a:t> </a:t>
            </a:r>
            <a:r>
              <a:rPr lang="en-US" sz="1200" b="1">
                <a:latin typeface="Consolas" panose="020B0609020204030204" pitchFamily="49" charset="0"/>
              </a:rPr>
              <a:t> </a:t>
            </a:r>
            <a:r>
              <a:rPr lang="en-US" sz="1200" b="1" dirty="0">
                <a:latin typeface="Consolas" panose="020B0609020204030204" pitchFamily="49" charset="0"/>
              </a:rPr>
              <a:t>.</a:t>
            </a:r>
            <a:r>
              <a:rPr lang="en-US" sz="1200" b="1" dirty="0">
                <a:latin typeface="Consolas" panose="020B0609020204030204" pitchFamily="49" charset="0"/>
                <a:hlinkClick r:id="rId10"/>
              </a:rPr>
              <a:t>rename</a:t>
            </a:r>
            <a:r>
              <a:rPr lang="en-US" sz="1200" b="1" dirty="0">
                <a:latin typeface="Consolas" panose="020B0609020204030204" pitchFamily="49" charset="0"/>
              </a:rPr>
              <a:t>(columns={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        </a:t>
            </a:r>
            <a:r>
              <a:rPr lang="en-US" sz="1200" b="1">
                <a:latin typeface="Consolas" panose="020B0609020204030204" pitchFamily="49" charset="0"/>
              </a:rPr>
              <a:t>'variable':'var</a:t>
            </a:r>
            <a:r>
              <a:rPr lang="en-US" sz="1200" b="1" dirty="0">
                <a:latin typeface="Consolas" panose="020B0609020204030204" pitchFamily="49" charset="0"/>
              </a:rPr>
              <a:t>',  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        </a:t>
            </a:r>
            <a:r>
              <a:rPr lang="en-US" sz="1200" b="1">
                <a:latin typeface="Consolas" panose="020B0609020204030204" pitchFamily="49" charset="0"/>
              </a:rPr>
              <a:t>'value':'val</a:t>
            </a:r>
            <a:r>
              <a:rPr lang="en-US" sz="1200" b="1" dirty="0">
                <a:latin typeface="Consolas" panose="020B0609020204030204" pitchFamily="49" charset="0"/>
              </a:rPr>
              <a:t>'})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.</a:t>
            </a:r>
            <a:r>
              <a:rPr lang="en-US" sz="1200" b="1" dirty="0">
                <a:latin typeface="Consolas" panose="020B0609020204030204" pitchFamily="49" charset="0"/>
                <a:hlinkClick r:id="rId16"/>
              </a:rPr>
              <a:t>query</a:t>
            </a:r>
            <a:r>
              <a:rPr lang="en-US" sz="1200" b="1" dirty="0">
                <a:latin typeface="Consolas" panose="020B0609020204030204" pitchFamily="49" charset="0"/>
              </a:rPr>
              <a:t>('</a:t>
            </a:r>
            <a:r>
              <a:rPr lang="en-US" sz="1200" b="1" dirty="0" err="1">
                <a:latin typeface="Consolas" panose="020B0609020204030204" pitchFamily="49" charset="0"/>
              </a:rPr>
              <a:t>val</a:t>
            </a:r>
            <a:r>
              <a:rPr lang="en-US" sz="1200" b="1" dirty="0">
                <a:latin typeface="Consolas" panose="020B0609020204030204" pitchFamily="49" charset="0"/>
              </a:rPr>
              <a:t> &gt;= 200')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)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8108215"/>
              </p:ext>
            </p:extLst>
          </p:nvPr>
        </p:nvGraphicFramePr>
        <p:xfrm>
          <a:off x="3940252" y="9271723"/>
          <a:ext cx="4814590" cy="13749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8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59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06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370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1905">
                <a:tc gridSpan="4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Logic in Python (and pandas)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3254"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Consolas" panose="020B0609020204030204" pitchFamily="49" charset="0"/>
                        </a:rPr>
                        <a:t>&lt;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Less than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Consolas" panose="020B0609020204030204" pitchFamily="49" charset="0"/>
                        </a:rPr>
                        <a:t>!=</a:t>
                      </a:r>
                    </a:p>
                  </a:txBody>
                  <a:tcPr marL="45720" marR="45720">
                    <a:lnL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Not equal to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3254"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Consolas" panose="020B0609020204030204" pitchFamily="49" charset="0"/>
                        </a:rPr>
                        <a:t>&gt;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Greater than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 dirty="0" err="1">
                          <a:latin typeface="Consolas" panose="020B0609020204030204" pitchFamily="49" charset="0"/>
                        </a:rPr>
                        <a:t>df.column.isin</a:t>
                      </a:r>
                      <a:r>
                        <a:rPr lang="en-US" sz="900" b="1" dirty="0"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900" b="1" i="1" dirty="0">
                          <a:latin typeface="Consolas" panose="020B0609020204030204" pitchFamily="49" charset="0"/>
                        </a:rPr>
                        <a:t>values</a:t>
                      </a:r>
                      <a:r>
                        <a:rPr lang="en-US" sz="900" b="1" dirty="0">
                          <a:latin typeface="Consolas" panose="020B0609020204030204" pitchFamily="49" charset="0"/>
                        </a:rPr>
                        <a:t>)</a:t>
                      </a:r>
                    </a:p>
                  </a:txBody>
                  <a:tcPr marL="45720" marR="45720">
                    <a:lnL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Group membership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3254"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Consolas" panose="020B0609020204030204" pitchFamily="49" charset="0"/>
                        </a:rPr>
                        <a:t>==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Equals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 dirty="0" err="1">
                          <a:latin typeface="Consolas" panose="020B0609020204030204" pitchFamily="49" charset="0"/>
                        </a:rPr>
                        <a:t>pd.isnull</a:t>
                      </a:r>
                      <a:r>
                        <a:rPr lang="en-US" sz="900" b="1" dirty="0"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900" b="1" i="1" dirty="0" err="1">
                          <a:latin typeface="Consolas" panose="020B0609020204030204" pitchFamily="49" charset="0"/>
                        </a:rPr>
                        <a:t>obj</a:t>
                      </a:r>
                      <a:r>
                        <a:rPr lang="en-US" sz="900" b="1" dirty="0">
                          <a:latin typeface="Consolas" panose="020B0609020204030204" pitchFamily="49" charset="0"/>
                        </a:rPr>
                        <a:t>)</a:t>
                      </a:r>
                    </a:p>
                  </a:txBody>
                  <a:tcPr marL="45720" marR="45720">
                    <a:lnL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Is </a:t>
                      </a:r>
                      <a:r>
                        <a:rPr lang="en-US" sz="900" dirty="0" err="1"/>
                        <a:t>NaN</a:t>
                      </a:r>
                      <a:endParaRPr lang="en-US" sz="900" dirty="0"/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3254"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Consolas" panose="020B0609020204030204" pitchFamily="49" charset="0"/>
                        </a:rPr>
                        <a:t>&lt;=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Less than or equals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>
                          <a:latin typeface="Consolas" panose="020B0609020204030204" pitchFamily="49" charset="0"/>
                        </a:rPr>
                        <a:t>pd.notnull</a:t>
                      </a:r>
                      <a:r>
                        <a:rPr lang="en-US" sz="900" b="1" dirty="0"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900" b="1" i="1" dirty="0" err="1">
                          <a:latin typeface="Consolas" panose="020B0609020204030204" pitchFamily="49" charset="0"/>
                        </a:rPr>
                        <a:t>obj</a:t>
                      </a:r>
                      <a:r>
                        <a:rPr lang="en-US" sz="900" b="1" dirty="0">
                          <a:latin typeface="Consolas" panose="020B0609020204030204" pitchFamily="49" charset="0"/>
                        </a:rPr>
                        <a:t>)</a:t>
                      </a:r>
                    </a:p>
                  </a:txBody>
                  <a:tcPr marL="45720" marR="45720">
                    <a:lnL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Is not </a:t>
                      </a:r>
                      <a:r>
                        <a:rPr lang="en-US" sz="900" dirty="0" err="1"/>
                        <a:t>NaN</a:t>
                      </a:r>
                      <a:endParaRPr lang="en-US" sz="900" dirty="0"/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3254"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Consolas" panose="020B0609020204030204" pitchFamily="49" charset="0"/>
                        </a:rPr>
                        <a:t>&gt;=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Greater than or equals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Consolas" panose="020B0609020204030204" pitchFamily="49" charset="0"/>
                        </a:rPr>
                        <a:t>&amp;,|,~,^,</a:t>
                      </a:r>
                      <a:r>
                        <a:rPr lang="en-US" sz="900" b="1" dirty="0" err="1">
                          <a:latin typeface="Consolas" panose="020B0609020204030204" pitchFamily="49" charset="0"/>
                        </a:rPr>
                        <a:t>df.any</a:t>
                      </a:r>
                      <a:r>
                        <a:rPr lang="en-US" sz="900" b="1" dirty="0">
                          <a:latin typeface="Consolas" panose="020B0609020204030204" pitchFamily="49" charset="0"/>
                        </a:rPr>
                        <a:t>(),</a:t>
                      </a:r>
                      <a:r>
                        <a:rPr lang="en-US" sz="900" b="1" dirty="0" err="1">
                          <a:latin typeface="Consolas" panose="020B0609020204030204" pitchFamily="49" charset="0"/>
                        </a:rPr>
                        <a:t>df.all</a:t>
                      </a:r>
                      <a:r>
                        <a:rPr lang="en-US" sz="900" b="1" dirty="0">
                          <a:latin typeface="Consolas" panose="020B0609020204030204" pitchFamily="49" charset="0"/>
                        </a:rPr>
                        <a:t>()</a:t>
                      </a:r>
                    </a:p>
                  </a:txBody>
                  <a:tcPr marL="45720" marR="45720">
                    <a:lnL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Logical</a:t>
                      </a:r>
                      <a:r>
                        <a:rPr lang="en-US" sz="900" baseline="0" dirty="0"/>
                        <a:t> and, or, not, </a:t>
                      </a:r>
                      <a:r>
                        <a:rPr lang="en-US" sz="900" baseline="0" dirty="0" err="1"/>
                        <a:t>xor</a:t>
                      </a:r>
                      <a:r>
                        <a:rPr lang="en-US" sz="900" baseline="0" dirty="0"/>
                        <a:t>, any, all</a:t>
                      </a:r>
                      <a:endParaRPr lang="en-US" sz="900" dirty="0"/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85" name="Table 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8855944"/>
              </p:ext>
            </p:extLst>
          </p:nvPr>
        </p:nvGraphicFramePr>
        <p:xfrm>
          <a:off x="8958512" y="9271723"/>
          <a:ext cx="4939837" cy="13749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17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980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1905"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regex (Regular Expressions) Examples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3254"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Consolas" panose="020B0609020204030204" pitchFamily="49" charset="0"/>
                        </a:rPr>
                        <a:t>'\.'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Matches strings containing</a:t>
                      </a:r>
                      <a:r>
                        <a:rPr lang="en-US" sz="900" baseline="0" dirty="0"/>
                        <a:t> a period '.'</a:t>
                      </a:r>
                      <a:endParaRPr lang="en-US" sz="900" dirty="0"/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3254"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Consolas" panose="020B0609020204030204" pitchFamily="49" charset="0"/>
                        </a:rPr>
                        <a:t>'Length$'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Matches strings ending with word 'Length'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3254"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Consolas" panose="020B0609020204030204" pitchFamily="49" charset="0"/>
                        </a:rPr>
                        <a:t>'^Sepal'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Matches strings beginning with the word 'Sepal'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3254"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Consolas" panose="020B0609020204030204" pitchFamily="49" charset="0"/>
                        </a:rPr>
                        <a:t>'^x[1-5]$'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Matches strings beginning with 'x' and ending with 1,2,3,4,5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3254">
                <a:tc>
                  <a:txBody>
                    <a:bodyPr/>
                    <a:lstStyle/>
                    <a:p>
                      <a:r>
                        <a:rPr lang="en-US" sz="900" b="1">
                          <a:latin typeface="Consolas" panose="020B0609020204030204" pitchFamily="49" charset="0"/>
                        </a:rPr>
                        <a:t>'^(?!</a:t>
                      </a:r>
                      <a:r>
                        <a:rPr lang="en-US" sz="900" b="1" dirty="0">
                          <a:latin typeface="Consolas" panose="020B0609020204030204" pitchFamily="49" charset="0"/>
                        </a:rPr>
                        <a:t>Species$).*'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Matches strings except</a:t>
                      </a:r>
                      <a:r>
                        <a:rPr lang="en-US" sz="900" baseline="0" dirty="0"/>
                        <a:t> the string 'Species'</a:t>
                      </a:r>
                      <a:endParaRPr lang="en-US" sz="900" dirty="0"/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5" name="TextBox 82">
            <a:extLst>
              <a:ext uri="{FF2B5EF4-FFF2-40B4-BE49-F238E27FC236}">
                <a16:creationId xmlns:a16="http://schemas.microsoft.com/office/drawing/2014/main" id="{2A432411-87C0-4B2C-BA6E-984FD94A586A}"/>
              </a:ext>
            </a:extLst>
          </p:cNvPr>
          <p:cNvSpPr txBox="1"/>
          <p:nvPr/>
        </p:nvSpPr>
        <p:spPr>
          <a:xfrm>
            <a:off x="374273" y="1264252"/>
            <a:ext cx="3881324" cy="536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de-DE" sz="1400">
                <a:solidFill>
                  <a:schemeClr val="accent1"/>
                </a:solidFill>
              </a:rPr>
              <a:t>Pandas</a:t>
            </a:r>
            <a:r>
              <a:rPr lang="de-DE" sz="1400" b="1"/>
              <a:t> </a:t>
            </a:r>
            <a:r>
              <a:rPr lang="de-DE" sz="1400">
                <a:hlinkClick r:id="rId17"/>
              </a:rPr>
              <a:t>API Reference</a:t>
            </a:r>
            <a:r>
              <a:rPr lang="de-DE" sz="1400"/>
              <a:t>    </a:t>
            </a:r>
            <a:r>
              <a:rPr lang="de-DE" sz="1400">
                <a:solidFill>
                  <a:schemeClr val="accent1"/>
                </a:solidFill>
              </a:rPr>
              <a:t>Pandas</a:t>
            </a:r>
            <a:r>
              <a:rPr lang="de-DE" sz="1400"/>
              <a:t> </a:t>
            </a:r>
            <a:r>
              <a:rPr lang="de-DE" sz="1400">
                <a:hlinkClick r:id="rId18"/>
              </a:rPr>
              <a:t>User Guide</a:t>
            </a:r>
            <a:endParaRPr lang="en-US" sz="1400"/>
          </a:p>
          <a:p>
            <a:pPr>
              <a:lnSpc>
                <a:spcPts val="1800"/>
              </a:lnSpc>
            </a:pPr>
            <a:r>
              <a:rPr lang="de-DE" sz="1200" b="1"/>
              <a:t>	</a:t>
            </a:r>
          </a:p>
        </p:txBody>
      </p:sp>
      <p:sp>
        <p:nvSpPr>
          <p:cNvPr id="56" name="TextBox 4">
            <a:extLst>
              <a:ext uri="{FF2B5EF4-FFF2-40B4-BE49-F238E27FC236}">
                <a16:creationId xmlns:a16="http://schemas.microsoft.com/office/drawing/2014/main" id="{C6E984DE-8FE5-401A-9718-5CCF4DDC41E2}"/>
              </a:ext>
            </a:extLst>
          </p:cNvPr>
          <p:cNvSpPr txBox="1"/>
          <p:nvPr/>
        </p:nvSpPr>
        <p:spPr>
          <a:xfrm>
            <a:off x="250415" y="146553"/>
            <a:ext cx="3441322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497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88994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3491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77989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72486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983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61480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755977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solidFill>
                  <a:schemeClr val="accent1"/>
                </a:solidFill>
              </a:rPr>
              <a:t>Data Wrangling</a:t>
            </a:r>
            <a:br>
              <a:rPr lang="en-US" sz="2800" b="1" dirty="0">
                <a:solidFill>
                  <a:schemeClr val="accent1"/>
                </a:solidFill>
              </a:rPr>
            </a:br>
            <a:r>
              <a:rPr lang="en-US" sz="2000" dirty="0">
                <a:solidFill>
                  <a:schemeClr val="accent1"/>
                </a:solidFill>
              </a:rPr>
              <a:t>with pandas Cheat Sheet</a:t>
            </a:r>
          </a:p>
          <a:p>
            <a:pPr algn="ctr"/>
            <a:r>
              <a:rPr lang="en-US" sz="2000" dirty="0">
                <a:solidFill>
                  <a:schemeClr val="accent1"/>
                </a:solidFill>
              </a:rPr>
              <a:t>http://pandas.pydata.org</a:t>
            </a:r>
          </a:p>
        </p:txBody>
      </p:sp>
      <p:pic>
        <p:nvPicPr>
          <p:cNvPr id="57" name="table">
            <a:extLst>
              <a:ext uri="{FF2B5EF4-FFF2-40B4-BE49-F238E27FC236}">
                <a16:creationId xmlns:a16="http://schemas.microsoft.com/office/drawing/2014/main" id="{2FFDE093-60D5-4296-824D-A3190548058D}"/>
              </a:ext>
            </a:extLst>
          </p:cNvPr>
          <p:cNvPicPr>
            <a:picLocks noChangeAspect="1"/>
          </p:cNvPicPr>
          <p:nvPr/>
        </p:nvPicPr>
        <p:blipFill rotWithShape="1">
          <a:blip r:embed="rId19"/>
          <a:srcRect b="22071"/>
          <a:stretch/>
        </p:blipFill>
        <p:spPr>
          <a:xfrm>
            <a:off x="6844323" y="484481"/>
            <a:ext cx="1148259" cy="674326"/>
          </a:xfrm>
          <a:prstGeom prst="rect">
            <a:avLst/>
          </a:prstGeom>
        </p:spPr>
      </p:pic>
      <p:sp>
        <p:nvSpPr>
          <p:cNvPr id="58" name="Rounded Rectangle 10">
            <a:extLst>
              <a:ext uri="{FF2B5EF4-FFF2-40B4-BE49-F238E27FC236}">
                <a16:creationId xmlns:a16="http://schemas.microsoft.com/office/drawing/2014/main" id="{6338FD18-8C00-42AE-A896-EC1E416EFFBE}"/>
              </a:ext>
            </a:extLst>
          </p:cNvPr>
          <p:cNvSpPr/>
          <p:nvPr/>
        </p:nvSpPr>
        <p:spPr>
          <a:xfrm>
            <a:off x="3855840" y="29657"/>
            <a:ext cx="10073118" cy="396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188994" rtl="0" eaLnBrk="1" latinLnBrk="0" hangingPunct="1">
              <a:defRPr sz="234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94497" algn="l" defTabSz="1188994" rtl="0" eaLnBrk="1" latinLnBrk="0" hangingPunct="1">
              <a:defRPr sz="234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88994" algn="l" defTabSz="1188994" rtl="0" eaLnBrk="1" latinLnBrk="0" hangingPunct="1">
              <a:defRPr sz="234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783491" algn="l" defTabSz="1188994" rtl="0" eaLnBrk="1" latinLnBrk="0" hangingPunct="1">
              <a:defRPr sz="234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377989" algn="l" defTabSz="1188994" rtl="0" eaLnBrk="1" latinLnBrk="0" hangingPunct="1">
              <a:defRPr sz="234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972486" algn="l" defTabSz="1188994" rtl="0" eaLnBrk="1" latinLnBrk="0" hangingPunct="1">
              <a:defRPr sz="234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566983" algn="l" defTabSz="1188994" rtl="0" eaLnBrk="1" latinLnBrk="0" hangingPunct="1">
              <a:defRPr sz="234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161480" algn="l" defTabSz="1188994" rtl="0" eaLnBrk="1" latinLnBrk="0" hangingPunct="1">
              <a:defRPr sz="234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755977" algn="l" defTabSz="1188994" rtl="0" eaLnBrk="1" latinLnBrk="0" hangingPunct="1">
              <a:defRPr sz="234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683" b="1" dirty="0"/>
              <a:t>Tidy Data </a:t>
            </a:r>
            <a:r>
              <a:rPr lang="en-US" sz="1604" dirty="0"/>
              <a:t>– A foundation for wrangling in pandas</a:t>
            </a:r>
            <a:endParaRPr lang="en-US" sz="2683" dirty="0"/>
          </a:p>
        </p:txBody>
      </p:sp>
      <p:sp>
        <p:nvSpPr>
          <p:cNvPr id="59" name="TextBox 11">
            <a:extLst>
              <a:ext uri="{FF2B5EF4-FFF2-40B4-BE49-F238E27FC236}">
                <a16:creationId xmlns:a16="http://schemas.microsoft.com/office/drawing/2014/main" id="{2801909A-49F9-45E7-828A-058885C297E8}"/>
              </a:ext>
            </a:extLst>
          </p:cNvPr>
          <p:cNvSpPr txBox="1"/>
          <p:nvPr/>
        </p:nvSpPr>
        <p:spPr>
          <a:xfrm>
            <a:off x="3886450" y="773912"/>
            <a:ext cx="840733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497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88994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3491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77989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72486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983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61480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755977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75" dirty="0"/>
              <a:t>In a tidy data set:</a:t>
            </a:r>
          </a:p>
        </p:txBody>
      </p:sp>
      <p:pic>
        <p:nvPicPr>
          <p:cNvPr id="74" name="table">
            <a:extLst>
              <a:ext uri="{FF2B5EF4-FFF2-40B4-BE49-F238E27FC236}">
                <a16:creationId xmlns:a16="http://schemas.microsoft.com/office/drawing/2014/main" id="{F485DA01-1938-4AEC-AB7A-EC9B85BBFE00}"/>
              </a:ext>
            </a:extLst>
          </p:cNvPr>
          <p:cNvPicPr>
            <a:picLocks noChangeAspect="1"/>
          </p:cNvPicPr>
          <p:nvPr/>
        </p:nvPicPr>
        <p:blipFill rotWithShape="1">
          <a:blip r:embed="rId20"/>
          <a:srcRect b="13151"/>
          <a:stretch/>
        </p:blipFill>
        <p:spPr>
          <a:xfrm>
            <a:off x="4765252" y="484481"/>
            <a:ext cx="1148259" cy="701320"/>
          </a:xfrm>
          <a:prstGeom prst="rect">
            <a:avLst/>
          </a:prstGeom>
        </p:spPr>
      </p:pic>
      <p:sp>
        <p:nvSpPr>
          <p:cNvPr id="84" name="TextBox 17">
            <a:extLst>
              <a:ext uri="{FF2B5EF4-FFF2-40B4-BE49-F238E27FC236}">
                <a16:creationId xmlns:a16="http://schemas.microsoft.com/office/drawing/2014/main" id="{2F4B72A4-C5FB-4F8F-8285-912570E874F7}"/>
              </a:ext>
            </a:extLst>
          </p:cNvPr>
          <p:cNvSpPr txBox="1"/>
          <p:nvPr/>
        </p:nvSpPr>
        <p:spPr>
          <a:xfrm>
            <a:off x="4459798" y="1252301"/>
            <a:ext cx="1879664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497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88994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3491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77989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72486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983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61480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755977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75" dirty="0"/>
              <a:t>Each </a:t>
            </a:r>
            <a:r>
              <a:rPr lang="en-US" sz="1375" b="1" dirty="0"/>
              <a:t>variable</a:t>
            </a:r>
            <a:r>
              <a:rPr lang="en-US" sz="1375" dirty="0"/>
              <a:t> is saved in its own </a:t>
            </a:r>
            <a:r>
              <a:rPr lang="en-US" sz="1375" b="1" dirty="0"/>
              <a:t>column</a:t>
            </a:r>
          </a:p>
        </p:txBody>
      </p:sp>
      <p:sp>
        <p:nvSpPr>
          <p:cNvPr id="86" name="TextBox 18">
            <a:extLst>
              <a:ext uri="{FF2B5EF4-FFF2-40B4-BE49-F238E27FC236}">
                <a16:creationId xmlns:a16="http://schemas.microsoft.com/office/drawing/2014/main" id="{4EC77FE3-9EE6-4E55-880B-52204EDDDAC6}"/>
              </a:ext>
            </a:extLst>
          </p:cNvPr>
          <p:cNvSpPr txBox="1"/>
          <p:nvPr/>
        </p:nvSpPr>
        <p:spPr>
          <a:xfrm>
            <a:off x="5965146" y="246661"/>
            <a:ext cx="846707" cy="12563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497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88994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3491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77989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72486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983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61480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755977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564" dirty="0">
                <a:solidFill>
                  <a:schemeClr val="bg2">
                    <a:lumMod val="90000"/>
                  </a:schemeClr>
                </a:solidFill>
              </a:rPr>
              <a:t>&amp;</a:t>
            </a:r>
          </a:p>
        </p:txBody>
      </p:sp>
      <p:cxnSp>
        <p:nvCxnSpPr>
          <p:cNvPr id="87" name="Straight Arrow Connector 20">
            <a:extLst>
              <a:ext uri="{FF2B5EF4-FFF2-40B4-BE49-F238E27FC236}">
                <a16:creationId xmlns:a16="http://schemas.microsoft.com/office/drawing/2014/main" id="{EE3CD839-3EB2-4535-AD4D-A5FE8D13254D}"/>
              </a:ext>
            </a:extLst>
          </p:cNvPr>
          <p:cNvCxnSpPr/>
          <p:nvPr/>
        </p:nvCxnSpPr>
        <p:spPr>
          <a:xfrm>
            <a:off x="6844322" y="876310"/>
            <a:ext cx="1148259" cy="0"/>
          </a:xfrm>
          <a:prstGeom prst="straightConnector1">
            <a:avLst/>
          </a:prstGeom>
          <a:ln w="7620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25">
            <a:extLst>
              <a:ext uri="{FF2B5EF4-FFF2-40B4-BE49-F238E27FC236}">
                <a16:creationId xmlns:a16="http://schemas.microsoft.com/office/drawing/2014/main" id="{0F96C20E-8EF5-47C9-B252-761DF43F8FCA}"/>
              </a:ext>
            </a:extLst>
          </p:cNvPr>
          <p:cNvCxnSpPr/>
          <p:nvPr/>
        </p:nvCxnSpPr>
        <p:spPr>
          <a:xfrm>
            <a:off x="6844321" y="1086515"/>
            <a:ext cx="1148259" cy="0"/>
          </a:xfrm>
          <a:prstGeom prst="straightConnector1">
            <a:avLst/>
          </a:prstGeom>
          <a:ln w="7620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27">
            <a:extLst>
              <a:ext uri="{FF2B5EF4-FFF2-40B4-BE49-F238E27FC236}">
                <a16:creationId xmlns:a16="http://schemas.microsoft.com/office/drawing/2014/main" id="{BC291212-2F15-41C3-A1F2-5051663011EE}"/>
              </a:ext>
            </a:extLst>
          </p:cNvPr>
          <p:cNvSpPr txBox="1"/>
          <p:nvPr/>
        </p:nvSpPr>
        <p:spPr>
          <a:xfrm>
            <a:off x="6730877" y="1256929"/>
            <a:ext cx="1879664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497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88994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3491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77989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72486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983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61480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755977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75" dirty="0"/>
              <a:t>Each </a:t>
            </a:r>
            <a:r>
              <a:rPr lang="en-US" sz="1375" b="1" dirty="0"/>
              <a:t>observation </a:t>
            </a:r>
            <a:r>
              <a:rPr lang="en-US" sz="1375" dirty="0"/>
              <a:t>is saved in its own </a:t>
            </a:r>
            <a:r>
              <a:rPr lang="en-US" sz="1375" b="1" dirty="0"/>
              <a:t>row</a:t>
            </a:r>
          </a:p>
        </p:txBody>
      </p:sp>
      <p:sp>
        <p:nvSpPr>
          <p:cNvPr id="96" name="TextBox 28">
            <a:extLst>
              <a:ext uri="{FF2B5EF4-FFF2-40B4-BE49-F238E27FC236}">
                <a16:creationId xmlns:a16="http://schemas.microsoft.com/office/drawing/2014/main" id="{9B4CBDE3-0BA4-4A55-997F-975F1CF87B4C}"/>
              </a:ext>
            </a:extLst>
          </p:cNvPr>
          <p:cNvSpPr txBox="1"/>
          <p:nvPr/>
        </p:nvSpPr>
        <p:spPr>
          <a:xfrm>
            <a:off x="8204806" y="490471"/>
            <a:ext cx="3552947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497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88994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3491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77989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72486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983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61480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755977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75" dirty="0"/>
              <a:t>Tidy data complements </a:t>
            </a:r>
            <a:r>
              <a:rPr lang="en-US" sz="1375" dirty="0" err="1"/>
              <a:t>pandas’s</a:t>
            </a:r>
            <a:r>
              <a:rPr lang="en-US" sz="1375" dirty="0"/>
              <a:t> </a:t>
            </a:r>
            <a:r>
              <a:rPr lang="en-US" sz="1375" b="1" dirty="0" err="1">
                <a:solidFill>
                  <a:schemeClr val="accent6"/>
                </a:solidFill>
              </a:rPr>
              <a:t>vectorized</a:t>
            </a:r>
            <a:r>
              <a:rPr lang="en-US" sz="1375" b="1" dirty="0">
                <a:solidFill>
                  <a:schemeClr val="accent6"/>
                </a:solidFill>
              </a:rPr>
              <a:t> operations</a:t>
            </a:r>
            <a:r>
              <a:rPr lang="en-US" sz="1375" dirty="0"/>
              <a:t>. pandas will automatically preserve observations as you manipulate variables. No other format works as intuitively with pandas.</a:t>
            </a:r>
            <a:endParaRPr lang="en-US" sz="1375" b="1" dirty="0"/>
          </a:p>
        </p:txBody>
      </p:sp>
      <p:pic>
        <p:nvPicPr>
          <p:cNvPr id="97" name="table">
            <a:extLst>
              <a:ext uri="{FF2B5EF4-FFF2-40B4-BE49-F238E27FC236}">
                <a16:creationId xmlns:a16="http://schemas.microsoft.com/office/drawing/2014/main" id="{9FCD29B4-96C5-479D-915A-1EEF43C7BF3A}"/>
              </a:ext>
            </a:extLst>
          </p:cNvPr>
          <p:cNvPicPr>
            <a:picLocks noChangeAspect="1"/>
          </p:cNvPicPr>
          <p:nvPr/>
        </p:nvPicPr>
        <p:blipFill rotWithShape="1">
          <a:blip r:embed="rId21"/>
          <a:srcRect r="16528" b="23857"/>
          <a:stretch/>
        </p:blipFill>
        <p:spPr>
          <a:xfrm>
            <a:off x="11635204" y="490306"/>
            <a:ext cx="319491" cy="658869"/>
          </a:xfrm>
          <a:prstGeom prst="rect">
            <a:avLst/>
          </a:prstGeom>
        </p:spPr>
      </p:pic>
      <p:pic>
        <p:nvPicPr>
          <p:cNvPr id="98" name="table">
            <a:extLst>
              <a:ext uri="{FF2B5EF4-FFF2-40B4-BE49-F238E27FC236}">
                <a16:creationId xmlns:a16="http://schemas.microsoft.com/office/drawing/2014/main" id="{631BE208-9EE6-4994-A43B-B7EA757852EC}"/>
              </a:ext>
            </a:extLst>
          </p:cNvPr>
          <p:cNvPicPr>
            <a:picLocks noChangeAspect="1"/>
          </p:cNvPicPr>
          <p:nvPr/>
        </p:nvPicPr>
        <p:blipFill rotWithShape="1">
          <a:blip r:embed="rId22"/>
          <a:srcRect r="1077" b="19625"/>
          <a:stretch/>
        </p:blipFill>
        <p:spPr>
          <a:xfrm>
            <a:off x="12395021" y="490306"/>
            <a:ext cx="378630" cy="695495"/>
          </a:xfrm>
          <a:prstGeom prst="rect">
            <a:avLst/>
          </a:prstGeom>
        </p:spPr>
      </p:pic>
      <p:pic>
        <p:nvPicPr>
          <p:cNvPr id="102" name="table">
            <a:extLst>
              <a:ext uri="{FF2B5EF4-FFF2-40B4-BE49-F238E27FC236}">
                <a16:creationId xmlns:a16="http://schemas.microsoft.com/office/drawing/2014/main" id="{7F515550-67BA-487A-A48E-A7E045544390}"/>
              </a:ext>
            </a:extLst>
          </p:cNvPr>
          <p:cNvPicPr>
            <a:picLocks noChangeAspect="1"/>
          </p:cNvPicPr>
          <p:nvPr/>
        </p:nvPicPr>
        <p:blipFill rotWithShape="1">
          <a:blip r:embed="rId23"/>
          <a:srcRect r="6010" b="19625"/>
          <a:stretch/>
        </p:blipFill>
        <p:spPr>
          <a:xfrm>
            <a:off x="13374290" y="490306"/>
            <a:ext cx="359751" cy="695495"/>
          </a:xfrm>
          <a:prstGeom prst="rect">
            <a:avLst/>
          </a:prstGeom>
        </p:spPr>
      </p:pic>
      <p:sp>
        <p:nvSpPr>
          <p:cNvPr id="105" name="TextBox 37">
            <a:extLst>
              <a:ext uri="{FF2B5EF4-FFF2-40B4-BE49-F238E27FC236}">
                <a16:creationId xmlns:a16="http://schemas.microsoft.com/office/drawing/2014/main" id="{C52FF875-7ABA-492E-8D2C-A845ED250980}"/>
              </a:ext>
            </a:extLst>
          </p:cNvPr>
          <p:cNvSpPr txBox="1"/>
          <p:nvPr/>
        </p:nvSpPr>
        <p:spPr>
          <a:xfrm>
            <a:off x="11954697" y="413256"/>
            <a:ext cx="474810" cy="7272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497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88994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3491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77989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72486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983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61480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755977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126" dirty="0">
                <a:latin typeface="Consolas" panose="020B0609020204030204" pitchFamily="49" charset="0"/>
              </a:rPr>
              <a:t>*</a:t>
            </a:r>
          </a:p>
        </p:txBody>
      </p:sp>
      <p:sp>
        <p:nvSpPr>
          <p:cNvPr id="106" name="TextBox 38">
            <a:extLst>
              <a:ext uri="{FF2B5EF4-FFF2-40B4-BE49-F238E27FC236}">
                <a16:creationId xmlns:a16="http://schemas.microsoft.com/office/drawing/2014/main" id="{27BD835B-65A8-4518-8E01-D366EB5D2CB5}"/>
              </a:ext>
            </a:extLst>
          </p:cNvPr>
          <p:cNvSpPr txBox="1"/>
          <p:nvPr/>
        </p:nvSpPr>
        <p:spPr>
          <a:xfrm>
            <a:off x="11607988" y="1116254"/>
            <a:ext cx="378630" cy="5155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497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88994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3491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77989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72486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983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61480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755977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750" dirty="0">
                <a:latin typeface="Consolas" panose="020B0609020204030204" pitchFamily="49" charset="0"/>
              </a:rPr>
              <a:t>M</a:t>
            </a:r>
          </a:p>
        </p:txBody>
      </p:sp>
      <p:sp>
        <p:nvSpPr>
          <p:cNvPr id="108" name="TextBox 39">
            <a:extLst>
              <a:ext uri="{FF2B5EF4-FFF2-40B4-BE49-F238E27FC236}">
                <a16:creationId xmlns:a16="http://schemas.microsoft.com/office/drawing/2014/main" id="{A9A05720-1D26-413E-8C2C-DCB459207B32}"/>
              </a:ext>
            </a:extLst>
          </p:cNvPr>
          <p:cNvSpPr txBox="1"/>
          <p:nvPr/>
        </p:nvSpPr>
        <p:spPr>
          <a:xfrm>
            <a:off x="12395021" y="1116253"/>
            <a:ext cx="378630" cy="5155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497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88994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3491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77989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72486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983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61480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755977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750" dirty="0">
                <a:latin typeface="Consolas" panose="020B0609020204030204" pitchFamily="49" charset="0"/>
              </a:rPr>
              <a:t>A</a:t>
            </a:r>
          </a:p>
        </p:txBody>
      </p:sp>
      <p:sp>
        <p:nvSpPr>
          <p:cNvPr id="109" name="TextBox 40">
            <a:extLst>
              <a:ext uri="{FF2B5EF4-FFF2-40B4-BE49-F238E27FC236}">
                <a16:creationId xmlns:a16="http://schemas.microsoft.com/office/drawing/2014/main" id="{38104EBC-72CF-44A4-AC4A-7F0816C9E653}"/>
              </a:ext>
            </a:extLst>
          </p:cNvPr>
          <p:cNvSpPr txBox="1"/>
          <p:nvPr/>
        </p:nvSpPr>
        <p:spPr>
          <a:xfrm>
            <a:off x="11946286" y="1154148"/>
            <a:ext cx="474810" cy="7272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497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88994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3491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77989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72486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983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61480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755977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126" dirty="0">
                <a:latin typeface="Consolas" panose="020B0609020204030204" pitchFamily="49" charset="0"/>
              </a:rPr>
              <a:t>*</a:t>
            </a:r>
          </a:p>
        </p:txBody>
      </p:sp>
      <p:sp>
        <p:nvSpPr>
          <p:cNvPr id="110" name="Right Arrow 41">
            <a:extLst>
              <a:ext uri="{FF2B5EF4-FFF2-40B4-BE49-F238E27FC236}">
                <a16:creationId xmlns:a16="http://schemas.microsoft.com/office/drawing/2014/main" id="{C5D3C75D-3D78-418B-9286-A7F507E2B540}"/>
              </a:ext>
            </a:extLst>
          </p:cNvPr>
          <p:cNvSpPr/>
          <p:nvPr/>
        </p:nvSpPr>
        <p:spPr>
          <a:xfrm>
            <a:off x="11642742" y="812105"/>
            <a:ext cx="1739086" cy="123283"/>
          </a:xfrm>
          <a:prstGeom prst="rightArrow">
            <a:avLst>
              <a:gd name="adj1" fmla="val 50000"/>
              <a:gd name="adj2" fmla="val 130855"/>
            </a:avLst>
          </a:prstGeom>
          <a:gradFill>
            <a:gsLst>
              <a:gs pos="0">
                <a:schemeClr val="accent6">
                  <a:lumMod val="20000"/>
                  <a:lumOff val="80000"/>
                </a:schemeClr>
              </a:gs>
              <a:gs pos="95575">
                <a:schemeClr val="accent6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188994" rtl="0" eaLnBrk="1" latinLnBrk="0" hangingPunct="1">
              <a:defRPr sz="234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94497" algn="l" defTabSz="1188994" rtl="0" eaLnBrk="1" latinLnBrk="0" hangingPunct="1">
              <a:defRPr sz="234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88994" algn="l" defTabSz="1188994" rtl="0" eaLnBrk="1" latinLnBrk="0" hangingPunct="1">
              <a:defRPr sz="234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783491" algn="l" defTabSz="1188994" rtl="0" eaLnBrk="1" latinLnBrk="0" hangingPunct="1">
              <a:defRPr sz="234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377989" algn="l" defTabSz="1188994" rtl="0" eaLnBrk="1" latinLnBrk="0" hangingPunct="1">
              <a:defRPr sz="234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972486" algn="l" defTabSz="1188994" rtl="0" eaLnBrk="1" latinLnBrk="0" hangingPunct="1">
              <a:defRPr sz="234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566983" algn="l" defTabSz="1188994" rtl="0" eaLnBrk="1" latinLnBrk="0" hangingPunct="1">
              <a:defRPr sz="234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161480" algn="l" defTabSz="1188994" rtl="0" eaLnBrk="1" latinLnBrk="0" hangingPunct="1">
              <a:defRPr sz="234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755977" algn="l" defTabSz="1188994" rtl="0" eaLnBrk="1" latinLnBrk="0" hangingPunct="1">
              <a:defRPr sz="234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683"/>
          </a:p>
        </p:txBody>
      </p:sp>
      <p:sp>
        <p:nvSpPr>
          <p:cNvPr id="111" name="Right Arrow 42">
            <a:extLst>
              <a:ext uri="{FF2B5EF4-FFF2-40B4-BE49-F238E27FC236}">
                <a16:creationId xmlns:a16="http://schemas.microsoft.com/office/drawing/2014/main" id="{54F61B69-D58B-40D7-B5C7-BB5F0868570B}"/>
              </a:ext>
            </a:extLst>
          </p:cNvPr>
          <p:cNvSpPr/>
          <p:nvPr/>
        </p:nvSpPr>
        <p:spPr>
          <a:xfrm>
            <a:off x="11647265" y="994797"/>
            <a:ext cx="1739086" cy="123283"/>
          </a:xfrm>
          <a:prstGeom prst="rightArrow">
            <a:avLst>
              <a:gd name="adj1" fmla="val 50000"/>
              <a:gd name="adj2" fmla="val 130855"/>
            </a:avLst>
          </a:prstGeom>
          <a:gradFill>
            <a:gsLst>
              <a:gs pos="0">
                <a:schemeClr val="accent6">
                  <a:lumMod val="20000"/>
                  <a:lumOff val="80000"/>
                </a:schemeClr>
              </a:gs>
              <a:gs pos="95575">
                <a:schemeClr val="accent6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188994" rtl="0" eaLnBrk="1" latinLnBrk="0" hangingPunct="1">
              <a:defRPr sz="234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94497" algn="l" defTabSz="1188994" rtl="0" eaLnBrk="1" latinLnBrk="0" hangingPunct="1">
              <a:defRPr sz="234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88994" algn="l" defTabSz="1188994" rtl="0" eaLnBrk="1" latinLnBrk="0" hangingPunct="1">
              <a:defRPr sz="234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783491" algn="l" defTabSz="1188994" rtl="0" eaLnBrk="1" latinLnBrk="0" hangingPunct="1">
              <a:defRPr sz="234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377989" algn="l" defTabSz="1188994" rtl="0" eaLnBrk="1" latinLnBrk="0" hangingPunct="1">
              <a:defRPr sz="234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972486" algn="l" defTabSz="1188994" rtl="0" eaLnBrk="1" latinLnBrk="0" hangingPunct="1">
              <a:defRPr sz="234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566983" algn="l" defTabSz="1188994" rtl="0" eaLnBrk="1" latinLnBrk="0" hangingPunct="1">
              <a:defRPr sz="234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161480" algn="l" defTabSz="1188994" rtl="0" eaLnBrk="1" latinLnBrk="0" hangingPunct="1">
              <a:defRPr sz="234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755977" algn="l" defTabSz="1188994" rtl="0" eaLnBrk="1" latinLnBrk="0" hangingPunct="1">
              <a:defRPr sz="234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683"/>
          </a:p>
        </p:txBody>
      </p:sp>
      <p:graphicFrame>
        <p:nvGraphicFramePr>
          <p:cNvPr id="117" name="Table 9">
            <a:extLst>
              <a:ext uri="{FF2B5EF4-FFF2-40B4-BE49-F238E27FC236}">
                <a16:creationId xmlns:a16="http://schemas.microsoft.com/office/drawing/2014/main" id="{8A534406-3FD5-4481-9397-8C09FC6282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8178907"/>
              </p:ext>
            </p:extLst>
          </p:nvPr>
        </p:nvGraphicFramePr>
        <p:xfrm>
          <a:off x="4341328" y="5854567"/>
          <a:ext cx="1105356" cy="533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63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63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63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63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4140"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140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4140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6364"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4140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118" name="Straight Arrow Connector 80">
            <a:extLst>
              <a:ext uri="{FF2B5EF4-FFF2-40B4-BE49-F238E27FC236}">
                <a16:creationId xmlns:a16="http://schemas.microsoft.com/office/drawing/2014/main" id="{6AA84B3D-0D35-4520-9521-5CF01138AF9D}"/>
              </a:ext>
            </a:extLst>
          </p:cNvPr>
          <p:cNvCxnSpPr/>
          <p:nvPr/>
        </p:nvCxnSpPr>
        <p:spPr>
          <a:xfrm>
            <a:off x="5544765" y="6112247"/>
            <a:ext cx="363152" cy="0"/>
          </a:xfrm>
          <a:prstGeom prst="straightConnector1">
            <a:avLst/>
          </a:prstGeom>
          <a:ln w="635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9" name="Table 81">
            <a:extLst>
              <a:ext uri="{FF2B5EF4-FFF2-40B4-BE49-F238E27FC236}">
                <a16:creationId xmlns:a16="http://schemas.microsoft.com/office/drawing/2014/main" id="{11AC775A-A000-4BBD-B8B2-00BE4107F9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0399646"/>
              </p:ext>
            </p:extLst>
          </p:nvPr>
        </p:nvGraphicFramePr>
        <p:xfrm>
          <a:off x="5978974" y="5952227"/>
          <a:ext cx="1105356" cy="320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63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63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63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63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20" name="Table 83">
            <a:extLst>
              <a:ext uri="{FF2B5EF4-FFF2-40B4-BE49-F238E27FC236}">
                <a16:creationId xmlns:a16="http://schemas.microsoft.com/office/drawing/2014/main" id="{D3782782-2AC5-4DF0-8F9C-3CB009AB5A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3275269"/>
              </p:ext>
            </p:extLst>
          </p:nvPr>
        </p:nvGraphicFramePr>
        <p:xfrm>
          <a:off x="7504846" y="5868509"/>
          <a:ext cx="1381698" cy="4267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>
                        <a:solidFill>
                          <a:schemeClr val="accent6"/>
                        </a:solidFill>
                      </a:endParaRPr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>
                        <a:solidFill>
                          <a:schemeClr val="accent6"/>
                        </a:solidFill>
                      </a:endParaRPr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>
                        <a:solidFill>
                          <a:schemeClr val="accent6"/>
                        </a:solidFill>
                      </a:endParaRPr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21" name="Table 85">
            <a:extLst>
              <a:ext uri="{FF2B5EF4-FFF2-40B4-BE49-F238E27FC236}">
                <a16:creationId xmlns:a16="http://schemas.microsoft.com/office/drawing/2014/main" id="{CB88323D-8BC7-42F3-B94A-46B419A97D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3657757"/>
              </p:ext>
            </p:extLst>
          </p:nvPr>
        </p:nvGraphicFramePr>
        <p:xfrm>
          <a:off x="9446232" y="5889272"/>
          <a:ext cx="921132" cy="4267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>
                        <a:solidFill>
                          <a:schemeClr val="accent6"/>
                        </a:solidFill>
                      </a:endParaRPr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122" name="Straight Arrow Connector 86">
            <a:extLst>
              <a:ext uri="{FF2B5EF4-FFF2-40B4-BE49-F238E27FC236}">
                <a16:creationId xmlns:a16="http://schemas.microsoft.com/office/drawing/2014/main" id="{0099EB90-2D6F-44A6-BA7C-03926702CC22}"/>
              </a:ext>
            </a:extLst>
          </p:cNvPr>
          <p:cNvCxnSpPr/>
          <p:nvPr/>
        </p:nvCxnSpPr>
        <p:spPr>
          <a:xfrm>
            <a:off x="8969339" y="6141999"/>
            <a:ext cx="363152" cy="0"/>
          </a:xfrm>
          <a:prstGeom prst="straightConnector1">
            <a:avLst/>
          </a:prstGeom>
          <a:ln w="635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82">
            <a:extLst>
              <a:ext uri="{FF2B5EF4-FFF2-40B4-BE49-F238E27FC236}">
                <a16:creationId xmlns:a16="http://schemas.microsoft.com/office/drawing/2014/main" id="{5F26F2B3-AA85-4CA6-BCBA-69240C2363F8}"/>
              </a:ext>
            </a:extLst>
          </p:cNvPr>
          <p:cNvSpPr txBox="1"/>
          <p:nvPr/>
        </p:nvSpPr>
        <p:spPr>
          <a:xfrm>
            <a:off x="3903507" y="6345819"/>
            <a:ext cx="365434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df</a:t>
            </a:r>
            <a:r>
              <a:rPr lang="en-US" sz="1200" b="1" dirty="0">
                <a:latin typeface="Consolas" panose="020B0609020204030204" pitchFamily="49" charset="0"/>
              </a:rPr>
              <a:t>[</a:t>
            </a:r>
            <a:r>
              <a:rPr lang="en-US" sz="1200" b="1" dirty="0" err="1">
                <a:latin typeface="Consolas" panose="020B0609020204030204" pitchFamily="49" charset="0"/>
              </a:rPr>
              <a:t>df.Length</a:t>
            </a:r>
            <a:r>
              <a:rPr lang="en-US" sz="1200" b="1" dirty="0">
                <a:latin typeface="Consolas" panose="020B0609020204030204" pitchFamily="49" charset="0"/>
              </a:rPr>
              <a:t> &gt; 7]</a:t>
            </a:r>
          </a:p>
          <a:p>
            <a:pPr marL="174625"/>
            <a:r>
              <a:rPr lang="en-US" sz="1200" dirty="0"/>
              <a:t>Extract rows that meet logical criteria.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dirty="0" err="1">
                <a:latin typeface="Consolas" panose="020B0609020204030204" pitchFamily="49" charset="0"/>
                <a:hlinkClick r:id="rId24"/>
              </a:rPr>
              <a:t>drop_duplicates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74625"/>
            <a:r>
              <a:rPr lang="en-US" sz="1200" dirty="0"/>
              <a:t>Remove duplicate rows (only considers columns).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dirty="0" err="1">
                <a:latin typeface="Consolas" panose="020B0609020204030204" pitchFamily="49" charset="0"/>
                <a:hlinkClick r:id="rId25"/>
              </a:rPr>
              <a:t>sample</a:t>
            </a:r>
            <a:r>
              <a:rPr lang="en-US" sz="1200" b="1" dirty="0">
                <a:latin typeface="Consolas" panose="020B0609020204030204" pitchFamily="49" charset="0"/>
              </a:rPr>
              <a:t>(frac=0.5)</a:t>
            </a:r>
          </a:p>
          <a:p>
            <a:pPr marL="174625"/>
            <a:r>
              <a:rPr lang="en-US" sz="1200" dirty="0"/>
              <a:t>Randomly select fraction of rows. 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dirty="0" err="1">
                <a:latin typeface="Consolas" panose="020B0609020204030204" pitchFamily="49" charset="0"/>
                <a:hlinkClick r:id="rId25"/>
              </a:rPr>
              <a:t>sample</a:t>
            </a:r>
            <a:r>
              <a:rPr lang="en-US" sz="1200" b="1" dirty="0">
                <a:latin typeface="Consolas" panose="020B0609020204030204" pitchFamily="49" charset="0"/>
              </a:rPr>
              <a:t>(n=10) </a:t>
            </a:r>
            <a:r>
              <a:rPr lang="en-US" sz="1200" dirty="0"/>
              <a:t>Randomly select n rows.</a:t>
            </a:r>
          </a:p>
          <a:p>
            <a:pPr marL="185738" indent="-185738"/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dirty="0" err="1">
                <a:latin typeface="Consolas" panose="020B0609020204030204" pitchFamily="49" charset="0"/>
                <a:hlinkClick r:id="rId26"/>
              </a:rPr>
              <a:t>nlargest</a:t>
            </a:r>
            <a:r>
              <a:rPr lang="en-US" sz="1200" b="1" dirty="0">
                <a:latin typeface="Consolas" panose="020B0609020204030204" pitchFamily="49" charset="0"/>
              </a:rPr>
              <a:t>(n, 'value’)</a:t>
            </a:r>
            <a:br>
              <a:rPr lang="en-US" sz="1200" b="1" dirty="0">
                <a:latin typeface="Consolas" panose="020B0609020204030204" pitchFamily="49" charset="0"/>
              </a:rPr>
            </a:br>
            <a:r>
              <a:rPr lang="en-US" sz="1200" dirty="0"/>
              <a:t>Select and order top n entries.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dirty="0" err="1">
                <a:latin typeface="Consolas" panose="020B0609020204030204" pitchFamily="49" charset="0"/>
                <a:hlinkClick r:id="rId27"/>
              </a:rPr>
              <a:t>nsmallest</a:t>
            </a:r>
            <a:r>
              <a:rPr lang="en-US" sz="1200" b="1" dirty="0">
                <a:latin typeface="Consolas" panose="020B0609020204030204" pitchFamily="49" charset="0"/>
              </a:rPr>
              <a:t>(n, 'value')</a:t>
            </a:r>
          </a:p>
          <a:p>
            <a:pPr marL="174625"/>
            <a:r>
              <a:rPr lang="en-US" sz="1200" dirty="0"/>
              <a:t>Select and order bottom n entries.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dirty="0" err="1">
                <a:latin typeface="Consolas" panose="020B0609020204030204" pitchFamily="49" charset="0"/>
                <a:hlinkClick r:id="rId28"/>
              </a:rPr>
              <a:t>head</a:t>
            </a:r>
            <a:r>
              <a:rPr lang="en-US" sz="1200" b="1" dirty="0">
                <a:latin typeface="Consolas" panose="020B0609020204030204" pitchFamily="49" charset="0"/>
              </a:rPr>
              <a:t>(n)</a:t>
            </a:r>
          </a:p>
          <a:p>
            <a:pPr marL="92075"/>
            <a:r>
              <a:rPr lang="en-US" sz="1200" dirty="0"/>
              <a:t>Select first n rows.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dirty="0" err="1">
                <a:latin typeface="Consolas" panose="020B0609020204030204" pitchFamily="49" charset="0"/>
                <a:hlinkClick r:id="rId29"/>
              </a:rPr>
              <a:t>tail</a:t>
            </a:r>
            <a:r>
              <a:rPr lang="en-US" sz="1200" b="1" dirty="0">
                <a:latin typeface="Consolas" panose="020B0609020204030204" pitchFamily="49" charset="0"/>
              </a:rPr>
              <a:t>(n)</a:t>
            </a:r>
          </a:p>
          <a:p>
            <a:pPr marL="92075"/>
            <a:r>
              <a:rPr lang="en-US" sz="1200" dirty="0"/>
              <a:t>Select last n rows.</a:t>
            </a:r>
          </a:p>
        </p:txBody>
      </p:sp>
      <p:cxnSp>
        <p:nvCxnSpPr>
          <p:cNvPr id="128" name="Straight Arrow Connector 15">
            <a:extLst>
              <a:ext uri="{FF2B5EF4-FFF2-40B4-BE49-F238E27FC236}">
                <a16:creationId xmlns:a16="http://schemas.microsoft.com/office/drawing/2014/main" id="{1B179FD3-D87C-43C6-9671-6D677EB05CB2}"/>
              </a:ext>
            </a:extLst>
          </p:cNvPr>
          <p:cNvCxnSpPr>
            <a:cxnSpLocks/>
          </p:cNvCxnSpPr>
          <p:nvPr/>
        </p:nvCxnSpPr>
        <p:spPr>
          <a:xfrm>
            <a:off x="4968728" y="773912"/>
            <a:ext cx="0" cy="486122"/>
          </a:xfrm>
          <a:prstGeom prst="straightConnector1">
            <a:avLst/>
          </a:prstGeom>
          <a:ln w="7620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87">
            <a:extLst>
              <a:ext uri="{FF2B5EF4-FFF2-40B4-BE49-F238E27FC236}">
                <a16:creationId xmlns:a16="http://schemas.microsoft.com/office/drawing/2014/main" id="{F5F40992-12E7-4888-9066-0239D8E68617}"/>
              </a:ext>
            </a:extLst>
          </p:cNvPr>
          <p:cNvSpPr txBox="1"/>
          <p:nvPr/>
        </p:nvSpPr>
        <p:spPr>
          <a:xfrm>
            <a:off x="7210127" y="6352804"/>
            <a:ext cx="315723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df</a:t>
            </a:r>
            <a:r>
              <a:rPr lang="en-US" sz="1200" b="1" dirty="0">
                <a:latin typeface="Consolas" panose="020B0609020204030204" pitchFamily="49" charset="0"/>
              </a:rPr>
              <a:t>[['width’, 'length’, 'species']]</a:t>
            </a:r>
          </a:p>
          <a:p>
            <a:pPr marL="180975" indent="-180975"/>
            <a:r>
              <a:rPr lang="en-US" sz="1200" dirty="0"/>
              <a:t>     Select multiple columns with specific names.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df</a:t>
            </a:r>
            <a:r>
              <a:rPr lang="en-US" sz="1200" b="1" dirty="0">
                <a:latin typeface="Consolas" panose="020B0609020204030204" pitchFamily="49" charset="0"/>
              </a:rPr>
              <a:t>['width']  </a:t>
            </a:r>
            <a:r>
              <a:rPr lang="en-US" sz="1200" i="1" dirty="0"/>
              <a:t>or</a:t>
            </a:r>
            <a:r>
              <a:rPr lang="en-US" sz="1200" b="1" dirty="0">
                <a:latin typeface="Consolas" panose="020B0609020204030204" pitchFamily="49" charset="0"/>
              </a:rPr>
              <a:t>  </a:t>
            </a:r>
            <a:r>
              <a:rPr lang="en-US" sz="1200" b="1" dirty="0" err="1">
                <a:latin typeface="Consolas" panose="020B0609020204030204" pitchFamily="49" charset="0"/>
              </a:rPr>
              <a:t>df.width</a:t>
            </a:r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1200" dirty="0"/>
              <a:t>     Select single column with specific name.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dirty="0" err="1">
                <a:latin typeface="Consolas" panose="020B0609020204030204" pitchFamily="49" charset="0"/>
                <a:hlinkClick r:id="rId30"/>
              </a:rPr>
              <a:t>filter</a:t>
            </a:r>
            <a:r>
              <a:rPr lang="en-US" sz="1200" b="1" dirty="0">
                <a:latin typeface="Consolas" panose="020B0609020204030204" pitchFamily="49" charset="0"/>
              </a:rPr>
              <a:t>(regex='</a:t>
            </a:r>
            <a:r>
              <a:rPr lang="en-US" sz="1200" b="1" i="1" dirty="0">
                <a:latin typeface="Consolas" panose="020B0609020204030204" pitchFamily="49" charset="0"/>
              </a:rPr>
              <a:t>regex</a:t>
            </a:r>
            <a:r>
              <a:rPr lang="en-US" sz="1200" b="1" dirty="0">
                <a:latin typeface="Consolas" panose="020B0609020204030204" pitchFamily="49" charset="0"/>
              </a:rPr>
              <a:t>')</a:t>
            </a:r>
          </a:p>
          <a:p>
            <a:r>
              <a:rPr lang="en-US" sz="1200" dirty="0"/>
              <a:t>     Select columns whose name matches </a:t>
            </a:r>
            <a:br>
              <a:rPr lang="en-US" sz="1200" dirty="0"/>
            </a:br>
            <a:r>
              <a:rPr lang="en-US" sz="1200" dirty="0"/>
              <a:t>     regular expression </a:t>
            </a:r>
            <a:r>
              <a:rPr lang="en-US" sz="1200" i="1" dirty="0"/>
              <a:t>regex</a:t>
            </a:r>
            <a:r>
              <a:rPr lang="en-US" sz="1200" dirty="0"/>
              <a:t>.</a:t>
            </a:r>
            <a:endParaRPr lang="en-US" sz="1200" b="1" dirty="0">
              <a:latin typeface="Consolas" panose="020B0609020204030204" pitchFamily="49" charset="0"/>
            </a:endParaRPr>
          </a:p>
        </p:txBody>
      </p:sp>
      <p:sp>
        <p:nvSpPr>
          <p:cNvPr id="132" name="TextBox 88">
            <a:extLst>
              <a:ext uri="{FF2B5EF4-FFF2-40B4-BE49-F238E27FC236}">
                <a16:creationId xmlns:a16="http://schemas.microsoft.com/office/drawing/2014/main" id="{A522A266-2B4A-44FB-A568-84B63A784BD5}"/>
              </a:ext>
            </a:extLst>
          </p:cNvPr>
          <p:cNvSpPr txBox="1"/>
          <p:nvPr/>
        </p:nvSpPr>
        <p:spPr>
          <a:xfrm>
            <a:off x="10586567" y="6813411"/>
            <a:ext cx="346016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dirty="0" err="1">
                <a:latin typeface="Consolas" panose="020B0609020204030204" pitchFamily="49" charset="0"/>
                <a:hlinkClick r:id="rId31"/>
              </a:rPr>
              <a:t>iloc</a:t>
            </a:r>
            <a:r>
              <a:rPr lang="en-US" sz="1200" b="1" dirty="0">
                <a:latin typeface="Consolas" panose="020B0609020204030204" pitchFamily="49" charset="0"/>
              </a:rPr>
              <a:t>[10:20]</a:t>
            </a:r>
          </a:p>
          <a:p>
            <a:pPr marL="185738"/>
            <a:r>
              <a:rPr lang="en-US" sz="1200" dirty="0"/>
              <a:t>Select rows 10-20.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dirty="0" err="1">
                <a:latin typeface="Consolas" panose="020B0609020204030204" pitchFamily="49" charset="0"/>
                <a:hlinkClick r:id="rId31"/>
              </a:rPr>
              <a:t>iloc</a:t>
            </a:r>
            <a:r>
              <a:rPr lang="en-US" sz="1200" b="1" dirty="0">
                <a:latin typeface="Consolas" panose="020B0609020204030204" pitchFamily="49" charset="0"/>
              </a:rPr>
              <a:t>[:, [1, 2, 5]]</a:t>
            </a:r>
          </a:p>
          <a:p>
            <a:pPr marL="180975" indent="-180975"/>
            <a:r>
              <a:rPr lang="en-US" sz="1200" dirty="0"/>
              <a:t>     Select columns in positions 1, 2 and 5 (first column is 0).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dirty="0" err="1">
                <a:latin typeface="Consolas" panose="020B0609020204030204" pitchFamily="49" charset="0"/>
                <a:hlinkClick r:id="rId32"/>
              </a:rPr>
              <a:t>loc</a:t>
            </a:r>
            <a:r>
              <a:rPr lang="en-US" sz="1200" b="1" dirty="0">
                <a:latin typeface="Consolas" panose="020B0609020204030204" pitchFamily="49" charset="0"/>
              </a:rPr>
              <a:t>[:, 'x2':'x4']</a:t>
            </a:r>
          </a:p>
          <a:p>
            <a:pPr marL="180975" indent="-180975"/>
            <a:r>
              <a:rPr lang="en-US" sz="1200" dirty="0"/>
              <a:t>     Select all columns between x2 and x4 (inclusive).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dirty="0" err="1">
                <a:latin typeface="Consolas" panose="020B0609020204030204" pitchFamily="49" charset="0"/>
                <a:hlinkClick r:id="rId32"/>
              </a:rPr>
              <a:t>loc</a:t>
            </a:r>
            <a:r>
              <a:rPr lang="en-US" sz="1200" b="1" dirty="0">
                <a:latin typeface="Consolas" panose="020B0609020204030204" pitchFamily="49" charset="0"/>
              </a:rPr>
              <a:t>[</a:t>
            </a:r>
            <a:r>
              <a:rPr lang="en-US" sz="1200" b="1" dirty="0" err="1">
                <a:latin typeface="Consolas" panose="020B0609020204030204" pitchFamily="49" charset="0"/>
              </a:rPr>
              <a:t>df</a:t>
            </a:r>
            <a:r>
              <a:rPr lang="en-US" sz="1200" b="1" dirty="0">
                <a:latin typeface="Consolas" panose="020B0609020204030204" pitchFamily="49" charset="0"/>
              </a:rPr>
              <a:t>['a'] &gt; 10, ['a’, 'c']]</a:t>
            </a:r>
          </a:p>
          <a:p>
            <a:pPr marL="180975" indent="-180975"/>
            <a:r>
              <a:rPr lang="en-US" sz="1200" dirty="0"/>
              <a:t>     Select rows meeting logical condition, and only the specific columns .</a:t>
            </a:r>
          </a:p>
          <a:p>
            <a:pPr marL="180975" indent="-180975"/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dirty="0" err="1">
                <a:latin typeface="Consolas" panose="020B0609020204030204" pitchFamily="49" charset="0"/>
                <a:hlinkClick r:id="rId33"/>
              </a:rPr>
              <a:t>iat</a:t>
            </a:r>
            <a:r>
              <a:rPr lang="en-US" sz="1200" b="1" dirty="0">
                <a:latin typeface="Consolas" panose="020B0609020204030204" pitchFamily="49" charset="0"/>
              </a:rPr>
              <a:t>[1, 2] </a:t>
            </a:r>
            <a:r>
              <a:rPr lang="en-US" sz="1200" dirty="0"/>
              <a:t>Access single value by index</a:t>
            </a:r>
          </a:p>
          <a:p>
            <a:pPr marL="180975" indent="-180975"/>
            <a:r>
              <a:rPr lang="en-US" sz="1200" b="1" dirty="0">
                <a:latin typeface="Consolas" panose="020B0609020204030204" pitchFamily="49" charset="0"/>
              </a:rPr>
              <a:t>df.</a:t>
            </a:r>
            <a:r>
              <a:rPr lang="en-US" sz="1200" b="1" dirty="0">
                <a:latin typeface="Consolas" panose="020B0609020204030204" pitchFamily="49" charset="0"/>
                <a:hlinkClick r:id="rId34"/>
              </a:rPr>
              <a:t>at</a:t>
            </a:r>
            <a:r>
              <a:rPr lang="en-US" sz="1200" b="1" dirty="0">
                <a:latin typeface="Consolas" panose="020B0609020204030204" pitchFamily="49" charset="0"/>
              </a:rPr>
              <a:t>[4, 'A'] </a:t>
            </a:r>
            <a:r>
              <a:rPr lang="en-US" sz="1200" dirty="0"/>
              <a:t>Access single value by label</a:t>
            </a:r>
            <a:endParaRPr lang="en-US" sz="1200" b="1" dirty="0">
              <a:latin typeface="Consolas" panose="020B0609020204030204" pitchFamily="49" charset="0"/>
            </a:endParaRPr>
          </a:p>
        </p:txBody>
      </p:sp>
      <p:sp>
        <p:nvSpPr>
          <p:cNvPr id="133" name="Rounded Rectangle 77">
            <a:extLst>
              <a:ext uri="{FF2B5EF4-FFF2-40B4-BE49-F238E27FC236}">
                <a16:creationId xmlns:a16="http://schemas.microsoft.com/office/drawing/2014/main" id="{0097C3B6-F146-4569-9341-299B9B462387}"/>
              </a:ext>
            </a:extLst>
          </p:cNvPr>
          <p:cNvSpPr/>
          <p:nvPr/>
        </p:nvSpPr>
        <p:spPr>
          <a:xfrm>
            <a:off x="3850499" y="5399460"/>
            <a:ext cx="3254826" cy="423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Subset Observations</a:t>
            </a:r>
            <a:r>
              <a:rPr lang="en-US" sz="2000" b="1">
                <a:solidFill>
                  <a:schemeClr val="bg1"/>
                </a:solidFill>
              </a:rPr>
              <a:t> - rows</a:t>
            </a:r>
            <a:endParaRPr lang="en-US" sz="2000" dirty="0"/>
          </a:p>
        </p:txBody>
      </p:sp>
      <p:sp>
        <p:nvSpPr>
          <p:cNvPr id="134" name="Rounded Rectangle 77">
            <a:extLst>
              <a:ext uri="{FF2B5EF4-FFF2-40B4-BE49-F238E27FC236}">
                <a16:creationId xmlns:a16="http://schemas.microsoft.com/office/drawing/2014/main" id="{9D99A3F5-C570-48DC-ABD3-8B37570D4155}"/>
              </a:ext>
            </a:extLst>
          </p:cNvPr>
          <p:cNvSpPr/>
          <p:nvPr/>
        </p:nvSpPr>
        <p:spPr>
          <a:xfrm>
            <a:off x="7181809" y="5399460"/>
            <a:ext cx="3369452" cy="423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Subset Variables</a:t>
            </a:r>
            <a:r>
              <a:rPr lang="en-US" sz="2000" b="1">
                <a:solidFill>
                  <a:schemeClr val="bg1"/>
                </a:solidFill>
              </a:rPr>
              <a:t> - columns</a:t>
            </a:r>
            <a:endParaRPr lang="en-US" sz="2000" dirty="0"/>
          </a:p>
        </p:txBody>
      </p:sp>
      <p:sp>
        <p:nvSpPr>
          <p:cNvPr id="135" name="Rounded Rectangle 77">
            <a:extLst>
              <a:ext uri="{FF2B5EF4-FFF2-40B4-BE49-F238E27FC236}">
                <a16:creationId xmlns:a16="http://schemas.microsoft.com/office/drawing/2014/main" id="{7DEE9750-25FE-4E54-B704-E0848A55B30A}"/>
              </a:ext>
            </a:extLst>
          </p:cNvPr>
          <p:cNvSpPr/>
          <p:nvPr/>
        </p:nvSpPr>
        <p:spPr>
          <a:xfrm>
            <a:off x="10631717" y="5399459"/>
            <a:ext cx="3297241" cy="423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Subsets</a:t>
            </a:r>
            <a:r>
              <a:rPr lang="en-US" sz="2000" b="1">
                <a:solidFill>
                  <a:schemeClr val="bg1"/>
                </a:solidFill>
              </a:rPr>
              <a:t> - rows and columns</a:t>
            </a:r>
            <a:endParaRPr lang="en-US" sz="2000" dirty="0"/>
          </a:p>
        </p:txBody>
      </p:sp>
      <p:sp>
        <p:nvSpPr>
          <p:cNvPr id="136" name="TextBox 88">
            <a:extLst>
              <a:ext uri="{FF2B5EF4-FFF2-40B4-BE49-F238E27FC236}">
                <a16:creationId xmlns:a16="http://schemas.microsoft.com/office/drawing/2014/main" id="{3A13955A-3755-41F3-BC06-155E2C841128}"/>
              </a:ext>
            </a:extLst>
          </p:cNvPr>
          <p:cNvSpPr txBox="1"/>
          <p:nvPr/>
        </p:nvSpPr>
        <p:spPr>
          <a:xfrm>
            <a:off x="10593385" y="5823912"/>
            <a:ext cx="34200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 </a:t>
            </a:r>
            <a:r>
              <a:rPr lang="en-US" sz="1200" b="1" dirty="0" err="1">
                <a:latin typeface="Consolas" panose="020B0609020204030204" pitchFamily="49" charset="0"/>
              </a:rPr>
              <a:t>df.loc</a:t>
            </a:r>
            <a:r>
              <a:rPr lang="en-US" sz="1200" b="1" dirty="0">
                <a:latin typeface="Consolas" panose="020B0609020204030204" pitchFamily="49" charset="0"/>
              </a:rPr>
              <a:t>[]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/>
              <a:t>and </a:t>
            </a:r>
            <a:r>
              <a:rPr lang="en-US" sz="1200" b="1" dirty="0" err="1">
                <a:latin typeface="Consolas" panose="020B0609020204030204" pitchFamily="49" charset="0"/>
              </a:rPr>
              <a:t>df.iloc</a:t>
            </a:r>
            <a:r>
              <a:rPr lang="en-US" sz="1200" b="1" dirty="0">
                <a:latin typeface="Consolas" panose="020B0609020204030204" pitchFamily="49" charset="0"/>
              </a:rPr>
              <a:t>[]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/>
              <a:t>to select only rows, only columns or both.</a:t>
            </a:r>
            <a:br>
              <a:rPr lang="en-US" sz="1200" dirty="0"/>
            </a:br>
            <a:r>
              <a:rPr lang="en-US" sz="1200" dirty="0"/>
              <a:t>Use </a:t>
            </a:r>
            <a:r>
              <a:rPr lang="en-US" sz="1200" b="1" dirty="0">
                <a:latin typeface="Consolas" panose="020B0609020204030204" pitchFamily="49" charset="0"/>
              </a:rPr>
              <a:t>df.at[] </a:t>
            </a:r>
            <a:r>
              <a:rPr lang="en-US" sz="1200" dirty="0"/>
              <a:t>and </a:t>
            </a:r>
            <a:r>
              <a:rPr lang="en-US" sz="1200" b="1" dirty="0" err="1">
                <a:latin typeface="Consolas" panose="020B0609020204030204" pitchFamily="49" charset="0"/>
              </a:rPr>
              <a:t>df.iat</a:t>
            </a:r>
            <a:r>
              <a:rPr lang="en-US" sz="1200" b="1" dirty="0">
                <a:latin typeface="Consolas" panose="020B0609020204030204" pitchFamily="49" charset="0"/>
              </a:rPr>
              <a:t>[] </a:t>
            </a:r>
            <a:r>
              <a:rPr lang="en-US" sz="1200" dirty="0"/>
              <a:t>to access a single value by row and column.</a:t>
            </a:r>
          </a:p>
          <a:p>
            <a:r>
              <a:rPr lang="en-US" sz="1200" dirty="0"/>
              <a:t>First index selects rows, second index columns.</a:t>
            </a:r>
          </a:p>
        </p:txBody>
      </p:sp>
      <p:sp>
        <p:nvSpPr>
          <p:cNvPr id="138" name="TextBox 19">
            <a:extLst>
              <a:ext uri="{FF2B5EF4-FFF2-40B4-BE49-F238E27FC236}">
                <a16:creationId xmlns:a16="http://schemas.microsoft.com/office/drawing/2014/main" id="{FCA29DAE-0ACA-47D4-ADA7-E2C56E817316}"/>
              </a:ext>
            </a:extLst>
          </p:cNvPr>
          <p:cNvSpPr txBox="1"/>
          <p:nvPr/>
        </p:nvSpPr>
        <p:spPr>
          <a:xfrm>
            <a:off x="7539038" y="10618708"/>
            <a:ext cx="67103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/>
              <a:t>Cheatsheet</a:t>
            </a:r>
            <a:r>
              <a:rPr lang="en-US" sz="800" dirty="0"/>
              <a:t> for pandas (</a:t>
            </a:r>
            <a:r>
              <a:rPr lang="en-US" sz="800" dirty="0">
                <a:hlinkClick r:id="rId35"/>
              </a:rPr>
              <a:t>http://pandas.pydata.org/</a:t>
            </a:r>
            <a:r>
              <a:rPr lang="en-US" sz="800" dirty="0"/>
              <a:t> originally written by Irv Lustig, </a:t>
            </a:r>
            <a:r>
              <a:rPr lang="en-US" sz="800" dirty="0">
                <a:hlinkClick r:id="rId36"/>
              </a:rPr>
              <a:t>Princeton Consultants</a:t>
            </a:r>
            <a:r>
              <a:rPr lang="en-US" sz="800" dirty="0"/>
              <a:t>,  inspired by </a:t>
            </a:r>
            <a:r>
              <a:rPr lang="en-US" sz="800" dirty="0" err="1">
                <a:hlinkClick r:id="rId37"/>
              </a:rPr>
              <a:t>Rstudio</a:t>
            </a:r>
            <a:r>
              <a:rPr lang="en-US" sz="800" dirty="0">
                <a:hlinkClick r:id="rId37"/>
              </a:rPr>
              <a:t> Data Wrangling </a:t>
            </a:r>
            <a:r>
              <a:rPr lang="en-US" sz="800" dirty="0" err="1">
                <a:hlinkClick r:id="rId37"/>
              </a:rPr>
              <a:t>Cheatsheet</a:t>
            </a:r>
            <a:endParaRPr lang="en-US" sz="800" dirty="0"/>
          </a:p>
        </p:txBody>
      </p: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9752F39A-617F-4D8B-BC67-9FBAD6B2EC71}"/>
              </a:ext>
            </a:extLst>
          </p:cNvPr>
          <p:cNvSpPr/>
          <p:nvPr/>
        </p:nvSpPr>
        <p:spPr>
          <a:xfrm>
            <a:off x="7181809" y="7729466"/>
            <a:ext cx="3369452" cy="3817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bg1"/>
                </a:solidFill>
              </a:rPr>
              <a:t>Using </a:t>
            </a:r>
            <a:r>
              <a:rPr lang="en-US" sz="2000" b="1">
                <a:solidFill>
                  <a:schemeClr val="bg1"/>
                </a:solidFill>
                <a:hlinkClick r:id="rId3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query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79" name="TextBox 87">
            <a:extLst>
              <a:ext uri="{FF2B5EF4-FFF2-40B4-BE49-F238E27FC236}">
                <a16:creationId xmlns:a16="http://schemas.microsoft.com/office/drawing/2014/main" id="{8D6A83F3-5571-452B-808F-1C8D1DD8F525}"/>
              </a:ext>
            </a:extLst>
          </p:cNvPr>
          <p:cNvSpPr txBox="1"/>
          <p:nvPr/>
        </p:nvSpPr>
        <p:spPr>
          <a:xfrm>
            <a:off x="7210127" y="8100605"/>
            <a:ext cx="34546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query() allows Boolean expressions for filtering rows.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dirty="0" err="1">
                <a:latin typeface="Consolas" panose="020B0609020204030204" pitchFamily="49" charset="0"/>
                <a:hlinkClick r:id="rId38"/>
              </a:rPr>
              <a:t>query</a:t>
            </a:r>
            <a:r>
              <a:rPr lang="en-US" sz="1200" b="1" dirty="0">
                <a:latin typeface="Consolas" panose="020B0609020204030204" pitchFamily="49" charset="0"/>
              </a:rPr>
              <a:t>('Length &gt; 7')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dirty="0" err="1">
                <a:latin typeface="Consolas" panose="020B0609020204030204" pitchFamily="49" charset="0"/>
                <a:hlinkClick r:id="rId38"/>
              </a:rPr>
              <a:t>query</a:t>
            </a:r>
            <a:r>
              <a:rPr lang="en-US" sz="1200" b="1" dirty="0">
                <a:latin typeface="Consolas" panose="020B0609020204030204" pitchFamily="49" charset="0"/>
              </a:rPr>
              <a:t>('Length &gt; 7 and Width &lt; 8')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dirty="0" err="1">
                <a:latin typeface="Consolas" panose="020B0609020204030204" pitchFamily="49" charset="0"/>
                <a:hlinkClick r:id="rId38"/>
              </a:rPr>
              <a:t>query</a:t>
            </a:r>
            <a:r>
              <a:rPr lang="en-US" sz="1200" b="1" dirty="0">
                <a:latin typeface="Consolas" panose="020B0609020204030204" pitchFamily="49" charset="0"/>
              </a:rPr>
              <a:t>('</a:t>
            </a:r>
            <a:r>
              <a:rPr lang="en-US" sz="1200" b="1" dirty="0" err="1">
                <a:latin typeface="Consolas" panose="020B0609020204030204" pitchFamily="49" charset="0"/>
              </a:rPr>
              <a:t>Name.str.startswith</a:t>
            </a:r>
            <a:r>
              <a:rPr lang="en-US" sz="1200" b="1" dirty="0">
                <a:latin typeface="Consolas" panose="020B0609020204030204" pitchFamily="49" charset="0"/>
              </a:rPr>
              <a:t>("</a:t>
            </a:r>
            <a:r>
              <a:rPr lang="en-US" sz="1200" b="1" dirty="0" err="1">
                <a:latin typeface="Consolas" panose="020B0609020204030204" pitchFamily="49" charset="0"/>
              </a:rPr>
              <a:t>abc</a:t>
            </a:r>
            <a:r>
              <a:rPr lang="en-US" sz="1200" b="1" dirty="0">
                <a:latin typeface="Consolas" panose="020B0609020204030204" pitchFamily="49" charset="0"/>
              </a:rPr>
              <a:t>")', </a:t>
            </a:r>
            <a:br>
              <a:rPr lang="en-US" sz="1200" b="1" dirty="0">
                <a:latin typeface="Consolas" panose="020B0609020204030204" pitchFamily="49" charset="0"/>
              </a:rPr>
            </a:br>
            <a:r>
              <a:rPr lang="en-US" sz="1200" b="1" dirty="0">
                <a:latin typeface="Consolas" panose="020B0609020204030204" pitchFamily="49" charset="0"/>
              </a:rPr>
              <a:t>        </a:t>
            </a:r>
            <a:r>
              <a:rPr lang="en-US" sz="1000" b="1" dirty="0">
                <a:latin typeface="Consolas" panose="020B0609020204030204" pitchFamily="49" charset="0"/>
              </a:rPr>
              <a:t> </a:t>
            </a:r>
            <a:r>
              <a:rPr lang="en-US" sz="1200" b="1" dirty="0">
                <a:latin typeface="Consolas" panose="020B0609020204030204" pitchFamily="49" charset="0"/>
              </a:rPr>
              <a:t> engine="python")</a:t>
            </a:r>
          </a:p>
        </p:txBody>
      </p:sp>
      <p:cxnSp>
        <p:nvCxnSpPr>
          <p:cNvPr id="88" name="Straight Arrow Connector 15">
            <a:extLst>
              <a:ext uri="{FF2B5EF4-FFF2-40B4-BE49-F238E27FC236}">
                <a16:creationId xmlns:a16="http://schemas.microsoft.com/office/drawing/2014/main" id="{9DF27FDD-73CB-4A3D-8ADC-A697E02DF2A8}"/>
              </a:ext>
            </a:extLst>
          </p:cNvPr>
          <p:cNvCxnSpPr>
            <a:cxnSpLocks/>
          </p:cNvCxnSpPr>
          <p:nvPr/>
        </p:nvCxnSpPr>
        <p:spPr>
          <a:xfrm>
            <a:off x="5334610" y="763560"/>
            <a:ext cx="0" cy="486122"/>
          </a:xfrm>
          <a:prstGeom prst="straightConnector1">
            <a:avLst/>
          </a:prstGeom>
          <a:ln w="7620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15">
            <a:extLst>
              <a:ext uri="{FF2B5EF4-FFF2-40B4-BE49-F238E27FC236}">
                <a16:creationId xmlns:a16="http://schemas.microsoft.com/office/drawing/2014/main" id="{4BF514E7-D5D9-4A81-BE49-1C7355CD28AB}"/>
              </a:ext>
            </a:extLst>
          </p:cNvPr>
          <p:cNvCxnSpPr>
            <a:cxnSpLocks/>
          </p:cNvCxnSpPr>
          <p:nvPr/>
        </p:nvCxnSpPr>
        <p:spPr>
          <a:xfrm>
            <a:off x="5694876" y="763560"/>
            <a:ext cx="0" cy="486122"/>
          </a:xfrm>
          <a:prstGeom prst="straightConnector1">
            <a:avLst/>
          </a:prstGeom>
          <a:ln w="7620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9361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ounded Rectangle 71"/>
          <p:cNvSpPr/>
          <p:nvPr/>
        </p:nvSpPr>
        <p:spPr>
          <a:xfrm>
            <a:off x="119640" y="511106"/>
            <a:ext cx="8958782" cy="2557781"/>
          </a:xfrm>
          <a:prstGeom prst="roundRect">
            <a:avLst>
              <a:gd name="adj" fmla="val 1508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83" dirty="0"/>
          </a:p>
        </p:txBody>
      </p:sp>
      <p:sp>
        <p:nvSpPr>
          <p:cNvPr id="33" name="Rounded Rectangle 32"/>
          <p:cNvSpPr/>
          <p:nvPr/>
        </p:nvSpPr>
        <p:spPr>
          <a:xfrm>
            <a:off x="9313831" y="625670"/>
            <a:ext cx="4375963" cy="6169702"/>
          </a:xfrm>
          <a:prstGeom prst="roundRect">
            <a:avLst>
              <a:gd name="adj" fmla="val 1508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83" dirty="0"/>
          </a:p>
        </p:txBody>
      </p:sp>
      <p:sp>
        <p:nvSpPr>
          <p:cNvPr id="4" name="Rounded Rectangle 3"/>
          <p:cNvSpPr/>
          <p:nvPr/>
        </p:nvSpPr>
        <p:spPr>
          <a:xfrm>
            <a:off x="9300675" y="224143"/>
            <a:ext cx="4389120" cy="423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Combine Data Sets</a:t>
            </a:r>
            <a:endParaRPr lang="en-US" sz="2683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649801" y="1141248"/>
            <a:ext cx="268241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onsolas" panose="020B0609020204030204" pitchFamily="49" charset="0"/>
                <a:hlinkClick r:id="rId3"/>
              </a:rPr>
              <a:t>shift</a:t>
            </a:r>
            <a:r>
              <a:rPr lang="en-US" sz="1200" b="1" dirty="0">
                <a:latin typeface="Consolas" panose="020B0609020204030204" pitchFamily="49" charset="0"/>
              </a:rPr>
              <a:t>(1)</a:t>
            </a:r>
          </a:p>
          <a:p>
            <a:pPr marL="111125"/>
            <a:r>
              <a:rPr lang="en-US" sz="1200" dirty="0"/>
              <a:t>Copy with values shifted by 1.</a:t>
            </a:r>
          </a:p>
          <a:p>
            <a:r>
              <a:rPr lang="en-US" sz="1200" b="1" dirty="0">
                <a:latin typeface="Consolas" panose="020B0609020204030204" pitchFamily="49" charset="0"/>
                <a:hlinkClick r:id="rId4"/>
              </a:rPr>
              <a:t>rank</a:t>
            </a:r>
            <a:r>
              <a:rPr lang="en-US" sz="1200" b="1" dirty="0">
                <a:latin typeface="Consolas" panose="020B0609020204030204" pitchFamily="49" charset="0"/>
              </a:rPr>
              <a:t>(method='dense')</a:t>
            </a:r>
          </a:p>
          <a:p>
            <a:pPr marL="111125"/>
            <a:r>
              <a:rPr lang="en-US" sz="1200" dirty="0"/>
              <a:t>Ranks with no gaps.</a:t>
            </a:r>
          </a:p>
          <a:p>
            <a:r>
              <a:rPr lang="en-US" sz="1200" b="1" dirty="0">
                <a:latin typeface="Consolas" panose="020B0609020204030204" pitchFamily="49" charset="0"/>
                <a:hlinkClick r:id="rId4"/>
              </a:rPr>
              <a:t>rank</a:t>
            </a:r>
            <a:r>
              <a:rPr lang="en-US" sz="1200" b="1" dirty="0">
                <a:latin typeface="Consolas" panose="020B0609020204030204" pitchFamily="49" charset="0"/>
              </a:rPr>
              <a:t>(method='min')</a:t>
            </a:r>
          </a:p>
          <a:p>
            <a:pPr marL="111125"/>
            <a:r>
              <a:rPr lang="en-US" sz="1200" dirty="0"/>
              <a:t>Ranks. Ties get min rank.</a:t>
            </a:r>
          </a:p>
          <a:p>
            <a:r>
              <a:rPr lang="en-US" sz="1200" b="1" dirty="0">
                <a:latin typeface="Consolas" panose="020B0609020204030204" pitchFamily="49" charset="0"/>
                <a:hlinkClick r:id="rId4"/>
              </a:rPr>
              <a:t>rank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latin typeface="Consolas" panose="020B0609020204030204" pitchFamily="49" charset="0"/>
              </a:rPr>
              <a:t>pct</a:t>
            </a:r>
            <a:r>
              <a:rPr lang="en-US" sz="1200" b="1" dirty="0">
                <a:latin typeface="Consolas" panose="020B0609020204030204" pitchFamily="49" charset="0"/>
              </a:rPr>
              <a:t>=True)</a:t>
            </a:r>
          </a:p>
          <a:p>
            <a:pPr marL="109538"/>
            <a:r>
              <a:rPr lang="en-US" sz="1200" dirty="0"/>
              <a:t>Ranks rescaled to interval [0, 1].</a:t>
            </a:r>
          </a:p>
          <a:p>
            <a:r>
              <a:rPr lang="en-US" sz="1200" b="1" dirty="0">
                <a:latin typeface="Consolas" panose="020B0609020204030204" pitchFamily="49" charset="0"/>
                <a:hlinkClick r:id="rId4"/>
              </a:rPr>
              <a:t>rank</a:t>
            </a:r>
            <a:r>
              <a:rPr lang="en-US" sz="1200" b="1" dirty="0">
                <a:latin typeface="Consolas" panose="020B0609020204030204" pitchFamily="49" charset="0"/>
              </a:rPr>
              <a:t>(method='first')</a:t>
            </a:r>
          </a:p>
          <a:p>
            <a:pPr marL="109538"/>
            <a:r>
              <a:rPr lang="en-US" sz="1200" dirty="0"/>
              <a:t>Ranks. Ties go to first value.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943474" y="1160298"/>
            <a:ext cx="216206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onsolas" panose="020B0609020204030204" pitchFamily="49" charset="0"/>
                <a:hlinkClick r:id="rId3"/>
              </a:rPr>
              <a:t>shift</a:t>
            </a:r>
            <a:r>
              <a:rPr lang="en-US" sz="1200" b="1" dirty="0">
                <a:latin typeface="Consolas" panose="020B0609020204030204" pitchFamily="49" charset="0"/>
              </a:rPr>
              <a:t>(-1)</a:t>
            </a:r>
          </a:p>
          <a:p>
            <a:pPr marL="111125"/>
            <a:r>
              <a:rPr lang="en-US" sz="1200" dirty="0"/>
              <a:t>Copy with values lagged by 1.</a:t>
            </a:r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1200" b="1" dirty="0" err="1">
                <a:latin typeface="Consolas" panose="020B0609020204030204" pitchFamily="49" charset="0"/>
                <a:hlinkClick r:id="rId5"/>
              </a:rPr>
              <a:t>cumsum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09538"/>
            <a:r>
              <a:rPr lang="en-US" sz="1200" dirty="0"/>
              <a:t>Cumulative sum.</a:t>
            </a:r>
          </a:p>
          <a:p>
            <a:r>
              <a:rPr lang="en-US" sz="1200" b="1" dirty="0" err="1">
                <a:latin typeface="Consolas" panose="020B0609020204030204" pitchFamily="49" charset="0"/>
                <a:hlinkClick r:id="rId6"/>
              </a:rPr>
              <a:t>cummax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09538"/>
            <a:r>
              <a:rPr lang="en-US" sz="1200" dirty="0"/>
              <a:t>Cumulative max.</a:t>
            </a:r>
          </a:p>
          <a:p>
            <a:r>
              <a:rPr lang="en-US" sz="1200" b="1" dirty="0" err="1">
                <a:latin typeface="Consolas" panose="020B0609020204030204" pitchFamily="49" charset="0"/>
                <a:hlinkClick r:id="rId7"/>
              </a:rPr>
              <a:t>cummin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09538"/>
            <a:r>
              <a:rPr lang="en-US" sz="1200" dirty="0"/>
              <a:t>Cumulative min.</a:t>
            </a:r>
          </a:p>
          <a:p>
            <a:r>
              <a:rPr lang="en-US" sz="1200" b="1" dirty="0" err="1">
                <a:latin typeface="Consolas" panose="020B0609020204030204" pitchFamily="49" charset="0"/>
                <a:hlinkClick r:id="rId8"/>
              </a:rPr>
              <a:t>cumprod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09538"/>
            <a:r>
              <a:rPr lang="en-US" sz="1200" dirty="0"/>
              <a:t>Cumulative product.</a:t>
            </a:r>
          </a:p>
        </p:txBody>
      </p: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0554718"/>
              </p:ext>
            </p:extLst>
          </p:nvPr>
        </p:nvGraphicFramePr>
        <p:xfrm>
          <a:off x="10256130" y="868229"/>
          <a:ext cx="460566" cy="731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x1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x2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C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3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2565813"/>
              </p:ext>
            </p:extLst>
          </p:nvPr>
        </p:nvGraphicFramePr>
        <p:xfrm>
          <a:off x="11566133" y="868229"/>
          <a:ext cx="460566" cy="731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x1</a:t>
                      </a:r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x3</a:t>
                      </a:r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T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F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D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T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9" name="Plus 28"/>
          <p:cNvSpPr/>
          <p:nvPr/>
        </p:nvSpPr>
        <p:spPr>
          <a:xfrm>
            <a:off x="10892901" y="981882"/>
            <a:ext cx="479033" cy="428809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Equal 29"/>
          <p:cNvSpPr/>
          <p:nvPr/>
        </p:nvSpPr>
        <p:spPr>
          <a:xfrm>
            <a:off x="12296328" y="1106989"/>
            <a:ext cx="449115" cy="254000"/>
          </a:xfrm>
          <a:prstGeom prst="mathEqual">
            <a:avLst>
              <a:gd name="adj1" fmla="val 31020"/>
              <a:gd name="adj2" fmla="val 2176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0245001" y="603944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>
                <a:solidFill>
                  <a:schemeClr val="accent5"/>
                </a:solidFill>
                <a:latin typeface="Consolas" panose="020B0609020204030204" pitchFamily="49" charset="0"/>
              </a:rPr>
              <a:t>adf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1559226" y="598770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>
                <a:solidFill>
                  <a:schemeClr val="accent5"/>
                </a:solidFill>
                <a:latin typeface="Consolas" panose="020B0609020204030204" pitchFamily="49" charset="0"/>
              </a:rPr>
              <a:t>bdf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9438689" y="1621474"/>
            <a:ext cx="1392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5"/>
                </a:solidFill>
              </a:rPr>
              <a:t>Standard Joins</a:t>
            </a:r>
          </a:p>
        </p:txBody>
      </p:sp>
      <p:cxnSp>
        <p:nvCxnSpPr>
          <p:cNvPr id="36" name="Straight Connector 35"/>
          <p:cNvCxnSpPr/>
          <p:nvPr/>
        </p:nvCxnSpPr>
        <p:spPr>
          <a:xfrm flipV="1">
            <a:off x="9313831" y="1825996"/>
            <a:ext cx="4375964" cy="115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2876961"/>
              </p:ext>
            </p:extLst>
          </p:nvPr>
        </p:nvGraphicFramePr>
        <p:xfrm>
          <a:off x="9491949" y="1920722"/>
          <a:ext cx="938154" cy="731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27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27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27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x1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x2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x3</a:t>
                      </a:r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T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F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C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3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/>
                        <a:t>NaN</a:t>
                      </a:r>
                      <a:endParaRPr lang="en-US" sz="1200" b="1" dirty="0"/>
                    </a:p>
                  </a:txBody>
                  <a:tcPr marL="0" marR="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3356790"/>
              </p:ext>
            </p:extLst>
          </p:nvPr>
        </p:nvGraphicFramePr>
        <p:xfrm>
          <a:off x="9491949" y="2817922"/>
          <a:ext cx="938154" cy="731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27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27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27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x1</a:t>
                      </a:r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x2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x3</a:t>
                      </a:r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1.0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T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2.0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F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D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/>
                        <a:t>NaN</a:t>
                      </a:r>
                      <a:endParaRPr lang="en-US" sz="1200" b="1" dirty="0"/>
                    </a:p>
                  </a:txBody>
                  <a:tcPr marL="0" marR="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T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3399422"/>
              </p:ext>
            </p:extLst>
          </p:nvPr>
        </p:nvGraphicFramePr>
        <p:xfrm>
          <a:off x="9510316" y="3715122"/>
          <a:ext cx="938154" cy="5486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27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27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27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x1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x2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x3</a:t>
                      </a:r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T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F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0" name="Table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0594871"/>
              </p:ext>
            </p:extLst>
          </p:nvPr>
        </p:nvGraphicFramePr>
        <p:xfrm>
          <a:off x="9522746" y="4468891"/>
          <a:ext cx="938154" cy="914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27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27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27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x1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x2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x3</a:t>
                      </a:r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T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F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C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3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/>
                        <a:t>NaN</a:t>
                      </a:r>
                      <a:endParaRPr lang="en-US" sz="1200" b="1" dirty="0"/>
                    </a:p>
                  </a:txBody>
                  <a:tcPr marL="0" marR="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D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/>
                        <a:t>NaN</a:t>
                      </a:r>
                      <a:endParaRPr lang="en-US" sz="1200" b="1" dirty="0"/>
                    </a:p>
                  </a:txBody>
                  <a:tcPr marL="0" marR="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T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1" name="TextBox 40"/>
          <p:cNvSpPr txBox="1"/>
          <p:nvPr/>
        </p:nvSpPr>
        <p:spPr>
          <a:xfrm>
            <a:off x="10420075" y="1898473"/>
            <a:ext cx="3269719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pd.</a:t>
            </a:r>
            <a:r>
              <a:rPr lang="en-US" sz="1200" b="1" dirty="0" err="1">
                <a:latin typeface="Consolas" panose="020B0609020204030204" pitchFamily="49" charset="0"/>
                <a:hlinkClick r:id="rId9"/>
              </a:rPr>
              <a:t>merge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latin typeface="Consolas" panose="020B0609020204030204" pitchFamily="49" charset="0"/>
              </a:rPr>
              <a:t>adf</a:t>
            </a:r>
            <a:r>
              <a:rPr lang="en-US" sz="1200" b="1" dirty="0">
                <a:latin typeface="Consolas" panose="020B0609020204030204" pitchFamily="49" charset="0"/>
              </a:rPr>
              <a:t>, </a:t>
            </a:r>
            <a:r>
              <a:rPr lang="en-US" sz="1200" b="1" dirty="0" err="1">
                <a:latin typeface="Consolas" panose="020B0609020204030204" pitchFamily="49" charset="0"/>
              </a:rPr>
              <a:t>bdf</a:t>
            </a:r>
            <a:r>
              <a:rPr lang="en-US" sz="1200" b="1" dirty="0">
                <a:latin typeface="Consolas" panose="020B0609020204030204" pitchFamily="49" charset="0"/>
              </a:rPr>
              <a:t>,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 how='left', on='x1')</a:t>
            </a:r>
          </a:p>
          <a:p>
            <a:pPr marL="174625"/>
            <a:r>
              <a:rPr lang="en-US" sz="1200" dirty="0"/>
              <a:t>Join matching rows from </a:t>
            </a:r>
            <a:r>
              <a:rPr lang="en-US" sz="1200" dirty="0" err="1"/>
              <a:t>bdf</a:t>
            </a:r>
            <a:r>
              <a:rPr lang="en-US" sz="1200" dirty="0"/>
              <a:t> to </a:t>
            </a:r>
            <a:r>
              <a:rPr lang="en-US" sz="1200" dirty="0" err="1"/>
              <a:t>adf</a:t>
            </a:r>
            <a:r>
              <a:rPr lang="en-US" sz="1200" dirty="0"/>
              <a:t>.</a:t>
            </a:r>
          </a:p>
          <a:p>
            <a:endParaRPr lang="en-US" sz="1200" b="1" dirty="0">
              <a:latin typeface="Consolas" panose="020B0609020204030204" pitchFamily="49" charset="0"/>
            </a:endParaRPr>
          </a:p>
          <a:p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1200" b="1" dirty="0" err="1">
                <a:latin typeface="Consolas" panose="020B0609020204030204" pitchFamily="49" charset="0"/>
              </a:rPr>
              <a:t>pd.</a:t>
            </a:r>
            <a:r>
              <a:rPr lang="en-US" sz="1200" b="1" dirty="0" err="1">
                <a:latin typeface="Consolas" panose="020B0609020204030204" pitchFamily="49" charset="0"/>
                <a:hlinkClick r:id="rId9"/>
              </a:rPr>
              <a:t>merge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latin typeface="Consolas" panose="020B0609020204030204" pitchFamily="49" charset="0"/>
              </a:rPr>
              <a:t>adf</a:t>
            </a:r>
            <a:r>
              <a:rPr lang="en-US" sz="1200" b="1" dirty="0">
                <a:latin typeface="Consolas" panose="020B0609020204030204" pitchFamily="49" charset="0"/>
              </a:rPr>
              <a:t>, </a:t>
            </a:r>
            <a:r>
              <a:rPr lang="en-US" sz="1200" b="1" dirty="0" err="1">
                <a:latin typeface="Consolas" panose="020B0609020204030204" pitchFamily="49" charset="0"/>
              </a:rPr>
              <a:t>bdf</a:t>
            </a:r>
            <a:r>
              <a:rPr lang="en-US" sz="1200" b="1" dirty="0">
                <a:latin typeface="Consolas" panose="020B0609020204030204" pitchFamily="49" charset="0"/>
              </a:rPr>
              <a:t>,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 how='right', on='x1')</a:t>
            </a:r>
          </a:p>
          <a:p>
            <a:pPr marL="174625"/>
            <a:r>
              <a:rPr lang="en-US" sz="1200" dirty="0"/>
              <a:t>Join matching rows from </a:t>
            </a:r>
            <a:r>
              <a:rPr lang="en-US" sz="1200" dirty="0" err="1"/>
              <a:t>adf</a:t>
            </a:r>
            <a:r>
              <a:rPr lang="en-US" sz="1200" dirty="0"/>
              <a:t> to </a:t>
            </a:r>
            <a:r>
              <a:rPr lang="en-US" sz="1200" dirty="0" err="1"/>
              <a:t>bdf</a:t>
            </a:r>
            <a:r>
              <a:rPr lang="en-US" sz="1200" dirty="0"/>
              <a:t>.</a:t>
            </a:r>
          </a:p>
          <a:p>
            <a:endParaRPr lang="en-US" sz="1200" dirty="0"/>
          </a:p>
          <a:p>
            <a:endParaRPr lang="en-US" sz="1200" dirty="0"/>
          </a:p>
          <a:p>
            <a:r>
              <a:rPr lang="en-US" sz="1200" b="1" dirty="0" err="1">
                <a:latin typeface="Consolas" panose="020B0609020204030204" pitchFamily="49" charset="0"/>
              </a:rPr>
              <a:t>pd.</a:t>
            </a:r>
            <a:r>
              <a:rPr lang="en-US" sz="1200" b="1" dirty="0" err="1">
                <a:latin typeface="Consolas" panose="020B0609020204030204" pitchFamily="49" charset="0"/>
                <a:hlinkClick r:id="rId9"/>
              </a:rPr>
              <a:t>merge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latin typeface="Consolas" panose="020B0609020204030204" pitchFamily="49" charset="0"/>
              </a:rPr>
              <a:t>adf</a:t>
            </a:r>
            <a:r>
              <a:rPr lang="en-US" sz="1200" b="1" dirty="0">
                <a:latin typeface="Consolas" panose="020B0609020204030204" pitchFamily="49" charset="0"/>
              </a:rPr>
              <a:t>, </a:t>
            </a:r>
            <a:r>
              <a:rPr lang="en-US" sz="1200" b="1" dirty="0" err="1">
                <a:latin typeface="Consolas" panose="020B0609020204030204" pitchFamily="49" charset="0"/>
              </a:rPr>
              <a:t>bdf</a:t>
            </a:r>
            <a:r>
              <a:rPr lang="en-US" sz="1200" b="1" dirty="0">
                <a:latin typeface="Consolas" panose="020B0609020204030204" pitchFamily="49" charset="0"/>
              </a:rPr>
              <a:t>,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 how='inner', on='x1')</a:t>
            </a:r>
          </a:p>
          <a:p>
            <a:pPr marL="174625"/>
            <a:r>
              <a:rPr lang="en-US" sz="1200" dirty="0"/>
              <a:t>Join data. Retain only rows in both sets.</a:t>
            </a:r>
          </a:p>
          <a:p>
            <a:endParaRPr lang="en-US" sz="1200" dirty="0"/>
          </a:p>
          <a:p>
            <a:r>
              <a:rPr lang="en-US" sz="1200" b="1" dirty="0" err="1">
                <a:latin typeface="Consolas" panose="020B0609020204030204" pitchFamily="49" charset="0"/>
              </a:rPr>
              <a:t>pd.</a:t>
            </a:r>
            <a:r>
              <a:rPr lang="en-US" sz="1200" b="1" dirty="0" err="1">
                <a:latin typeface="Consolas" panose="020B0609020204030204" pitchFamily="49" charset="0"/>
                <a:hlinkClick r:id="rId9"/>
              </a:rPr>
              <a:t>merge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latin typeface="Consolas" panose="020B0609020204030204" pitchFamily="49" charset="0"/>
              </a:rPr>
              <a:t>adf</a:t>
            </a:r>
            <a:r>
              <a:rPr lang="en-US" sz="1200" b="1" dirty="0">
                <a:latin typeface="Consolas" panose="020B0609020204030204" pitchFamily="49" charset="0"/>
              </a:rPr>
              <a:t>, </a:t>
            </a:r>
            <a:r>
              <a:rPr lang="en-US" sz="1200" b="1" dirty="0" err="1">
                <a:latin typeface="Consolas" panose="020B0609020204030204" pitchFamily="49" charset="0"/>
              </a:rPr>
              <a:t>bdf</a:t>
            </a:r>
            <a:r>
              <a:rPr lang="en-US" sz="1200" b="1" dirty="0">
                <a:latin typeface="Consolas" panose="020B0609020204030204" pitchFamily="49" charset="0"/>
              </a:rPr>
              <a:t>,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 how='outer', on='x1')</a:t>
            </a:r>
          </a:p>
          <a:p>
            <a:pPr marL="174625"/>
            <a:r>
              <a:rPr lang="en-US" sz="1200" dirty="0"/>
              <a:t>Join data. Retain all values, all rows.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9469019" y="5396218"/>
            <a:ext cx="1392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5"/>
                </a:solidFill>
              </a:rPr>
              <a:t>Filtering Joins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9319871" y="5600740"/>
            <a:ext cx="4370003" cy="75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6" name="Tab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7013312"/>
              </p:ext>
            </p:extLst>
          </p:nvPr>
        </p:nvGraphicFramePr>
        <p:xfrm>
          <a:off x="9541301" y="5644088"/>
          <a:ext cx="460566" cy="5486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x1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x2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7" name="Table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1812854"/>
              </p:ext>
            </p:extLst>
          </p:nvPr>
        </p:nvGraphicFramePr>
        <p:xfrm>
          <a:off x="9541301" y="6354509"/>
          <a:ext cx="460566" cy="365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x1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x2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C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3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8" name="TextBox 47"/>
          <p:cNvSpPr txBox="1"/>
          <p:nvPr/>
        </p:nvSpPr>
        <p:spPr>
          <a:xfrm>
            <a:off x="10424699" y="5595042"/>
            <a:ext cx="32697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adf</a:t>
            </a:r>
            <a:r>
              <a:rPr lang="en-US" sz="1200" b="1" dirty="0">
                <a:latin typeface="Consolas" panose="020B0609020204030204" pitchFamily="49" charset="0"/>
              </a:rPr>
              <a:t>[adf.x1.</a:t>
            </a:r>
            <a:r>
              <a:rPr lang="en-US" sz="1200" b="1" dirty="0">
                <a:latin typeface="Consolas" panose="020B0609020204030204" pitchFamily="49" charset="0"/>
                <a:hlinkClick r:id="rId10"/>
              </a:rPr>
              <a:t>isin</a:t>
            </a:r>
            <a:r>
              <a:rPr lang="en-US" sz="1200" b="1" dirty="0">
                <a:latin typeface="Consolas" panose="020B0609020204030204" pitchFamily="49" charset="0"/>
              </a:rPr>
              <a:t>(bdf.x1)]</a:t>
            </a:r>
          </a:p>
          <a:p>
            <a:pPr marL="174625"/>
            <a:r>
              <a:rPr lang="en-US" sz="1200" dirty="0"/>
              <a:t>All rows in </a:t>
            </a:r>
            <a:r>
              <a:rPr lang="en-US" sz="1200" dirty="0" err="1"/>
              <a:t>adf</a:t>
            </a:r>
            <a:r>
              <a:rPr lang="en-US" sz="1200" dirty="0"/>
              <a:t> that have a match in </a:t>
            </a:r>
            <a:r>
              <a:rPr lang="en-US" sz="1200" dirty="0" err="1"/>
              <a:t>bdf</a:t>
            </a:r>
            <a:r>
              <a:rPr lang="en-US" sz="1200" dirty="0"/>
              <a:t>.</a:t>
            </a:r>
          </a:p>
          <a:p>
            <a:endParaRPr lang="en-US" sz="1200" b="1" dirty="0">
              <a:latin typeface="Consolas" panose="020B0609020204030204" pitchFamily="49" charset="0"/>
            </a:endParaRPr>
          </a:p>
          <a:p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1200" b="1" dirty="0" err="1">
                <a:latin typeface="Consolas" panose="020B0609020204030204" pitchFamily="49" charset="0"/>
              </a:rPr>
              <a:t>adf</a:t>
            </a:r>
            <a:r>
              <a:rPr lang="en-US" sz="1200" b="1" dirty="0">
                <a:latin typeface="Consolas" panose="020B0609020204030204" pitchFamily="49" charset="0"/>
              </a:rPr>
              <a:t>[~adf.x1.</a:t>
            </a:r>
            <a:r>
              <a:rPr lang="en-US" sz="1200" b="1" dirty="0">
                <a:latin typeface="Consolas" panose="020B0609020204030204" pitchFamily="49" charset="0"/>
                <a:hlinkClick r:id="rId10"/>
              </a:rPr>
              <a:t>isin</a:t>
            </a:r>
            <a:r>
              <a:rPr lang="en-US" sz="1200" b="1" dirty="0">
                <a:latin typeface="Consolas" panose="020B0609020204030204" pitchFamily="49" charset="0"/>
              </a:rPr>
              <a:t>(bdf.x1)]</a:t>
            </a:r>
          </a:p>
          <a:p>
            <a:pPr marL="174625"/>
            <a:r>
              <a:rPr lang="en-US" sz="1200" dirty="0"/>
              <a:t>All rows in </a:t>
            </a:r>
            <a:r>
              <a:rPr lang="en-US" sz="1200" dirty="0" err="1"/>
              <a:t>adf</a:t>
            </a:r>
            <a:r>
              <a:rPr lang="en-US" sz="1200" dirty="0"/>
              <a:t> that do not have a match in </a:t>
            </a:r>
            <a:r>
              <a:rPr lang="en-US" sz="1200" dirty="0" err="1"/>
              <a:t>bdf</a:t>
            </a:r>
            <a:r>
              <a:rPr lang="en-US" sz="1200" dirty="0"/>
              <a:t>.</a:t>
            </a:r>
          </a:p>
        </p:txBody>
      </p:sp>
      <p:sp>
        <p:nvSpPr>
          <p:cNvPr id="49" name="Rounded Rectangle 48"/>
          <p:cNvSpPr/>
          <p:nvPr/>
        </p:nvSpPr>
        <p:spPr>
          <a:xfrm>
            <a:off x="9313831" y="6909658"/>
            <a:ext cx="4375963" cy="3764613"/>
          </a:xfrm>
          <a:prstGeom prst="roundRect">
            <a:avLst>
              <a:gd name="adj" fmla="val 1508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83" dirty="0"/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4759698"/>
              </p:ext>
            </p:extLst>
          </p:nvPr>
        </p:nvGraphicFramePr>
        <p:xfrm>
          <a:off x="10189792" y="7153677"/>
          <a:ext cx="460566" cy="731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x1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x2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C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3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1" name="Table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2643216"/>
              </p:ext>
            </p:extLst>
          </p:nvPr>
        </p:nvGraphicFramePr>
        <p:xfrm>
          <a:off x="11499795" y="7153677"/>
          <a:ext cx="460566" cy="731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x1</a:t>
                      </a:r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x2</a:t>
                      </a:r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 marL="0" marR="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</a:t>
                      </a:r>
                    </a:p>
                  </a:txBody>
                  <a:tcPr marL="0" marR="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C</a:t>
                      </a:r>
                    </a:p>
                  </a:txBody>
                  <a:tcPr marL="0" marR="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3</a:t>
                      </a:r>
                    </a:p>
                  </a:txBody>
                  <a:tcPr marL="0" marR="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D</a:t>
                      </a:r>
                    </a:p>
                  </a:txBody>
                  <a:tcPr marL="0" marR="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4</a:t>
                      </a:r>
                    </a:p>
                  </a:txBody>
                  <a:tcPr marL="0" marR="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2" name="Plus 51"/>
          <p:cNvSpPr/>
          <p:nvPr/>
        </p:nvSpPr>
        <p:spPr>
          <a:xfrm>
            <a:off x="10826563" y="7267330"/>
            <a:ext cx="479033" cy="428809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Equal 52"/>
          <p:cNvSpPr/>
          <p:nvPr/>
        </p:nvSpPr>
        <p:spPr>
          <a:xfrm>
            <a:off x="12229990" y="7392437"/>
            <a:ext cx="449115" cy="254000"/>
          </a:xfrm>
          <a:prstGeom prst="mathEqual">
            <a:avLst>
              <a:gd name="adj1" fmla="val 31020"/>
              <a:gd name="adj2" fmla="val 2176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0178663" y="6889392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>
                <a:solidFill>
                  <a:schemeClr val="accent5"/>
                </a:solidFill>
                <a:latin typeface="Consolas" panose="020B0609020204030204" pitchFamily="49" charset="0"/>
              </a:rPr>
              <a:t>ydf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1492888" y="6884218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>
                <a:solidFill>
                  <a:schemeClr val="accent5"/>
                </a:solidFill>
                <a:latin typeface="Consolas" panose="020B0609020204030204" pitchFamily="49" charset="0"/>
              </a:rPr>
              <a:t>zdf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9443873" y="7915311"/>
            <a:ext cx="1392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5"/>
                </a:solidFill>
              </a:rPr>
              <a:t>Set-like Operations</a:t>
            </a:r>
          </a:p>
        </p:txBody>
      </p:sp>
      <p:cxnSp>
        <p:nvCxnSpPr>
          <p:cNvPr id="57" name="Straight Connector 56"/>
          <p:cNvCxnSpPr/>
          <p:nvPr/>
        </p:nvCxnSpPr>
        <p:spPr>
          <a:xfrm>
            <a:off x="9307886" y="8119685"/>
            <a:ext cx="4370003" cy="75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8" name="Table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8806092"/>
              </p:ext>
            </p:extLst>
          </p:nvPr>
        </p:nvGraphicFramePr>
        <p:xfrm>
          <a:off x="9522746" y="8202898"/>
          <a:ext cx="460566" cy="5486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x1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x2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C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3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9" name="Table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0009813"/>
              </p:ext>
            </p:extLst>
          </p:nvPr>
        </p:nvGraphicFramePr>
        <p:xfrm>
          <a:off x="9541301" y="8888714"/>
          <a:ext cx="460566" cy="914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x1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x2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C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3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D</a:t>
                      </a:r>
                    </a:p>
                  </a:txBody>
                  <a:tcPr marL="0" marR="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4</a:t>
                      </a:r>
                    </a:p>
                  </a:txBody>
                  <a:tcPr marL="0" marR="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0" name="Table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3101549"/>
              </p:ext>
            </p:extLst>
          </p:nvPr>
        </p:nvGraphicFramePr>
        <p:xfrm>
          <a:off x="9541607" y="9939024"/>
          <a:ext cx="460566" cy="365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x1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x2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1" name="TextBox 60"/>
          <p:cNvSpPr txBox="1"/>
          <p:nvPr/>
        </p:nvSpPr>
        <p:spPr>
          <a:xfrm>
            <a:off x="10430103" y="8171659"/>
            <a:ext cx="3269719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pd.</a:t>
            </a:r>
            <a:r>
              <a:rPr lang="en-US" sz="1200" b="1" dirty="0" err="1">
                <a:latin typeface="Consolas" panose="020B0609020204030204" pitchFamily="49" charset="0"/>
                <a:hlinkClick r:id="rId9"/>
              </a:rPr>
              <a:t>merge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latin typeface="Consolas" panose="020B0609020204030204" pitchFamily="49" charset="0"/>
              </a:rPr>
              <a:t>ydf</a:t>
            </a:r>
            <a:r>
              <a:rPr lang="en-US" sz="1200" b="1" dirty="0">
                <a:latin typeface="Consolas" panose="020B0609020204030204" pitchFamily="49" charset="0"/>
              </a:rPr>
              <a:t>, </a:t>
            </a:r>
            <a:r>
              <a:rPr lang="en-US" sz="1200" b="1" dirty="0" err="1">
                <a:latin typeface="Consolas" panose="020B0609020204030204" pitchFamily="49" charset="0"/>
              </a:rPr>
              <a:t>zdf</a:t>
            </a:r>
            <a:r>
              <a:rPr lang="en-US" sz="1200" b="1" dirty="0">
                <a:latin typeface="Consolas" panose="020B0609020204030204" pitchFamily="49" charset="0"/>
              </a:rPr>
              <a:t>)</a:t>
            </a:r>
          </a:p>
          <a:p>
            <a:pPr marL="174625"/>
            <a:r>
              <a:rPr lang="en-US" sz="1200" dirty="0"/>
              <a:t>Rows that appear in both </a:t>
            </a:r>
            <a:r>
              <a:rPr lang="en-US" sz="1200" dirty="0" err="1"/>
              <a:t>ydf</a:t>
            </a:r>
            <a:r>
              <a:rPr lang="en-US" sz="1200" dirty="0"/>
              <a:t> and </a:t>
            </a:r>
            <a:r>
              <a:rPr lang="en-US" sz="1200" dirty="0" err="1"/>
              <a:t>zdf</a:t>
            </a:r>
            <a:br>
              <a:rPr lang="en-US" sz="1200" dirty="0"/>
            </a:br>
            <a:r>
              <a:rPr lang="en-US" sz="1200" dirty="0"/>
              <a:t>(Intersection).</a:t>
            </a:r>
          </a:p>
          <a:p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1200" b="1" dirty="0" err="1">
                <a:latin typeface="Consolas" panose="020B0609020204030204" pitchFamily="49" charset="0"/>
              </a:rPr>
              <a:t>pd.</a:t>
            </a:r>
            <a:r>
              <a:rPr lang="en-US" sz="1200" b="1" dirty="0" err="1">
                <a:latin typeface="Consolas" panose="020B0609020204030204" pitchFamily="49" charset="0"/>
                <a:hlinkClick r:id="rId9"/>
              </a:rPr>
              <a:t>merge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latin typeface="Consolas" panose="020B0609020204030204" pitchFamily="49" charset="0"/>
              </a:rPr>
              <a:t>ydf</a:t>
            </a:r>
            <a:r>
              <a:rPr lang="en-US" sz="1200" b="1" dirty="0">
                <a:latin typeface="Consolas" panose="020B0609020204030204" pitchFamily="49" charset="0"/>
              </a:rPr>
              <a:t>, </a:t>
            </a:r>
            <a:r>
              <a:rPr lang="en-US" sz="1200" b="1" dirty="0" err="1">
                <a:latin typeface="Consolas" panose="020B0609020204030204" pitchFamily="49" charset="0"/>
              </a:rPr>
              <a:t>zdf</a:t>
            </a:r>
            <a:r>
              <a:rPr lang="en-US" sz="1200" b="1" dirty="0">
                <a:latin typeface="Consolas" panose="020B0609020204030204" pitchFamily="49" charset="0"/>
              </a:rPr>
              <a:t>, how='outer')</a:t>
            </a:r>
          </a:p>
          <a:p>
            <a:pPr marL="174625"/>
            <a:r>
              <a:rPr lang="en-US" sz="1200" dirty="0"/>
              <a:t>Rows that appear in either or both </a:t>
            </a:r>
            <a:r>
              <a:rPr lang="en-US" sz="1200" dirty="0" err="1"/>
              <a:t>ydf</a:t>
            </a:r>
            <a:r>
              <a:rPr lang="en-US" sz="1200" dirty="0"/>
              <a:t> and </a:t>
            </a:r>
            <a:r>
              <a:rPr lang="en-US" sz="1200" dirty="0" err="1"/>
              <a:t>zdf</a:t>
            </a:r>
            <a:br>
              <a:rPr lang="en-US" sz="1200" dirty="0"/>
            </a:br>
            <a:r>
              <a:rPr lang="en-US" sz="1200" dirty="0"/>
              <a:t>(Union).</a:t>
            </a:r>
          </a:p>
          <a:p>
            <a:pPr marL="174625"/>
            <a:endParaRPr lang="en-US" sz="1200" dirty="0"/>
          </a:p>
          <a:p>
            <a:r>
              <a:rPr lang="en-US" sz="1200" b="1" dirty="0" err="1">
                <a:latin typeface="Consolas" panose="020B0609020204030204" pitchFamily="49" charset="0"/>
              </a:rPr>
              <a:t>pd.</a:t>
            </a:r>
            <a:r>
              <a:rPr lang="en-US" sz="1200" b="1" dirty="0" err="1">
                <a:latin typeface="Consolas" panose="020B0609020204030204" pitchFamily="49" charset="0"/>
                <a:hlinkClick r:id="rId9"/>
              </a:rPr>
              <a:t>merge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latin typeface="Consolas" panose="020B0609020204030204" pitchFamily="49" charset="0"/>
              </a:rPr>
              <a:t>ydf</a:t>
            </a:r>
            <a:r>
              <a:rPr lang="en-US" sz="1200" b="1" dirty="0">
                <a:latin typeface="Consolas" panose="020B0609020204030204" pitchFamily="49" charset="0"/>
              </a:rPr>
              <a:t>, </a:t>
            </a:r>
            <a:r>
              <a:rPr lang="en-US" sz="1200" b="1" dirty="0" err="1">
                <a:latin typeface="Consolas" panose="020B0609020204030204" pitchFamily="49" charset="0"/>
              </a:rPr>
              <a:t>zdf</a:t>
            </a:r>
            <a:r>
              <a:rPr lang="en-US" sz="1200" b="1" dirty="0">
                <a:latin typeface="Consolas" panose="020B0609020204030204" pitchFamily="49" charset="0"/>
              </a:rPr>
              <a:t>, how='outer', 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 indicator=True)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.</a:t>
            </a:r>
            <a:r>
              <a:rPr lang="en-US" sz="1200" b="1" dirty="0">
                <a:latin typeface="Consolas" panose="020B0609020204030204" pitchFamily="49" charset="0"/>
                <a:hlinkClick r:id="rId11"/>
              </a:rPr>
              <a:t>query</a:t>
            </a:r>
            <a:r>
              <a:rPr lang="en-US" sz="1200" b="1" dirty="0">
                <a:latin typeface="Consolas" panose="020B0609020204030204" pitchFamily="49" charset="0"/>
              </a:rPr>
              <a:t>('_merge == "</a:t>
            </a:r>
            <a:r>
              <a:rPr lang="en-US" sz="1200" b="1" dirty="0" err="1">
                <a:latin typeface="Consolas" panose="020B0609020204030204" pitchFamily="49" charset="0"/>
              </a:rPr>
              <a:t>left_only</a:t>
            </a:r>
            <a:r>
              <a:rPr lang="en-US" sz="1200" b="1" dirty="0">
                <a:latin typeface="Consolas" panose="020B0609020204030204" pitchFamily="49" charset="0"/>
              </a:rPr>
              <a:t>"')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.</a:t>
            </a:r>
            <a:r>
              <a:rPr lang="en-US" sz="1200" b="1" dirty="0">
                <a:latin typeface="Consolas" panose="020B0609020204030204" pitchFamily="49" charset="0"/>
                <a:hlinkClick r:id="rId12"/>
              </a:rPr>
              <a:t>drop</a:t>
            </a:r>
            <a:r>
              <a:rPr lang="en-US" sz="1200" b="1" dirty="0">
                <a:latin typeface="Consolas" panose="020B0609020204030204" pitchFamily="49" charset="0"/>
              </a:rPr>
              <a:t>(columns=['_merge'])</a:t>
            </a:r>
          </a:p>
          <a:p>
            <a:pPr marL="174625"/>
            <a:r>
              <a:rPr lang="en-US" sz="1200" dirty="0"/>
              <a:t>Rows that appear in </a:t>
            </a:r>
            <a:r>
              <a:rPr lang="en-US" sz="1200" dirty="0" err="1"/>
              <a:t>ydf</a:t>
            </a:r>
            <a:r>
              <a:rPr lang="en-US" sz="1200" dirty="0"/>
              <a:t> but not </a:t>
            </a:r>
            <a:r>
              <a:rPr lang="en-US" sz="1200" dirty="0" err="1"/>
              <a:t>zdf</a:t>
            </a:r>
            <a:r>
              <a:rPr lang="en-US" sz="1200" dirty="0"/>
              <a:t> (</a:t>
            </a:r>
            <a:r>
              <a:rPr lang="en-US" sz="1200" dirty="0" err="1"/>
              <a:t>Setdiff</a:t>
            </a:r>
            <a:r>
              <a:rPr lang="en-US" sz="1200" dirty="0"/>
              <a:t>).</a:t>
            </a:r>
          </a:p>
        </p:txBody>
      </p:sp>
      <p:sp>
        <p:nvSpPr>
          <p:cNvPr id="62" name="Rounded Rectangle 61"/>
          <p:cNvSpPr/>
          <p:nvPr/>
        </p:nvSpPr>
        <p:spPr>
          <a:xfrm>
            <a:off x="108506" y="87813"/>
            <a:ext cx="4389120" cy="423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hlinkClick r:id="rId1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Group Data</a:t>
            </a:r>
            <a:endParaRPr lang="en-US" sz="2683" dirty="0">
              <a:solidFill>
                <a:schemeClr val="bg1"/>
              </a:solidFill>
            </a:endParaRPr>
          </a:p>
        </p:txBody>
      </p:sp>
      <p:graphicFrame>
        <p:nvGraphicFramePr>
          <p:cNvPr id="63" name="Table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5231044"/>
              </p:ext>
            </p:extLst>
          </p:nvPr>
        </p:nvGraphicFramePr>
        <p:xfrm>
          <a:off x="155874" y="619929"/>
          <a:ext cx="719619" cy="13716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398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98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98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cxnSp>
        <p:nvCxnSpPr>
          <p:cNvPr id="64" name="Straight Arrow Connector 63"/>
          <p:cNvCxnSpPr/>
          <p:nvPr/>
        </p:nvCxnSpPr>
        <p:spPr>
          <a:xfrm>
            <a:off x="966415" y="1273356"/>
            <a:ext cx="363152" cy="0"/>
          </a:xfrm>
          <a:prstGeom prst="straightConnector1">
            <a:avLst/>
          </a:prstGeom>
          <a:ln w="635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5" name="Table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3295373"/>
              </p:ext>
            </p:extLst>
          </p:nvPr>
        </p:nvGraphicFramePr>
        <p:xfrm>
          <a:off x="1431300" y="963476"/>
          <a:ext cx="719619" cy="5486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398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98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98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6" name="TextBox 65"/>
          <p:cNvSpPr txBox="1"/>
          <p:nvPr/>
        </p:nvSpPr>
        <p:spPr>
          <a:xfrm>
            <a:off x="2218752" y="543729"/>
            <a:ext cx="247922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dirty="0" err="1">
                <a:latin typeface="Consolas" panose="020B0609020204030204" pitchFamily="49" charset="0"/>
                <a:hlinkClick r:id="rId14"/>
              </a:rPr>
              <a:t>groupby</a:t>
            </a:r>
            <a:r>
              <a:rPr lang="en-US" sz="1200" b="1" dirty="0">
                <a:latin typeface="Consolas" panose="020B0609020204030204" pitchFamily="49" charset="0"/>
              </a:rPr>
              <a:t>(by="col")</a:t>
            </a:r>
            <a:endParaRPr lang="en-US" sz="1200" i="1" dirty="0">
              <a:latin typeface="Consolas" panose="020B0609020204030204" pitchFamily="49" charset="0"/>
            </a:endParaRPr>
          </a:p>
          <a:p>
            <a:pPr marL="111125"/>
            <a:r>
              <a:rPr lang="en-US" sz="1200" dirty="0"/>
              <a:t>Return a </a:t>
            </a:r>
            <a:r>
              <a:rPr lang="en-US" sz="1200" dirty="0" err="1"/>
              <a:t>GroupBy</a:t>
            </a:r>
            <a:r>
              <a:rPr lang="en-US" sz="1200" dirty="0"/>
              <a:t> object, grouped by values in column named "col".</a:t>
            </a:r>
          </a:p>
          <a:p>
            <a:pPr marL="111125"/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dirty="0" err="1">
                <a:latin typeface="Consolas" panose="020B0609020204030204" pitchFamily="49" charset="0"/>
                <a:hlinkClick r:id="rId14"/>
              </a:rPr>
              <a:t>groupby</a:t>
            </a:r>
            <a:r>
              <a:rPr lang="en-US" sz="1200" b="1" dirty="0">
                <a:latin typeface="Consolas" panose="020B0609020204030204" pitchFamily="49" charset="0"/>
              </a:rPr>
              <a:t>(level="</a:t>
            </a:r>
            <a:r>
              <a:rPr lang="en-US" sz="1200" b="1" dirty="0" err="1">
                <a:latin typeface="Consolas" panose="020B0609020204030204" pitchFamily="49" charset="0"/>
              </a:rPr>
              <a:t>ind</a:t>
            </a:r>
            <a:r>
              <a:rPr lang="en-US" sz="1200" b="1" dirty="0">
                <a:latin typeface="Consolas" panose="020B0609020204030204" pitchFamily="49" charset="0"/>
              </a:rPr>
              <a:t>")</a:t>
            </a:r>
          </a:p>
          <a:p>
            <a:pPr marL="111125"/>
            <a:r>
              <a:rPr lang="en-US" sz="1200" dirty="0"/>
              <a:t>Return a </a:t>
            </a:r>
            <a:r>
              <a:rPr lang="en-US" sz="1200" dirty="0" err="1"/>
              <a:t>GroupBy</a:t>
            </a:r>
            <a:r>
              <a:rPr lang="en-US" sz="1200" dirty="0"/>
              <a:t> object, grouped by values in index level named "</a:t>
            </a:r>
            <a:r>
              <a:rPr lang="en-US" sz="1200" dirty="0" err="1"/>
              <a:t>ind</a:t>
            </a:r>
            <a:r>
              <a:rPr lang="en-US" sz="1200" dirty="0"/>
              <a:t>".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75687" y="2266730"/>
            <a:ext cx="44460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All of the summary functions </a:t>
            </a:r>
            <a:r>
              <a:rPr lang="en-US" sz="1200"/>
              <a:t>listed above can be </a:t>
            </a:r>
            <a:r>
              <a:rPr lang="en-US" sz="1200" dirty="0"/>
              <a:t>applied to a group. Additional </a:t>
            </a:r>
            <a:r>
              <a:rPr lang="en-US" sz="1200" dirty="0" err="1"/>
              <a:t>GroupBy</a:t>
            </a:r>
            <a:r>
              <a:rPr lang="en-US" sz="1200" dirty="0"/>
              <a:t> functions: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4679714" y="513967"/>
            <a:ext cx="43779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The examples below can also be applied to groups. In this case, the function is applied on a per-group basis, and the returned vectors are of the length of the original </a:t>
            </a:r>
            <a:r>
              <a:rPr lang="en-US" sz="1200" dirty="0" err="1"/>
              <a:t>DataFrame</a:t>
            </a:r>
            <a:r>
              <a:rPr lang="en-US" sz="1200" dirty="0"/>
              <a:t>.</a:t>
            </a:r>
          </a:p>
        </p:txBody>
      </p:sp>
      <p:sp>
        <p:nvSpPr>
          <p:cNvPr id="75" name="Rounded Rectangle 74"/>
          <p:cNvSpPr/>
          <p:nvPr/>
        </p:nvSpPr>
        <p:spPr>
          <a:xfrm>
            <a:off x="4710593" y="9180497"/>
            <a:ext cx="4389120" cy="423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hlinkClick r:id="rId1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Windows</a:t>
            </a:r>
            <a:endParaRPr lang="en-US" sz="2683" dirty="0">
              <a:solidFill>
                <a:schemeClr val="bg1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4738493" y="9555114"/>
            <a:ext cx="43010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dirty="0" err="1">
                <a:latin typeface="Consolas" panose="020B0609020204030204" pitchFamily="49" charset="0"/>
                <a:hlinkClick r:id="rId16"/>
              </a:rPr>
              <a:t>expanding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11125"/>
            <a:r>
              <a:rPr lang="en-US" sz="1200" dirty="0"/>
              <a:t>Return an Expanding object allowing summary functions to be applied cumulatively.</a:t>
            </a:r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dirty="0" err="1">
                <a:latin typeface="Consolas" panose="020B0609020204030204" pitchFamily="49" charset="0"/>
                <a:hlinkClick r:id="rId17"/>
              </a:rPr>
              <a:t>rolling</a:t>
            </a:r>
            <a:r>
              <a:rPr lang="en-US" sz="1200" b="1" dirty="0">
                <a:latin typeface="Consolas" panose="020B0609020204030204" pitchFamily="49" charset="0"/>
              </a:rPr>
              <a:t>(n)</a:t>
            </a:r>
          </a:p>
          <a:p>
            <a:pPr marL="111125"/>
            <a:r>
              <a:rPr lang="en-US" sz="1200" dirty="0"/>
              <a:t>Return a Rolling object allowing summary functions to be applied to windows of length n.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82503" y="2621017"/>
            <a:ext cx="23265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onsolas" panose="020B0609020204030204" pitchFamily="49" charset="0"/>
                <a:hlinkClick r:id="rId18"/>
              </a:rPr>
              <a:t>size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11125"/>
            <a:r>
              <a:rPr lang="en-US" sz="1200" dirty="0"/>
              <a:t>Size of each group.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2200235" y="2624413"/>
            <a:ext cx="23265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  <a:hlinkClick r:id="rId19"/>
              </a:rPr>
              <a:t>agg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  <a:r>
              <a:rPr lang="en-US" sz="1200" i="1" dirty="0">
                <a:latin typeface="Consolas" panose="020B0609020204030204" pitchFamily="49" charset="0"/>
              </a:rPr>
              <a:t>function</a:t>
            </a:r>
            <a:r>
              <a:rPr lang="en-US" sz="1200" b="1" dirty="0">
                <a:latin typeface="Consolas" panose="020B0609020204030204" pitchFamily="49" charset="0"/>
              </a:rPr>
              <a:t>)</a:t>
            </a:r>
          </a:p>
          <a:p>
            <a:pPr marL="111125"/>
            <a:r>
              <a:rPr lang="en-US" sz="1200" dirty="0"/>
              <a:t>Aggregate group using function.</a:t>
            </a:r>
          </a:p>
        </p:txBody>
      </p:sp>
      <p:sp>
        <p:nvSpPr>
          <p:cNvPr id="81" name="TextBox 19">
            <a:extLst>
              <a:ext uri="{FF2B5EF4-FFF2-40B4-BE49-F238E27FC236}">
                <a16:creationId xmlns:a16="http://schemas.microsoft.com/office/drawing/2014/main" id="{E143DE1B-0EA6-483A-B68D-A2D31E60AA9A}"/>
              </a:ext>
            </a:extLst>
          </p:cNvPr>
          <p:cNvSpPr txBox="1"/>
          <p:nvPr/>
        </p:nvSpPr>
        <p:spPr>
          <a:xfrm>
            <a:off x="7513638" y="10618708"/>
            <a:ext cx="67103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/>
              <a:t>Cheatsheet for pandas (</a:t>
            </a:r>
            <a:r>
              <a:rPr lang="en-US" sz="800">
                <a:hlinkClick r:id="rId20"/>
              </a:rPr>
              <a:t>http</a:t>
            </a:r>
            <a:r>
              <a:rPr lang="en-US" sz="800" dirty="0">
                <a:hlinkClick r:id="rId20"/>
              </a:rPr>
              <a:t>://pandas.pydata.</a:t>
            </a:r>
            <a:r>
              <a:rPr lang="en-US" sz="800">
                <a:hlinkClick r:id="rId20"/>
              </a:rPr>
              <a:t>org/</a:t>
            </a:r>
            <a:r>
              <a:rPr lang="en-US" sz="800"/>
              <a:t>) originally written by Irv Lustig, </a:t>
            </a:r>
            <a:r>
              <a:rPr lang="en-US" sz="800">
                <a:hlinkClick r:id="rId21"/>
              </a:rPr>
              <a:t>Princeton Consultants</a:t>
            </a:r>
            <a:r>
              <a:rPr lang="en-US" sz="800"/>
              <a:t>,  inspired </a:t>
            </a:r>
            <a:r>
              <a:rPr lang="en-US" sz="800" dirty="0"/>
              <a:t>by </a:t>
            </a:r>
            <a:r>
              <a:rPr lang="en-US" sz="800" dirty="0" err="1">
                <a:hlinkClick r:id="rId22"/>
              </a:rPr>
              <a:t>Rstudio</a:t>
            </a:r>
            <a:r>
              <a:rPr lang="en-US" sz="800" dirty="0">
                <a:hlinkClick r:id="rId22"/>
              </a:rPr>
              <a:t> Data </a:t>
            </a:r>
            <a:r>
              <a:rPr lang="en-US" sz="800">
                <a:hlinkClick r:id="rId22"/>
              </a:rPr>
              <a:t>Wrangling Cheatsheet</a:t>
            </a:r>
            <a:endParaRPr lang="en-US" sz="800" dirty="0"/>
          </a:p>
        </p:txBody>
      </p:sp>
      <p:sp>
        <p:nvSpPr>
          <p:cNvPr id="35" name="Rounded Rectangle 2"/>
          <p:cNvSpPr/>
          <p:nvPr/>
        </p:nvSpPr>
        <p:spPr>
          <a:xfrm>
            <a:off x="4703100" y="4427784"/>
            <a:ext cx="4389120" cy="423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Make New Columns</a:t>
            </a:r>
            <a:endParaRPr lang="en-US" sz="2683" dirty="0"/>
          </a:p>
        </p:txBody>
      </p:sp>
      <p:graphicFrame>
        <p:nvGraphicFramePr>
          <p:cNvPr id="44" name="Table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4262089"/>
              </p:ext>
            </p:extLst>
          </p:nvPr>
        </p:nvGraphicFramePr>
        <p:xfrm>
          <a:off x="5636364" y="4956299"/>
          <a:ext cx="921132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chemeClr val="accent6"/>
                        </a:solidFill>
                      </a:endParaRPr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3913973"/>
              </p:ext>
            </p:extLst>
          </p:nvPr>
        </p:nvGraphicFramePr>
        <p:xfrm>
          <a:off x="7237824" y="4956790"/>
          <a:ext cx="1151415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chemeClr val="accent6"/>
                        </a:solidFill>
                      </a:endParaRPr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chemeClr val="accent6"/>
                        </a:solidFill>
                      </a:endParaRPr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69" name="Straight Arrow Connector 68"/>
          <p:cNvCxnSpPr/>
          <p:nvPr/>
        </p:nvCxnSpPr>
        <p:spPr>
          <a:xfrm>
            <a:off x="6716084" y="5253479"/>
            <a:ext cx="363152" cy="0"/>
          </a:xfrm>
          <a:prstGeom prst="straightConnector1">
            <a:avLst/>
          </a:prstGeom>
          <a:ln w="635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4708667" y="5543688"/>
            <a:ext cx="43779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dirty="0" err="1">
                <a:latin typeface="Consolas" panose="020B0609020204030204" pitchFamily="49" charset="0"/>
                <a:hlinkClick r:id="rId23"/>
              </a:rPr>
              <a:t>assign</a:t>
            </a:r>
            <a:r>
              <a:rPr lang="en-US" sz="1200" b="1" dirty="0">
                <a:latin typeface="Consolas" panose="020B0609020204030204" pitchFamily="49" charset="0"/>
              </a:rPr>
              <a:t>(Area=lambda </a:t>
            </a:r>
            <a:r>
              <a:rPr lang="en-US" sz="1200" b="1" dirty="0" err="1">
                <a:latin typeface="Consolas" panose="020B0609020204030204" pitchFamily="49" charset="0"/>
              </a:rPr>
              <a:t>df</a:t>
            </a:r>
            <a:r>
              <a:rPr lang="en-US" sz="1200" b="1" dirty="0">
                <a:latin typeface="Consolas" panose="020B0609020204030204" pitchFamily="49" charset="0"/>
              </a:rPr>
              <a:t>: </a:t>
            </a:r>
            <a:r>
              <a:rPr lang="en-US" sz="1200" b="1" dirty="0" err="1">
                <a:latin typeface="Consolas" panose="020B0609020204030204" pitchFamily="49" charset="0"/>
              </a:rPr>
              <a:t>df.Length</a:t>
            </a:r>
            <a:r>
              <a:rPr lang="en-US" sz="1200" b="1" dirty="0">
                <a:latin typeface="Consolas" panose="020B0609020204030204" pitchFamily="49" charset="0"/>
              </a:rPr>
              <a:t>*</a:t>
            </a:r>
            <a:r>
              <a:rPr lang="en-US" sz="1200" b="1" dirty="0" err="1">
                <a:latin typeface="Consolas" panose="020B0609020204030204" pitchFamily="49" charset="0"/>
              </a:rPr>
              <a:t>df.Height</a:t>
            </a:r>
            <a:r>
              <a:rPr lang="en-US" sz="1200" b="1" dirty="0"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/>
              <a:t>     Compute and append one or more new columns.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df</a:t>
            </a:r>
            <a:r>
              <a:rPr lang="en-US" sz="1200" b="1" dirty="0">
                <a:latin typeface="Consolas" panose="020B0609020204030204" pitchFamily="49" charset="0"/>
              </a:rPr>
              <a:t>['Volume'] = </a:t>
            </a:r>
            <a:r>
              <a:rPr lang="en-US" sz="1200" b="1" dirty="0" err="1">
                <a:latin typeface="Consolas" panose="020B0609020204030204" pitchFamily="49" charset="0"/>
              </a:rPr>
              <a:t>df.Length</a:t>
            </a:r>
            <a:r>
              <a:rPr lang="en-US" sz="1200" b="1" dirty="0">
                <a:latin typeface="Consolas" panose="020B0609020204030204" pitchFamily="49" charset="0"/>
              </a:rPr>
              <a:t>*</a:t>
            </a:r>
            <a:r>
              <a:rPr lang="en-US" sz="1200" b="1" dirty="0" err="1">
                <a:latin typeface="Consolas" panose="020B0609020204030204" pitchFamily="49" charset="0"/>
              </a:rPr>
              <a:t>df.Height</a:t>
            </a:r>
            <a:r>
              <a:rPr lang="en-US" sz="1200" b="1" dirty="0">
                <a:latin typeface="Consolas" panose="020B0609020204030204" pitchFamily="49" charset="0"/>
              </a:rPr>
              <a:t>*</a:t>
            </a:r>
            <a:r>
              <a:rPr lang="en-US" sz="1200" b="1" dirty="0" err="1">
                <a:latin typeface="Consolas" panose="020B0609020204030204" pitchFamily="49" charset="0"/>
              </a:rPr>
              <a:t>df.Depth</a:t>
            </a:r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1200" dirty="0"/>
              <a:t>     Add single column.</a:t>
            </a:r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1200" b="1" dirty="0" err="1">
                <a:latin typeface="Consolas" panose="020B0609020204030204" pitchFamily="49" charset="0"/>
              </a:rPr>
              <a:t>pd.</a:t>
            </a:r>
            <a:r>
              <a:rPr lang="en-US" sz="1200" b="1" dirty="0" err="1">
                <a:latin typeface="Consolas" panose="020B0609020204030204" pitchFamily="49" charset="0"/>
                <a:hlinkClick r:id="rId24"/>
              </a:rPr>
              <a:t>qcut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latin typeface="Consolas" panose="020B0609020204030204" pitchFamily="49" charset="0"/>
              </a:rPr>
              <a:t>df.col</a:t>
            </a:r>
            <a:r>
              <a:rPr lang="en-US" sz="1200" b="1" dirty="0">
                <a:latin typeface="Consolas" panose="020B0609020204030204" pitchFamily="49" charset="0"/>
              </a:rPr>
              <a:t>, n, labels=False)</a:t>
            </a:r>
          </a:p>
          <a:p>
            <a:pPr marL="109538"/>
            <a:r>
              <a:rPr lang="en-US" sz="1200" dirty="0"/>
              <a:t>Bin column into n buckets.</a:t>
            </a:r>
          </a:p>
        </p:txBody>
      </p:sp>
      <p:graphicFrame>
        <p:nvGraphicFramePr>
          <p:cNvPr id="74" name="Table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5464497"/>
              </p:ext>
            </p:extLst>
          </p:nvPr>
        </p:nvGraphicFramePr>
        <p:xfrm>
          <a:off x="4803118" y="6837355"/>
          <a:ext cx="690849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5" name="Table 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2664856"/>
              </p:ext>
            </p:extLst>
          </p:nvPr>
        </p:nvGraphicFramePr>
        <p:xfrm>
          <a:off x="6338494" y="6837355"/>
          <a:ext cx="690849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7" name="Table 8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2133152"/>
              </p:ext>
            </p:extLst>
          </p:nvPr>
        </p:nvGraphicFramePr>
        <p:xfrm>
          <a:off x="8501482" y="6837355"/>
          <a:ext cx="460566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9" name="Table 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5948323"/>
              </p:ext>
            </p:extLst>
          </p:nvPr>
        </p:nvGraphicFramePr>
        <p:xfrm>
          <a:off x="7240441" y="6837355"/>
          <a:ext cx="460566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0" name="Right Arrow 20"/>
          <p:cNvSpPr/>
          <p:nvPr/>
        </p:nvSpPr>
        <p:spPr>
          <a:xfrm>
            <a:off x="7753171" y="6896662"/>
            <a:ext cx="748311" cy="506459"/>
          </a:xfrm>
          <a:prstGeom prst="rightArrow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/>
              <a:t>Vector function</a:t>
            </a:r>
          </a:p>
        </p:txBody>
      </p:sp>
      <p:sp>
        <p:nvSpPr>
          <p:cNvPr id="91" name="Right Arrow 21"/>
          <p:cNvSpPr/>
          <p:nvPr/>
        </p:nvSpPr>
        <p:spPr>
          <a:xfrm>
            <a:off x="5542075" y="6879536"/>
            <a:ext cx="748311" cy="506459"/>
          </a:xfrm>
          <a:prstGeom prst="rightArrow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/>
              <a:t>Vector function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4705717" y="7541902"/>
            <a:ext cx="43779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pandas provides a large set of </a:t>
            </a:r>
            <a:r>
              <a:rPr lang="en-US" sz="1200" b="1" dirty="0"/>
              <a:t>vector functions </a:t>
            </a:r>
            <a:r>
              <a:rPr lang="en-US" sz="1200" dirty="0"/>
              <a:t>that operate on all columns of a </a:t>
            </a:r>
            <a:r>
              <a:rPr lang="en-US" sz="1200" dirty="0" err="1"/>
              <a:t>DataFrame</a:t>
            </a:r>
            <a:r>
              <a:rPr lang="en-US" sz="1200" dirty="0"/>
              <a:t> or a single selected column (a pandas Series). These functions produce vectors of values for each of the columns, or a single Series for the individual Series. Examples: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4716632" y="8317938"/>
            <a:ext cx="23127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onsolas" panose="020B0609020204030204" pitchFamily="49" charset="0"/>
                <a:hlinkClick r:id="rId25"/>
              </a:rPr>
              <a:t>max</a:t>
            </a:r>
            <a:r>
              <a:rPr lang="en-US" sz="1200" b="1" dirty="0">
                <a:latin typeface="Consolas" panose="020B0609020204030204" pitchFamily="49" charset="0"/>
              </a:rPr>
              <a:t>(axis=1)</a:t>
            </a:r>
          </a:p>
          <a:p>
            <a:pPr marL="109538"/>
            <a:r>
              <a:rPr lang="en-US" sz="1200" dirty="0"/>
              <a:t>Element-wise max.</a:t>
            </a:r>
          </a:p>
          <a:p>
            <a:r>
              <a:rPr lang="en-US" sz="1200" b="1" dirty="0">
                <a:latin typeface="Consolas" panose="020B0609020204030204" pitchFamily="49" charset="0"/>
                <a:hlinkClick r:id="rId26"/>
              </a:rPr>
              <a:t>clip</a:t>
            </a:r>
            <a:r>
              <a:rPr lang="en-US" sz="1200" b="1" dirty="0">
                <a:latin typeface="Consolas" panose="020B0609020204030204" pitchFamily="49" charset="0"/>
              </a:rPr>
              <a:t>(lower=-10,upper=10)</a:t>
            </a:r>
          </a:p>
          <a:p>
            <a:pPr marL="109538"/>
            <a:r>
              <a:rPr lang="en-US" sz="1200" dirty="0"/>
              <a:t>Trim values at input thresholds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6781906" y="8308573"/>
            <a:ext cx="23127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onsolas" panose="020B0609020204030204" pitchFamily="49" charset="0"/>
                <a:hlinkClick r:id="rId27"/>
              </a:rPr>
              <a:t>min</a:t>
            </a:r>
            <a:r>
              <a:rPr lang="en-US" sz="1200" b="1" dirty="0">
                <a:latin typeface="Consolas" panose="020B0609020204030204" pitchFamily="49" charset="0"/>
              </a:rPr>
              <a:t>(axis=1)</a:t>
            </a:r>
          </a:p>
          <a:p>
            <a:pPr marL="109538"/>
            <a:r>
              <a:rPr lang="en-US" sz="1200" dirty="0"/>
              <a:t>Element-wise min.</a:t>
            </a:r>
          </a:p>
          <a:p>
            <a:r>
              <a:rPr lang="en-US" sz="1200" b="1" dirty="0">
                <a:latin typeface="Consolas" panose="020B0609020204030204" pitchFamily="49" charset="0"/>
                <a:hlinkClick r:id="rId28"/>
              </a:rPr>
              <a:t>abs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09538"/>
            <a:r>
              <a:rPr lang="en-US" sz="1200" dirty="0"/>
              <a:t>Absolute value.</a:t>
            </a:r>
          </a:p>
        </p:txBody>
      </p:sp>
      <p:sp>
        <p:nvSpPr>
          <p:cNvPr id="95" name="Rounded Rectangle 78"/>
          <p:cNvSpPr/>
          <p:nvPr/>
        </p:nvSpPr>
        <p:spPr>
          <a:xfrm>
            <a:off x="4703100" y="3131463"/>
            <a:ext cx="4389120" cy="423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hlinkClick r:id="rId2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Handling Missing Data</a:t>
            </a:r>
            <a:endParaRPr lang="en-US" sz="2683" dirty="0">
              <a:solidFill>
                <a:schemeClr val="bg1"/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4699834" y="3581463"/>
            <a:ext cx="43779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dirty="0" err="1">
                <a:latin typeface="Consolas" panose="020B0609020204030204" pitchFamily="49" charset="0"/>
                <a:hlinkClick r:id="rId30"/>
              </a:rPr>
              <a:t>dropna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r>
              <a:rPr lang="en-US" sz="1200" dirty="0"/>
              <a:t>     Drop rows with any column having NA/null data.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dirty="0" err="1">
                <a:latin typeface="Consolas" panose="020B0609020204030204" pitchFamily="49" charset="0"/>
                <a:hlinkClick r:id="rId31"/>
              </a:rPr>
              <a:t>fillna</a:t>
            </a:r>
            <a:r>
              <a:rPr lang="en-US" sz="1200" b="1" dirty="0">
                <a:latin typeface="Consolas" panose="020B0609020204030204" pitchFamily="49" charset="0"/>
              </a:rPr>
              <a:t>(value)</a:t>
            </a:r>
          </a:p>
          <a:p>
            <a:pPr marL="109538"/>
            <a:r>
              <a:rPr lang="en-US" sz="1200" dirty="0"/>
              <a:t>Replace all NA/null data with value.</a:t>
            </a:r>
          </a:p>
        </p:txBody>
      </p:sp>
      <p:sp>
        <p:nvSpPr>
          <p:cNvPr id="97" name="Rounded Rectangle 1"/>
          <p:cNvSpPr/>
          <p:nvPr/>
        </p:nvSpPr>
        <p:spPr>
          <a:xfrm>
            <a:off x="134509" y="3119745"/>
            <a:ext cx="4389120" cy="423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hlinkClick r:id="rId3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Summarize Data</a:t>
            </a:r>
            <a:endParaRPr lang="en-US" sz="2683" dirty="0">
              <a:solidFill>
                <a:schemeClr val="bg1"/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145643" y="3549238"/>
            <a:ext cx="4377986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df</a:t>
            </a:r>
            <a:r>
              <a:rPr lang="en-US" sz="1200" b="1" dirty="0">
                <a:latin typeface="Consolas" panose="020B0609020204030204" pitchFamily="49" charset="0"/>
              </a:rPr>
              <a:t>['w'].</a:t>
            </a:r>
            <a:r>
              <a:rPr lang="en-US" sz="1200" b="1" dirty="0" err="1">
                <a:latin typeface="Consolas" panose="020B0609020204030204" pitchFamily="49" charset="0"/>
                <a:hlinkClick r:id="rId33"/>
              </a:rPr>
              <a:t>value_counts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92075"/>
            <a:r>
              <a:rPr lang="en-US" sz="1200" dirty="0"/>
              <a:t> Count number of rows with each unique value of variable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len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latin typeface="Consolas" panose="020B0609020204030204" pitchFamily="49" charset="0"/>
              </a:rPr>
              <a:t>df</a:t>
            </a:r>
            <a:r>
              <a:rPr lang="en-US" sz="1200" b="1" dirty="0">
                <a:latin typeface="Consolas" panose="020B0609020204030204" pitchFamily="49" charset="0"/>
              </a:rPr>
              <a:t>)</a:t>
            </a:r>
          </a:p>
          <a:p>
            <a:pPr marL="109538"/>
            <a:r>
              <a:rPr lang="en-US" sz="1200" dirty="0"/>
              <a:t># of rows in </a:t>
            </a:r>
            <a:r>
              <a:rPr lang="en-US" sz="1200" dirty="0" err="1"/>
              <a:t>DataFrame</a:t>
            </a:r>
            <a:r>
              <a:rPr lang="en-US" sz="1200" dirty="0"/>
              <a:t>.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dirty="0" err="1">
                <a:latin typeface="Consolas" panose="020B0609020204030204" pitchFamily="49" charset="0"/>
                <a:hlinkClick r:id="rId34"/>
              </a:rPr>
              <a:t>shape</a:t>
            </a:r>
            <a:endParaRPr lang="en-US" sz="1200" b="1" dirty="0">
              <a:latin typeface="Consolas" panose="020B0609020204030204" pitchFamily="49" charset="0"/>
            </a:endParaRPr>
          </a:p>
          <a:p>
            <a:pPr marL="92075"/>
            <a:r>
              <a:rPr lang="en-US" sz="1200" dirty="0"/>
              <a:t> Tuple of # of rows, # of columns in </a:t>
            </a:r>
            <a:r>
              <a:rPr lang="en-US" sz="1200" dirty="0" err="1"/>
              <a:t>DataFrame</a:t>
            </a:r>
            <a:r>
              <a:rPr lang="en-US" sz="1200" dirty="0"/>
              <a:t>.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df</a:t>
            </a:r>
            <a:r>
              <a:rPr lang="en-US" sz="1200" b="1" dirty="0">
                <a:latin typeface="Consolas" panose="020B0609020204030204" pitchFamily="49" charset="0"/>
              </a:rPr>
              <a:t>['w'].</a:t>
            </a:r>
            <a:r>
              <a:rPr lang="en-US" sz="1200" b="1" dirty="0" err="1">
                <a:latin typeface="Consolas" panose="020B0609020204030204" pitchFamily="49" charset="0"/>
                <a:hlinkClick r:id="rId35"/>
              </a:rPr>
              <a:t>nunique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09538"/>
            <a:r>
              <a:rPr lang="en-US" sz="1200" dirty="0"/>
              <a:t># of distinct values in a column.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dirty="0" err="1">
                <a:latin typeface="Consolas" panose="020B0609020204030204" pitchFamily="49" charset="0"/>
                <a:hlinkClick r:id="rId36"/>
              </a:rPr>
              <a:t>describe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92075"/>
            <a:r>
              <a:rPr lang="en-US" sz="1200" dirty="0"/>
              <a:t>Basic descriptive and statistics for each column (or </a:t>
            </a:r>
            <a:r>
              <a:rPr lang="en-US" sz="1200" dirty="0" err="1"/>
              <a:t>GroupBy</a:t>
            </a:r>
            <a:r>
              <a:rPr lang="en-US" sz="1200" dirty="0"/>
              <a:t>).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df.</a:t>
            </a:r>
            <a:r>
              <a:rPr lang="en-US" sz="1200" b="1" dirty="0">
                <a:latin typeface="Consolas" panose="020B0609020204030204" pitchFamily="49" charset="0"/>
                <a:hlinkClick r:id="rId37"/>
              </a:rPr>
              <a:t>info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92075"/>
            <a:r>
              <a:rPr lang="en-US" sz="1200" dirty="0"/>
              <a:t>Prints a concise summary of the </a:t>
            </a:r>
            <a:r>
              <a:rPr lang="en-US" sz="1200" dirty="0" err="1"/>
              <a:t>DataFrame</a:t>
            </a:r>
            <a:r>
              <a:rPr lang="en-US" sz="1200" dirty="0"/>
              <a:t>.</a:t>
            </a:r>
          </a:p>
          <a:p>
            <a:r>
              <a:rPr lang="en-US" sz="1200" b="1" kern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df.</a:t>
            </a:r>
            <a:r>
              <a:rPr lang="en-US" sz="1200" b="1" kern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+mn-ea"/>
                <a:cs typeface="+mn-cs"/>
                <a:hlinkClick r:id="rId38"/>
              </a:rPr>
              <a:t>memory_usage</a:t>
            </a:r>
            <a:r>
              <a:rPr lang="en-US" sz="1200" b="1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()</a:t>
            </a:r>
            <a:endParaRPr lang="en-US" sz="1200" dirty="0"/>
          </a:p>
          <a:p>
            <a:pPr marL="92075"/>
            <a:r>
              <a:rPr lang="en-US" sz="1200" dirty="0"/>
              <a:t>Prints the memory usage of each column in the </a:t>
            </a:r>
            <a:r>
              <a:rPr lang="en-US" sz="1200" dirty="0" err="1"/>
              <a:t>DataFrame</a:t>
            </a:r>
            <a:r>
              <a:rPr lang="en-US" sz="1200" dirty="0"/>
              <a:t>.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dirty="0" err="1">
                <a:latin typeface="Consolas" panose="020B0609020204030204" pitchFamily="49" charset="0"/>
                <a:hlinkClick r:id="rId39"/>
              </a:rPr>
              <a:t>dtypes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92075"/>
            <a:r>
              <a:rPr lang="en-US" sz="1200" dirty="0"/>
              <a:t>Prints a Series with the </a:t>
            </a:r>
            <a:r>
              <a:rPr lang="en-US" sz="1200" dirty="0" err="1"/>
              <a:t>dtype</a:t>
            </a:r>
            <a:r>
              <a:rPr lang="en-US" sz="1200" dirty="0"/>
              <a:t> of each column in the </a:t>
            </a:r>
            <a:r>
              <a:rPr lang="en-US" sz="1200" dirty="0" err="1"/>
              <a:t>DataFrame</a:t>
            </a:r>
            <a:r>
              <a:rPr lang="en-US" sz="1200" dirty="0"/>
              <a:t>.</a:t>
            </a:r>
          </a:p>
          <a:p>
            <a:pPr marL="92075"/>
            <a:endParaRPr lang="en-US" sz="1200" dirty="0"/>
          </a:p>
          <a:p>
            <a:pPr marL="92075"/>
            <a:endParaRPr lang="en-US" sz="1200" dirty="0"/>
          </a:p>
        </p:txBody>
      </p:sp>
      <p:graphicFrame>
        <p:nvGraphicFramePr>
          <p:cNvPr id="99" name="Table 9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3164826"/>
              </p:ext>
            </p:extLst>
          </p:nvPr>
        </p:nvGraphicFramePr>
        <p:xfrm>
          <a:off x="838910" y="6682809"/>
          <a:ext cx="1097280" cy="5486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00" name="Table 9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1580215"/>
              </p:ext>
            </p:extLst>
          </p:nvPr>
        </p:nvGraphicFramePr>
        <p:xfrm>
          <a:off x="2616518" y="6662746"/>
          <a:ext cx="548640" cy="5486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101" name="Straight Arrow Connector 100"/>
          <p:cNvCxnSpPr/>
          <p:nvPr/>
        </p:nvCxnSpPr>
        <p:spPr>
          <a:xfrm>
            <a:off x="2094814" y="6941093"/>
            <a:ext cx="363152" cy="0"/>
          </a:xfrm>
          <a:prstGeom prst="straightConnector1">
            <a:avLst/>
          </a:prstGeom>
          <a:ln w="635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131415" y="7333747"/>
            <a:ext cx="43779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pandas provides a large set of </a:t>
            </a:r>
            <a:r>
              <a:rPr lang="en-US" sz="1200" b="1" dirty="0">
                <a:hlinkClick r:id="rId32"/>
              </a:rPr>
              <a:t>summary functions</a:t>
            </a:r>
            <a:r>
              <a:rPr lang="en-US" sz="1200" dirty="0"/>
              <a:t> that operate on different kinds of pandas objects (</a:t>
            </a:r>
            <a:r>
              <a:rPr lang="en-US" sz="1200" dirty="0" err="1"/>
              <a:t>DataFrame</a:t>
            </a:r>
            <a:r>
              <a:rPr lang="en-US" sz="1200" dirty="0"/>
              <a:t> columns, Series, </a:t>
            </a:r>
            <a:r>
              <a:rPr lang="en-US" sz="1200" dirty="0" err="1"/>
              <a:t>GroupBy</a:t>
            </a:r>
            <a:r>
              <a:rPr lang="en-US" sz="1200" dirty="0"/>
              <a:t>, Expanding and Rolling (see below)) and produce single values for each of the groups</a:t>
            </a:r>
            <a:r>
              <a:rPr lang="en-US" sz="1200"/>
              <a:t>. When applied to a DataFrame, the result is </a:t>
            </a:r>
            <a:r>
              <a:rPr lang="en-US" sz="1200" dirty="0"/>
              <a:t>returned as a pandas Series for each column. Examples: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131415" y="8270601"/>
            <a:ext cx="232655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onsolas" panose="020B0609020204030204" pitchFamily="49" charset="0"/>
                <a:hlinkClick r:id="rId40"/>
              </a:rPr>
              <a:t>sum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11125"/>
            <a:r>
              <a:rPr lang="en-US" sz="1200" dirty="0"/>
              <a:t>Sum values of each object.</a:t>
            </a:r>
          </a:p>
          <a:p>
            <a:r>
              <a:rPr lang="en-US" sz="1200" b="1" dirty="0">
                <a:latin typeface="Consolas" panose="020B0609020204030204" pitchFamily="49" charset="0"/>
                <a:hlinkClick r:id="rId41"/>
              </a:rPr>
              <a:t>count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11125"/>
            <a:r>
              <a:rPr lang="en-US" sz="1200" dirty="0"/>
              <a:t>Count non-NA/null values of each object.</a:t>
            </a:r>
          </a:p>
          <a:p>
            <a:r>
              <a:rPr lang="en-US" sz="1200" b="1" dirty="0">
                <a:latin typeface="Consolas" panose="020B0609020204030204" pitchFamily="49" charset="0"/>
                <a:hlinkClick r:id="rId42"/>
              </a:rPr>
              <a:t>median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11125"/>
            <a:r>
              <a:rPr lang="en-US" sz="1200" dirty="0"/>
              <a:t>Median value of each object.</a:t>
            </a:r>
          </a:p>
          <a:p>
            <a:r>
              <a:rPr lang="en-US" sz="1200" b="1" dirty="0">
                <a:latin typeface="Consolas" panose="020B0609020204030204" pitchFamily="49" charset="0"/>
                <a:hlinkClick r:id="rId43"/>
              </a:rPr>
              <a:t>quantile</a:t>
            </a:r>
            <a:r>
              <a:rPr lang="en-US" sz="1200" b="1" dirty="0">
                <a:latin typeface="Consolas" panose="020B0609020204030204" pitchFamily="49" charset="0"/>
              </a:rPr>
              <a:t>([0.25,0.75])</a:t>
            </a:r>
          </a:p>
          <a:p>
            <a:pPr marL="111125"/>
            <a:r>
              <a:rPr lang="en-US" sz="1200" dirty="0"/>
              <a:t>Quantiles of each object.</a:t>
            </a:r>
          </a:p>
          <a:p>
            <a:r>
              <a:rPr lang="en-US" sz="1200" b="1" dirty="0">
                <a:latin typeface="Consolas" panose="020B0609020204030204" pitchFamily="49" charset="0"/>
                <a:hlinkClick r:id="rId44"/>
              </a:rPr>
              <a:t>apply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  <a:r>
              <a:rPr lang="en-US" sz="1200" i="1" dirty="0">
                <a:latin typeface="Consolas" panose="020B0609020204030204" pitchFamily="49" charset="0"/>
              </a:rPr>
              <a:t>function</a:t>
            </a:r>
            <a:r>
              <a:rPr lang="en-US" sz="1200" b="1" dirty="0">
                <a:latin typeface="Consolas" panose="020B0609020204030204" pitchFamily="49" charset="0"/>
              </a:rPr>
              <a:t>)</a:t>
            </a:r>
          </a:p>
          <a:p>
            <a:pPr marL="111125"/>
            <a:r>
              <a:rPr lang="en-US" sz="1200" dirty="0"/>
              <a:t>Apply function to each object.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2276390" y="8270601"/>
            <a:ext cx="229970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onsolas" panose="020B0609020204030204" pitchFamily="49" charset="0"/>
                <a:hlinkClick r:id="rId27"/>
              </a:rPr>
              <a:t>min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11125"/>
            <a:r>
              <a:rPr lang="en-US" sz="1200" dirty="0"/>
              <a:t>Minimum value in each object.</a:t>
            </a:r>
          </a:p>
          <a:p>
            <a:r>
              <a:rPr lang="en-US" sz="1200" b="1" dirty="0">
                <a:latin typeface="Consolas" panose="020B0609020204030204" pitchFamily="49" charset="0"/>
                <a:hlinkClick r:id="rId25"/>
              </a:rPr>
              <a:t>max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11125"/>
            <a:r>
              <a:rPr lang="en-US" sz="1200" dirty="0"/>
              <a:t>Maximum value in each object.</a:t>
            </a:r>
          </a:p>
          <a:p>
            <a:r>
              <a:rPr lang="en-US" sz="1200" b="1" dirty="0">
                <a:latin typeface="Consolas" panose="020B0609020204030204" pitchFamily="49" charset="0"/>
                <a:hlinkClick r:id="rId45"/>
              </a:rPr>
              <a:t>mean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11125"/>
            <a:r>
              <a:rPr lang="en-US" sz="1200" dirty="0"/>
              <a:t>Mean value of each object.</a:t>
            </a:r>
          </a:p>
          <a:p>
            <a:r>
              <a:rPr lang="en-US" sz="1200" b="1" dirty="0" err="1">
                <a:latin typeface="Consolas" panose="020B0609020204030204" pitchFamily="49" charset="0"/>
                <a:hlinkClick r:id="rId46"/>
              </a:rPr>
              <a:t>var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11125"/>
            <a:r>
              <a:rPr lang="en-US" sz="1200" dirty="0"/>
              <a:t>Variance of each object.</a:t>
            </a:r>
          </a:p>
          <a:p>
            <a:r>
              <a:rPr lang="en-US" sz="1200" b="1" dirty="0" err="1">
                <a:latin typeface="Consolas" panose="020B0609020204030204" pitchFamily="49" charset="0"/>
                <a:hlinkClick r:id="rId47"/>
              </a:rPr>
              <a:t>std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11125"/>
            <a:r>
              <a:rPr lang="en-US" sz="1200" dirty="0"/>
              <a:t>Standard deviation of each object.</a:t>
            </a:r>
          </a:p>
        </p:txBody>
      </p:sp>
    </p:spTree>
    <p:extLst>
      <p:ext uri="{BB962C8B-B14F-4D97-AF65-F5344CB8AC3E}">
        <p14:creationId xmlns:p14="http://schemas.microsoft.com/office/powerpoint/2010/main" val="3046017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ounded Rectangle 48">
            <a:extLst>
              <a:ext uri="{FF2B5EF4-FFF2-40B4-BE49-F238E27FC236}">
                <a16:creationId xmlns:a16="http://schemas.microsoft.com/office/drawing/2014/main" id="{2C264735-B18D-87B6-15E3-DA28F5F967AE}"/>
              </a:ext>
            </a:extLst>
          </p:cNvPr>
          <p:cNvSpPr/>
          <p:nvPr/>
        </p:nvSpPr>
        <p:spPr>
          <a:xfrm>
            <a:off x="5495291" y="7335915"/>
            <a:ext cx="5305091" cy="3383345"/>
          </a:xfrm>
          <a:prstGeom prst="roundRect">
            <a:avLst>
              <a:gd name="adj" fmla="val 1508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83" dirty="0"/>
          </a:p>
        </p:txBody>
      </p:sp>
      <p:sp>
        <p:nvSpPr>
          <p:cNvPr id="54" name="Rounded Rectangle 48">
            <a:extLst>
              <a:ext uri="{FF2B5EF4-FFF2-40B4-BE49-F238E27FC236}">
                <a16:creationId xmlns:a16="http://schemas.microsoft.com/office/drawing/2014/main" id="{72D85AA0-12BA-B3DC-5032-993B59C82B1B}"/>
              </a:ext>
            </a:extLst>
          </p:cNvPr>
          <p:cNvSpPr/>
          <p:nvPr/>
        </p:nvSpPr>
        <p:spPr>
          <a:xfrm>
            <a:off x="140668" y="4606721"/>
            <a:ext cx="5305091" cy="3521914"/>
          </a:xfrm>
          <a:prstGeom prst="roundRect">
            <a:avLst>
              <a:gd name="adj" fmla="val 1508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83" dirty="0"/>
          </a:p>
        </p:txBody>
      </p:sp>
      <p:sp>
        <p:nvSpPr>
          <p:cNvPr id="39" name="Rounded Rectangle 32">
            <a:extLst>
              <a:ext uri="{FF2B5EF4-FFF2-40B4-BE49-F238E27FC236}">
                <a16:creationId xmlns:a16="http://schemas.microsoft.com/office/drawing/2014/main" id="{028A945F-A281-C244-2D53-CEDBD9996781}"/>
              </a:ext>
            </a:extLst>
          </p:cNvPr>
          <p:cNvSpPr/>
          <p:nvPr/>
        </p:nvSpPr>
        <p:spPr>
          <a:xfrm>
            <a:off x="10891520" y="940630"/>
            <a:ext cx="2934426" cy="8376568"/>
          </a:xfrm>
          <a:prstGeom prst="roundRect">
            <a:avLst>
              <a:gd name="adj" fmla="val 1508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991F50E-D4DC-B3D5-E53B-96DB87120DEA}"/>
              </a:ext>
            </a:extLst>
          </p:cNvPr>
          <p:cNvSpPr txBox="1"/>
          <p:nvPr/>
        </p:nvSpPr>
        <p:spPr>
          <a:xfrm>
            <a:off x="10886547" y="1482565"/>
            <a:ext cx="294437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5"/>
                </a:solidFill>
              </a:rPr>
              <a:t>Functions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get_option</a:t>
            </a:r>
            <a:r>
              <a:rPr lang="en-US" sz="1200" b="1" dirty="0">
                <a:latin typeface="Consolas" panose="020B0609020204030204" pitchFamily="49" charset="0"/>
              </a:rPr>
              <a:t>(option)</a:t>
            </a:r>
          </a:p>
          <a:p>
            <a:pPr marL="93600"/>
            <a:r>
              <a:rPr lang="en-US" sz="1200" dirty="0"/>
              <a:t>fetch the value of the given option.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set_option</a:t>
            </a:r>
            <a:r>
              <a:rPr lang="en-US" sz="1200" b="1" dirty="0">
                <a:latin typeface="Consolas" panose="020B0609020204030204" pitchFamily="49" charset="0"/>
              </a:rPr>
              <a:t>(option)</a:t>
            </a:r>
          </a:p>
          <a:p>
            <a:pPr marL="93600"/>
            <a:r>
              <a:rPr lang="en-US" sz="1200" dirty="0"/>
              <a:t>set the value of the given option.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reset_option</a:t>
            </a:r>
            <a:r>
              <a:rPr lang="en-US" sz="1200" b="1" dirty="0">
                <a:latin typeface="Consolas" panose="020B0609020204030204" pitchFamily="49" charset="0"/>
              </a:rPr>
              <a:t>(options)</a:t>
            </a:r>
          </a:p>
          <a:p>
            <a:pPr marL="93600"/>
            <a:r>
              <a:rPr lang="en-US" sz="1200" dirty="0"/>
              <a:t>Reset the values of all given options to default settings.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describe_option</a:t>
            </a:r>
            <a:r>
              <a:rPr lang="en-US" sz="1200" b="1" dirty="0">
                <a:latin typeface="Consolas" panose="020B0609020204030204" pitchFamily="49" charset="0"/>
              </a:rPr>
              <a:t>(options)</a:t>
            </a:r>
          </a:p>
          <a:p>
            <a:pPr marL="93600"/>
            <a:r>
              <a:rPr lang="en-US" sz="1200" dirty="0"/>
              <a:t>print descriptions of given options.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option_context</a:t>
            </a:r>
            <a:r>
              <a:rPr lang="en-US" sz="1200" b="1" dirty="0">
                <a:latin typeface="Consolas" panose="020B0609020204030204" pitchFamily="49" charset="0"/>
              </a:rPr>
              <a:t>(options)</a:t>
            </a:r>
          </a:p>
          <a:p>
            <a:pPr marL="93600"/>
            <a:r>
              <a:rPr lang="en-US" sz="1200" dirty="0"/>
              <a:t>execute code with temporary option settings that revert to prior settings after execution.</a:t>
            </a:r>
          </a:p>
        </p:txBody>
      </p:sp>
      <p:sp>
        <p:nvSpPr>
          <p:cNvPr id="82" name="Rounded Rectangle 80">
            <a:extLst>
              <a:ext uri="{FF2B5EF4-FFF2-40B4-BE49-F238E27FC236}">
                <a16:creationId xmlns:a16="http://schemas.microsoft.com/office/drawing/2014/main" id="{92D9BBCD-A40C-4CB6-8D55-5C48AF79823B}"/>
              </a:ext>
            </a:extLst>
          </p:cNvPr>
          <p:cNvSpPr/>
          <p:nvPr/>
        </p:nvSpPr>
        <p:spPr>
          <a:xfrm>
            <a:off x="145642" y="127128"/>
            <a:ext cx="10705236" cy="4616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Plotting</a:t>
            </a:r>
            <a:endParaRPr lang="en-US" sz="2683" dirty="0">
              <a:solidFill>
                <a:schemeClr val="bg1"/>
              </a:solidFill>
            </a:endParaRPr>
          </a:p>
        </p:txBody>
      </p:sp>
      <p:pic>
        <p:nvPicPr>
          <p:cNvPr id="86" name="Picture 43">
            <a:extLst>
              <a:ext uri="{FF2B5EF4-FFF2-40B4-BE49-F238E27FC236}">
                <a16:creationId xmlns:a16="http://schemas.microsoft.com/office/drawing/2014/main" id="{E92DE3B9-9A1A-4F4A-B5F7-D10388B445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8830" y="1252453"/>
            <a:ext cx="980154" cy="540000"/>
          </a:xfrm>
          <a:prstGeom prst="rect">
            <a:avLst/>
          </a:prstGeom>
        </p:spPr>
      </p:pic>
      <p:pic>
        <p:nvPicPr>
          <p:cNvPr id="88" name="Picture 44">
            <a:extLst>
              <a:ext uri="{FF2B5EF4-FFF2-40B4-BE49-F238E27FC236}">
                <a16:creationId xmlns:a16="http://schemas.microsoft.com/office/drawing/2014/main" id="{94CB9A7F-3125-4478-B8ED-563F2C12FA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5783" y="1252453"/>
            <a:ext cx="890414" cy="540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1957EA5-C472-085F-EF2E-04236AECCE38}"/>
              </a:ext>
            </a:extLst>
          </p:cNvPr>
          <p:cNvSpPr txBox="1"/>
          <p:nvPr/>
        </p:nvSpPr>
        <p:spPr>
          <a:xfrm>
            <a:off x="145642" y="3195258"/>
            <a:ext cx="10705236" cy="1015663"/>
          </a:xfrm>
          <a:prstGeom prst="rect">
            <a:avLst/>
          </a:prstGeom>
          <a:noFill/>
        </p:spPr>
        <p:txBody>
          <a:bodyPr wrap="square" numCol="3" rtlCol="0">
            <a:spAutoFit/>
          </a:bodyPr>
          <a:lstStyle/>
          <a:p>
            <a:r>
              <a:rPr lang="en-US" sz="1200" b="1" dirty="0">
                <a:latin typeface="Consolas" panose="020B0609020204030204" pitchFamily="49" charset="0"/>
              </a:rPr>
              <a:t>df.plot(subplots=True)</a:t>
            </a:r>
          </a:p>
          <a:p>
            <a:pPr marL="93600"/>
            <a:r>
              <a:rPr lang="en-US" sz="1200" dirty="0"/>
              <a:t>Separate into different graphs for each column in the </a:t>
            </a:r>
            <a:r>
              <a:rPr lang="en-US" sz="1200" dirty="0" err="1"/>
              <a:t>DataFrame</a:t>
            </a:r>
            <a:r>
              <a:rPr lang="en-US" sz="1200" dirty="0"/>
              <a:t>.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df.plot</a:t>
            </a:r>
            <a:r>
              <a:rPr lang="en-US" sz="1200" b="1" dirty="0">
                <a:latin typeface="Consolas" panose="020B0609020204030204" pitchFamily="49" charset="0"/>
              </a:rPr>
              <a:t>(title=“Graph of A against B”)</a:t>
            </a:r>
          </a:p>
          <a:p>
            <a:pPr marL="93600"/>
            <a:r>
              <a:rPr lang="en-US" sz="1200" dirty="0"/>
              <a:t>Sets the title of the graph.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df.plot</a:t>
            </a:r>
            <a:r>
              <a:rPr lang="en-US" sz="1200" b="1" dirty="0">
                <a:latin typeface="Consolas" panose="020B0609020204030204" pitchFamily="49" charset="0"/>
              </a:rPr>
              <a:t>(cumulative=True)</a:t>
            </a:r>
          </a:p>
          <a:p>
            <a:pPr marL="93600"/>
            <a:r>
              <a:rPr lang="en-US" sz="1200" dirty="0"/>
              <a:t>Creates a cumulative plot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df.plot</a:t>
            </a:r>
            <a:r>
              <a:rPr lang="en-US" sz="1200" b="1" dirty="0">
                <a:latin typeface="Consolas" panose="020B0609020204030204" pitchFamily="49" charset="0"/>
              </a:rPr>
              <a:t>(bins=30)</a:t>
            </a:r>
          </a:p>
          <a:p>
            <a:pPr marL="93600"/>
            <a:r>
              <a:rPr lang="en-US" sz="1200" dirty="0"/>
              <a:t>Set the number of bins into which data is grouped (histograms)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df.plot</a:t>
            </a:r>
            <a:r>
              <a:rPr lang="en-US" sz="1200" b="1" dirty="0">
                <a:latin typeface="Consolas" panose="020B0609020204030204" pitchFamily="49" charset="0"/>
              </a:rPr>
              <a:t>(stacked=True)</a:t>
            </a:r>
          </a:p>
          <a:p>
            <a:pPr marL="93600"/>
            <a:r>
              <a:rPr lang="en-US" sz="1200" dirty="0"/>
              <a:t>Stacks the data for the columns on top of each other.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df.plot</a:t>
            </a:r>
            <a:r>
              <a:rPr lang="en-US" sz="1200" b="1" dirty="0">
                <a:latin typeface="Consolas" panose="020B0609020204030204" pitchFamily="49" charset="0"/>
              </a:rPr>
              <a:t>(alpha=0.5)</a:t>
            </a:r>
          </a:p>
          <a:p>
            <a:pPr marL="93600"/>
            <a:r>
              <a:rPr lang="en-US" sz="1200" dirty="0"/>
              <a:t>Sets the transparency of the plot to 50%.</a:t>
            </a:r>
          </a:p>
          <a:p>
            <a:endParaRPr lang="en-US" sz="1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40C0E4E-C178-CC7E-7E36-93008F29E0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7077" y="1253022"/>
            <a:ext cx="745279" cy="5400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93263DA-DE81-ABA6-5276-8556CCA3C7B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47983" y="1252453"/>
            <a:ext cx="613573" cy="5400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8CF735D-187D-C114-348A-4BBC8544061B}"/>
              </a:ext>
            </a:extLst>
          </p:cNvPr>
          <p:cNvSpPr txBox="1"/>
          <p:nvPr/>
        </p:nvSpPr>
        <p:spPr>
          <a:xfrm>
            <a:off x="140669" y="741193"/>
            <a:ext cx="25720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onsolas" panose="020B0609020204030204" pitchFamily="49" charset="0"/>
              </a:rPr>
              <a:t>df.</a:t>
            </a:r>
            <a:r>
              <a:rPr lang="en-US" sz="1200" b="1" dirty="0">
                <a:latin typeface="Consolas" panose="020B0609020204030204" pitchFamily="49" charset="0"/>
                <a:hlinkClick r:id="rId7"/>
              </a:rPr>
              <a:t>plot()</a:t>
            </a:r>
            <a:endParaRPr lang="en-US" sz="1200" b="1" dirty="0">
              <a:latin typeface="Consolas" panose="020B0609020204030204" pitchFamily="49" charset="0"/>
            </a:endParaRPr>
          </a:p>
          <a:p>
            <a:pPr marL="93600"/>
            <a:r>
              <a:rPr lang="en-US" sz="1200" dirty="0"/>
              <a:t>plot a line graph for the </a:t>
            </a:r>
            <a:r>
              <a:rPr lang="en-US" sz="1200" dirty="0" err="1"/>
              <a:t>DataFrame</a:t>
            </a:r>
            <a:r>
              <a:rPr lang="en-US" sz="1200" dirty="0"/>
              <a:t>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FEB41C1-36D3-6166-4B23-A446779F57F9}"/>
              </a:ext>
            </a:extLst>
          </p:cNvPr>
          <p:cNvSpPr txBox="1"/>
          <p:nvPr/>
        </p:nvSpPr>
        <p:spPr>
          <a:xfrm>
            <a:off x="2716310" y="741193"/>
            <a:ext cx="31460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df.plot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  <a:r>
              <a:rPr lang="en-US" sz="1200" b="1" dirty="0">
                <a:latin typeface="Consolas" panose="020B0609020204030204" pitchFamily="49" charset="0"/>
                <a:hlinkClick r:id="rId8"/>
              </a:rPr>
              <a:t>kind=‘</a:t>
            </a:r>
            <a:r>
              <a:rPr lang="en-US" sz="1200" b="1" dirty="0" err="1">
                <a:latin typeface="Consolas" panose="020B0609020204030204" pitchFamily="49" charset="0"/>
                <a:hlinkClick r:id="rId8"/>
              </a:rPr>
              <a:t>scatter’</a:t>
            </a:r>
            <a:r>
              <a:rPr lang="en-US" sz="1200" b="1" dirty="0" err="1">
                <a:latin typeface="Consolas" panose="020B0609020204030204" pitchFamily="49" charset="0"/>
              </a:rPr>
              <a:t>,x</a:t>
            </a:r>
            <a:r>
              <a:rPr lang="en-US" sz="1200" b="1" dirty="0">
                <a:latin typeface="Consolas" panose="020B0609020204030204" pitchFamily="49" charset="0"/>
              </a:rPr>
              <a:t>=‘</a:t>
            </a:r>
            <a:r>
              <a:rPr lang="en-US" sz="1200" b="1" dirty="0" err="1">
                <a:latin typeface="Consolas" panose="020B0609020204030204" pitchFamily="49" charset="0"/>
              </a:rPr>
              <a:t>w’,y</a:t>
            </a:r>
            <a:r>
              <a:rPr lang="en-US" sz="1200" b="1" dirty="0">
                <a:latin typeface="Consolas" panose="020B0609020204030204" pitchFamily="49" charset="0"/>
              </a:rPr>
              <a:t>=‘h’)</a:t>
            </a:r>
          </a:p>
          <a:p>
            <a:pPr marL="93600"/>
            <a:r>
              <a:rPr lang="en-US" sz="1200" dirty="0"/>
              <a:t>Plot a scatter graph of the </a:t>
            </a:r>
            <a:r>
              <a:rPr lang="en-US" sz="1200" dirty="0" err="1"/>
              <a:t>DataFrame</a:t>
            </a:r>
            <a:r>
              <a:rPr lang="en-US" sz="1200" dirty="0"/>
              <a:t>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A08787F-369D-8BE3-61FD-85D8E6E3B235}"/>
              </a:ext>
            </a:extLst>
          </p:cNvPr>
          <p:cNvSpPr txBox="1"/>
          <p:nvPr/>
        </p:nvSpPr>
        <p:spPr>
          <a:xfrm>
            <a:off x="5862320" y="741193"/>
            <a:ext cx="24942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df.plot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  <a:r>
              <a:rPr lang="en-US" sz="1200" b="1" dirty="0">
                <a:latin typeface="Consolas" panose="020B0609020204030204" pitchFamily="49" charset="0"/>
                <a:hlinkClick r:id="rId9"/>
              </a:rPr>
              <a:t>kind=‘hist’</a:t>
            </a:r>
            <a:r>
              <a:rPr lang="en-US" sz="1200" b="1" dirty="0">
                <a:latin typeface="Consolas" panose="020B0609020204030204" pitchFamily="49" charset="0"/>
              </a:rPr>
              <a:t>)</a:t>
            </a:r>
          </a:p>
          <a:p>
            <a:pPr marL="93600"/>
            <a:r>
              <a:rPr lang="en-US" sz="1200" dirty="0"/>
              <a:t>Plot a histogram of the </a:t>
            </a:r>
            <a:r>
              <a:rPr lang="en-US" sz="1200" dirty="0" err="1"/>
              <a:t>DataFrame</a:t>
            </a:r>
            <a:r>
              <a:rPr lang="en-US" sz="1200" dirty="0"/>
              <a:t>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9C4B592-686F-C140-E03D-D508A072C51F}"/>
              </a:ext>
            </a:extLst>
          </p:cNvPr>
          <p:cNvSpPr txBox="1"/>
          <p:nvPr/>
        </p:nvSpPr>
        <p:spPr>
          <a:xfrm>
            <a:off x="8356599" y="741193"/>
            <a:ext cx="24942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onsolas" panose="020B0609020204030204" pitchFamily="49" charset="0"/>
              </a:rPr>
              <a:t>df.plot(</a:t>
            </a:r>
            <a:r>
              <a:rPr lang="en-US" sz="1200" b="1" dirty="0">
                <a:latin typeface="Consolas" panose="020B0609020204030204" pitchFamily="49" charset="0"/>
                <a:hlinkClick r:id="rId10"/>
              </a:rPr>
              <a:t>kind=‘pie’</a:t>
            </a:r>
            <a:r>
              <a:rPr lang="en-US" sz="1200" b="1" dirty="0">
                <a:latin typeface="Consolas" panose="020B0609020204030204" pitchFamily="49" charset="0"/>
              </a:rPr>
              <a:t>)</a:t>
            </a:r>
          </a:p>
          <a:p>
            <a:pPr marL="93600"/>
            <a:r>
              <a:rPr lang="en-US" sz="1200" dirty="0"/>
              <a:t>Plot a histogram of the </a:t>
            </a:r>
            <a:r>
              <a:rPr lang="en-US" sz="1200" dirty="0" err="1"/>
              <a:t>DataFrame</a:t>
            </a:r>
            <a:r>
              <a:rPr lang="en-US" sz="1200" dirty="0"/>
              <a:t>.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296C515A-C819-7108-318C-F9ECB1AFD448}"/>
              </a:ext>
            </a:extLst>
          </p:cNvPr>
          <p:cNvGrpSpPr/>
          <p:nvPr/>
        </p:nvGrpSpPr>
        <p:grpSpPr>
          <a:xfrm>
            <a:off x="5525670" y="4184606"/>
            <a:ext cx="5305091" cy="3014422"/>
            <a:chOff x="139854" y="3045615"/>
            <a:chExt cx="5305091" cy="3014422"/>
          </a:xfrm>
        </p:grpSpPr>
        <p:sp>
          <p:nvSpPr>
            <p:cNvPr id="30" name="Rounded Rectangle 80">
              <a:extLst>
                <a:ext uri="{FF2B5EF4-FFF2-40B4-BE49-F238E27FC236}">
                  <a16:creationId xmlns:a16="http://schemas.microsoft.com/office/drawing/2014/main" id="{41E1B391-7186-3612-0941-69BADA6D877F}"/>
                </a:ext>
              </a:extLst>
            </p:cNvPr>
            <p:cNvSpPr/>
            <p:nvPr/>
          </p:nvSpPr>
          <p:spPr>
            <a:xfrm>
              <a:off x="139854" y="3045615"/>
              <a:ext cx="5305091" cy="46166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  <a:hlinkClick r:id="rId11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Input/Output</a:t>
              </a:r>
              <a:endParaRPr lang="en-US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673D65D-4565-72FB-B13F-44220D445ED6}"/>
                </a:ext>
              </a:extLst>
            </p:cNvPr>
            <p:cNvSpPr txBox="1"/>
            <p:nvPr/>
          </p:nvSpPr>
          <p:spPr>
            <a:xfrm>
              <a:off x="139854" y="4121045"/>
              <a:ext cx="2654146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err="1">
                  <a:latin typeface="Consolas" panose="020B0609020204030204" pitchFamily="49" charset="0"/>
                </a:rPr>
                <a:t>df</a:t>
              </a:r>
              <a:r>
                <a:rPr lang="en-US" sz="1200" b="1" dirty="0">
                  <a:latin typeface="Consolas" panose="020B0609020204030204" pitchFamily="49" charset="0"/>
                </a:rPr>
                <a:t> = </a:t>
              </a:r>
              <a:r>
                <a:rPr lang="en-US" sz="1200" b="1" dirty="0" err="1">
                  <a:latin typeface="Consolas" panose="020B0609020204030204" pitchFamily="49" charset="0"/>
                  <a:hlinkClick r:id="rId12"/>
                </a:rPr>
                <a:t>read_csv</a:t>
              </a:r>
              <a:r>
                <a:rPr lang="en-US" sz="1200" b="1" dirty="0">
                  <a:latin typeface="Consolas" panose="020B0609020204030204" pitchFamily="49" charset="0"/>
                </a:rPr>
                <a:t>(</a:t>
              </a:r>
              <a:r>
                <a:rPr lang="en-US" sz="1200" b="1" dirty="0" err="1">
                  <a:latin typeface="Consolas" panose="020B0609020204030204" pitchFamily="49" charset="0"/>
                </a:rPr>
                <a:t>filepath</a:t>
              </a:r>
              <a:r>
                <a:rPr lang="en-US" sz="1200" b="1" dirty="0">
                  <a:latin typeface="Consolas" panose="020B0609020204030204" pitchFamily="49" charset="0"/>
                </a:rPr>
                <a:t>)</a:t>
              </a:r>
            </a:p>
            <a:p>
              <a:pPr marL="93600"/>
              <a:r>
                <a:rPr lang="en-US" sz="1200" dirty="0"/>
                <a:t>read data from csv file</a:t>
              </a:r>
            </a:p>
            <a:p>
              <a:r>
                <a:rPr lang="en-US" sz="1200" b="1" dirty="0" err="1">
                  <a:latin typeface="Consolas" panose="020B0609020204030204" pitchFamily="49" charset="0"/>
                </a:rPr>
                <a:t>df</a:t>
              </a:r>
              <a:r>
                <a:rPr lang="en-US" sz="1200" b="1" dirty="0">
                  <a:latin typeface="Consolas" panose="020B0609020204030204" pitchFamily="49" charset="0"/>
                </a:rPr>
                <a:t> = </a:t>
              </a:r>
              <a:r>
                <a:rPr lang="en-US" sz="1200" b="1" dirty="0" err="1">
                  <a:latin typeface="Consolas" panose="020B0609020204030204" pitchFamily="49" charset="0"/>
                  <a:hlinkClick r:id="rId13"/>
                </a:rPr>
                <a:t>read_html</a:t>
              </a:r>
              <a:r>
                <a:rPr lang="en-US" sz="1200" b="1" dirty="0">
                  <a:latin typeface="Consolas" panose="020B0609020204030204" pitchFamily="49" charset="0"/>
                </a:rPr>
                <a:t>(</a:t>
              </a:r>
              <a:r>
                <a:rPr lang="en-US" sz="1200" b="1" dirty="0" err="1">
                  <a:latin typeface="Consolas" panose="020B0609020204030204" pitchFamily="49" charset="0"/>
                </a:rPr>
                <a:t>filepath</a:t>
              </a:r>
              <a:r>
                <a:rPr lang="en-US" sz="1200" b="1" dirty="0">
                  <a:latin typeface="Consolas" panose="020B0609020204030204" pitchFamily="49" charset="0"/>
                </a:rPr>
                <a:t>)</a:t>
              </a:r>
            </a:p>
            <a:p>
              <a:pPr marL="93600"/>
              <a:r>
                <a:rPr lang="en-US" sz="1200" dirty="0"/>
                <a:t>read data from html file</a:t>
              </a:r>
            </a:p>
            <a:p>
              <a:r>
                <a:rPr lang="en-US" sz="1200" b="1" dirty="0" err="1">
                  <a:latin typeface="Consolas" panose="020B0609020204030204" pitchFamily="49" charset="0"/>
                </a:rPr>
                <a:t>df</a:t>
              </a:r>
              <a:r>
                <a:rPr lang="en-US" sz="1200" b="1" dirty="0">
                  <a:latin typeface="Consolas" panose="020B0609020204030204" pitchFamily="49" charset="0"/>
                </a:rPr>
                <a:t> = </a:t>
              </a:r>
              <a:r>
                <a:rPr lang="en-US" sz="1200" b="1" dirty="0" err="1">
                  <a:latin typeface="Consolas" panose="020B0609020204030204" pitchFamily="49" charset="0"/>
                  <a:hlinkClick r:id="rId14"/>
                </a:rPr>
                <a:t>read_excel</a:t>
              </a:r>
              <a:r>
                <a:rPr lang="en-US" sz="1200" b="1" dirty="0">
                  <a:latin typeface="Consolas" panose="020B0609020204030204" pitchFamily="49" charset="0"/>
                </a:rPr>
                <a:t>(</a:t>
              </a:r>
              <a:r>
                <a:rPr lang="en-US" sz="1200" b="1" dirty="0" err="1">
                  <a:latin typeface="Consolas" panose="020B0609020204030204" pitchFamily="49" charset="0"/>
                </a:rPr>
                <a:t>filepath</a:t>
              </a:r>
              <a:r>
                <a:rPr lang="en-US" sz="1200" b="1" dirty="0">
                  <a:latin typeface="Consolas" panose="020B0609020204030204" pitchFamily="49" charset="0"/>
                </a:rPr>
                <a:t>)</a:t>
              </a:r>
            </a:p>
            <a:p>
              <a:pPr marL="93600"/>
              <a:r>
                <a:rPr lang="en-US" sz="1200" dirty="0"/>
                <a:t>read data from </a:t>
              </a:r>
              <a:r>
                <a:rPr lang="en-US" sz="1200" dirty="0" err="1"/>
                <a:t>xls</a:t>
              </a:r>
              <a:r>
                <a:rPr lang="en-US" sz="1200" dirty="0"/>
                <a:t> (and related) files</a:t>
              </a:r>
            </a:p>
            <a:p>
              <a:r>
                <a:rPr lang="en-US" sz="1200" b="1" dirty="0" err="1">
                  <a:latin typeface="Consolas" panose="020B0609020204030204" pitchFamily="49" charset="0"/>
                </a:rPr>
                <a:t>df</a:t>
              </a:r>
              <a:r>
                <a:rPr lang="en-US" sz="1200" b="1" dirty="0">
                  <a:latin typeface="Consolas" panose="020B0609020204030204" pitchFamily="49" charset="0"/>
                </a:rPr>
                <a:t> = </a:t>
              </a:r>
              <a:r>
                <a:rPr lang="en-US" sz="1200" b="1" dirty="0" err="1">
                  <a:latin typeface="Consolas" panose="020B0609020204030204" pitchFamily="49" charset="0"/>
                  <a:hlinkClick r:id="rId15"/>
                </a:rPr>
                <a:t>read_sql</a:t>
              </a:r>
              <a:r>
                <a:rPr lang="en-US" sz="1200" b="1" dirty="0">
                  <a:latin typeface="Consolas" panose="020B0609020204030204" pitchFamily="49" charset="0"/>
                </a:rPr>
                <a:t>(</a:t>
              </a:r>
              <a:r>
                <a:rPr lang="en-US" sz="1200" b="1" dirty="0" err="1">
                  <a:latin typeface="Consolas" panose="020B0609020204030204" pitchFamily="49" charset="0"/>
                </a:rPr>
                <a:t>filepath</a:t>
              </a:r>
              <a:r>
                <a:rPr lang="en-US" sz="1200" b="1" dirty="0">
                  <a:latin typeface="Consolas" panose="020B0609020204030204" pitchFamily="49" charset="0"/>
                </a:rPr>
                <a:t>)</a:t>
              </a:r>
            </a:p>
            <a:p>
              <a:pPr marL="93600"/>
              <a:r>
                <a:rPr lang="en-US" sz="1200" dirty="0"/>
                <a:t>read data from </a:t>
              </a:r>
              <a:r>
                <a:rPr lang="en-US" sz="1200" dirty="0" err="1"/>
                <a:t>sql</a:t>
              </a:r>
              <a:r>
                <a:rPr lang="en-US" sz="1200" dirty="0"/>
                <a:t> file</a:t>
              </a:r>
            </a:p>
            <a:p>
              <a:endParaRPr lang="en-US" sz="1200" dirty="0"/>
            </a:p>
            <a:p>
              <a:endParaRPr lang="en-US" sz="1200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E3DEDB8-5691-92EC-01C2-489A86C71F43}"/>
                </a:ext>
              </a:extLst>
            </p:cNvPr>
            <p:cNvSpPr txBox="1"/>
            <p:nvPr/>
          </p:nvSpPr>
          <p:spPr>
            <a:xfrm>
              <a:off x="2790799" y="4121045"/>
              <a:ext cx="2654146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err="1">
                  <a:latin typeface="Consolas" panose="020B0609020204030204" pitchFamily="49" charset="0"/>
                </a:rPr>
                <a:t>df</a:t>
              </a:r>
              <a:r>
                <a:rPr lang="en-US" sz="1200" b="1" dirty="0">
                  <a:latin typeface="Consolas" panose="020B0609020204030204" pitchFamily="49" charset="0"/>
                </a:rPr>
                <a:t> = </a:t>
              </a:r>
              <a:r>
                <a:rPr lang="en-US" sz="1200" b="1" dirty="0" err="1">
                  <a:latin typeface="Consolas" panose="020B0609020204030204" pitchFamily="49" charset="0"/>
                  <a:hlinkClick r:id="rId16"/>
                </a:rPr>
                <a:t>to_parquet</a:t>
              </a:r>
              <a:r>
                <a:rPr lang="en-US" sz="1200" b="1" dirty="0">
                  <a:latin typeface="Consolas" panose="020B0609020204030204" pitchFamily="49" charset="0"/>
                </a:rPr>
                <a:t>(</a:t>
              </a:r>
              <a:r>
                <a:rPr lang="en-US" sz="1200" b="1" dirty="0" err="1">
                  <a:latin typeface="Consolas" panose="020B0609020204030204" pitchFamily="49" charset="0"/>
                </a:rPr>
                <a:t>filepath</a:t>
              </a:r>
              <a:r>
                <a:rPr lang="en-US" sz="1200" b="1" dirty="0">
                  <a:latin typeface="Consolas" panose="020B0609020204030204" pitchFamily="49" charset="0"/>
                </a:rPr>
                <a:t>)</a:t>
              </a:r>
            </a:p>
            <a:p>
              <a:pPr marL="93600"/>
              <a:r>
                <a:rPr lang="en-US" sz="1200" dirty="0"/>
                <a:t>write data to parquet file</a:t>
              </a:r>
            </a:p>
            <a:p>
              <a:r>
                <a:rPr lang="en-US" sz="1200" b="1" dirty="0" err="1">
                  <a:latin typeface="Consolas" panose="020B0609020204030204" pitchFamily="49" charset="0"/>
                </a:rPr>
                <a:t>df</a:t>
              </a:r>
              <a:r>
                <a:rPr lang="en-US" sz="1200" b="1" dirty="0">
                  <a:latin typeface="Consolas" panose="020B0609020204030204" pitchFamily="49" charset="0"/>
                </a:rPr>
                <a:t> = </a:t>
              </a:r>
              <a:r>
                <a:rPr lang="en-US" sz="1200" b="1" dirty="0" err="1">
                  <a:latin typeface="Consolas" panose="020B0609020204030204" pitchFamily="49" charset="0"/>
                  <a:hlinkClick r:id="rId17"/>
                </a:rPr>
                <a:t>to_feather</a:t>
              </a:r>
              <a:r>
                <a:rPr lang="en-US" sz="1200" b="1" dirty="0">
                  <a:latin typeface="Consolas" panose="020B0609020204030204" pitchFamily="49" charset="0"/>
                </a:rPr>
                <a:t>(</a:t>
              </a:r>
              <a:r>
                <a:rPr lang="en-US" sz="1200" b="1" dirty="0" err="1">
                  <a:latin typeface="Consolas" panose="020B0609020204030204" pitchFamily="49" charset="0"/>
                </a:rPr>
                <a:t>filepath</a:t>
              </a:r>
              <a:r>
                <a:rPr lang="en-US" sz="1200" b="1" dirty="0">
                  <a:latin typeface="Consolas" panose="020B0609020204030204" pitchFamily="49" charset="0"/>
                </a:rPr>
                <a:t>)</a:t>
              </a:r>
            </a:p>
            <a:p>
              <a:pPr marL="93600"/>
              <a:r>
                <a:rPr lang="en-US" sz="1200" dirty="0"/>
                <a:t>write data to feather file</a:t>
              </a:r>
            </a:p>
            <a:p>
              <a:r>
                <a:rPr lang="en-US" sz="1200" b="1" dirty="0" err="1">
                  <a:latin typeface="Consolas" panose="020B0609020204030204" pitchFamily="49" charset="0"/>
                </a:rPr>
                <a:t>df</a:t>
              </a:r>
              <a:r>
                <a:rPr lang="en-US" sz="1200" b="1" dirty="0">
                  <a:latin typeface="Consolas" panose="020B0609020204030204" pitchFamily="49" charset="0"/>
                </a:rPr>
                <a:t> = </a:t>
              </a:r>
              <a:r>
                <a:rPr lang="en-US" sz="1200" b="1" dirty="0" err="1">
                  <a:latin typeface="Consolas" panose="020B0609020204030204" pitchFamily="49" charset="0"/>
                  <a:hlinkClick r:id="rId18"/>
                </a:rPr>
                <a:t>to_hdf</a:t>
              </a:r>
              <a:r>
                <a:rPr lang="en-US" sz="1200" b="1" dirty="0">
                  <a:latin typeface="Consolas" panose="020B0609020204030204" pitchFamily="49" charset="0"/>
                </a:rPr>
                <a:t>(</a:t>
              </a:r>
              <a:r>
                <a:rPr lang="en-US" sz="1200" b="1" dirty="0" err="1">
                  <a:latin typeface="Consolas" panose="020B0609020204030204" pitchFamily="49" charset="0"/>
                </a:rPr>
                <a:t>filepath</a:t>
              </a:r>
              <a:r>
                <a:rPr lang="en-US" sz="1200" b="1" dirty="0">
                  <a:latin typeface="Consolas" panose="020B0609020204030204" pitchFamily="49" charset="0"/>
                </a:rPr>
                <a:t>)</a:t>
              </a:r>
            </a:p>
            <a:p>
              <a:pPr marL="93600"/>
              <a:r>
                <a:rPr lang="en-US" sz="1200" dirty="0"/>
                <a:t>write data to HDF file</a:t>
              </a:r>
            </a:p>
            <a:p>
              <a:endParaRPr lang="en-US" sz="1200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AAA69B8-2A80-FF61-FA03-937D6A28C432}"/>
                </a:ext>
              </a:extLst>
            </p:cNvPr>
            <p:cNvSpPr txBox="1"/>
            <p:nvPr/>
          </p:nvSpPr>
          <p:spPr>
            <a:xfrm>
              <a:off x="139854" y="3513231"/>
              <a:ext cx="530509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Common file types for data input include CSV, JSON, HTML which are human-readable, while the common output types are usually more optimized for performance and scalability such as feather, parquet and HDF.</a:t>
              </a:r>
            </a:p>
          </p:txBody>
        </p:sp>
      </p:grpSp>
      <p:sp>
        <p:nvSpPr>
          <p:cNvPr id="36" name="Rounded Rectangle 80">
            <a:extLst>
              <a:ext uri="{FF2B5EF4-FFF2-40B4-BE49-F238E27FC236}">
                <a16:creationId xmlns:a16="http://schemas.microsoft.com/office/drawing/2014/main" id="{6E40C0E8-F53A-1735-9DE5-6244D283A55F}"/>
              </a:ext>
            </a:extLst>
          </p:cNvPr>
          <p:cNvSpPr/>
          <p:nvPr/>
        </p:nvSpPr>
        <p:spPr>
          <a:xfrm>
            <a:off x="10896493" y="127128"/>
            <a:ext cx="2934426" cy="8329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hlinkClick r:id="rId1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Frequently Used Options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BE7E52D-60F9-65EB-0BD6-FEBDF8B851CC}"/>
              </a:ext>
            </a:extLst>
          </p:cNvPr>
          <p:cNvSpPr txBox="1"/>
          <p:nvPr/>
        </p:nvSpPr>
        <p:spPr>
          <a:xfrm>
            <a:off x="10886548" y="938596"/>
            <a:ext cx="29344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Pandas offers some ‘options’ to globally control how </a:t>
            </a:r>
            <a:r>
              <a:rPr lang="en-US" sz="1200" dirty="0" err="1"/>
              <a:t>DataFrames</a:t>
            </a:r>
            <a:r>
              <a:rPr lang="en-US" sz="1200" dirty="0"/>
              <a:t> behave, display etc.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0A99C21C-F4E7-A3A6-3B80-2E0DBAAE938E}"/>
              </a:ext>
            </a:extLst>
          </p:cNvPr>
          <p:cNvCxnSpPr>
            <a:cxnSpLocks/>
          </p:cNvCxnSpPr>
          <p:nvPr/>
        </p:nvCxnSpPr>
        <p:spPr>
          <a:xfrm flipV="1">
            <a:off x="10891520" y="1688836"/>
            <a:ext cx="2927815" cy="77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7DDF5C08-AEA3-4D6D-837A-DE7765416B0E}"/>
              </a:ext>
            </a:extLst>
          </p:cNvPr>
          <p:cNvCxnSpPr>
            <a:cxnSpLocks/>
          </p:cNvCxnSpPr>
          <p:nvPr/>
        </p:nvCxnSpPr>
        <p:spPr>
          <a:xfrm flipV="1">
            <a:off x="10889853" y="4259116"/>
            <a:ext cx="2927815" cy="77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63D53473-14F3-6BEB-866E-84185400EE75}"/>
              </a:ext>
            </a:extLst>
          </p:cNvPr>
          <p:cNvSpPr txBox="1"/>
          <p:nvPr/>
        </p:nvSpPr>
        <p:spPr>
          <a:xfrm>
            <a:off x="10896493" y="4051233"/>
            <a:ext cx="2944372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5"/>
                </a:solidFill>
              </a:rPr>
              <a:t>Display options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display.max_rows</a:t>
            </a:r>
            <a:endParaRPr lang="en-US" sz="1200" b="1" dirty="0">
              <a:latin typeface="Consolas" panose="020B0609020204030204" pitchFamily="49" charset="0"/>
            </a:endParaRPr>
          </a:p>
          <a:p>
            <a:pPr marL="93600"/>
            <a:r>
              <a:rPr lang="en-US" sz="1200" dirty="0"/>
              <a:t>the maximum number of rows displayed in pretty-print.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display.max_columns</a:t>
            </a:r>
            <a:endParaRPr lang="en-US" sz="1200" b="1" dirty="0">
              <a:latin typeface="Consolas" panose="020B0609020204030204" pitchFamily="49" charset="0"/>
            </a:endParaRPr>
          </a:p>
          <a:p>
            <a:pPr marL="93600"/>
            <a:r>
              <a:rPr lang="en-US" sz="1200" dirty="0"/>
              <a:t> the maximum number of columns displayed in pretty-print.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display.expand_frame_repr</a:t>
            </a:r>
            <a:endParaRPr lang="en-US" sz="1200" b="1" dirty="0">
              <a:latin typeface="Consolas" panose="020B0609020204030204" pitchFamily="49" charset="0"/>
            </a:endParaRPr>
          </a:p>
          <a:p>
            <a:pPr marL="93600"/>
            <a:r>
              <a:rPr lang="en-US" sz="1200" dirty="0"/>
              <a:t>controls whether the </a:t>
            </a:r>
            <a:r>
              <a:rPr lang="en-US" sz="1200" dirty="0" err="1"/>
              <a:t>DataFrame</a:t>
            </a:r>
            <a:r>
              <a:rPr lang="en-US" sz="1200" dirty="0"/>
              <a:t> representation stretches across pages.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display.large_repr</a:t>
            </a:r>
            <a:endParaRPr lang="en-US" sz="1200" b="1" dirty="0">
              <a:latin typeface="Consolas" panose="020B0609020204030204" pitchFamily="49" charset="0"/>
            </a:endParaRPr>
          </a:p>
          <a:p>
            <a:pPr marL="93600"/>
            <a:r>
              <a:rPr lang="en-US" sz="1200" dirty="0"/>
              <a:t>controls whether a </a:t>
            </a:r>
            <a:r>
              <a:rPr lang="en-US" sz="1200" dirty="0" err="1"/>
              <a:t>DataFrame</a:t>
            </a:r>
            <a:r>
              <a:rPr lang="en-US" sz="1200" dirty="0"/>
              <a:t> that exceeds maximum rows/columns is truncated or summarized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display.precision</a:t>
            </a:r>
            <a:endParaRPr lang="en-US" sz="1200" b="1" dirty="0">
              <a:latin typeface="Consolas" panose="020B0609020204030204" pitchFamily="49" charset="0"/>
            </a:endParaRPr>
          </a:p>
          <a:p>
            <a:pPr marL="93600"/>
            <a:r>
              <a:rPr lang="en-US" sz="1200" dirty="0"/>
              <a:t>the output display precision in decimal places.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display.max_colwidth</a:t>
            </a:r>
            <a:endParaRPr lang="en-US" sz="1200" b="1" dirty="0">
              <a:latin typeface="Consolas" panose="020B0609020204030204" pitchFamily="49" charset="0"/>
            </a:endParaRPr>
          </a:p>
          <a:p>
            <a:pPr marL="93600"/>
            <a:r>
              <a:rPr lang="en-US" sz="1200" dirty="0"/>
              <a:t>the maximum width of columns, longer cells will be truncated.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display.max_info_columns</a:t>
            </a:r>
            <a:endParaRPr lang="en-US" sz="1200" b="1" dirty="0">
              <a:latin typeface="Consolas" panose="020B0609020204030204" pitchFamily="49" charset="0"/>
            </a:endParaRPr>
          </a:p>
          <a:p>
            <a:pPr marL="93600"/>
            <a:r>
              <a:rPr lang="en-US" sz="1200" dirty="0"/>
              <a:t>the maximum number of columns displayed after calling </a:t>
            </a:r>
            <a:r>
              <a:rPr lang="en-US" sz="1200" b="1" dirty="0">
                <a:latin typeface="Consolas" panose="020B0609020204030204" pitchFamily="49" charset="0"/>
              </a:rPr>
              <a:t>info()</a:t>
            </a:r>
            <a:r>
              <a:rPr lang="en-US" sz="1200" dirty="0"/>
              <a:t>.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display.chop_threshold</a:t>
            </a:r>
            <a:endParaRPr lang="en-US" sz="1200" b="1" dirty="0">
              <a:latin typeface="Consolas" panose="020B0609020204030204" pitchFamily="49" charset="0"/>
            </a:endParaRPr>
          </a:p>
          <a:p>
            <a:pPr marL="93600"/>
            <a:r>
              <a:rPr lang="en-US" sz="1200" dirty="0"/>
              <a:t>sets the rounding threshold to zero when displaying a Series/</a:t>
            </a:r>
            <a:r>
              <a:rPr lang="en-US" sz="1200" dirty="0" err="1"/>
              <a:t>DataFrame</a:t>
            </a:r>
            <a:r>
              <a:rPr lang="en-US" sz="1200" dirty="0"/>
              <a:t>.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display.colheader_justify</a:t>
            </a:r>
            <a:endParaRPr lang="en-US" sz="1200" b="1" dirty="0">
              <a:latin typeface="Consolas" panose="020B0609020204030204" pitchFamily="49" charset="0"/>
            </a:endParaRPr>
          </a:p>
          <a:p>
            <a:pPr marL="93600"/>
            <a:r>
              <a:rPr lang="en-US" sz="1200" dirty="0"/>
              <a:t>controls how column headers are justified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723DD55A-6D4F-4125-C823-F3B5B3ADE67B}"/>
              </a:ext>
            </a:extLst>
          </p:cNvPr>
          <p:cNvGrpSpPr/>
          <p:nvPr/>
        </p:nvGrpSpPr>
        <p:grpSpPr>
          <a:xfrm>
            <a:off x="140669" y="4184606"/>
            <a:ext cx="5305091" cy="2506422"/>
            <a:chOff x="139854" y="3045615"/>
            <a:chExt cx="5305091" cy="2506422"/>
          </a:xfrm>
        </p:grpSpPr>
        <p:sp>
          <p:nvSpPr>
            <p:cNvPr id="50" name="Rounded Rectangle 80">
              <a:extLst>
                <a:ext uri="{FF2B5EF4-FFF2-40B4-BE49-F238E27FC236}">
                  <a16:creationId xmlns:a16="http://schemas.microsoft.com/office/drawing/2014/main" id="{A5E842E6-4526-202F-B621-BC165A1B6376}"/>
                </a:ext>
              </a:extLst>
            </p:cNvPr>
            <p:cNvSpPr/>
            <p:nvPr/>
          </p:nvSpPr>
          <p:spPr>
            <a:xfrm>
              <a:off x="139854" y="3045615"/>
              <a:ext cx="5305091" cy="46166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</a:rPr>
                <a:t>Changing Type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9AA3EAA8-0C5D-C222-489A-793708C1E1B1}"/>
                </a:ext>
              </a:extLst>
            </p:cNvPr>
            <p:cNvSpPr txBox="1"/>
            <p:nvPr/>
          </p:nvSpPr>
          <p:spPr>
            <a:xfrm>
              <a:off x="139854" y="3613045"/>
              <a:ext cx="2654146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err="1">
                  <a:latin typeface="Consolas" panose="020B0609020204030204" pitchFamily="49" charset="0"/>
                </a:rPr>
                <a:t>pd.</a:t>
              </a:r>
              <a:r>
                <a:rPr lang="en-US" sz="1200" b="1" dirty="0" err="1">
                  <a:latin typeface="Consolas" panose="020B0609020204030204" pitchFamily="49" charset="0"/>
                  <a:hlinkClick r:id="rId20"/>
                </a:rPr>
                <a:t>to_numeric</a:t>
              </a:r>
              <a:r>
                <a:rPr lang="en-US" sz="1200" b="1" dirty="0">
                  <a:latin typeface="Consolas" panose="020B0609020204030204" pitchFamily="49" charset="0"/>
                </a:rPr>
                <a:t>(data)</a:t>
              </a:r>
            </a:p>
            <a:p>
              <a:pPr marL="93600"/>
              <a:r>
                <a:rPr lang="en-US" sz="1200" dirty="0"/>
                <a:t>convert non-numeric types to numeric. </a:t>
              </a:r>
            </a:p>
            <a:p>
              <a:r>
                <a:rPr lang="en-US" sz="1200" b="1" dirty="0" err="1">
                  <a:latin typeface="Consolas" panose="020B0609020204030204" pitchFamily="49" charset="0"/>
                </a:rPr>
                <a:t>pd.</a:t>
              </a:r>
              <a:r>
                <a:rPr lang="en-US" sz="1200" b="1" dirty="0" err="1">
                  <a:latin typeface="Consolas" panose="020B0609020204030204" pitchFamily="49" charset="0"/>
                  <a:hlinkClick r:id="rId21"/>
                </a:rPr>
                <a:t>to_datetime</a:t>
              </a:r>
              <a:r>
                <a:rPr lang="en-US" sz="1200" b="1" dirty="0">
                  <a:latin typeface="Consolas" panose="020B0609020204030204" pitchFamily="49" charset="0"/>
                </a:rPr>
                <a:t>(data)</a:t>
              </a:r>
            </a:p>
            <a:p>
              <a:pPr marL="93600"/>
              <a:r>
                <a:rPr lang="en-US" sz="1200" dirty="0"/>
                <a:t>convert non-datetime types to datetime type</a:t>
              </a:r>
            </a:p>
            <a:p>
              <a:r>
                <a:rPr lang="en-US" sz="1200" b="1" dirty="0" err="1">
                  <a:latin typeface="Consolas" panose="020B0609020204030204" pitchFamily="49" charset="0"/>
                </a:rPr>
                <a:t>pd.</a:t>
              </a:r>
              <a:r>
                <a:rPr lang="en-US" sz="1200" b="1" dirty="0" err="1">
                  <a:latin typeface="Consolas" panose="020B0609020204030204" pitchFamily="49" charset="0"/>
                  <a:hlinkClick r:id="rId22"/>
                </a:rPr>
                <a:t>to_timedelta</a:t>
              </a:r>
              <a:r>
                <a:rPr lang="en-US" sz="1200" b="1" dirty="0">
                  <a:latin typeface="Consolas" panose="020B0609020204030204" pitchFamily="49" charset="0"/>
                </a:rPr>
                <a:t>(data)</a:t>
              </a:r>
            </a:p>
            <a:p>
              <a:pPr marL="93600"/>
              <a:r>
                <a:rPr lang="en-US" sz="1200" dirty="0"/>
                <a:t>convert non- </a:t>
              </a:r>
              <a:r>
                <a:rPr lang="en-US" sz="1200" dirty="0" err="1"/>
                <a:t>timedelta</a:t>
              </a:r>
              <a:r>
                <a:rPr lang="en-US" sz="1200" dirty="0"/>
                <a:t> types to </a:t>
              </a:r>
              <a:r>
                <a:rPr lang="en-US" sz="1200" dirty="0" err="1"/>
                <a:t>timedelta</a:t>
              </a:r>
              <a:endParaRPr lang="en-US" sz="1200" dirty="0"/>
            </a:p>
            <a:p>
              <a:endParaRPr lang="en-US" sz="1200" dirty="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6761F18-E4DC-228A-20CB-87FAE256A0E2}"/>
                </a:ext>
              </a:extLst>
            </p:cNvPr>
            <p:cNvSpPr txBox="1"/>
            <p:nvPr/>
          </p:nvSpPr>
          <p:spPr>
            <a:xfrm>
              <a:off x="2790799" y="3613045"/>
              <a:ext cx="2654146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err="1">
                  <a:latin typeface="Consolas" panose="020B0609020204030204" pitchFamily="49" charset="0"/>
                </a:rPr>
                <a:t>df.</a:t>
              </a:r>
              <a:r>
                <a:rPr lang="en-US" sz="1200" b="1" dirty="0" err="1">
                  <a:latin typeface="Consolas" panose="020B0609020204030204" pitchFamily="49" charset="0"/>
                  <a:hlinkClick r:id="rId23"/>
                </a:rPr>
                <a:t>as_type</a:t>
              </a:r>
              <a:r>
                <a:rPr lang="en-US" sz="1200" b="1" dirty="0">
                  <a:latin typeface="Consolas" panose="020B0609020204030204" pitchFamily="49" charset="0"/>
                </a:rPr>
                <a:t>(type)</a:t>
              </a:r>
            </a:p>
            <a:p>
              <a:pPr marL="93600"/>
              <a:r>
                <a:rPr lang="en-US" sz="1200" dirty="0"/>
                <a:t>convert data to (almost) any given type including categorical</a:t>
              </a:r>
            </a:p>
            <a:p>
              <a:r>
                <a:rPr lang="en-US" sz="1200" b="1" dirty="0" err="1">
                  <a:latin typeface="Consolas" panose="020B0609020204030204" pitchFamily="49" charset="0"/>
                </a:rPr>
                <a:t>df.</a:t>
              </a:r>
              <a:r>
                <a:rPr lang="en-US" sz="1200" b="1" dirty="0" err="1">
                  <a:latin typeface="Consolas" panose="020B0609020204030204" pitchFamily="49" charset="0"/>
                  <a:hlinkClick r:id="rId24"/>
                </a:rPr>
                <a:t>infer_objects</a:t>
              </a:r>
              <a:r>
                <a:rPr lang="en-US" sz="1200" b="1" dirty="0">
                  <a:latin typeface="Consolas" panose="020B0609020204030204" pitchFamily="49" charset="0"/>
                </a:rPr>
                <a:t>()</a:t>
              </a:r>
            </a:p>
            <a:p>
              <a:pPr marL="93600"/>
              <a:r>
                <a:rPr lang="en-US" sz="1200" dirty="0"/>
                <a:t>attempts to infer a better type for object type data.</a:t>
              </a:r>
            </a:p>
            <a:p>
              <a:r>
                <a:rPr lang="en-US" sz="1200" b="1" dirty="0" err="1">
                  <a:latin typeface="Consolas" panose="020B0609020204030204" pitchFamily="49" charset="0"/>
                </a:rPr>
                <a:t>df.</a:t>
              </a:r>
              <a:r>
                <a:rPr lang="en-US" sz="1200" b="1" dirty="0" err="1">
                  <a:latin typeface="Consolas" panose="020B0609020204030204" pitchFamily="49" charset="0"/>
                  <a:hlinkClick r:id="rId25"/>
                </a:rPr>
                <a:t>convert_dtypes</a:t>
              </a:r>
              <a:r>
                <a:rPr lang="en-US" sz="1200" b="1" dirty="0">
                  <a:latin typeface="Consolas" panose="020B0609020204030204" pitchFamily="49" charset="0"/>
                </a:rPr>
                <a:t>()</a:t>
              </a:r>
            </a:p>
            <a:p>
              <a:pPr marL="93600"/>
              <a:r>
                <a:rPr lang="en-US" sz="1200" dirty="0"/>
                <a:t>convert columns to best possible </a:t>
              </a:r>
              <a:r>
                <a:rPr lang="en-US" sz="1200" dirty="0" err="1"/>
                <a:t>dtypes</a:t>
              </a:r>
              <a:endParaRPr lang="en-US" sz="1200" dirty="0"/>
            </a:p>
            <a:p>
              <a:endParaRPr lang="en-US" sz="1200" dirty="0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F10BA1A1-3A25-CEDE-F9EB-9C48D789107E}"/>
              </a:ext>
            </a:extLst>
          </p:cNvPr>
          <p:cNvSpPr txBox="1"/>
          <p:nvPr/>
        </p:nvSpPr>
        <p:spPr>
          <a:xfrm>
            <a:off x="140669" y="1910808"/>
            <a:ext cx="25720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df.plot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  <a:r>
              <a:rPr lang="en-US" sz="1200" b="1" dirty="0">
                <a:latin typeface="Consolas" panose="020B0609020204030204" pitchFamily="49" charset="0"/>
                <a:hlinkClick r:id="rId26"/>
              </a:rPr>
              <a:t>kind=‘bar’</a:t>
            </a:r>
            <a:r>
              <a:rPr lang="en-US" sz="1200" b="1" dirty="0">
                <a:latin typeface="Consolas" panose="020B0609020204030204" pitchFamily="49" charset="0"/>
              </a:rPr>
              <a:t>)</a:t>
            </a:r>
          </a:p>
          <a:p>
            <a:pPr marL="93600"/>
            <a:r>
              <a:rPr lang="en-US" sz="1200" dirty="0"/>
              <a:t>plot a line graph for the </a:t>
            </a:r>
            <a:r>
              <a:rPr lang="en-US" sz="1200" dirty="0" err="1"/>
              <a:t>DataFrame</a:t>
            </a:r>
            <a:r>
              <a:rPr lang="en-US" sz="1200" dirty="0"/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B366B9C-DBFA-F849-BE0F-398082C1A33B}"/>
              </a:ext>
            </a:extLst>
          </p:cNvPr>
          <p:cNvSpPr txBox="1"/>
          <p:nvPr/>
        </p:nvSpPr>
        <p:spPr>
          <a:xfrm>
            <a:off x="2716310" y="1910808"/>
            <a:ext cx="31460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df.plot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  <a:r>
              <a:rPr lang="en-US" sz="1200" b="1" dirty="0">
                <a:latin typeface="Consolas" panose="020B0609020204030204" pitchFamily="49" charset="0"/>
                <a:hlinkClick r:id="rId27"/>
              </a:rPr>
              <a:t>kind=‘boxplot’</a:t>
            </a:r>
            <a:r>
              <a:rPr lang="en-US" sz="1200" b="1" dirty="0">
                <a:latin typeface="Consolas" panose="020B0609020204030204" pitchFamily="49" charset="0"/>
              </a:rPr>
              <a:t>)</a:t>
            </a:r>
          </a:p>
          <a:p>
            <a:pPr marL="93600"/>
            <a:r>
              <a:rPr lang="en-US" sz="1200" dirty="0"/>
              <a:t>Plot a scatter graph of the </a:t>
            </a:r>
            <a:r>
              <a:rPr lang="en-US" sz="1200" dirty="0" err="1"/>
              <a:t>DataFrame</a:t>
            </a:r>
            <a:r>
              <a:rPr lang="en-US" sz="1200" dirty="0"/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D0FF57-1AC4-18E9-4284-66EDD65D4A32}"/>
              </a:ext>
            </a:extLst>
          </p:cNvPr>
          <p:cNvSpPr txBox="1"/>
          <p:nvPr/>
        </p:nvSpPr>
        <p:spPr>
          <a:xfrm>
            <a:off x="5862320" y="1910808"/>
            <a:ext cx="24942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df.plot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  <a:r>
              <a:rPr lang="en-US" sz="1200" b="1" dirty="0">
                <a:latin typeface="Consolas" panose="020B0609020204030204" pitchFamily="49" charset="0"/>
                <a:hlinkClick r:id="rId28"/>
              </a:rPr>
              <a:t>kind=‘area’</a:t>
            </a:r>
            <a:r>
              <a:rPr lang="en-US" sz="1200" b="1" dirty="0">
                <a:latin typeface="Consolas" panose="020B0609020204030204" pitchFamily="49" charset="0"/>
              </a:rPr>
              <a:t>)</a:t>
            </a:r>
          </a:p>
          <a:p>
            <a:pPr marL="93600"/>
            <a:r>
              <a:rPr lang="en-US" sz="1200" dirty="0"/>
              <a:t>Plot a histogram of the </a:t>
            </a:r>
            <a:r>
              <a:rPr lang="en-US" sz="1200" dirty="0" err="1"/>
              <a:t>DataFrame</a:t>
            </a:r>
            <a:r>
              <a:rPr lang="en-US" sz="1200" dirty="0"/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41E33AD-EE74-5AFE-8826-82E02E3356D3}"/>
              </a:ext>
            </a:extLst>
          </p:cNvPr>
          <p:cNvSpPr txBox="1"/>
          <p:nvPr/>
        </p:nvSpPr>
        <p:spPr>
          <a:xfrm>
            <a:off x="8356599" y="1910808"/>
            <a:ext cx="24942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onsolas" panose="020B0609020204030204" pitchFamily="49" charset="0"/>
              </a:rPr>
              <a:t>df.plot(</a:t>
            </a:r>
            <a:r>
              <a:rPr lang="en-US" sz="1200" b="1" dirty="0">
                <a:latin typeface="Consolas" panose="020B0609020204030204" pitchFamily="49" charset="0"/>
                <a:hlinkClick r:id="rId10"/>
              </a:rPr>
              <a:t>kind=‘</a:t>
            </a:r>
            <a:r>
              <a:rPr lang="en-US" sz="1200" b="1" dirty="0" err="1">
                <a:latin typeface="Consolas" panose="020B0609020204030204" pitchFamily="49" charset="0"/>
                <a:hlinkClick r:id="rId10"/>
              </a:rPr>
              <a:t>hexbin</a:t>
            </a:r>
            <a:r>
              <a:rPr lang="en-US" sz="1200" b="1" dirty="0">
                <a:latin typeface="Consolas" panose="020B0609020204030204" pitchFamily="49" charset="0"/>
                <a:hlinkClick r:id="rId10"/>
              </a:rPr>
              <a:t>’</a:t>
            </a:r>
            <a:r>
              <a:rPr lang="en-US" sz="1200" b="1" dirty="0">
                <a:latin typeface="Consolas" panose="020B0609020204030204" pitchFamily="49" charset="0"/>
              </a:rPr>
              <a:t>)</a:t>
            </a:r>
          </a:p>
          <a:p>
            <a:pPr marL="93600"/>
            <a:r>
              <a:rPr lang="en-US" sz="1200" dirty="0"/>
              <a:t>Plot a histogram of the </a:t>
            </a:r>
            <a:r>
              <a:rPr lang="en-US" sz="1200" dirty="0" err="1"/>
              <a:t>DataFrame</a:t>
            </a:r>
            <a:r>
              <a:rPr lang="en-US" sz="1200" dirty="0"/>
              <a:t>.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F98FB4A1-F9EF-0C81-843F-658327BB3EC8}"/>
              </a:ext>
            </a:extLst>
      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170612" y="2422637"/>
            <a:ext cx="698208" cy="5400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E97840DC-CC44-6110-6A95-A6E8C9049C1D}"/>
              </a:ext>
            </a:extLst>
      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6616268" y="2422637"/>
            <a:ext cx="745278" cy="54000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11A94D67-77BD-7700-4788-ADF455D1BC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4769" y="2422637"/>
            <a:ext cx="720000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F7543D88-897A-AAB0-F415-59280EE683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0990" y="2422637"/>
            <a:ext cx="720000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D94A7B71-4B8F-939F-C30F-C25E7205BF93}"/>
              </a:ext>
            </a:extLst>
          </p:cNvPr>
          <p:cNvGrpSpPr/>
          <p:nvPr/>
        </p:nvGrpSpPr>
        <p:grpSpPr>
          <a:xfrm>
            <a:off x="5495291" y="6954229"/>
            <a:ext cx="5305091" cy="3765032"/>
            <a:chOff x="139854" y="3045615"/>
            <a:chExt cx="5305091" cy="3765032"/>
          </a:xfrm>
        </p:grpSpPr>
        <p:sp>
          <p:nvSpPr>
            <p:cNvPr id="28" name="Rounded Rectangle 80">
              <a:extLst>
                <a:ext uri="{FF2B5EF4-FFF2-40B4-BE49-F238E27FC236}">
                  <a16:creationId xmlns:a16="http://schemas.microsoft.com/office/drawing/2014/main" id="{5E9102C2-FD55-79ED-6A28-BF90775207CE}"/>
                </a:ext>
              </a:extLst>
            </p:cNvPr>
            <p:cNvSpPr/>
            <p:nvPr/>
          </p:nvSpPr>
          <p:spPr>
            <a:xfrm>
              <a:off x="139854" y="3045615"/>
              <a:ext cx="5305091" cy="46166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</a:rPr>
                <a:t>Series String Operations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A9DDEB4-B962-5750-C1FB-5D0E489B11C6}"/>
                </a:ext>
              </a:extLst>
            </p:cNvPr>
            <p:cNvSpPr txBox="1"/>
            <p:nvPr/>
          </p:nvSpPr>
          <p:spPr>
            <a:xfrm>
              <a:off x="139854" y="3948325"/>
              <a:ext cx="2654146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err="1">
                  <a:latin typeface="Consolas" panose="020B0609020204030204" pitchFamily="49" charset="0"/>
                </a:rPr>
                <a:t>s.str.</a:t>
              </a:r>
              <a:r>
                <a:rPr lang="en-US" sz="1200" b="1" dirty="0" err="1">
                  <a:latin typeface="Consolas" panose="020B0609020204030204" pitchFamily="49" charset="0"/>
                  <a:hlinkClick r:id="rId33"/>
                </a:rPr>
                <a:t>count</a:t>
              </a:r>
              <a:r>
                <a:rPr lang="en-US" sz="1200" b="1" dirty="0">
                  <a:latin typeface="Consolas" panose="020B0609020204030204" pitchFamily="49" charset="0"/>
                </a:rPr>
                <a:t>(pattern)</a:t>
              </a:r>
            </a:p>
            <a:p>
              <a:pPr marL="93600"/>
              <a:r>
                <a:rPr lang="en-US" sz="1200" dirty="0"/>
                <a:t>Returns a series with the integer counts in each element.</a:t>
              </a:r>
            </a:p>
            <a:p>
              <a:r>
                <a:rPr lang="en-US" sz="1200" b="1" dirty="0" err="1">
                  <a:latin typeface="Consolas" panose="020B0609020204030204" pitchFamily="49" charset="0"/>
                </a:rPr>
                <a:t>s.str.</a:t>
              </a:r>
              <a:r>
                <a:rPr lang="en-US" sz="1200" b="1" dirty="0" err="1">
                  <a:latin typeface="Consolas" panose="020B0609020204030204" pitchFamily="49" charset="0"/>
                  <a:hlinkClick r:id="rId34"/>
                </a:rPr>
                <a:t>get</a:t>
              </a:r>
              <a:r>
                <a:rPr lang="en-US" sz="1200" b="1" dirty="0">
                  <a:latin typeface="Consolas" panose="020B0609020204030204" pitchFamily="49" charset="0"/>
                </a:rPr>
                <a:t>(index)</a:t>
              </a:r>
            </a:p>
            <a:p>
              <a:pPr marL="93600"/>
              <a:r>
                <a:rPr lang="en-US" sz="1200" dirty="0"/>
                <a:t>Returns a series with the data at the given index for each element.</a:t>
              </a:r>
            </a:p>
            <a:p>
              <a:r>
                <a:rPr lang="en-US" sz="1200" b="1" dirty="0" err="1">
                  <a:latin typeface="Consolas" panose="020B0609020204030204" pitchFamily="49" charset="0"/>
                </a:rPr>
                <a:t>s.str.</a:t>
              </a:r>
              <a:r>
                <a:rPr lang="en-US" sz="1200" b="1" dirty="0" err="1">
                  <a:latin typeface="Consolas" panose="020B0609020204030204" pitchFamily="49" charset="0"/>
                  <a:hlinkClick r:id="rId35"/>
                </a:rPr>
                <a:t>join</a:t>
              </a:r>
              <a:r>
                <a:rPr lang="en-US" sz="1200" b="1" dirty="0">
                  <a:latin typeface="Consolas" panose="020B0609020204030204" pitchFamily="49" charset="0"/>
                </a:rPr>
                <a:t>(</a:t>
              </a:r>
              <a:r>
                <a:rPr lang="en-US" sz="1200" b="1" dirty="0" err="1">
                  <a:latin typeface="Consolas" panose="020B0609020204030204" pitchFamily="49" charset="0"/>
                </a:rPr>
                <a:t>sep</a:t>
              </a:r>
              <a:r>
                <a:rPr lang="en-US" sz="1200" b="1" dirty="0">
                  <a:latin typeface="Consolas" panose="020B0609020204030204" pitchFamily="49" charset="0"/>
                </a:rPr>
                <a:t>)</a:t>
              </a:r>
            </a:p>
            <a:p>
              <a:pPr marL="93600"/>
              <a:r>
                <a:rPr lang="en-US" sz="1200" dirty="0"/>
                <a:t>Returns a series where each element has been concatenated.</a:t>
              </a:r>
            </a:p>
            <a:p>
              <a:r>
                <a:rPr lang="en-US" sz="1200" b="1" dirty="0" err="1">
                  <a:latin typeface="Consolas" panose="020B0609020204030204" pitchFamily="49" charset="0"/>
                </a:rPr>
                <a:t>s.str.</a:t>
              </a:r>
              <a:r>
                <a:rPr lang="en-US" sz="1200" b="1" dirty="0" err="1">
                  <a:latin typeface="Consolas" panose="020B0609020204030204" pitchFamily="49" charset="0"/>
                  <a:hlinkClick r:id="rId36"/>
                </a:rPr>
                <a:t>title</a:t>
              </a:r>
              <a:r>
                <a:rPr lang="en-US" sz="1200" b="1" dirty="0">
                  <a:latin typeface="Consolas" panose="020B0609020204030204" pitchFamily="49" charset="0"/>
                </a:rPr>
                <a:t>()</a:t>
              </a:r>
            </a:p>
            <a:p>
              <a:pPr marL="93600"/>
              <a:r>
                <a:rPr lang="en-US" sz="1200" dirty="0"/>
                <a:t>Converts the first character of each word to be a capital.</a:t>
              </a:r>
            </a:p>
            <a:p>
              <a:r>
                <a:rPr lang="en-US" sz="1200" b="1" dirty="0" err="1">
                  <a:latin typeface="Consolas" panose="020B0609020204030204" pitchFamily="49" charset="0"/>
                </a:rPr>
                <a:t>s.str.</a:t>
              </a:r>
              <a:r>
                <a:rPr lang="en-US" sz="1200" b="1" dirty="0" err="1">
                  <a:latin typeface="Consolas" panose="020B0609020204030204" pitchFamily="49" charset="0"/>
                  <a:hlinkClick r:id="rId37"/>
                </a:rPr>
                <a:t>len</a:t>
              </a:r>
              <a:r>
                <a:rPr lang="en-US" sz="1200" b="1" dirty="0">
                  <a:latin typeface="Consolas" panose="020B0609020204030204" pitchFamily="49" charset="0"/>
                </a:rPr>
                <a:t>()</a:t>
              </a:r>
            </a:p>
            <a:p>
              <a:pPr marL="93600"/>
              <a:r>
                <a:rPr lang="en-US" sz="1200" dirty="0"/>
                <a:t>Returns a series with the lengths of each element.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C3DADEE-9235-CBEA-B132-376B17AC7870}"/>
                </a:ext>
              </a:extLst>
            </p:cNvPr>
            <p:cNvSpPr txBox="1"/>
            <p:nvPr/>
          </p:nvSpPr>
          <p:spPr>
            <a:xfrm>
              <a:off x="2790799" y="3948325"/>
              <a:ext cx="2654146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latin typeface="Consolas" panose="020B0609020204030204" pitchFamily="49" charset="0"/>
                </a:rPr>
                <a:t>s.str.</a:t>
              </a:r>
              <a:r>
                <a:rPr lang="en-US" sz="1200" b="1" dirty="0">
                  <a:latin typeface="Consolas" panose="020B0609020204030204" pitchFamily="49" charset="0"/>
                  <a:hlinkClick r:id="rId38"/>
                </a:rPr>
                <a:t>cat</a:t>
              </a:r>
              <a:r>
                <a:rPr lang="en-US" sz="1200" b="1" dirty="0">
                  <a:latin typeface="Consolas" panose="020B0609020204030204" pitchFamily="49" charset="0"/>
                </a:rPr>
                <a:t>()</a:t>
              </a:r>
            </a:p>
            <a:p>
              <a:pPr marL="93600"/>
              <a:r>
                <a:rPr lang="en-US" sz="1200" dirty="0"/>
                <a:t>Concatenate elements into a single string</a:t>
              </a:r>
            </a:p>
            <a:p>
              <a:r>
                <a:rPr lang="en-US" sz="1200" b="1" dirty="0" err="1">
                  <a:latin typeface="Consolas" panose="020B0609020204030204" pitchFamily="49" charset="0"/>
                </a:rPr>
                <a:t>s.str.</a:t>
              </a:r>
              <a:r>
                <a:rPr lang="en-US" sz="1200" b="1" dirty="0" err="1">
                  <a:latin typeface="Consolas" panose="020B0609020204030204" pitchFamily="49" charset="0"/>
                  <a:hlinkClick r:id="rId39"/>
                </a:rPr>
                <a:t>partition</a:t>
              </a:r>
              <a:r>
                <a:rPr lang="en-US" sz="1200" b="1" dirty="0">
                  <a:latin typeface="Consolas" panose="020B0609020204030204" pitchFamily="49" charset="0"/>
                </a:rPr>
                <a:t>(</a:t>
              </a:r>
              <a:r>
                <a:rPr lang="en-US" sz="1200" b="1" dirty="0" err="1">
                  <a:latin typeface="Consolas" panose="020B0609020204030204" pitchFamily="49" charset="0"/>
                </a:rPr>
                <a:t>sep</a:t>
              </a:r>
              <a:r>
                <a:rPr lang="en-US" sz="1200" b="1" dirty="0">
                  <a:latin typeface="Consolas" panose="020B0609020204030204" pitchFamily="49" charset="0"/>
                </a:rPr>
                <a:t>)</a:t>
              </a:r>
            </a:p>
            <a:p>
              <a:pPr marL="93600"/>
              <a:r>
                <a:rPr lang="en-US" sz="1200" dirty="0"/>
                <a:t>Splits the string on the first instance of the separator</a:t>
              </a:r>
            </a:p>
            <a:p>
              <a:r>
                <a:rPr lang="en-US" sz="1200" b="1" dirty="0" err="1">
                  <a:latin typeface="Consolas" panose="020B0609020204030204" pitchFamily="49" charset="0"/>
                </a:rPr>
                <a:t>s.str.</a:t>
              </a:r>
              <a:r>
                <a:rPr lang="en-US" sz="1200" b="1" dirty="0" err="1">
                  <a:latin typeface="Consolas" panose="020B0609020204030204" pitchFamily="49" charset="0"/>
                  <a:hlinkClick r:id="rId40"/>
                </a:rPr>
                <a:t>slice</a:t>
              </a:r>
              <a:r>
                <a:rPr lang="en-US" sz="1200" b="1" dirty="0">
                  <a:latin typeface="Consolas" panose="020B0609020204030204" pitchFamily="49" charset="0"/>
                </a:rPr>
                <a:t>(start, stop, step)</a:t>
              </a:r>
            </a:p>
            <a:p>
              <a:pPr marL="93600"/>
              <a:r>
                <a:rPr lang="en-US" sz="1200" dirty="0"/>
                <a:t>Slices each string</a:t>
              </a:r>
            </a:p>
            <a:p>
              <a:r>
                <a:rPr lang="en-US" sz="1200" b="1" dirty="0" err="1">
                  <a:latin typeface="Consolas" panose="020B0609020204030204" pitchFamily="49" charset="0"/>
                </a:rPr>
                <a:t>s.str.</a:t>
              </a:r>
              <a:r>
                <a:rPr lang="en-US" sz="1200" b="1" dirty="0" err="1">
                  <a:latin typeface="Consolas" panose="020B0609020204030204" pitchFamily="49" charset="0"/>
                  <a:hlinkClick r:id="rId41"/>
                </a:rPr>
                <a:t>replace</a:t>
              </a:r>
              <a:r>
                <a:rPr lang="en-US" sz="1200" b="1" dirty="0">
                  <a:latin typeface="Consolas" panose="020B0609020204030204" pitchFamily="49" charset="0"/>
                </a:rPr>
                <a:t>(pat, rep)</a:t>
              </a:r>
            </a:p>
            <a:p>
              <a:pPr marL="93600"/>
              <a:r>
                <a:rPr lang="en-US" sz="1200" dirty="0"/>
                <a:t>Use regex to replace patterns in each string.</a:t>
              </a:r>
            </a:p>
            <a:p>
              <a:r>
                <a:rPr lang="en-US" sz="1200" b="1" dirty="0" err="1">
                  <a:latin typeface="Consolas" panose="020B0609020204030204" pitchFamily="49" charset="0"/>
                </a:rPr>
                <a:t>s.str.</a:t>
              </a:r>
              <a:r>
                <a:rPr lang="en-US" sz="1200" b="1" dirty="0" err="1">
                  <a:latin typeface="Consolas" panose="020B0609020204030204" pitchFamily="49" charset="0"/>
                  <a:hlinkClick r:id="rId42"/>
                </a:rPr>
                <a:t>isalnum</a:t>
              </a:r>
              <a:r>
                <a:rPr lang="en-US" sz="1200" b="1" dirty="0">
                  <a:latin typeface="Consolas" panose="020B0609020204030204" pitchFamily="49" charset="0"/>
                </a:rPr>
                <a:t>()</a:t>
              </a:r>
            </a:p>
            <a:p>
              <a:pPr marL="93600"/>
              <a:r>
                <a:rPr lang="en-US" sz="1200" dirty="0"/>
                <a:t>Checks whether each element is alpha-numeric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8214C2B-AA1C-2323-1176-3D074557CAA1}"/>
                </a:ext>
              </a:extLst>
            </p:cNvPr>
            <p:cNvSpPr txBox="1"/>
            <p:nvPr/>
          </p:nvSpPr>
          <p:spPr>
            <a:xfrm>
              <a:off x="139854" y="3513231"/>
              <a:ext cx="53050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Similar to python string operations, except these are vectorized to apply to the entire Series efficiently.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5865B909-DD40-3ECF-F607-5A19656F6B05}"/>
              </a:ext>
            </a:extLst>
          </p:cNvPr>
          <p:cNvGrpSpPr/>
          <p:nvPr/>
        </p:nvGrpSpPr>
        <p:grpSpPr>
          <a:xfrm>
            <a:off x="10830762" y="9447091"/>
            <a:ext cx="3140826" cy="1304371"/>
            <a:chOff x="39680" y="3045615"/>
            <a:chExt cx="5640005" cy="1304371"/>
          </a:xfrm>
        </p:grpSpPr>
        <p:sp>
          <p:nvSpPr>
            <p:cNvPr id="41" name="Rounded Rectangle 80">
              <a:extLst>
                <a:ext uri="{FF2B5EF4-FFF2-40B4-BE49-F238E27FC236}">
                  <a16:creationId xmlns:a16="http://schemas.microsoft.com/office/drawing/2014/main" id="{8690D32F-8CB5-C44D-CD48-86FC1782DB50}"/>
                </a:ext>
              </a:extLst>
            </p:cNvPr>
            <p:cNvSpPr/>
            <p:nvPr/>
          </p:nvSpPr>
          <p:spPr>
            <a:xfrm>
              <a:off x="139854" y="3045615"/>
              <a:ext cx="5305091" cy="46166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</a:rPr>
                <a:t>Clipboard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7FF5F6B5-C5F0-E554-0319-E901E1182FB1}"/>
                </a:ext>
              </a:extLst>
            </p:cNvPr>
            <p:cNvSpPr txBox="1"/>
            <p:nvPr/>
          </p:nvSpPr>
          <p:spPr>
            <a:xfrm>
              <a:off x="39680" y="3518989"/>
              <a:ext cx="564000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err="1">
                  <a:latin typeface="Consolas" panose="020B0609020204030204" pitchFamily="49" charset="0"/>
                </a:rPr>
                <a:t>df.to_clipboard</a:t>
              </a:r>
              <a:r>
                <a:rPr lang="en-US" sz="1200" b="1" dirty="0">
                  <a:latin typeface="Consolas" panose="020B0609020204030204" pitchFamily="49" charset="0"/>
                </a:rPr>
                <a:t>()</a:t>
              </a:r>
            </a:p>
            <a:p>
              <a:pPr marL="93600"/>
              <a:r>
                <a:rPr lang="en-US" sz="1200" dirty="0"/>
                <a:t>Copy object to the system clipboard</a:t>
              </a:r>
            </a:p>
            <a:p>
              <a:r>
                <a:rPr lang="en-US" sz="1200" b="1" dirty="0" err="1">
                  <a:latin typeface="Consolas" panose="020B0609020204030204" pitchFamily="49" charset="0"/>
                </a:rPr>
                <a:t>df.read_clipboard</a:t>
              </a:r>
              <a:r>
                <a:rPr lang="en-US" sz="1200" b="1" dirty="0">
                  <a:latin typeface="Consolas" panose="020B0609020204030204" pitchFamily="49" charset="0"/>
                </a:rPr>
                <a:t>()</a:t>
              </a:r>
            </a:p>
            <a:p>
              <a:pPr marL="93600"/>
              <a:r>
                <a:rPr lang="en-US" sz="1200" dirty="0"/>
                <a:t>Read text from clipboard and pass to </a:t>
              </a:r>
              <a:r>
                <a:rPr lang="en-US" sz="1200" dirty="0" err="1"/>
                <a:t>read_csv</a:t>
              </a:r>
              <a:endParaRPr lang="en-US" sz="1200" dirty="0"/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F447C227-87A6-3D2B-402B-0656A5956B9C}"/>
              </a:ext>
            </a:extLst>
          </p:cNvPr>
          <p:cNvGrpSpPr/>
          <p:nvPr/>
        </p:nvGrpSpPr>
        <p:grpSpPr>
          <a:xfrm>
            <a:off x="140668" y="8237055"/>
            <a:ext cx="2571361" cy="2768796"/>
            <a:chOff x="139854" y="3045615"/>
            <a:chExt cx="5305091" cy="2768796"/>
          </a:xfrm>
        </p:grpSpPr>
        <p:sp>
          <p:nvSpPr>
            <p:cNvPr id="60" name="Rounded Rectangle 80">
              <a:extLst>
                <a:ext uri="{FF2B5EF4-FFF2-40B4-BE49-F238E27FC236}">
                  <a16:creationId xmlns:a16="http://schemas.microsoft.com/office/drawing/2014/main" id="{ADB56CE3-32FD-908D-4D57-ED96866B62E0}"/>
                </a:ext>
              </a:extLst>
            </p:cNvPr>
            <p:cNvSpPr/>
            <p:nvPr/>
          </p:nvSpPr>
          <p:spPr>
            <a:xfrm>
              <a:off x="139854" y="3045615"/>
              <a:ext cx="5305091" cy="46166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</a:rPr>
                <a:t>Mapping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F54A9DD5-81E3-1E4D-0711-5626C323287A}"/>
                </a:ext>
              </a:extLst>
            </p:cNvPr>
            <p:cNvSpPr txBox="1"/>
            <p:nvPr/>
          </p:nvSpPr>
          <p:spPr>
            <a:xfrm>
              <a:off x="139854" y="4060085"/>
              <a:ext cx="5305091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err="1">
                  <a:latin typeface="Consolas" panose="020B0609020204030204" pitchFamily="49" charset="0"/>
                </a:rPr>
                <a:t>df.</a:t>
              </a:r>
              <a:r>
                <a:rPr lang="en-US" sz="1200" b="1" dirty="0" err="1">
                  <a:latin typeface="Consolas" panose="020B0609020204030204" pitchFamily="49" charset="0"/>
                  <a:hlinkClick r:id="rId43"/>
                </a:rPr>
                <a:t>map</a:t>
              </a:r>
              <a:r>
                <a:rPr lang="en-US" sz="1200" b="1" dirty="0">
                  <a:latin typeface="Consolas" panose="020B0609020204030204" pitchFamily="49" charset="0"/>
                </a:rPr>
                <a:t>(</a:t>
              </a:r>
              <a:r>
                <a:rPr lang="en-US" sz="1200" b="1" dirty="0" err="1">
                  <a:latin typeface="Consolas" panose="020B0609020204030204" pitchFamily="49" charset="0"/>
                </a:rPr>
                <a:t>func</a:t>
              </a:r>
              <a:r>
                <a:rPr lang="en-US" sz="1200" b="1" dirty="0">
                  <a:latin typeface="Consolas" panose="020B0609020204030204" pitchFamily="49" charset="0"/>
                </a:rPr>
                <a:t>)</a:t>
              </a:r>
            </a:p>
            <a:p>
              <a:pPr marL="93600"/>
              <a:r>
                <a:rPr lang="en-US" sz="1200" dirty="0"/>
                <a:t>Returns a copy of the </a:t>
              </a:r>
              <a:r>
                <a:rPr lang="en-US" sz="1200" dirty="0" err="1"/>
                <a:t>dataframe</a:t>
              </a:r>
              <a:r>
                <a:rPr lang="en-US" sz="1200" dirty="0"/>
                <a:t> with the mapping applies</a:t>
              </a:r>
            </a:p>
            <a:p>
              <a:r>
                <a:rPr lang="en-US" sz="1200" b="1" dirty="0" err="1">
                  <a:latin typeface="Consolas" panose="020B0609020204030204" pitchFamily="49" charset="0"/>
                </a:rPr>
                <a:t>df.</a:t>
              </a:r>
              <a:r>
                <a:rPr lang="en-US" sz="1200" b="1" dirty="0" err="1">
                  <a:latin typeface="Consolas" panose="020B0609020204030204" pitchFamily="49" charset="0"/>
                  <a:hlinkClick r:id="rId44"/>
                </a:rPr>
                <a:t>apply</a:t>
              </a:r>
              <a:r>
                <a:rPr lang="en-US" sz="1200" b="1" dirty="0">
                  <a:latin typeface="Consolas" panose="020B0609020204030204" pitchFamily="49" charset="0"/>
                </a:rPr>
                <a:t>(</a:t>
              </a:r>
              <a:r>
                <a:rPr lang="en-US" sz="1200" b="1" dirty="0" err="1">
                  <a:latin typeface="Consolas" panose="020B0609020204030204" pitchFamily="49" charset="0"/>
                </a:rPr>
                <a:t>func</a:t>
              </a:r>
              <a:r>
                <a:rPr lang="en-US" sz="1200" b="1" dirty="0">
                  <a:latin typeface="Consolas" panose="020B0609020204030204" pitchFamily="49" charset="0"/>
                </a:rPr>
                <a:t>)</a:t>
              </a:r>
            </a:p>
            <a:p>
              <a:pPr marL="93600"/>
              <a:r>
                <a:rPr lang="en-US" sz="1200" dirty="0"/>
                <a:t>Returns a copy of the </a:t>
              </a:r>
              <a:r>
                <a:rPr lang="en-US" sz="1200" dirty="0" err="1"/>
                <a:t>dataframe</a:t>
              </a:r>
              <a:r>
                <a:rPr lang="en-US" sz="1200" dirty="0"/>
                <a:t> with the function applies, used when the logic is more complex per element</a:t>
              </a:r>
            </a:p>
            <a:p>
              <a:pPr marL="93600"/>
              <a:endParaRPr lang="en-US" sz="1200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14ED3CC7-3B2A-9238-9509-6396037D8492}"/>
                </a:ext>
              </a:extLst>
            </p:cNvPr>
            <p:cNvSpPr txBox="1"/>
            <p:nvPr/>
          </p:nvSpPr>
          <p:spPr>
            <a:xfrm>
              <a:off x="139854" y="3482751"/>
              <a:ext cx="53050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Apply a mapping to every element in a </a:t>
              </a:r>
              <a:r>
                <a:rPr lang="en-US" sz="1200" dirty="0" err="1"/>
                <a:t>DataFrame</a:t>
              </a:r>
              <a:r>
                <a:rPr lang="en-US" sz="1200" dirty="0"/>
                <a:t>, useful for recategorizing or transforming data</a:t>
              </a:r>
            </a:p>
          </p:txBody>
        </p:sp>
      </p:grp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6C34E450-5A07-700F-8ED1-096B9C1CB878}"/>
              </a:ext>
            </a:extLst>
          </p:cNvPr>
          <p:cNvCxnSpPr>
            <a:cxnSpLocks/>
          </p:cNvCxnSpPr>
          <p:nvPr/>
        </p:nvCxnSpPr>
        <p:spPr>
          <a:xfrm>
            <a:off x="135695" y="6628529"/>
            <a:ext cx="5310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13845956-2C47-A783-1FBC-4E7C4D54C2C6}"/>
              </a:ext>
            </a:extLst>
          </p:cNvPr>
          <p:cNvSpPr txBox="1"/>
          <p:nvPr/>
        </p:nvSpPr>
        <p:spPr>
          <a:xfrm>
            <a:off x="142571" y="6419773"/>
            <a:ext cx="264904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5"/>
                </a:solidFill>
              </a:rPr>
              <a:t>More on datetime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s.dt.year</a:t>
            </a:r>
            <a:endParaRPr lang="en-US" sz="1200" b="1" dirty="0">
              <a:latin typeface="Consolas" panose="020B0609020204030204" pitchFamily="49" charset="0"/>
            </a:endParaRPr>
          </a:p>
          <a:p>
            <a:pPr marL="93600"/>
            <a:r>
              <a:rPr lang="en-US" sz="1200" dirty="0"/>
              <a:t>Extract the year.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s.dt.month</a:t>
            </a:r>
            <a:endParaRPr lang="en-US" sz="1200" b="1" dirty="0">
              <a:latin typeface="Consolas" panose="020B0609020204030204" pitchFamily="49" charset="0"/>
            </a:endParaRPr>
          </a:p>
          <a:p>
            <a:pPr marL="93600"/>
            <a:r>
              <a:rPr lang="en-US" sz="1200" dirty="0"/>
              <a:t>Extract the month as an integer.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s.dt.day</a:t>
            </a:r>
            <a:endParaRPr lang="en-US" sz="1200" b="1" dirty="0">
              <a:latin typeface="Consolas" panose="020B0609020204030204" pitchFamily="49" charset="0"/>
            </a:endParaRPr>
          </a:p>
          <a:p>
            <a:pPr marL="93600"/>
            <a:r>
              <a:rPr lang="en-US" sz="1200" dirty="0"/>
              <a:t>Extract the day (int) from the date.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s.dt.dayofweek</a:t>
            </a:r>
            <a:endParaRPr lang="en-US" sz="1200" b="1" dirty="0">
              <a:latin typeface="Consolas" panose="020B0609020204030204" pitchFamily="49" charset="0"/>
            </a:endParaRPr>
          </a:p>
          <a:p>
            <a:pPr marL="93600"/>
            <a:r>
              <a:rPr lang="en-US" sz="1200" dirty="0"/>
              <a:t>Extract the day, 0=Mon, 6=Sun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CA54CB9-315A-2308-D88A-21C2BFBE73C9}"/>
              </a:ext>
            </a:extLst>
          </p:cNvPr>
          <p:cNvSpPr txBox="1"/>
          <p:nvPr/>
        </p:nvSpPr>
        <p:spPr>
          <a:xfrm>
            <a:off x="2836469" y="6419773"/>
            <a:ext cx="264904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200" dirty="0">
              <a:solidFill>
                <a:schemeClr val="accent5"/>
              </a:solidFill>
            </a:endParaRPr>
          </a:p>
          <a:p>
            <a:r>
              <a:rPr lang="en-US" sz="1200" b="1" dirty="0" err="1">
                <a:latin typeface="Consolas" panose="020B0609020204030204" pitchFamily="49" charset="0"/>
              </a:rPr>
              <a:t>s.dt.hour</a:t>
            </a:r>
            <a:endParaRPr lang="en-US" sz="1200" b="1" dirty="0">
              <a:latin typeface="Consolas" panose="020B0609020204030204" pitchFamily="49" charset="0"/>
            </a:endParaRPr>
          </a:p>
          <a:p>
            <a:pPr marL="93600"/>
            <a:r>
              <a:rPr lang="en-US" sz="1200" dirty="0"/>
              <a:t>Extract the hour.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s.dt.minute</a:t>
            </a:r>
            <a:endParaRPr lang="en-US" sz="1200" b="1" dirty="0">
              <a:latin typeface="Consolas" panose="020B0609020204030204" pitchFamily="49" charset="0"/>
            </a:endParaRPr>
          </a:p>
          <a:p>
            <a:pPr marL="93600"/>
            <a:r>
              <a:rPr lang="en-US" sz="1200" dirty="0"/>
              <a:t>Extract the minute.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s.dt.second</a:t>
            </a:r>
            <a:endParaRPr lang="en-US" sz="1200" b="1" dirty="0">
              <a:latin typeface="Consolas" panose="020B0609020204030204" pitchFamily="49" charset="0"/>
            </a:endParaRPr>
          </a:p>
          <a:p>
            <a:pPr marL="93600"/>
            <a:r>
              <a:rPr lang="en-US" sz="1200" dirty="0"/>
              <a:t>Extract the second.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s.dt.quarter</a:t>
            </a:r>
            <a:endParaRPr lang="en-US" sz="1200" b="1" dirty="0">
              <a:latin typeface="Consolas" panose="020B0609020204030204" pitchFamily="49" charset="0"/>
            </a:endParaRPr>
          </a:p>
          <a:p>
            <a:pPr marL="93600"/>
            <a:r>
              <a:rPr lang="en-US" sz="1200" dirty="0"/>
              <a:t>Extract the quarter of the date</a:t>
            </a: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5C0D5FA8-39AC-BAB3-0E91-BD173B529193}"/>
              </a:ext>
            </a:extLst>
          </p:cNvPr>
          <p:cNvGrpSpPr/>
          <p:nvPr/>
        </p:nvGrpSpPr>
        <p:grpSpPr>
          <a:xfrm>
            <a:off x="2836225" y="8237055"/>
            <a:ext cx="2611011" cy="1865578"/>
            <a:chOff x="123304" y="3045615"/>
            <a:chExt cx="5321641" cy="1865578"/>
          </a:xfrm>
        </p:grpSpPr>
        <p:sp>
          <p:nvSpPr>
            <p:cNvPr id="75" name="Rounded Rectangle 80">
              <a:extLst>
                <a:ext uri="{FF2B5EF4-FFF2-40B4-BE49-F238E27FC236}">
                  <a16:creationId xmlns:a16="http://schemas.microsoft.com/office/drawing/2014/main" id="{3C6C94C1-8EDA-62FF-08C2-803262CDC124}"/>
                </a:ext>
              </a:extLst>
            </p:cNvPr>
            <p:cNvSpPr/>
            <p:nvPr/>
          </p:nvSpPr>
          <p:spPr>
            <a:xfrm>
              <a:off x="139854" y="3045615"/>
              <a:ext cx="5305091" cy="46166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  <a:hlinkClick r:id="rId45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Pivot Tables</a:t>
              </a:r>
              <a:endParaRPr lang="en-US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56CACD81-CA04-5925-4C01-B6D62B9B228C}"/>
                </a:ext>
              </a:extLst>
            </p:cNvPr>
            <p:cNvSpPr txBox="1"/>
            <p:nvPr/>
          </p:nvSpPr>
          <p:spPr>
            <a:xfrm>
              <a:off x="123304" y="4080196"/>
              <a:ext cx="530508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err="1">
                  <a:latin typeface="Consolas" panose="020B0609020204030204" pitchFamily="49" charset="0"/>
                </a:rPr>
                <a:t>pd.</a:t>
              </a:r>
              <a:r>
                <a:rPr lang="en-US" sz="1200" b="1" dirty="0" err="1">
                  <a:latin typeface="Consolas" panose="020B0609020204030204" pitchFamily="49" charset="0"/>
                  <a:hlinkClick r:id="rId46"/>
                </a:rPr>
                <a:t>pivot_table</a:t>
              </a:r>
              <a:r>
                <a:rPr lang="en-US" sz="1200" b="1" dirty="0">
                  <a:latin typeface="Consolas" panose="020B0609020204030204" pitchFamily="49" charset="0"/>
                </a:rPr>
                <a:t>(</a:t>
              </a:r>
              <a:r>
                <a:rPr lang="en-US" sz="1200" b="1" dirty="0" err="1">
                  <a:latin typeface="Consolas" panose="020B0609020204030204" pitchFamily="49" charset="0"/>
                </a:rPr>
                <a:t>df</a:t>
              </a:r>
              <a:r>
                <a:rPr lang="en-US" sz="1200" b="1" dirty="0">
                  <a:latin typeface="Consolas" panose="020B0609020204030204" pitchFamily="49" charset="0"/>
                </a:rPr>
                <a:t>, values, index, columns, </a:t>
              </a:r>
              <a:r>
                <a:rPr lang="en-US" sz="1200" b="1" dirty="0" err="1">
                  <a:latin typeface="Consolas" panose="020B0609020204030204" pitchFamily="49" charset="0"/>
                </a:rPr>
                <a:t>aggfunc</a:t>
              </a:r>
              <a:r>
                <a:rPr lang="en-US" sz="1200" b="1" dirty="0">
                  <a:latin typeface="Consolas" panose="020B0609020204030204" pitchFamily="49" charset="0"/>
                </a:rPr>
                <a:t>)</a:t>
              </a:r>
            </a:p>
            <a:p>
              <a:pPr marL="93600"/>
              <a:r>
                <a:rPr lang="en-US" sz="1200" dirty="0"/>
                <a:t>Creates a pivot table from the given </a:t>
              </a:r>
              <a:r>
                <a:rPr lang="en-US" sz="1200" dirty="0" err="1"/>
                <a:t>dataframe</a:t>
              </a:r>
              <a:r>
                <a:rPr lang="en-US" sz="1200" dirty="0"/>
                <a:t>.</a:t>
              </a:r>
            </a:p>
          </p:txBody>
        </p:sp>
      </p:grpSp>
      <p:graphicFrame>
        <p:nvGraphicFramePr>
          <p:cNvPr id="79" name="Table 78">
            <a:extLst>
              <a:ext uri="{FF2B5EF4-FFF2-40B4-BE49-F238E27FC236}">
                <a16:creationId xmlns:a16="http://schemas.microsoft.com/office/drawing/2014/main" id="{8379014E-BE82-EA0A-02D2-A4EA1A936C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5934937"/>
              </p:ext>
            </p:extLst>
          </p:nvPr>
        </p:nvGraphicFramePr>
        <p:xfrm>
          <a:off x="2984263" y="10120672"/>
          <a:ext cx="822960" cy="5486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8D3258D4-D0AF-E1DC-7E80-B738D8B320FB}"/>
              </a:ext>
            </a:extLst>
          </p:cNvPr>
          <p:cNvCxnSpPr/>
          <p:nvPr/>
        </p:nvCxnSpPr>
        <p:spPr>
          <a:xfrm>
            <a:off x="3909194" y="10395530"/>
            <a:ext cx="363152" cy="0"/>
          </a:xfrm>
          <a:prstGeom prst="straightConnector1">
            <a:avLst/>
          </a:prstGeom>
          <a:ln w="635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1" name="Table 80">
            <a:extLst>
              <a:ext uri="{FF2B5EF4-FFF2-40B4-BE49-F238E27FC236}">
                <a16:creationId xmlns:a16="http://schemas.microsoft.com/office/drawing/2014/main" id="{83CA82DE-28C8-069C-D448-1152CDE5E8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7696863"/>
              </p:ext>
            </p:extLst>
          </p:nvPr>
        </p:nvGraphicFramePr>
        <p:xfrm>
          <a:off x="4374317" y="10120672"/>
          <a:ext cx="822960" cy="5486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3" name="TextBox 82">
            <a:extLst>
              <a:ext uri="{FF2B5EF4-FFF2-40B4-BE49-F238E27FC236}">
                <a16:creationId xmlns:a16="http://schemas.microsoft.com/office/drawing/2014/main" id="{9A2EB994-D8A7-48A9-2872-C37A1227E120}"/>
              </a:ext>
            </a:extLst>
          </p:cNvPr>
          <p:cNvSpPr txBox="1"/>
          <p:nvPr/>
        </p:nvSpPr>
        <p:spPr>
          <a:xfrm>
            <a:off x="2853759" y="8693319"/>
            <a:ext cx="25713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Rearranges the layout of the table to make it easier to read the data a different way.</a:t>
            </a:r>
          </a:p>
        </p:txBody>
      </p:sp>
    </p:spTree>
    <p:extLst>
      <p:ext uri="{BB962C8B-B14F-4D97-AF65-F5344CB8AC3E}">
        <p14:creationId xmlns:p14="http://schemas.microsoft.com/office/powerpoint/2010/main" val="3049554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3328</Words>
  <Application>Microsoft Office PowerPoint</Application>
  <PresentationFormat>Custom</PresentationFormat>
  <Paragraphs>574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2016-12-15T21:09:07Z</dcterms:created>
  <dcterms:modified xsi:type="dcterms:W3CDTF">2025-04-29T13:53:18Z</dcterms:modified>
</cp:coreProperties>
</file>