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58" r:id="rId5"/>
    <p:sldId id="262"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s-GT" dirty="0"/>
            <a:t>{</a:t>
          </a:r>
          <a:r>
            <a:rPr lang="es-GT" dirty="0" err="1"/>
            <a:t>bottled</a:t>
          </a:r>
          <a:r>
            <a:rPr lang="es-GT" dirty="0"/>
            <a:t> </a:t>
          </a:r>
          <a:r>
            <a:rPr lang="es-GT" dirty="0" err="1"/>
            <a:t>beer</a:t>
          </a:r>
          <a:r>
            <a:rPr lang="es-GT" dirty="0"/>
            <a:t>, red/</a:t>
          </a:r>
          <a:r>
            <a:rPr lang="es-GT" dirty="0" err="1"/>
            <a:t>blush</a:t>
          </a:r>
          <a:r>
            <a:rPr lang="es-GT" dirty="0"/>
            <a:t> </a:t>
          </a:r>
          <a:r>
            <a:rPr lang="es-GT" dirty="0" err="1"/>
            <a:t>wine</a:t>
          </a:r>
          <a:r>
            <a:rPr lang="es-GT" dirty="0"/>
            <a:t>, soda}=&gt; {</a:t>
          </a:r>
          <a:r>
            <a:rPr lang="es-GT" dirty="0" err="1"/>
            <a:t>liquor</a:t>
          </a:r>
          <a:r>
            <a:rPr lang="es-GT" dirty="0"/>
            <a:t>}</a:t>
          </a: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s-GT" dirty="0"/>
            <a:t>{</a:t>
          </a:r>
          <a:r>
            <a:rPr lang="es-GT" dirty="0" err="1"/>
            <a:t>bottled</a:t>
          </a:r>
          <a:r>
            <a:rPr lang="es-GT" dirty="0"/>
            <a:t> </a:t>
          </a:r>
          <a:r>
            <a:rPr lang="es-GT" dirty="0" err="1"/>
            <a:t>beer</a:t>
          </a:r>
          <a:r>
            <a:rPr lang="es-GT" dirty="0"/>
            <a:t>, red/</a:t>
          </a:r>
          <a:r>
            <a:rPr lang="es-GT" dirty="0" err="1"/>
            <a:t>blush</a:t>
          </a:r>
          <a:r>
            <a:rPr lang="es-GT" dirty="0"/>
            <a:t> </a:t>
          </a:r>
          <a:r>
            <a:rPr lang="es-GT" dirty="0" err="1"/>
            <a:t>wine</a:t>
          </a:r>
          <a:r>
            <a:rPr lang="es-GT" dirty="0"/>
            <a:t>} =&gt; {</a:t>
          </a:r>
          <a:r>
            <a:rPr lang="es-GT" dirty="0" err="1"/>
            <a:t>liquor</a:t>
          </a:r>
          <a:r>
            <a:rPr lang="es-GT" dirty="0"/>
            <a:t>}</a:t>
          </a:r>
          <a:endParaRPr lang="en-US" dirty="0"/>
        </a:p>
      </dgm:t>
    </dgm:pt>
    <dgm:pt modelId="{EF449C32-A7AE-4099-9E9B-9E2F736A89CE}" type="sibTrans" cxnId="{F226B1C2-5D99-403A-8240-EAD6BD4D8534}">
      <dgm:prSet phldrT="02" phldr="0"/>
      <dgm:spPr/>
      <dgm:t>
        <a:bodyPr/>
        <a:lstStyle/>
        <a:p>
          <a:r>
            <a:rPr lang="en-US"/>
            <a:t>02</a:t>
          </a:r>
        </a:p>
      </dgm:t>
    </dgm:pt>
    <dgm:pt modelId="{2FC75195-FBA1-43DE-85DD-40B4B3A2F1F3}" type="parTrans" cxnId="{F226B1C2-5D99-403A-8240-EAD6BD4D8534}">
      <dgm:prSet/>
      <dgm:spPr/>
      <dgm:t>
        <a:bodyPr/>
        <a:lstStyle/>
        <a:p>
          <a:endParaRPr lang="en-US"/>
        </a:p>
      </dgm:t>
    </dgm:pt>
    <dgm:pt modelId="{9EF41CC5-EF3B-4A6D-8229-3F1333EADFB3}">
      <dgm:prSet/>
      <dgm:spPr/>
      <dgm:t>
        <a:bodyPr/>
        <a:lstStyle/>
        <a:p>
          <a:pPr>
            <a:defRPr cap="all"/>
          </a:pPr>
          <a:r>
            <a:rPr lang="es-GT" dirty="0"/>
            <a:t>{</a:t>
          </a:r>
          <a:r>
            <a:rPr lang="es-GT" dirty="0" err="1"/>
            <a:t>bottled</a:t>
          </a:r>
          <a:r>
            <a:rPr lang="es-GT" dirty="0"/>
            <a:t> </a:t>
          </a:r>
          <a:r>
            <a:rPr lang="es-GT" dirty="0" err="1"/>
            <a:t>beer</a:t>
          </a:r>
          <a:r>
            <a:rPr lang="es-GT" dirty="0"/>
            <a:t>, </a:t>
          </a:r>
          <a:r>
            <a:rPr lang="es-GT" dirty="0" err="1"/>
            <a:t>liquor</a:t>
          </a:r>
          <a:r>
            <a:rPr lang="es-GT" dirty="0"/>
            <a:t>, soda} =&gt; {red/</a:t>
          </a:r>
          <a:r>
            <a:rPr lang="es-GT" dirty="0" err="1"/>
            <a:t>blush</a:t>
          </a:r>
          <a:r>
            <a:rPr lang="es-GT" dirty="0"/>
            <a:t> </a:t>
          </a:r>
          <a:r>
            <a:rPr lang="es-GT" dirty="0" err="1"/>
            <a:t>wine</a:t>
          </a:r>
          <a:r>
            <a:rPr lang="es-GT" dirty="0"/>
            <a:t>}</a:t>
          </a:r>
          <a:endParaRPr lang="en-US" dirty="0"/>
        </a:p>
      </dgm:t>
    </dgm:pt>
    <dgm:pt modelId="{98E6DD7C-B953-4119-9F64-9914E467ECBF}" type="sibTrans" cxnId="{E476EEBC-7C9F-4E07-BD58-1044B9769B64}">
      <dgm:prSet phldrT="03" phldr="0"/>
      <dgm:spPr/>
      <dgm:t>
        <a:bodyPr/>
        <a:lstStyle/>
        <a:p>
          <a:r>
            <a:rPr lang="en-US"/>
            <a:t>03</a:t>
          </a:r>
        </a:p>
      </dgm:t>
    </dgm:pt>
    <dgm:pt modelId="{DAEF1C7D-B0C5-46FA-BED3-8A54E918D3E0}" type="parTrans" cxnId="{E476EEBC-7C9F-4E07-BD58-1044B9769B64}">
      <dgm:prSet/>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custLinFactNeighborX="4399" custLinFactNeighborY="127"/>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s-GT" sz="2600" kern="1200" dirty="0"/>
            <a:t>{</a:t>
          </a:r>
          <a:r>
            <a:rPr lang="es-GT" sz="2600" kern="1200" dirty="0" err="1"/>
            <a:t>bottled</a:t>
          </a:r>
          <a:r>
            <a:rPr lang="es-GT" sz="2600" kern="1200" dirty="0"/>
            <a:t> </a:t>
          </a:r>
          <a:r>
            <a:rPr lang="es-GT" sz="2600" kern="1200" dirty="0" err="1"/>
            <a:t>beer</a:t>
          </a:r>
          <a:r>
            <a:rPr lang="es-GT" sz="2600" kern="1200" dirty="0"/>
            <a:t>, red/</a:t>
          </a:r>
          <a:r>
            <a:rPr lang="es-GT" sz="2600" kern="1200" dirty="0" err="1"/>
            <a:t>blush</a:t>
          </a:r>
          <a:r>
            <a:rPr lang="es-GT" sz="2600" kern="1200" dirty="0"/>
            <a:t> </a:t>
          </a:r>
          <a:r>
            <a:rPr lang="es-GT" sz="2600" kern="1200" dirty="0" err="1"/>
            <a:t>wine</a:t>
          </a:r>
          <a:r>
            <a:rPr lang="es-GT" sz="2600" kern="1200" dirty="0"/>
            <a:t>, soda}=&gt; {</a:t>
          </a:r>
          <a:r>
            <a:rPr lang="es-GT" sz="2600" kern="1200" dirty="0" err="1"/>
            <a:t>liquor</a:t>
          </a:r>
          <a:r>
            <a:rPr lang="es-GT" sz="2600" kern="1200" dirty="0"/>
            <a:t>}</a:t>
          </a:r>
          <a:endParaRPr lang="en-US" sz="2600" kern="1200" dirty="0"/>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s-GT" sz="2600" kern="1200" dirty="0"/>
            <a:t>{</a:t>
          </a:r>
          <a:r>
            <a:rPr lang="es-GT" sz="2600" kern="1200" dirty="0" err="1"/>
            <a:t>bottled</a:t>
          </a:r>
          <a:r>
            <a:rPr lang="es-GT" sz="2600" kern="1200" dirty="0"/>
            <a:t> </a:t>
          </a:r>
          <a:r>
            <a:rPr lang="es-GT" sz="2600" kern="1200" dirty="0" err="1"/>
            <a:t>beer</a:t>
          </a:r>
          <a:r>
            <a:rPr lang="es-GT" sz="2600" kern="1200" dirty="0"/>
            <a:t>, red/</a:t>
          </a:r>
          <a:r>
            <a:rPr lang="es-GT" sz="2600" kern="1200" dirty="0" err="1"/>
            <a:t>blush</a:t>
          </a:r>
          <a:r>
            <a:rPr lang="es-GT" sz="2600" kern="1200" dirty="0"/>
            <a:t> </a:t>
          </a:r>
          <a:r>
            <a:rPr lang="es-GT" sz="2600" kern="1200" dirty="0" err="1"/>
            <a:t>wine</a:t>
          </a:r>
          <a:r>
            <a:rPr lang="es-GT" sz="2600" kern="1200" dirty="0"/>
            <a:t>} =&gt; {</a:t>
          </a:r>
          <a:r>
            <a:rPr lang="es-GT" sz="2600" kern="1200" dirty="0" err="1"/>
            <a:t>liquor</a:t>
          </a:r>
          <a:r>
            <a:rPr lang="es-GT" sz="2600" kern="1200" dirty="0"/>
            <a:t>}</a:t>
          </a:r>
          <a:endParaRPr lang="en-US" sz="2600" kern="1200" dirty="0"/>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7707"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s-GT" sz="2600" kern="1200" dirty="0"/>
            <a:t>{</a:t>
          </a:r>
          <a:r>
            <a:rPr lang="es-GT" sz="2600" kern="1200" dirty="0" err="1"/>
            <a:t>bottled</a:t>
          </a:r>
          <a:r>
            <a:rPr lang="es-GT" sz="2600" kern="1200" dirty="0"/>
            <a:t> </a:t>
          </a:r>
          <a:r>
            <a:rPr lang="es-GT" sz="2600" kern="1200" dirty="0" err="1"/>
            <a:t>beer</a:t>
          </a:r>
          <a:r>
            <a:rPr lang="es-GT" sz="2600" kern="1200" dirty="0"/>
            <a:t>, </a:t>
          </a:r>
          <a:r>
            <a:rPr lang="es-GT" sz="2600" kern="1200" dirty="0" err="1"/>
            <a:t>liquor</a:t>
          </a:r>
          <a:r>
            <a:rPr lang="es-GT" sz="2600" kern="1200" dirty="0"/>
            <a:t>, soda} =&gt; {red/</a:t>
          </a:r>
          <a:r>
            <a:rPr lang="es-GT" sz="2600" kern="1200" dirty="0" err="1"/>
            <a:t>blush</a:t>
          </a:r>
          <a:r>
            <a:rPr lang="es-GT" sz="2600" kern="1200" dirty="0"/>
            <a:t> </a:t>
          </a:r>
          <a:r>
            <a:rPr lang="es-GT" sz="2600" kern="1200" dirty="0" err="1"/>
            <a:t>wine</a:t>
          </a:r>
          <a:r>
            <a:rPr lang="es-GT" sz="2600" kern="1200" dirty="0"/>
            <a:t>}</a:t>
          </a:r>
          <a:endParaRPr lang="en-US" sz="2600" kern="1200" dirty="0"/>
        </a:p>
      </dsp:txBody>
      <dsp:txXfrm>
        <a:off x="7077707"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18/10/2021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18/10/2021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18/10/2021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18/10/2021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microsoft.com/office/2007/relationships/hdphoto" Target="../media/hdphoto1.wdp"/><Relationship Id="rId5" Type="http://schemas.openxmlformats.org/officeDocument/2006/relationships/diagramQuickStyle" Target="../diagrams/quickStyle1.xml"/><Relationship Id="rId10"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Examen </a:t>
            </a:r>
            <a:r>
              <a:rPr lang="en-US" sz="7200" dirty="0" err="1"/>
              <a:t>Parcial</a:t>
            </a:r>
            <a:r>
              <a:rPr lang="en-US" sz="7200" dirty="0"/>
              <a:t> 2:</a:t>
            </a:r>
            <a:br>
              <a:rPr lang="en-US" sz="7200" dirty="0"/>
            </a:br>
            <a:r>
              <a:rPr lang="en-US" sz="7200" dirty="0" err="1"/>
              <a:t>Estrategia</a:t>
            </a:r>
            <a:r>
              <a:rPr lang="en-US" sz="7200" dirty="0"/>
              <a:t> de </a:t>
            </a:r>
            <a:r>
              <a:rPr lang="en-US" sz="7200" dirty="0" err="1"/>
              <a:t>venta</a:t>
            </a:r>
            <a:endParaRPr lang="en-US" sz="7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Por José </a:t>
            </a:r>
            <a:r>
              <a:rPr lang="en-US" sz="2800" dirty="0" err="1"/>
              <a:t>Girón</a:t>
            </a:r>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38D8168-CFED-476B-8071-8FCF4EB48EA0}"/>
              </a:ext>
            </a:extLst>
          </p:cNvPr>
          <p:cNvSpPr>
            <a:spLocks noGrp="1"/>
          </p:cNvSpPr>
          <p:nvPr>
            <p:ph type="title"/>
          </p:nvPr>
        </p:nvSpPr>
        <p:spPr>
          <a:xfrm>
            <a:off x="-571500" y="2800350"/>
            <a:ext cx="5319756" cy="1257300"/>
          </a:xfrm>
        </p:spPr>
        <p:txBody>
          <a:bodyPr/>
          <a:lstStyle/>
          <a:p>
            <a:r>
              <a:rPr lang="en-US" dirty="0" err="1"/>
              <a:t>Dendograma</a:t>
            </a:r>
            <a:endParaRPr lang="en-US" dirty="0"/>
          </a:p>
        </p:txBody>
      </p:sp>
      <p:pic>
        <p:nvPicPr>
          <p:cNvPr id="2" name="Picture 1" descr="Chart&#10;&#10;Description automatically generated">
            <a:extLst>
              <a:ext uri="{FF2B5EF4-FFF2-40B4-BE49-F238E27FC236}">
                <a16:creationId xmlns:a16="http://schemas.microsoft.com/office/drawing/2014/main" id="{751C9E03-C9B9-4351-948D-74E9E5B2D0DD}"/>
              </a:ext>
            </a:extLst>
          </p:cNvPr>
          <p:cNvPicPr>
            <a:picLocks noChangeAspect="1"/>
          </p:cNvPicPr>
          <p:nvPr/>
        </p:nvPicPr>
        <p:blipFill>
          <a:blip r:embed="rId2"/>
          <a:stretch>
            <a:fillRect/>
          </a:stretch>
        </p:blipFill>
        <p:spPr>
          <a:xfrm>
            <a:off x="4295775" y="1056556"/>
            <a:ext cx="7591692" cy="4915620"/>
          </a:xfrm>
          <a:prstGeom prst="rect">
            <a:avLst/>
          </a:prstGeom>
          <a:noFill/>
        </p:spPr>
      </p:pic>
    </p:spTree>
    <p:extLst>
      <p:ext uri="{BB962C8B-B14F-4D97-AF65-F5344CB8AC3E}">
        <p14:creationId xmlns:p14="http://schemas.microsoft.com/office/powerpoint/2010/main" val="11836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38D8168-CFED-476B-8071-8FCF4EB48EA0}"/>
              </a:ext>
            </a:extLst>
          </p:cNvPr>
          <p:cNvSpPr>
            <a:spLocks noGrp="1"/>
          </p:cNvSpPr>
          <p:nvPr>
            <p:ph type="title"/>
          </p:nvPr>
        </p:nvSpPr>
        <p:spPr>
          <a:xfrm>
            <a:off x="-571500" y="2800350"/>
            <a:ext cx="5319756" cy="1257300"/>
          </a:xfrm>
        </p:spPr>
        <p:txBody>
          <a:bodyPr>
            <a:normAutofit fontScale="90000"/>
          </a:bodyPr>
          <a:lstStyle/>
          <a:p>
            <a:r>
              <a:rPr lang="en-US" dirty="0" err="1"/>
              <a:t>Productos</a:t>
            </a:r>
            <a:r>
              <a:rPr lang="en-US" dirty="0"/>
              <a:t> </a:t>
            </a:r>
            <a:br>
              <a:rPr lang="en-US" dirty="0"/>
            </a:br>
            <a:r>
              <a:rPr lang="en-US" dirty="0" err="1"/>
              <a:t>más</a:t>
            </a:r>
            <a:r>
              <a:rPr lang="en-US" dirty="0"/>
              <a:t> </a:t>
            </a:r>
            <a:r>
              <a:rPr lang="en-US" dirty="0" err="1"/>
              <a:t>vendidos</a:t>
            </a:r>
            <a:endParaRPr lang="en-US" dirty="0"/>
          </a:p>
        </p:txBody>
      </p:sp>
      <p:pic>
        <p:nvPicPr>
          <p:cNvPr id="4" name="Picture 3" descr="Chart, bar chart, histogram&#10;&#10;Description automatically generated">
            <a:extLst>
              <a:ext uri="{FF2B5EF4-FFF2-40B4-BE49-F238E27FC236}">
                <a16:creationId xmlns:a16="http://schemas.microsoft.com/office/drawing/2014/main" id="{60E32876-466A-4E44-BE9C-7F57E9388D35}"/>
              </a:ext>
            </a:extLst>
          </p:cNvPr>
          <p:cNvPicPr>
            <a:picLocks noChangeAspect="1"/>
          </p:cNvPicPr>
          <p:nvPr/>
        </p:nvPicPr>
        <p:blipFill>
          <a:blip r:embed="rId2"/>
          <a:stretch>
            <a:fillRect/>
          </a:stretch>
        </p:blipFill>
        <p:spPr>
          <a:xfrm>
            <a:off x="4038600" y="998537"/>
            <a:ext cx="7885315" cy="4860926"/>
          </a:xfrm>
          <a:prstGeom prst="rect">
            <a:avLst/>
          </a:prstGeom>
        </p:spPr>
      </p:pic>
    </p:spTree>
    <p:extLst>
      <p:ext uri="{BB962C8B-B14F-4D97-AF65-F5344CB8AC3E}">
        <p14:creationId xmlns:p14="http://schemas.microsoft.com/office/powerpoint/2010/main" val="12347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err="1"/>
              <a:t>Reglas</a:t>
            </a:r>
            <a:r>
              <a:rPr lang="en-US" dirty="0"/>
              <a:t> de </a:t>
            </a:r>
            <a:r>
              <a:rPr lang="en-US" dirty="0" err="1"/>
              <a:t>asociación</a:t>
            </a:r>
            <a:r>
              <a:rPr lang="en-US" dirty="0"/>
              <a:t> </a:t>
            </a:r>
            <a:r>
              <a:rPr lang="en-US" dirty="0" err="1"/>
              <a:t>relevantes</a:t>
            </a:r>
            <a:endParaRPr lang="en-US" dirty="0"/>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331091169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Beer PNG images">
            <a:extLst>
              <a:ext uri="{FF2B5EF4-FFF2-40B4-BE49-F238E27FC236}">
                <a16:creationId xmlns:a16="http://schemas.microsoft.com/office/drawing/2014/main" id="{B1E485EF-49E4-4110-9859-9081F12D71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262" y="5138237"/>
            <a:ext cx="439337" cy="5574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61D8CD1-583C-403F-80F1-EDE7765031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8599" y="5121407"/>
            <a:ext cx="439337" cy="7068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as Bebidas Gaseosas, Naranja Refresco, Beber imagen png - imagen  transparente descarga gratuita">
            <a:extLst>
              <a:ext uri="{FF2B5EF4-FFF2-40B4-BE49-F238E27FC236}">
                <a16:creationId xmlns:a16="http://schemas.microsoft.com/office/drawing/2014/main" id="{B497277E-2F91-409C-86E7-08D5238E24A7}"/>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424" b="97034" l="10000" r="90000">
                        <a14:foregroundMark x1="41778" y1="4153" x2="55111" y2="4449"/>
                        <a14:foregroundMark x1="49667" y1="15975" x2="51778" y2="5890"/>
                        <a14:foregroundMark x1="56333" y1="9915" x2="55111" y2="11483"/>
                        <a14:foregroundMark x1="60111" y1="8771" x2="58889" y2="12288"/>
                        <a14:foregroundMark x1="62667" y1="14831" x2="42667" y2="9237"/>
                        <a14:foregroundMark x1="42667" y1="9237" x2="48889" y2="13898"/>
                        <a14:foregroundMark x1="40111" y1="10042" x2="45111" y2="14831"/>
                        <a14:foregroundMark x1="57222" y1="10381" x2="50444" y2="508"/>
                        <a14:foregroundMark x1="50444" y1="508" x2="50111" y2="975"/>
                        <a14:foregroundMark x1="61778" y1="7203" x2="52000" y2="45932"/>
                        <a14:foregroundMark x1="52000" y1="45932" x2="28444" y2="49322"/>
                        <a14:foregroundMark x1="28444" y1="49322" x2="67222" y2="48559"/>
                        <a14:foregroundMark x1="67222" y1="48559" x2="43778" y2="53559"/>
                        <a14:foregroundMark x1="43778" y1="53559" x2="23444" y2="68136"/>
                        <a14:foregroundMark x1="23444" y1="68136" x2="18333" y2="77458"/>
                        <a14:foregroundMark x1="18333" y1="77458" x2="31667" y2="96992"/>
                        <a14:foregroundMark x1="31667" y1="96992" x2="70667" y2="93051"/>
                        <a14:foregroundMark x1="41333" y1="5890" x2="35889" y2="5763"/>
                        <a14:foregroundMark x1="63111" y1="7966" x2="64000" y2="17331"/>
                        <a14:foregroundMark x1="64000" y1="17331" x2="63556" y2="18051"/>
                        <a14:foregroundMark x1="64333" y1="9110" x2="62222" y2="17246"/>
                        <a14:foregroundMark x1="42111" y1="7669" x2="38778" y2="15636"/>
                        <a14:foregroundMark x1="34222" y1="9407" x2="38333" y2="13559"/>
                        <a14:foregroundMark x1="34667" y1="9407" x2="35444" y2="10212"/>
                        <a14:foregroundMark x1="37111" y1="13559" x2="34222" y2="8771"/>
                        <a14:foregroundMark x1="35444" y1="13559" x2="34667" y2="9407"/>
                        <a14:foregroundMark x1="36333" y1="41822" x2="21667" y2="52627"/>
                        <a14:foregroundMark x1="21667" y1="52627" x2="53889" y2="50466"/>
                        <a14:foregroundMark x1="53889" y1="50466" x2="74000" y2="45339"/>
                        <a14:foregroundMark x1="74000" y1="45339" x2="80222" y2="52034"/>
                        <a14:foregroundMark x1="79778" y1="49322" x2="57889" y2="44576"/>
                        <a14:foregroundMark x1="57889" y1="44576" x2="81667" y2="45424"/>
                        <a14:foregroundMark x1="81667" y1="45424" x2="70222" y2="45636"/>
                        <a14:foregroundMark x1="55111" y1="44534" x2="80333" y2="43898"/>
                        <a14:foregroundMark x1="80333" y1="43898" x2="82333" y2="43898"/>
                        <a14:foregroundMark x1="25000" y1="45339" x2="25778" y2="43559"/>
                        <a14:foregroundMark x1="48889" y1="92246" x2="56778" y2="97034"/>
                      </a14:backgroundRemoval>
                    </a14:imgEffect>
                  </a14:imgLayer>
                </a14:imgProps>
              </a:ext>
              <a:ext uri="{28A0092B-C50C-407E-A947-70E740481C1C}">
                <a14:useLocalDpi xmlns:a14="http://schemas.microsoft.com/office/drawing/2010/main" val="0"/>
              </a:ext>
            </a:extLst>
          </a:blip>
          <a:srcRect/>
          <a:stretch>
            <a:fillRect/>
          </a:stretch>
        </p:blipFill>
        <p:spPr bwMode="auto">
          <a:xfrm>
            <a:off x="2060749" y="5008845"/>
            <a:ext cx="311173" cy="8161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quor Store Delivery | Texas Liquor Store | Zipps Liquor">
            <a:extLst>
              <a:ext uri="{FF2B5EF4-FFF2-40B4-BE49-F238E27FC236}">
                <a16:creationId xmlns:a16="http://schemas.microsoft.com/office/drawing/2014/main" id="{3320C5B4-1991-4D53-BCBA-7BAAF643D6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4285" y="5008845"/>
            <a:ext cx="1009340" cy="8453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D9ED2F-12D6-4AB3-96B8-151046FAD8F6}"/>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42257" t="-29413" r="-256" b="-2"/>
          <a:stretch/>
        </p:blipFill>
        <p:spPr bwMode="auto">
          <a:xfrm>
            <a:off x="2484735" y="5167198"/>
            <a:ext cx="585402" cy="5286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eer PNG images">
            <a:extLst>
              <a:ext uri="{FF2B5EF4-FFF2-40B4-BE49-F238E27FC236}">
                <a16:creationId xmlns:a16="http://schemas.microsoft.com/office/drawing/2014/main" id="{705AAA5D-6658-46DF-AA92-2B143ED5B4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9406" y="5138237"/>
            <a:ext cx="439337" cy="5574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4E159BB1-00AF-4CD1-9548-CCAEAEE19F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8743" y="5121407"/>
            <a:ext cx="439337" cy="706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Liquor Store Delivery | Texas Liquor Store | Zipps Liquor">
            <a:extLst>
              <a:ext uri="{FF2B5EF4-FFF2-40B4-BE49-F238E27FC236}">
                <a16:creationId xmlns:a16="http://schemas.microsoft.com/office/drawing/2014/main" id="{45263163-1C15-4454-87E6-B9C1A8EA77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02444" y="4979714"/>
            <a:ext cx="1009340" cy="8453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a:extLst>
              <a:ext uri="{FF2B5EF4-FFF2-40B4-BE49-F238E27FC236}">
                <a16:creationId xmlns:a16="http://schemas.microsoft.com/office/drawing/2014/main" id="{183656EA-6960-4198-8B82-063425014BAF}"/>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42257" t="-29413" r="-256" b="-2"/>
          <a:stretch/>
        </p:blipFill>
        <p:spPr bwMode="auto">
          <a:xfrm>
            <a:off x="5992894" y="5138067"/>
            <a:ext cx="585402" cy="5286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Beer PNG images">
            <a:extLst>
              <a:ext uri="{FF2B5EF4-FFF2-40B4-BE49-F238E27FC236}">
                <a16:creationId xmlns:a16="http://schemas.microsoft.com/office/drawing/2014/main" id="{B89E83AA-C9D6-4F3D-9113-373E00CD02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9669" y="5204477"/>
            <a:ext cx="439337" cy="55740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54D1E569-5D86-45E7-B66E-6AC40697CB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55227" y="5055019"/>
            <a:ext cx="439337" cy="706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Las Bebidas Gaseosas, Naranja Refresco, Beber imagen png - imagen  transparente descarga gratuita">
            <a:extLst>
              <a:ext uri="{FF2B5EF4-FFF2-40B4-BE49-F238E27FC236}">
                <a16:creationId xmlns:a16="http://schemas.microsoft.com/office/drawing/2014/main" id="{4625A7D4-22BC-4A90-8B97-FC747B44B1EE}"/>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424" b="97034" l="10000" r="90000">
                        <a14:foregroundMark x1="41778" y1="4153" x2="55111" y2="4449"/>
                        <a14:foregroundMark x1="49667" y1="15975" x2="51778" y2="5890"/>
                        <a14:foregroundMark x1="56333" y1="9915" x2="55111" y2="11483"/>
                        <a14:foregroundMark x1="60111" y1="8771" x2="58889" y2="12288"/>
                        <a14:foregroundMark x1="62667" y1="14831" x2="42667" y2="9237"/>
                        <a14:foregroundMark x1="42667" y1="9237" x2="48889" y2="13898"/>
                        <a14:foregroundMark x1="40111" y1="10042" x2="45111" y2="14831"/>
                        <a14:foregroundMark x1="57222" y1="10381" x2="50444" y2="508"/>
                        <a14:foregroundMark x1="50444" y1="508" x2="50111" y2="975"/>
                        <a14:foregroundMark x1="61778" y1="7203" x2="52000" y2="45932"/>
                        <a14:foregroundMark x1="52000" y1="45932" x2="28444" y2="49322"/>
                        <a14:foregroundMark x1="28444" y1="49322" x2="67222" y2="48559"/>
                        <a14:foregroundMark x1="67222" y1="48559" x2="43778" y2="53559"/>
                        <a14:foregroundMark x1="43778" y1="53559" x2="23444" y2="68136"/>
                        <a14:foregroundMark x1="23444" y1="68136" x2="18333" y2="77458"/>
                        <a14:foregroundMark x1="18333" y1="77458" x2="31667" y2="96992"/>
                        <a14:foregroundMark x1="31667" y1="96992" x2="70667" y2="93051"/>
                        <a14:foregroundMark x1="41333" y1="5890" x2="35889" y2="5763"/>
                        <a14:foregroundMark x1="63111" y1="7966" x2="64000" y2="17331"/>
                        <a14:foregroundMark x1="64000" y1="17331" x2="63556" y2="18051"/>
                        <a14:foregroundMark x1="64333" y1="9110" x2="62222" y2="17246"/>
                        <a14:foregroundMark x1="42111" y1="7669" x2="38778" y2="15636"/>
                        <a14:foregroundMark x1="34222" y1="9407" x2="38333" y2="13559"/>
                        <a14:foregroundMark x1="34667" y1="9407" x2="35444" y2="10212"/>
                        <a14:foregroundMark x1="37111" y1="13559" x2="34222" y2="8771"/>
                        <a14:foregroundMark x1="35444" y1="13559" x2="34667" y2="9407"/>
                        <a14:foregroundMark x1="36333" y1="41822" x2="21667" y2="52627"/>
                        <a14:foregroundMark x1="21667" y1="52627" x2="53889" y2="50466"/>
                        <a14:foregroundMark x1="53889" y1="50466" x2="74000" y2="45339"/>
                        <a14:foregroundMark x1="74000" y1="45339" x2="80222" y2="52034"/>
                        <a14:foregroundMark x1="79778" y1="49322" x2="57889" y2="44576"/>
                        <a14:foregroundMark x1="57889" y1="44576" x2="81667" y2="45424"/>
                        <a14:foregroundMark x1="81667" y1="45424" x2="70222" y2="45636"/>
                        <a14:foregroundMark x1="55111" y1="44534" x2="80333" y2="43898"/>
                        <a14:foregroundMark x1="80333" y1="43898" x2="82333" y2="43898"/>
                        <a14:foregroundMark x1="25000" y1="45339" x2="25778" y2="43559"/>
                        <a14:foregroundMark x1="48889" y1="92246" x2="56778" y2="97034"/>
                      </a14:backgroundRemoval>
                    </a14:imgEffect>
                  </a14:imgLayer>
                </a14:imgProps>
              </a:ext>
              <a:ext uri="{28A0092B-C50C-407E-A947-70E740481C1C}">
                <a14:useLocalDpi xmlns:a14="http://schemas.microsoft.com/office/drawing/2010/main" val="0"/>
              </a:ext>
            </a:extLst>
          </a:blip>
          <a:srcRect/>
          <a:stretch>
            <a:fillRect/>
          </a:stretch>
        </p:blipFill>
        <p:spPr bwMode="auto">
          <a:xfrm>
            <a:off x="9485603" y="4979714"/>
            <a:ext cx="311173" cy="81619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Liquor Store Delivery | Texas Liquor Store | Zipps Liquor">
            <a:extLst>
              <a:ext uri="{FF2B5EF4-FFF2-40B4-BE49-F238E27FC236}">
                <a16:creationId xmlns:a16="http://schemas.microsoft.com/office/drawing/2014/main" id="{6056F50A-BA4B-46C7-B086-B10E366CA5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22920" y="5131440"/>
            <a:ext cx="820060" cy="6868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C5197C8E-7670-496B-BA41-CADF3BD9405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42257" t="-29413" r="-256" b="-2"/>
          <a:stretch/>
        </p:blipFill>
        <p:spPr bwMode="auto">
          <a:xfrm>
            <a:off x="9952130" y="5119426"/>
            <a:ext cx="585402" cy="528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08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10;&#10;Description automatically generated">
            <a:extLst>
              <a:ext uri="{FF2B5EF4-FFF2-40B4-BE49-F238E27FC236}">
                <a16:creationId xmlns:a16="http://schemas.microsoft.com/office/drawing/2014/main" id="{FFA7A08D-25D3-4D68-9DF3-7AB6F8B1FDD2}"/>
              </a:ext>
            </a:extLst>
          </p:cNvPr>
          <p:cNvPicPr>
            <a:picLocks noChangeAspect="1"/>
          </p:cNvPicPr>
          <p:nvPr/>
        </p:nvPicPr>
        <p:blipFill>
          <a:blip r:embed="rId2"/>
          <a:stretch>
            <a:fillRect/>
          </a:stretch>
        </p:blipFill>
        <p:spPr>
          <a:xfrm>
            <a:off x="3010880" y="212068"/>
            <a:ext cx="6514120" cy="6433863"/>
          </a:xfrm>
          <a:prstGeom prst="rect">
            <a:avLst/>
          </a:prstGeom>
        </p:spPr>
      </p:pic>
      <p:pic>
        <p:nvPicPr>
          <p:cNvPr id="3" name="Picture 2" descr="Chart, line chart&#10;&#10;Description automatically generated">
            <a:extLst>
              <a:ext uri="{FF2B5EF4-FFF2-40B4-BE49-F238E27FC236}">
                <a16:creationId xmlns:a16="http://schemas.microsoft.com/office/drawing/2014/main" id="{79B7EA9E-0DB1-4385-BF14-555C0314E41F}"/>
              </a:ext>
            </a:extLst>
          </p:cNvPr>
          <p:cNvPicPr>
            <a:picLocks noChangeAspect="1"/>
          </p:cNvPicPr>
          <p:nvPr/>
        </p:nvPicPr>
        <p:blipFill rotWithShape="1">
          <a:blip r:embed="rId3"/>
          <a:srcRect l="62354" t="45640" r="9787" b="13878"/>
          <a:stretch/>
        </p:blipFill>
        <p:spPr>
          <a:xfrm>
            <a:off x="8934450" y="1590675"/>
            <a:ext cx="1870565" cy="2114550"/>
          </a:xfrm>
          <a:prstGeom prst="rect">
            <a:avLst/>
          </a:prstGeom>
        </p:spPr>
      </p:pic>
      <p:pic>
        <p:nvPicPr>
          <p:cNvPr id="4" name="Picture 3" descr="Chart&#10;&#10;Description automatically generated">
            <a:extLst>
              <a:ext uri="{FF2B5EF4-FFF2-40B4-BE49-F238E27FC236}">
                <a16:creationId xmlns:a16="http://schemas.microsoft.com/office/drawing/2014/main" id="{D3C1503E-5AAE-421D-88E4-53413BB278DD}"/>
              </a:ext>
            </a:extLst>
          </p:cNvPr>
          <p:cNvPicPr>
            <a:picLocks noChangeAspect="1"/>
          </p:cNvPicPr>
          <p:nvPr/>
        </p:nvPicPr>
        <p:blipFill rotWithShape="1">
          <a:blip r:embed="rId4"/>
          <a:srcRect l="19921" t="60463" r="53620" b="7023"/>
          <a:stretch/>
        </p:blipFill>
        <p:spPr>
          <a:xfrm>
            <a:off x="2096480" y="3933824"/>
            <a:ext cx="1828800" cy="2387467"/>
          </a:xfrm>
          <a:prstGeom prst="rect">
            <a:avLst/>
          </a:prstGeom>
        </p:spPr>
      </p:pic>
      <p:pic>
        <p:nvPicPr>
          <p:cNvPr id="5" name="Picture 4" descr="Chart&#10;&#10;Description automatically generated">
            <a:extLst>
              <a:ext uri="{FF2B5EF4-FFF2-40B4-BE49-F238E27FC236}">
                <a16:creationId xmlns:a16="http://schemas.microsoft.com/office/drawing/2014/main" id="{5B255F65-AECA-4151-A91F-DA8CD819B228}"/>
              </a:ext>
            </a:extLst>
          </p:cNvPr>
          <p:cNvPicPr>
            <a:picLocks noChangeAspect="1"/>
          </p:cNvPicPr>
          <p:nvPr/>
        </p:nvPicPr>
        <p:blipFill rotWithShape="1">
          <a:blip r:embed="rId5"/>
          <a:srcRect l="56208" t="52452" r="19243" b="12690"/>
          <a:stretch/>
        </p:blipFill>
        <p:spPr>
          <a:xfrm>
            <a:off x="7305675" y="4335516"/>
            <a:ext cx="1714500" cy="2522484"/>
          </a:xfrm>
          <a:prstGeom prst="rect">
            <a:avLst/>
          </a:prstGeom>
        </p:spPr>
      </p:pic>
    </p:spTree>
    <p:extLst>
      <p:ext uri="{BB962C8B-B14F-4D97-AF65-F5344CB8AC3E}">
        <p14:creationId xmlns:p14="http://schemas.microsoft.com/office/powerpoint/2010/main" val="59229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diagram&#10;&#10;Description automatically generated">
            <a:extLst>
              <a:ext uri="{FF2B5EF4-FFF2-40B4-BE49-F238E27FC236}">
                <a16:creationId xmlns:a16="http://schemas.microsoft.com/office/drawing/2014/main" id="{4A483932-13B7-4D2E-BF16-49E8813E28BF}"/>
              </a:ext>
            </a:extLst>
          </p:cNvPr>
          <p:cNvPicPr>
            <a:picLocks noChangeAspect="1"/>
          </p:cNvPicPr>
          <p:nvPr/>
        </p:nvPicPr>
        <p:blipFill rotWithShape="1">
          <a:blip r:embed="rId2"/>
          <a:srcRect t="7834"/>
          <a:stretch/>
        </p:blipFill>
        <p:spPr>
          <a:xfrm>
            <a:off x="640845" y="2781300"/>
            <a:ext cx="11189017" cy="1415749"/>
          </a:xfrm>
          <a:prstGeom prst="rect">
            <a:avLst/>
          </a:prstGeom>
        </p:spPr>
      </p:pic>
    </p:spTree>
    <p:extLst>
      <p:ext uri="{BB962C8B-B14F-4D97-AF65-F5344CB8AC3E}">
        <p14:creationId xmlns:p14="http://schemas.microsoft.com/office/powerpoint/2010/main" val="39610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E6D4-F588-41CE-AB72-42E83D09A012}"/>
              </a:ext>
            </a:extLst>
          </p:cNvPr>
          <p:cNvSpPr>
            <a:spLocks noGrp="1"/>
          </p:cNvSpPr>
          <p:nvPr>
            <p:ph type="title"/>
          </p:nvPr>
        </p:nvSpPr>
        <p:spPr>
          <a:xfrm>
            <a:off x="913795" y="0"/>
            <a:ext cx="5707899" cy="1675559"/>
          </a:xfrm>
        </p:spPr>
        <p:txBody>
          <a:bodyPr/>
          <a:lstStyle/>
          <a:p>
            <a:r>
              <a:rPr lang="es-GT" sz="5400" dirty="0"/>
              <a:t>Estrategia</a:t>
            </a:r>
          </a:p>
        </p:txBody>
      </p:sp>
      <p:sp>
        <p:nvSpPr>
          <p:cNvPr id="4" name="Text Placeholder 3">
            <a:extLst>
              <a:ext uri="{FF2B5EF4-FFF2-40B4-BE49-F238E27FC236}">
                <a16:creationId xmlns:a16="http://schemas.microsoft.com/office/drawing/2014/main" id="{C7322974-51C5-4A0E-96FF-BD13B1C62B7B}"/>
              </a:ext>
            </a:extLst>
          </p:cNvPr>
          <p:cNvSpPr>
            <a:spLocks noGrp="1"/>
          </p:cNvSpPr>
          <p:nvPr>
            <p:ph type="body" sz="half" idx="2"/>
          </p:nvPr>
        </p:nvSpPr>
        <p:spPr>
          <a:xfrm>
            <a:off x="719091" y="1974849"/>
            <a:ext cx="6267635" cy="4195132"/>
          </a:xfrm>
        </p:spPr>
        <p:txBody>
          <a:bodyPr>
            <a:normAutofit/>
          </a:bodyPr>
          <a:lstStyle/>
          <a:p>
            <a:pPr algn="just"/>
            <a:r>
              <a:rPr lang="es-GT" dirty="0"/>
              <a:t>Ordenando las reglas según el LIFT, sobresale la relación que tienen todos los tipos de bebida entre sí. Y también tomando en cuenta los clúster de clientes formados, se puede reconocer un patrón de comportamiento en las compras de los clientes. Por lo tanto, tomando como referencia la primera regla de asociación ( {</a:t>
            </a:r>
            <a:r>
              <a:rPr lang="es-GT" dirty="0" err="1"/>
              <a:t>bottled</a:t>
            </a:r>
            <a:r>
              <a:rPr lang="es-GT" dirty="0"/>
              <a:t> </a:t>
            </a:r>
            <a:r>
              <a:rPr lang="es-GT" dirty="0" err="1"/>
              <a:t>beer</a:t>
            </a:r>
            <a:r>
              <a:rPr lang="es-GT" dirty="0"/>
              <a:t>, red/</a:t>
            </a:r>
            <a:r>
              <a:rPr lang="es-GT" dirty="0" err="1"/>
              <a:t>blush</a:t>
            </a:r>
            <a:r>
              <a:rPr lang="es-GT" dirty="0"/>
              <a:t> </a:t>
            </a:r>
            <a:r>
              <a:rPr lang="es-GT" dirty="0" err="1"/>
              <a:t>wine</a:t>
            </a:r>
            <a:r>
              <a:rPr lang="es-GT" dirty="0"/>
              <a:t>, soda}=&gt; {</a:t>
            </a:r>
            <a:r>
              <a:rPr lang="es-GT" dirty="0" err="1"/>
              <a:t>liquor</a:t>
            </a:r>
            <a:r>
              <a:rPr lang="es-GT" dirty="0"/>
              <a:t>} ) se le sugiere al centro comercial colocar todas sus bebidas en el mismo pasillo, alcohólicas y no alcohólicas, de esta manera, se estaría maximizando la visión del cliente con los productos que le interesa. Y mejor aún, sería colocar en varios puntos dentro del comercial dentro de </a:t>
            </a:r>
            <a:r>
              <a:rPr lang="es-GT" dirty="0" err="1"/>
              <a:t>minirefris</a:t>
            </a:r>
            <a:r>
              <a:rPr lang="es-GT" dirty="0"/>
              <a:t>, en especial cerca del área de caja, ya que son productos muy populares.</a:t>
            </a:r>
          </a:p>
        </p:txBody>
      </p:sp>
      <p:pic>
        <p:nvPicPr>
          <p:cNvPr id="2050" name="Picture 2" descr="Sweetened beverage - Wikipedia">
            <a:extLst>
              <a:ext uri="{FF2B5EF4-FFF2-40B4-BE49-F238E27FC236}">
                <a16:creationId xmlns:a16="http://schemas.microsoft.com/office/drawing/2014/main" id="{8753E72E-6BA4-45A2-A370-E3C3EC690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938" y="371475"/>
            <a:ext cx="3128252" cy="588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223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{D855A86F-473F-411E-898C-AF433465D454}tf12214701_win32</Template>
  <TotalTime>31</TotalTime>
  <Words>208</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Goudy Old Style</vt:lpstr>
      <vt:lpstr>Wingdings 2</vt:lpstr>
      <vt:lpstr>SlateVTI</vt:lpstr>
      <vt:lpstr>Examen Parcial 2: Estrategia de venta</vt:lpstr>
      <vt:lpstr>Dendograma</vt:lpstr>
      <vt:lpstr>Productos  más vendidos</vt:lpstr>
      <vt:lpstr>Reglas de asociación relevantes</vt:lpstr>
      <vt:lpstr>PowerPoint Presentation</vt:lpstr>
      <vt:lpstr>PowerPoint Presentation</vt:lpstr>
      <vt:lpstr>Estrategia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Parcial 2: Estrategia de venta</dc:title>
  <dc:creator>Jose Giron</dc:creator>
  <cp:lastModifiedBy>Jose Giron</cp:lastModifiedBy>
  <cp:revision>2</cp:revision>
  <dcterms:created xsi:type="dcterms:W3CDTF">2021-10-19T02:34:37Z</dcterms:created>
  <dcterms:modified xsi:type="dcterms:W3CDTF">2021-10-19T03:06:48Z</dcterms:modified>
</cp:coreProperties>
</file>