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31AA4-70EA-48B9-AEB0-6BDA9CD0F499}">
  <a:tblStyle styleId="{55731AA4-70EA-48B9-AEB0-6BDA9CD0F4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44adb4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44adb4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44adb4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44adb4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44adb4c5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44adb4c5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c44adb4c5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c44adb4c5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44adb4c5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44adb4c5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63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44adb4c5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44adb4c5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99127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5818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85817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3773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6555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07428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9018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12842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31887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 layout 4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923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30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178538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439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562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3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52154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71212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25414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0364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4153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41579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033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Examen Final:</a:t>
            </a:r>
            <a:br>
              <a:rPr lang="en" dirty="0"/>
            </a:br>
            <a:r>
              <a:rPr lang="en" dirty="0"/>
              <a:t>Análisis Bancopoli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José Giron 1064718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02750" y="9438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Árbol de decisión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12" name="Google Shape;112;p20"/>
          <p:cNvGraphicFramePr/>
          <p:nvPr>
            <p:extLst>
              <p:ext uri="{D42A27DB-BD31-4B8C-83A1-F6EECF244321}">
                <p14:modId xmlns:p14="http://schemas.microsoft.com/office/powerpoint/2010/main" val="2927987440"/>
              </p:ext>
            </p:extLst>
          </p:nvPr>
        </p:nvGraphicFramePr>
        <p:xfrm>
          <a:off x="413975" y="2348275"/>
          <a:ext cx="2454975" cy="1644300"/>
        </p:xfrm>
        <a:graphic>
          <a:graphicData uri="http://schemas.openxmlformats.org/drawingml/2006/table">
            <a:tbl>
              <a:tblPr>
                <a:noFill/>
                <a:tableStyleId>{55731AA4-70EA-48B9-AEB0-6BDA9CD0F499}</a:tableStyleId>
              </a:tblPr>
              <a:tblGrid>
                <a:gridCol w="81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Predicho</a:t>
                      </a:r>
                      <a:endParaRPr sz="12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750" y="603000"/>
            <a:ext cx="5970250" cy="37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7BF30AD-DF34-47B6-B151-AE5845AC6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81" y="605880"/>
            <a:ext cx="6332795" cy="3931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5D3AD65A-1C2B-4799-92EE-61C31A25495B}"/>
              </a:ext>
            </a:extLst>
          </p:cNvPr>
          <p:cNvSpPr txBox="1">
            <a:spLocks/>
          </p:cNvSpPr>
          <p:nvPr/>
        </p:nvSpPr>
        <p:spPr>
          <a:xfrm>
            <a:off x="302750" y="943850"/>
            <a:ext cx="2566200" cy="8925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9pPr>
          </a:lstStyle>
          <a:p>
            <a:r>
              <a:rPr lang="es-GT" dirty="0" err="1">
                <a:solidFill>
                  <a:schemeClr val="dk1"/>
                </a:solidFill>
              </a:rPr>
              <a:t>Random</a:t>
            </a:r>
            <a:r>
              <a:rPr lang="es-GT" dirty="0">
                <a:solidFill>
                  <a:schemeClr val="dk1"/>
                </a:solidFill>
              </a:rPr>
              <a:t> Forest</a:t>
            </a:r>
          </a:p>
        </p:txBody>
      </p:sp>
      <p:graphicFrame>
        <p:nvGraphicFramePr>
          <p:cNvPr id="8" name="Google Shape;112;p20">
            <a:extLst>
              <a:ext uri="{FF2B5EF4-FFF2-40B4-BE49-F238E27FC236}">
                <a16:creationId xmlns:a16="http://schemas.microsoft.com/office/drawing/2014/main" id="{AC1A6119-E2DA-41E0-8895-013AF86C4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529501"/>
              </p:ext>
            </p:extLst>
          </p:nvPr>
        </p:nvGraphicFramePr>
        <p:xfrm>
          <a:off x="302750" y="2062525"/>
          <a:ext cx="2454975" cy="1644300"/>
        </p:xfrm>
        <a:graphic>
          <a:graphicData uri="http://schemas.openxmlformats.org/drawingml/2006/table">
            <a:tbl>
              <a:tblPr>
                <a:noFill/>
                <a:tableStyleId>{55731AA4-70EA-48B9-AEB0-6BDA9CD0F499}</a:tableStyleId>
              </a:tblPr>
              <a:tblGrid>
                <a:gridCol w="81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Predicho</a:t>
                      </a:r>
                      <a:endParaRPr sz="12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EF7B82C-37F5-463C-997D-8FFFD2BB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66" y="839537"/>
            <a:ext cx="5806184" cy="34644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7317FAF6-4A6F-4FC4-A55D-857BBDA59F62}"/>
              </a:ext>
            </a:extLst>
          </p:cNvPr>
          <p:cNvSpPr txBox="1">
            <a:spLocks/>
          </p:cNvSpPr>
          <p:nvPr/>
        </p:nvSpPr>
        <p:spPr>
          <a:xfrm>
            <a:off x="302750" y="943850"/>
            <a:ext cx="2566200" cy="8925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2"/>
                </a:solidFill>
              </a:defRPr>
            </a:lvl9pPr>
          </a:lstStyle>
          <a:p>
            <a:r>
              <a:rPr lang="es-GT" dirty="0" err="1">
                <a:solidFill>
                  <a:schemeClr val="dk1"/>
                </a:solidFill>
              </a:rPr>
              <a:t>Support</a:t>
            </a:r>
            <a:r>
              <a:rPr lang="es-GT" dirty="0">
                <a:solidFill>
                  <a:schemeClr val="dk1"/>
                </a:solidFill>
              </a:rPr>
              <a:t> Vector Machine</a:t>
            </a:r>
          </a:p>
        </p:txBody>
      </p:sp>
      <p:graphicFrame>
        <p:nvGraphicFramePr>
          <p:cNvPr id="8" name="Google Shape;112;p20">
            <a:extLst>
              <a:ext uri="{FF2B5EF4-FFF2-40B4-BE49-F238E27FC236}">
                <a16:creationId xmlns:a16="http://schemas.microsoft.com/office/drawing/2014/main" id="{DB8F4F0B-4FF8-491D-A8CA-6EA63E01A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28887"/>
              </p:ext>
            </p:extLst>
          </p:nvPr>
        </p:nvGraphicFramePr>
        <p:xfrm>
          <a:off x="302750" y="2062525"/>
          <a:ext cx="2454975" cy="1644300"/>
        </p:xfrm>
        <a:graphic>
          <a:graphicData uri="http://schemas.openxmlformats.org/drawingml/2006/table">
            <a:tbl>
              <a:tblPr>
                <a:noFill/>
                <a:tableStyleId>{55731AA4-70EA-48B9-AEB0-6BDA9CD0F499}</a:tableStyleId>
              </a:tblPr>
              <a:tblGrid>
                <a:gridCol w="81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Predicho</a:t>
                      </a:r>
                      <a:endParaRPr sz="12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B97610CF-DF14-4178-9D83-A9E115B7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3" y="906145"/>
            <a:ext cx="5943600" cy="3331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</a:t>
            </a:r>
            <a:r>
              <a:rPr lang="en-US" dirty="0" err="1"/>
              <a:t>álisis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D0198-C981-4AF7-AEC9-57F81337FA04}"/>
              </a:ext>
            </a:extLst>
          </p:cNvPr>
          <p:cNvSpPr txBox="1"/>
          <p:nvPr/>
        </p:nvSpPr>
        <p:spPr>
          <a:xfrm>
            <a:off x="114300" y="1556086"/>
            <a:ext cx="53006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s-GT" b="1" dirty="0"/>
              <a:t>¿Cuál elegir?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s-GT" b="1" dirty="0"/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s-GT" dirty="0"/>
              <a:t>Al comparar los tres algoritmos, se puede afirmar que el es más efectivo es el </a:t>
            </a:r>
            <a:r>
              <a:rPr lang="es-GT" b="1" dirty="0"/>
              <a:t>SVM, </a:t>
            </a:r>
            <a:r>
              <a:rPr lang="es-GT" dirty="0"/>
              <a:t>ya que no presentó un solo error al observación su matriz de confusión, por lo que es el más eficaz al hacer predicciones.</a:t>
            </a:r>
            <a:endParaRPr lang="es-GT" b="1" dirty="0"/>
          </a:p>
        </p:txBody>
      </p:sp>
      <p:pic>
        <p:nvPicPr>
          <p:cNvPr id="1026" name="Picture 2" descr="Excel for Everyone: Data Analysis Fundamentals | edX">
            <a:extLst>
              <a:ext uri="{FF2B5EF4-FFF2-40B4-BE49-F238E27FC236}">
                <a16:creationId xmlns:a16="http://schemas.microsoft.com/office/drawing/2014/main" id="{DB4B5C99-FD09-4A74-9944-F1438C12D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500187"/>
            <a:ext cx="36004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5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Algoritmos de ML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D0198-C981-4AF7-AEC9-57F81337FA04}"/>
              </a:ext>
            </a:extLst>
          </p:cNvPr>
          <p:cNvSpPr txBox="1"/>
          <p:nvPr/>
        </p:nvSpPr>
        <p:spPr>
          <a:xfrm>
            <a:off x="114300" y="1556086"/>
            <a:ext cx="53006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El algoritmo de machine </a:t>
            </a:r>
            <a:r>
              <a:rPr lang="es-ES" dirty="0" err="1"/>
              <a:t>learning</a:t>
            </a:r>
            <a:r>
              <a:rPr lang="es-ES" dirty="0"/>
              <a:t> a utilizar podría ser el de </a:t>
            </a:r>
            <a:r>
              <a:rPr lang="es-ES" b="1" dirty="0"/>
              <a:t>regresión lineal.</a:t>
            </a:r>
            <a:r>
              <a:rPr lang="es-ES" dirty="0"/>
              <a:t> Este tipo de algoritmo nos permite realizar una predicción  a base de un conjunto de datos, y es especialmente útil para proyectar tendencias. Por lo que en el cálculo del </a:t>
            </a:r>
            <a:r>
              <a:rPr lang="es-ES" dirty="0" err="1"/>
              <a:t>profit</a:t>
            </a:r>
            <a:r>
              <a:rPr lang="es-ES" dirty="0"/>
              <a:t> del cliente, se haría de la siguiente manera: Creando un set de 70% de datos para entrenamiento y 30% para pruebas, con esto se genera el modelo y finalmente se realiza la predicción.</a:t>
            </a:r>
            <a:endParaRPr lang="es-GT" b="1" dirty="0"/>
          </a:p>
        </p:txBody>
      </p:sp>
      <p:pic>
        <p:nvPicPr>
          <p:cNvPr id="1028" name="Picture 4" descr="Machine Learning, cómo hacerlo más eficiente">
            <a:extLst>
              <a:ext uri="{FF2B5EF4-FFF2-40B4-BE49-F238E27FC236}">
                <a16:creationId xmlns:a16="http://schemas.microsoft.com/office/drawing/2014/main" id="{0F61FB28-7F37-4E90-9BFA-CAB5BD29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2025608"/>
            <a:ext cx="3676632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185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 3</vt:lpstr>
      <vt:lpstr>Arial</vt:lpstr>
      <vt:lpstr>Century Gothic</vt:lpstr>
      <vt:lpstr>Ion</vt:lpstr>
      <vt:lpstr>Examen Final: Análisis Bancopoli</vt:lpstr>
      <vt:lpstr>Árbol de decisión</vt:lpstr>
      <vt:lpstr>PowerPoint Presentation</vt:lpstr>
      <vt:lpstr>PowerPoint Presentation</vt:lpstr>
      <vt:lpstr>PowerPoint Presentation</vt:lpstr>
      <vt:lpstr>Análisis</vt:lpstr>
      <vt:lpstr>Algoritmos de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Final: Análisis Bancopoli</dc:title>
  <cp:lastModifiedBy>Jose Giron</cp:lastModifiedBy>
  <cp:revision>2</cp:revision>
  <dcterms:modified xsi:type="dcterms:W3CDTF">2021-11-16T03:59:52Z</dcterms:modified>
</cp:coreProperties>
</file>