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56AB72-4EE5-4156-A1EC-3DF0FE8926A1}">
  <a:tblStyle styleId="{F356AB72-4EE5-4156-A1EC-3DF0FE8926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44adb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44adb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44adb4c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c44adb4c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44adb4c5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c44adb4c5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c44adb4c5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c44adb4c5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c44adb4c5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c44adb4c5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1b94c215d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1b94c215d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705800" y="0"/>
            <a:ext cx="64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5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705800" y="0"/>
            <a:ext cx="64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6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7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-2" y="5085675"/>
            <a:ext cx="9144000" cy="57900"/>
          </a:xfrm>
          <a:prstGeom prst="rect">
            <a:avLst/>
          </a:prstGeom>
          <a:solidFill>
            <a:srgbClr val="C53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0" y="5085676"/>
            <a:ext cx="3048000" cy="579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047999" y="5085676"/>
            <a:ext cx="3048000" cy="579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1002900" y="1018675"/>
            <a:ext cx="7138200" cy="126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b="1" sz="36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b="1" sz="3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b="1" sz="3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b="1" sz="3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b="1" sz="3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b="1" sz="3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b="1" sz="3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b="1" sz="3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b="1" sz="3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002900" y="2535725"/>
            <a:ext cx="7138200" cy="174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José Giron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Diana Marroquin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Karen Paíz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Árbol de decisión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850" y="40550"/>
            <a:ext cx="6543150" cy="510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Árbol de decisión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413975" y="234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{F356AB72-4EE5-4156-A1EC-3DF0FE8926A1}</a:tableStyleId>
              </a:tblPr>
              <a:tblGrid>
                <a:gridCol w="818325"/>
                <a:gridCol w="818325"/>
                <a:gridCol w="818325"/>
              </a:tblGrid>
              <a:tr h="4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Predicho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750" y="603000"/>
            <a:ext cx="5970250" cy="377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</a:t>
            </a:r>
            <a:r>
              <a:rPr lang="en">
                <a:solidFill>
                  <a:schemeClr val="dk1"/>
                </a:solidFill>
              </a:rPr>
              <a:t> forest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250800" y="210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{F356AB72-4EE5-4156-A1EC-3DF0FE8926A1}</a:tableStyleId>
              </a:tblPr>
              <a:tblGrid>
                <a:gridCol w="818325"/>
                <a:gridCol w="818325"/>
                <a:gridCol w="818325"/>
              </a:tblGrid>
              <a:tr h="4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Predicho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775" y="710000"/>
            <a:ext cx="6133425" cy="361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</a:t>
            </a:r>
            <a:endParaRPr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250800" y="210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{F356AB72-4EE5-4156-A1EC-3DF0FE8926A1}</a:tableStyleId>
              </a:tblPr>
              <a:tblGrid>
                <a:gridCol w="787175"/>
                <a:gridCol w="787175"/>
                <a:gridCol w="787175"/>
              </a:tblGrid>
              <a:tr h="4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Predicho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25" y="460125"/>
            <a:ext cx="6226875" cy="413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 de los modelos</a:t>
            </a:r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911500" y="16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{F356AB72-4EE5-4156-A1EC-3DF0FE8926A1}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Árbol de decisions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Presentó dos falsos positivos.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Tiene un aprendizaje en </a:t>
                      </a:r>
                      <a:r>
                        <a:rPr lang="en"/>
                        <a:t>constante aumento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Presentó un falso negativo y un falso positivo.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Su aprendizaje se mantiene </a:t>
                      </a:r>
                      <a:r>
                        <a:rPr lang="en"/>
                        <a:t>constante</a:t>
                      </a:r>
                      <a:r>
                        <a:rPr lang="en"/>
                        <a:t> durante un periodo, se recomienda un mayor set de pruebas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Presentó un falso negativo y un falso positivo.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Los valores falsos se concentran en familias de 3 integrantes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23"/>
          <p:cNvSpPr txBox="1"/>
          <p:nvPr/>
        </p:nvSpPr>
        <p:spPr>
          <a:xfrm>
            <a:off x="1003600" y="3619075"/>
            <a:ext cx="71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02900" y="1018675"/>
            <a:ext cx="7138200" cy="12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1002900" y="2535725"/>
            <a:ext cx="71382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 este caso el Random Forest y SVM presentaron los mismos resultados al momento de clasificar si una familia viajaría basado en sus ingresos y el tamaño de la familia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