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53c25ff49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53c25ff49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53c25ff4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53c25ff4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a:t>
            </a:r>
            <a:endParaRPr/>
          </a:p>
          <a:p>
            <a:pPr indent="0" lvl="0" marL="0" rtl="0" algn="l">
              <a:spcBef>
                <a:spcPts val="0"/>
              </a:spcBef>
              <a:spcAft>
                <a:spcPts val="0"/>
              </a:spcAft>
              <a:buNone/>
            </a:pPr>
            <a:r>
              <a:rPr lang="en"/>
              <a:t>We considered all the stakeholders</a:t>
            </a:r>
            <a:endParaRPr/>
          </a:p>
          <a:p>
            <a:pPr indent="0" lvl="0" marL="0" rtl="0" algn="l">
              <a:spcBef>
                <a:spcPts val="0"/>
              </a:spcBef>
              <a:spcAft>
                <a:spcPts val="0"/>
              </a:spcAft>
              <a:buNone/>
            </a:pPr>
            <a:r>
              <a:rPr lang="en"/>
              <a:t>Noticed a few key barriers to implementing a universal sabbatical program in the real world</a:t>
            </a:r>
            <a:endParaRPr/>
          </a:p>
          <a:p>
            <a:pPr indent="0" lvl="0" marL="0" rtl="0" algn="l">
              <a:spcBef>
                <a:spcPts val="0"/>
              </a:spcBef>
              <a:spcAft>
                <a:spcPts val="0"/>
              </a:spcAft>
              <a:buNone/>
            </a:pPr>
            <a:r>
              <a:rPr lang="en"/>
              <a:t>One was continuity of education for the students, and this concern came from a real music educator who we talked to in Phase 2.</a:t>
            </a:r>
            <a:endParaRPr/>
          </a:p>
          <a:p>
            <a:pPr indent="0" lvl="0" marL="0" rtl="0" algn="l">
              <a:spcBef>
                <a:spcPts val="0"/>
              </a:spcBef>
              <a:spcAft>
                <a:spcPts val="0"/>
              </a:spcAft>
              <a:buNone/>
            </a:pPr>
            <a:r>
              <a:rPr lang="en"/>
              <a:t>The other is...money.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53c25ff4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53c25ff4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a:p>
            <a:pPr indent="-298450" lvl="0" marL="457200" rtl="0" algn="l">
              <a:spcBef>
                <a:spcPts val="0"/>
              </a:spcBef>
              <a:spcAft>
                <a:spcPts val="0"/>
              </a:spcAft>
              <a:buSzPts val="1100"/>
              <a:buChar char="-"/>
            </a:pPr>
            <a:r>
              <a:rPr lang="en"/>
              <a:t>This is our final service map. It represents all of the processes that happen for the different people in our organization. </a:t>
            </a:r>
            <a:endParaRPr/>
          </a:p>
          <a:p>
            <a:pPr indent="-298450" lvl="0" marL="457200" rtl="0" algn="l">
              <a:spcBef>
                <a:spcPts val="0"/>
              </a:spcBef>
              <a:spcAft>
                <a:spcPts val="0"/>
              </a:spcAft>
              <a:buSzPts val="1100"/>
              <a:buChar char="-"/>
            </a:pPr>
            <a:r>
              <a:rPr lang="en"/>
              <a:t>It’s broken up into five phases. </a:t>
            </a:r>
            <a:endParaRPr/>
          </a:p>
          <a:p>
            <a:pPr indent="-298450" lvl="0" marL="457200" rtl="0" algn="l">
              <a:spcBef>
                <a:spcPts val="0"/>
              </a:spcBef>
              <a:spcAft>
                <a:spcPts val="0"/>
              </a:spcAft>
              <a:buSzPts val="1100"/>
              <a:buChar char="-"/>
            </a:pPr>
            <a:r>
              <a:rPr lang="en"/>
              <a:t>We start by setting up partnerships with student teacher institutions and negotiating with the board of education to include sabbaticals in MEs job contracts</a:t>
            </a:r>
            <a:endParaRPr/>
          </a:p>
          <a:p>
            <a:pPr indent="-298450" lvl="0" marL="457200" rtl="0" algn="l">
              <a:spcBef>
                <a:spcPts val="0"/>
              </a:spcBef>
              <a:spcAft>
                <a:spcPts val="0"/>
              </a:spcAft>
              <a:buSzPts val="1100"/>
              <a:buChar char="-"/>
            </a:pPr>
            <a:r>
              <a:rPr lang="en"/>
              <a:t>Once that’s set up, we begin advertising it in public schools. The first place a ME would see this is in the job contract when they are hired. </a:t>
            </a:r>
            <a:endParaRPr/>
          </a:p>
          <a:p>
            <a:pPr indent="-298450" lvl="0" marL="457200" rtl="0" algn="l">
              <a:spcBef>
                <a:spcPts val="0"/>
              </a:spcBef>
              <a:spcAft>
                <a:spcPts val="0"/>
              </a:spcAft>
              <a:buSzPts val="1100"/>
              <a:buChar char="-"/>
            </a:pPr>
            <a:r>
              <a:rPr lang="en"/>
              <a:t>They then have the option to put a portion of their paycheck into our SFME fund. A large account we grow through investments whose profits we use to fund sabbaticals.</a:t>
            </a:r>
            <a:endParaRPr/>
          </a:p>
          <a:p>
            <a:pPr indent="-298450" lvl="0" marL="457200" rtl="0" algn="l">
              <a:spcBef>
                <a:spcPts val="0"/>
              </a:spcBef>
              <a:spcAft>
                <a:spcPts val="0"/>
              </a:spcAft>
              <a:buSzPts val="1100"/>
              <a:buChar char="-"/>
            </a:pPr>
            <a:r>
              <a:rPr lang="en"/>
              <a:t>When they ME wants to take a sabbatical, they would submit a proposal online. Their school’s administration would review it and approve it. A SFME member would find a student teacher to take over for a year at the ME’s school. The ME and student teacher would then co-teach for a year to ensure continuity. </a:t>
            </a:r>
            <a:endParaRPr/>
          </a:p>
          <a:p>
            <a:pPr indent="-298450" lvl="0" marL="457200" rtl="0" algn="l">
              <a:spcBef>
                <a:spcPts val="0"/>
              </a:spcBef>
              <a:spcAft>
                <a:spcPts val="0"/>
              </a:spcAft>
              <a:buSzPts val="1100"/>
              <a:buChar char="-"/>
            </a:pPr>
            <a:r>
              <a:rPr lang="en"/>
              <a:t>The ME goes on sabbatical and grows as an educator and as a person. SFME members would check in during their sabbatical to see how things are going</a:t>
            </a:r>
            <a:endParaRPr/>
          </a:p>
          <a:p>
            <a:pPr indent="-298450" lvl="0" marL="457200" rtl="0" algn="l">
              <a:spcBef>
                <a:spcPts val="0"/>
              </a:spcBef>
              <a:spcAft>
                <a:spcPts val="0"/>
              </a:spcAft>
              <a:buSzPts val="1100"/>
              <a:buChar char="-"/>
            </a:pPr>
            <a:r>
              <a:rPr lang="en"/>
              <a:t>Once they come back, they submit a short representation about how their perspective has changed. </a:t>
            </a:r>
            <a:endParaRPr/>
          </a:p>
          <a:p>
            <a:pPr indent="-298450" lvl="0" marL="457200" rtl="0" algn="l">
              <a:spcBef>
                <a:spcPts val="0"/>
              </a:spcBef>
              <a:spcAft>
                <a:spcPts val="0"/>
              </a:spcAft>
              <a:buSzPts val="1100"/>
              <a:buChar char="-"/>
            </a:pPr>
            <a:r>
              <a:rPr lang="en"/>
              <a:t>By the end, they would have realized a part of themselves they’ve always wanted to and the student-teacher would have a solid recommendation from the school.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53c25ff4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53c25ff4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a:t>
            </a:r>
            <a:endParaRPr/>
          </a:p>
          <a:p>
            <a:pPr indent="-298450" lvl="0" marL="457200" rtl="0" algn="l">
              <a:spcBef>
                <a:spcPts val="0"/>
              </a:spcBef>
              <a:spcAft>
                <a:spcPts val="0"/>
              </a:spcAft>
              <a:buSzPts val="1100"/>
              <a:buChar char="-"/>
            </a:pPr>
            <a:r>
              <a:rPr lang="en"/>
              <a:t>Meet Kriss. She went to music school for performance but is now a music educator at a K-12 public school. </a:t>
            </a:r>
            <a:endParaRPr/>
          </a:p>
          <a:p>
            <a:pPr indent="-298450" lvl="0" marL="457200" rtl="0" algn="l">
              <a:spcBef>
                <a:spcPts val="0"/>
              </a:spcBef>
              <a:spcAft>
                <a:spcPts val="0"/>
              </a:spcAft>
              <a:buSzPts val="1100"/>
              <a:buChar char="-"/>
            </a:pPr>
            <a:r>
              <a:rPr lang="en"/>
              <a:t>She has always wanted to perform, but something happened in her life that resulted in self doubt. </a:t>
            </a:r>
            <a:endParaRPr/>
          </a:p>
          <a:p>
            <a:pPr indent="-298450" lvl="0" marL="457200" rtl="0" algn="l">
              <a:spcBef>
                <a:spcPts val="0"/>
              </a:spcBef>
              <a:spcAft>
                <a:spcPts val="0"/>
              </a:spcAft>
              <a:buSzPts val="1100"/>
              <a:buChar char="-"/>
            </a:pPr>
            <a:r>
              <a:rPr lang="en"/>
              <a:t>She now teaches to share her passion for music. She also gains some validation through her teaching, something she sought through performance</a:t>
            </a:r>
            <a:endParaRPr/>
          </a:p>
          <a:p>
            <a:pPr indent="-298450" lvl="0" marL="457200" rtl="0" algn="l">
              <a:spcBef>
                <a:spcPts val="0"/>
              </a:spcBef>
              <a:spcAft>
                <a:spcPts val="0"/>
              </a:spcAft>
              <a:buSzPts val="1100"/>
              <a:buChar char="-"/>
            </a:pPr>
            <a:r>
              <a:rPr lang="en"/>
              <a:t>Our mission is to inspire music educators to realize their full potential by enabling experiences that lead to self growth.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53c25ff4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53c25ff4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a:t>
            </a:r>
            <a:endParaRPr/>
          </a:p>
          <a:p>
            <a:pPr indent="-298450" lvl="0" marL="457200" rtl="0" algn="l">
              <a:spcBef>
                <a:spcPts val="0"/>
              </a:spcBef>
              <a:spcAft>
                <a:spcPts val="0"/>
              </a:spcAft>
              <a:buSzPts val="1100"/>
              <a:buChar char="-"/>
            </a:pPr>
            <a:r>
              <a:rPr lang="en"/>
              <a:t>We will do this by making sabbaticals for people like Kriss </a:t>
            </a:r>
            <a:r>
              <a:rPr lang="en"/>
              <a:t>accessible</a:t>
            </a:r>
            <a:r>
              <a:rPr lang="en"/>
              <a:t> and part of the job contract. </a:t>
            </a:r>
            <a:endParaRPr/>
          </a:p>
          <a:p>
            <a:pPr indent="-298450" lvl="0" marL="457200" rtl="0" algn="l">
              <a:spcBef>
                <a:spcPts val="0"/>
              </a:spcBef>
              <a:spcAft>
                <a:spcPts val="0"/>
              </a:spcAft>
              <a:buSzPts val="1100"/>
              <a:buChar char="-"/>
            </a:pPr>
            <a:r>
              <a:rPr lang="en"/>
              <a:t>Sabbaticals will give music educators the space to explore for a year without the worry of being successful in performance, and the concerns about money that comes with that.</a:t>
            </a:r>
            <a:endParaRPr/>
          </a:p>
          <a:p>
            <a:pPr indent="-298450" lvl="0" marL="457200" rtl="0" algn="l">
              <a:spcBef>
                <a:spcPts val="0"/>
              </a:spcBef>
              <a:spcAft>
                <a:spcPts val="0"/>
              </a:spcAft>
              <a:buSzPts val="1100"/>
              <a:buChar char="-"/>
            </a:pPr>
            <a:r>
              <a:rPr lang="en"/>
              <a:t>Sabbaticals exist now for the precious few -- they are not universal in higher ed and are extremely rare in grade schools.</a:t>
            </a:r>
            <a:endParaRPr/>
          </a:p>
          <a:p>
            <a:pPr indent="-298450" lvl="0" marL="457200" rtl="0" algn="l">
              <a:spcBef>
                <a:spcPts val="0"/>
              </a:spcBef>
              <a:spcAft>
                <a:spcPts val="0"/>
              </a:spcAft>
              <a:buSzPts val="1100"/>
              <a:buChar char="-"/>
            </a:pPr>
            <a:r>
              <a:rPr lang="en"/>
              <a:t>We propose that sabbaticals will be particularly impactful for music educators, many of whom followed a similar journey in coming to music education.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53c25ff49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53c25ff49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Jocelyn</a:t>
            </a:r>
            <a:endParaRPr/>
          </a:p>
          <a:p>
            <a:pPr indent="0" lvl="0" marL="0" rtl="0" algn="l">
              <a:spcBef>
                <a:spcPts val="0"/>
              </a:spcBef>
              <a:spcAft>
                <a:spcPts val="0"/>
              </a:spcAft>
              <a:buNone/>
            </a:pPr>
            <a:r>
              <a:rPr lang="en"/>
              <a:t>As mentioned before, Kriss’ passion for music and self-doubt drives her to music education. Once she has reach retirement, she wishes she had performed more in her life.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her sabbatical, she’s able to perform, or compose or write, or do whatever </a:t>
            </a:r>
            <a:endParaRPr/>
          </a:p>
          <a:p>
            <a:pPr indent="-298450" lvl="0" marL="457200" rtl="0" algn="l">
              <a:spcBef>
                <a:spcPts val="0"/>
              </a:spcBef>
              <a:spcAft>
                <a:spcPts val="0"/>
              </a:spcAft>
              <a:buSzPts val="1100"/>
              <a:buChar char="-"/>
            </a:pPr>
            <a:r>
              <a:rPr lang="en"/>
              <a:t>Give real stories from our real users</a:t>
            </a:r>
            <a:endParaRPr/>
          </a:p>
          <a:p>
            <a:pPr indent="-298450" lvl="1" marL="914400" rtl="0" algn="l">
              <a:spcBef>
                <a:spcPts val="0"/>
              </a:spcBef>
              <a:spcAft>
                <a:spcPts val="0"/>
              </a:spcAft>
              <a:buSzPts val="1100"/>
              <a:buChar char="-"/>
            </a:pPr>
            <a:r>
              <a:rPr lang="en"/>
              <a:t>Users like Carrie would have appreciated to perform</a:t>
            </a:r>
            <a:endParaRPr/>
          </a:p>
          <a:p>
            <a:pPr indent="-298450" lvl="1" marL="914400" rtl="0" algn="l">
              <a:spcBef>
                <a:spcPts val="0"/>
              </a:spcBef>
              <a:spcAft>
                <a:spcPts val="0"/>
              </a:spcAft>
              <a:buSzPts val="1100"/>
              <a:buChar char="-"/>
            </a:pPr>
            <a:r>
              <a:rPr lang="en">
                <a:solidFill>
                  <a:schemeClr val="dk1"/>
                </a:solidFill>
              </a:rPr>
              <a:t>J</a:t>
            </a:r>
            <a:r>
              <a:rPr lang="en">
                <a:solidFill>
                  <a:schemeClr val="dk1"/>
                </a:solidFill>
              </a:rPr>
              <a:t>anet would compose, perform AND write a book</a:t>
            </a:r>
            <a:endParaRPr/>
          </a:p>
          <a:p>
            <a:pPr indent="0" lvl="0" marL="0" rtl="0" algn="l">
              <a:spcBef>
                <a:spcPts val="0"/>
              </a:spcBef>
              <a:spcAft>
                <a:spcPts val="0"/>
              </a:spcAft>
              <a:buNone/>
            </a:pPr>
            <a:r>
              <a:rPr lang="en"/>
              <a:t>Once she has explored outside of her career, she is able to come back and apply her wonderful experiences to the classroom. Once she retires, there she will be satisfied with her career and her ability to perform.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53c25ff4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53c25ff4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a:p>
            <a:pPr indent="0" lvl="0" marL="0" rtl="0" algn="l">
              <a:spcBef>
                <a:spcPts val="0"/>
              </a:spcBef>
              <a:spcAft>
                <a:spcPts val="0"/>
              </a:spcAft>
              <a:buNone/>
            </a:pPr>
            <a:r>
              <a:rPr lang="en"/>
              <a:t>Our solution/prototype is an organization called Sabbatical for M.E. (where me stands for music educator)  that spreads awareness about </a:t>
            </a:r>
            <a:r>
              <a:rPr lang="en"/>
              <a:t>sabbaticals</a:t>
            </a:r>
            <a:r>
              <a:rPr lang="en"/>
              <a:t> as a necessary option that educators should have. It also </a:t>
            </a:r>
            <a:r>
              <a:rPr lang="en"/>
              <a:t>facilitates</a:t>
            </a:r>
            <a:r>
              <a:rPr lang="en"/>
              <a:t> the structure behind implementing a </a:t>
            </a:r>
            <a:r>
              <a:rPr lang="en"/>
              <a:t>sabbatical</a:t>
            </a:r>
            <a:r>
              <a:rPr lang="en"/>
              <a:t>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6cf5de7d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6cf5de7d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a:p>
            <a:pPr indent="-298450" lvl="0" marL="457200" rtl="0" algn="l">
              <a:spcBef>
                <a:spcPts val="0"/>
              </a:spcBef>
              <a:spcAft>
                <a:spcPts val="0"/>
              </a:spcAft>
              <a:buSzPts val="1100"/>
              <a:buChar char="-"/>
            </a:pPr>
            <a:r>
              <a:rPr lang="en"/>
              <a:t>For someone like lifestyle laurel who is hopeless in that they are unable to perform anymore, a </a:t>
            </a:r>
            <a:r>
              <a:rPr lang="en"/>
              <a:t>sabbatical</a:t>
            </a:r>
            <a:r>
              <a:rPr lang="en"/>
              <a:t> gives them the freedom to do so, once again giving them the performance validation they have been lacking.</a:t>
            </a:r>
            <a:endParaRPr/>
          </a:p>
          <a:p>
            <a:pPr indent="-298450" lvl="0" marL="457200" rtl="0" algn="l">
              <a:spcBef>
                <a:spcPts val="0"/>
              </a:spcBef>
              <a:spcAft>
                <a:spcPts val="0"/>
              </a:spcAft>
              <a:buSzPts val="1100"/>
              <a:buChar char="-"/>
            </a:pPr>
            <a:r>
              <a:rPr lang="en"/>
              <a:t>Or someone like uplifting Uziah who given this opportunity can pursue higher education in musical teaching or go out to hold workshops and bring the insights from these experiences back to their kids, showing them what opportunities lie outside their community.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53c25ff4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53c25ff4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a:p>
            <a:pPr indent="0" lvl="0" marL="0" rtl="0" algn="l">
              <a:spcBef>
                <a:spcPts val="0"/>
              </a:spcBef>
              <a:spcAft>
                <a:spcPts val="0"/>
              </a:spcAft>
              <a:buNone/>
            </a:pPr>
            <a:r>
              <a:rPr lang="en"/>
              <a:t>This is the brochure we made which is used to advertise our service, which could be handed out to music educators and philanthropists in the real world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53c25ff49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53c25ff49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a:p>
            <a:pPr indent="0" lvl="0" marL="0" rtl="0" algn="l">
              <a:spcBef>
                <a:spcPts val="0"/>
              </a:spcBef>
              <a:spcAft>
                <a:spcPts val="0"/>
              </a:spcAft>
              <a:buNone/>
            </a:pPr>
            <a:r>
              <a:rPr lang="en"/>
              <a:t>We provide three services, the sponsorship program, SMFE Fund Program, and the Filling Your Spot Program, which we will elaborate on soon. The music educators who are interested in taking a sabbatical would now be able to easily learn of our programs.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53c25ff4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3c25ff4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a:t>
            </a:r>
            <a:endParaRPr/>
          </a:p>
          <a:p>
            <a:pPr indent="0" lvl="0" marL="0" rtl="0" algn="l">
              <a:spcBef>
                <a:spcPts val="0"/>
              </a:spcBef>
              <a:spcAft>
                <a:spcPts val="0"/>
              </a:spcAft>
              <a:buNone/>
            </a:pPr>
            <a:r>
              <a:rPr lang="en"/>
              <a:t>Alright, since we have some time left, now let’s get into the weeds.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4443" l="0" r="0" t="0"/>
          <a:stretch/>
        </p:blipFill>
        <p:spPr>
          <a:xfrm>
            <a:off x="-4075" y="228600"/>
            <a:ext cx="9152153" cy="49149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1012450" y="85375"/>
            <a:ext cx="6707685" cy="4838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152400" y="152400"/>
            <a:ext cx="8839199" cy="47325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209025" y="-1185650"/>
            <a:ext cx="7838453" cy="4447024"/>
          </a:xfrm>
          <a:prstGeom prst="rect">
            <a:avLst/>
          </a:prstGeom>
          <a:noFill/>
          <a:ln>
            <a:noFill/>
          </a:ln>
        </p:spPr>
      </p:pic>
      <p:pic>
        <p:nvPicPr>
          <p:cNvPr id="60" name="Google Shape;60;p14"/>
          <p:cNvPicPr preferRelativeResize="0"/>
          <p:nvPr/>
        </p:nvPicPr>
        <p:blipFill>
          <a:blip r:embed="rId4">
            <a:alphaModFix/>
          </a:blip>
          <a:stretch>
            <a:fillRect/>
          </a:stretch>
        </p:blipFill>
        <p:spPr>
          <a:xfrm>
            <a:off x="2679450" y="1358400"/>
            <a:ext cx="3785100" cy="378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044350" y="-158350"/>
            <a:ext cx="7754175" cy="4399202"/>
          </a:xfrm>
          <a:prstGeom prst="rect">
            <a:avLst/>
          </a:prstGeom>
          <a:noFill/>
          <a:ln>
            <a:noFill/>
          </a:ln>
        </p:spPr>
      </p:pic>
      <p:sp>
        <p:nvSpPr>
          <p:cNvPr id="66" name="Google Shape;66;p15"/>
          <p:cNvSpPr txBox="1"/>
          <p:nvPr>
            <p:ph idx="4294967295" type="title"/>
          </p:nvPr>
        </p:nvSpPr>
        <p:spPr>
          <a:xfrm>
            <a:off x="1202875" y="2479450"/>
            <a:ext cx="730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45765"/>
                </a:solidFill>
                <a:latin typeface="Avenir"/>
                <a:ea typeface="Avenir"/>
                <a:cs typeface="Avenir"/>
                <a:sym typeface="Avenir"/>
              </a:rPr>
              <a:t>Universal sabbaticals for music educators</a:t>
            </a:r>
            <a:endParaRPr sz="3000">
              <a:solidFill>
                <a:srgbClr val="345765"/>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52400" y="212950"/>
            <a:ext cx="8839200" cy="45050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381300" y="0"/>
            <a:ext cx="8528850"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1297968" y="0"/>
            <a:ext cx="6548065"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9"/>
          <p:cNvPicPr preferRelativeResize="0"/>
          <p:nvPr/>
        </p:nvPicPr>
        <p:blipFill>
          <a:blip r:embed="rId3">
            <a:alphaModFix/>
          </a:blip>
          <a:stretch>
            <a:fillRect/>
          </a:stretch>
        </p:blipFill>
        <p:spPr>
          <a:xfrm>
            <a:off x="1512238" y="207386"/>
            <a:ext cx="6119520" cy="47287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20"/>
          <p:cNvPicPr preferRelativeResize="0"/>
          <p:nvPr/>
        </p:nvPicPr>
        <p:blipFill>
          <a:blip r:embed="rId3">
            <a:alphaModFix/>
          </a:blip>
          <a:stretch>
            <a:fillRect/>
          </a:stretch>
        </p:blipFill>
        <p:spPr>
          <a:xfrm>
            <a:off x="1441075" y="152400"/>
            <a:ext cx="6261844" cy="48386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1"/>
          <p:cNvPicPr preferRelativeResize="0"/>
          <p:nvPr/>
        </p:nvPicPr>
        <p:blipFill>
          <a:blip r:embed="rId3">
            <a:alphaModFix/>
          </a:blip>
          <a:stretch>
            <a:fillRect/>
          </a:stretch>
        </p:blipFill>
        <p:spPr>
          <a:xfrm>
            <a:off x="564200" y="152400"/>
            <a:ext cx="8528850"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