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26" r:id="rId1"/>
  </p:sldMasterIdLst>
  <p:notesMasterIdLst>
    <p:notesMasterId r:id="rId13"/>
  </p:notesMasterIdLst>
  <p:sldIdLst>
    <p:sldId id="267" r:id="rId2"/>
    <p:sldId id="300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0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187"/>
    <a:srgbClr val="0EA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7"/>
    <p:restoredTop sz="77287"/>
  </p:normalViewPr>
  <p:slideViewPr>
    <p:cSldViewPr snapToGrid="0" snapToObjects="1">
      <p:cViewPr varScale="1">
        <p:scale>
          <a:sx n="82" d="100"/>
          <a:sy n="82" d="100"/>
        </p:scale>
        <p:origin x="199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9EA91-5672-EB4B-BCEA-7BFBDA00FDBD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EB1AD-A0FE-8144-A476-BAC1A7A40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99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B1AD-A0FE-8144-A476-BAC1A7A403A6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6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B1AD-A0FE-8144-A476-BAC1A7A403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99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B1AD-A0FE-8144-A476-BAC1A7A403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00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B1AD-A0FE-8144-A476-BAC1A7A403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2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A38-21C0-BB40-8425-E730C909C2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A38-21C0-BB40-8425-E730C909C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A38-21C0-BB40-8425-E730C909C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A38-21C0-BB40-8425-E730C909C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A38-21C0-BB40-8425-E730C909C2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A38-21C0-BB40-8425-E730C909C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11/1/2016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A38-21C0-BB40-8425-E730C909C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A38-21C0-BB40-8425-E730C909C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11/1/2016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A38-21C0-BB40-8425-E730C909C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11/1/2016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955A38-21C0-BB40-8425-E730C909C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A38-21C0-BB40-8425-E730C909C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11/1/2016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5955A38-21C0-BB40-8425-E730C909C2F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47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Tree &amp; Random Forest Tree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0EA64-9D9F-324D-871B-C7A7CAA0EF01}" type="datetime1">
              <a:rPr lang="en-US" smtClean="0"/>
              <a:t>10/28/2017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1384-82AE-F84E-8EBC-F3E1F879C9E0}" type="slidenum">
              <a:rPr lang="en-US" smtClean="0"/>
              <a:t>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912" y="271123"/>
            <a:ext cx="1350283" cy="97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9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 Forest Tree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C372-30F8-294D-90C7-A58DB896D059}" type="datetime1">
              <a:rPr lang="en-US" smtClean="0"/>
              <a:t>10/28/2017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1384-82AE-F84E-8EBC-F3E1F879C9E0}" type="slidenum">
              <a:rPr lang="en-US" smtClean="0"/>
              <a:t>9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B75D7-D175-4A1A-8375-B6FDE13D1BD8}"/>
              </a:ext>
            </a:extLst>
          </p:cNvPr>
          <p:cNvSpPr txBox="1"/>
          <p:nvPr/>
        </p:nvSpPr>
        <p:spPr>
          <a:xfrm>
            <a:off x="1242646" y="1793397"/>
            <a:ext cx="97184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Ensemble Model of</a:t>
            </a:r>
            <a:r>
              <a:rPr lang="zh-CN" altLang="en-US" sz="2000" dirty="0"/>
              <a:t> </a:t>
            </a:r>
            <a:r>
              <a:rPr lang="en-US" altLang="zh-CN" sz="2000" dirty="0"/>
              <a:t>Decision</a:t>
            </a:r>
            <a:r>
              <a:rPr lang="zh-CN" altLang="en-US" sz="2000" dirty="0"/>
              <a:t> </a:t>
            </a:r>
            <a:r>
              <a:rPr lang="en-US" altLang="zh-CN" sz="2000" dirty="0"/>
              <a:t>Trees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Randomly select subset of datasets and features when training a 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Average the results from all the trees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BF4A44-9871-4729-8737-446D8FC6B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738" y="2519784"/>
            <a:ext cx="4836942" cy="369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77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 of Decision Tress &amp; Random Forest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C372-30F8-294D-90C7-A58DB896D059}" type="datetime1">
              <a:rPr lang="en-US" smtClean="0"/>
              <a:t>10/28/2017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1384-82AE-F84E-8EBC-F3E1F879C9E0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3014C-7B43-4772-B0CF-AAF00A320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468" y="2068302"/>
            <a:ext cx="5146963" cy="388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5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Decision Tree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C372-30F8-294D-90C7-A58DB896D059}" type="datetime1">
              <a:rPr lang="en-US" smtClean="0"/>
              <a:t>10/28/2017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1384-82AE-F84E-8EBC-F3E1F879C9E0}" type="slidenum">
              <a:rPr lang="en-US" smtClean="0"/>
              <a:t>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B75D7-D175-4A1A-8375-B6FDE13D1BD8}"/>
              </a:ext>
            </a:extLst>
          </p:cNvPr>
          <p:cNvSpPr txBox="1"/>
          <p:nvPr/>
        </p:nvSpPr>
        <p:spPr>
          <a:xfrm>
            <a:off x="1242646" y="1793397"/>
            <a:ext cx="97184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supervised Learning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Consists of root node, decision node and lead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Three steps to consider: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In which feature to split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How to split on the selected features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When to stop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E1A7D6-8953-462B-AA69-BBE2D2A64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592" y="2762893"/>
            <a:ext cx="4113088" cy="304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9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Metrics for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Gini impurity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Information gain</a:t>
            </a:r>
          </a:p>
          <a:p>
            <a:endParaRPr lang="en-US" dirty="0"/>
          </a:p>
          <a:p>
            <a:r>
              <a:rPr lang="en-US" dirty="0"/>
              <a:t>Regression</a:t>
            </a:r>
          </a:p>
          <a:p>
            <a:endParaRPr lang="en-US" dirty="0"/>
          </a:p>
          <a:p>
            <a:pPr lvl="1"/>
            <a:r>
              <a:rPr lang="en-US" dirty="0"/>
              <a:t>Mean square error	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A38-21C0-BB40-8425-E730C909C2F3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940" y="2710182"/>
            <a:ext cx="2679700" cy="495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940" y="3362114"/>
            <a:ext cx="2832100" cy="495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8670" y="2697340"/>
            <a:ext cx="27178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5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Gini impurity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459418"/>
              </p:ext>
            </p:extLst>
          </p:nvPr>
        </p:nvGraphicFramePr>
        <p:xfrm>
          <a:off x="1188402" y="1945923"/>
          <a:ext cx="413035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5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5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  <a:r>
                        <a:rPr lang="en-US" baseline="0" dirty="0"/>
                        <a:t> value (X1)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A38-21C0-BB40-8425-E730C909C2F3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18760" y="1888044"/>
            <a:ext cx="5227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split at 3.5, there will be two nodes</a:t>
            </a:r>
          </a:p>
          <a:p>
            <a:endParaRPr lang="en-US" dirty="0"/>
          </a:p>
          <a:p>
            <a:r>
              <a:rPr lang="en-US" dirty="0"/>
              <a:t>Before split:</a:t>
            </a:r>
          </a:p>
          <a:p>
            <a:r>
              <a:rPr lang="en-US" dirty="0"/>
              <a:t>	P(A) = 0.50, P(B) = 0.50</a:t>
            </a:r>
          </a:p>
          <a:p>
            <a:endParaRPr lang="en-US" dirty="0"/>
          </a:p>
          <a:p>
            <a:r>
              <a:rPr lang="en-US" dirty="0"/>
              <a:t>After split: </a:t>
            </a:r>
          </a:p>
          <a:p>
            <a:pPr lvl="2"/>
            <a:r>
              <a:rPr lang="en-US" dirty="0"/>
              <a:t>Node 1: A, B, A.    P(A) = 0.67, P(B) = 0.33</a:t>
            </a:r>
          </a:p>
          <a:p>
            <a:pPr lvl="2"/>
            <a:r>
              <a:rPr lang="en-US" dirty="0"/>
              <a:t>Node 2: B, B, A.    P(A) = 0.33, P(B) = 0.67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8402" y="4788055"/>
            <a:ext cx="10683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Gini impurity (gain)</a:t>
            </a:r>
          </a:p>
          <a:p>
            <a:endParaRPr lang="en-US" dirty="0"/>
          </a:p>
          <a:p>
            <a:r>
              <a:rPr lang="en-US" dirty="0"/>
              <a:t>Before: 	(all nodes) P(A) * (1-P(A)) + P(B) * (1-P(B)) = 0.5*0.5+0.5*0.5=0.5</a:t>
            </a:r>
          </a:p>
          <a:p>
            <a:r>
              <a:rPr lang="en-US" dirty="0"/>
              <a:t>After: 	(% node 1) P(A) * (1-P(A)) + P(B) * (1-P(B)) + (% node 2) P(A) * (1-P(A)) + P(B) * (1-P(B)) = </a:t>
            </a:r>
          </a:p>
          <a:p>
            <a:r>
              <a:rPr lang="en-US" dirty="0"/>
              <a:t>		0.5 * (0.67 * 0.33 + 0.33 * 0.67) + 0.5 * (0.33 * 0.67 + 0.67 * 0.33)  = </a:t>
            </a:r>
            <a:r>
              <a:rPr lang="nb-NO" dirty="0"/>
              <a:t>0.4422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65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Information gain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3524060"/>
              </p:ext>
            </p:extLst>
          </p:nvPr>
        </p:nvGraphicFramePr>
        <p:xfrm>
          <a:off x="1188402" y="1922395"/>
          <a:ext cx="413035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5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5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  <a:r>
                        <a:rPr lang="en-US" baseline="0" dirty="0"/>
                        <a:t> value (X1)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A38-21C0-BB40-8425-E730C909C2F3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14060" y="1922395"/>
            <a:ext cx="5227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split at 3.5, there will be two nodes</a:t>
            </a:r>
          </a:p>
          <a:p>
            <a:endParaRPr lang="en-US" dirty="0"/>
          </a:p>
          <a:p>
            <a:r>
              <a:rPr lang="en-US" dirty="0"/>
              <a:t>Before split:</a:t>
            </a:r>
          </a:p>
          <a:p>
            <a:r>
              <a:rPr lang="en-US" dirty="0"/>
              <a:t>	P(A) = 0.50, P(B) = 0.50</a:t>
            </a:r>
          </a:p>
          <a:p>
            <a:endParaRPr lang="en-US" dirty="0"/>
          </a:p>
          <a:p>
            <a:r>
              <a:rPr lang="en-US" dirty="0"/>
              <a:t>After split: </a:t>
            </a:r>
          </a:p>
          <a:p>
            <a:pPr lvl="2"/>
            <a:r>
              <a:rPr lang="en-US" dirty="0"/>
              <a:t>Node 1: A, B, A.    P(A) = 0.67, P(B) = 0.33</a:t>
            </a:r>
          </a:p>
          <a:p>
            <a:pPr lvl="2"/>
            <a:r>
              <a:rPr lang="en-US" dirty="0"/>
              <a:t>Node 2: B, B, A.    P(A) = 0.33, P(B) = 0.67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7280" y="4718755"/>
            <a:ext cx="10683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Information gain</a:t>
            </a:r>
          </a:p>
          <a:p>
            <a:endParaRPr lang="en-US" dirty="0"/>
          </a:p>
          <a:p>
            <a:r>
              <a:rPr lang="en-US" dirty="0"/>
              <a:t>Before: 	-P(A) * log(P(A)) - P(B) * log(P(B)) = - 0.5 * log(0.5) </a:t>
            </a:r>
            <a:r>
              <a:rPr lang="mr-IN" dirty="0"/>
              <a:t>–</a:t>
            </a:r>
            <a:r>
              <a:rPr lang="en-US" dirty="0"/>
              <a:t> 0.5 * log(0.5) = </a:t>
            </a:r>
            <a:r>
              <a:rPr lang="nb-NO" dirty="0"/>
              <a:t>0.693</a:t>
            </a:r>
            <a:endParaRPr lang="en-US" dirty="0"/>
          </a:p>
          <a:p>
            <a:r>
              <a:rPr lang="en-US" dirty="0"/>
              <a:t>After: 	(% node 1) -P(A) * log(P(A)) - P(B) * log(P(B)) + (% node 2) -P(A) * log(P(A)) - P(B) * log(P(B)) = </a:t>
            </a:r>
          </a:p>
          <a:p>
            <a:r>
              <a:rPr lang="en-US" dirty="0"/>
              <a:t>		0.5 * (-0.67 * log(0.67) - 0.33 * log(0.33) -0.67 * log(0.67) - 0.33 * log(0.33))  = 0.634</a:t>
            </a:r>
          </a:p>
        </p:txBody>
      </p:sp>
    </p:spTree>
    <p:extLst>
      <p:ext uri="{BB962C8B-B14F-4D97-AF65-F5344CB8AC3E}">
        <p14:creationId xmlns:p14="http://schemas.microsoft.com/office/powerpoint/2010/main" val="1271009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where to split? (use Gini)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472440" y="1918524"/>
          <a:ext cx="16611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A38-21C0-BB40-8425-E730C909C2F3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33415" y="1918524"/>
            <a:ext cx="887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can happen on: 1.5, 2.5, 3.5, 4.5, 5.5. 	Before split: P(A) = 0.50, P(B) = 0.50</a:t>
            </a:r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333415" y="2564855"/>
          <a:ext cx="9264224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6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16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Node 1</a:t>
                      </a:r>
                      <a:r>
                        <a:rPr lang="en-US" baseline="0" dirty="0"/>
                        <a:t> &amp; 2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Gini 1 &amp;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Gain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PA=1.0,PB=0.0,</a:t>
                      </a:r>
                      <a:r>
                        <a:rPr lang="en-US" baseline="0" dirty="0"/>
                        <a:t> N=1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PA=0.4,PB=0.6, N=5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1/6 * 0 + 5/6 * </a:t>
                      </a:r>
                      <a:r>
                        <a:rPr lang="nb-NO" dirty="0"/>
                        <a:t>0.48 = 0.40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 </a:t>
                      </a:r>
                      <a:r>
                        <a:rPr lang="mr-IN" dirty="0"/>
                        <a:t>–</a:t>
                      </a:r>
                      <a:r>
                        <a:rPr lang="en-US" dirty="0"/>
                        <a:t> 0.4 = 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PA=0.5,PB=0.5, N=2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PA=0.5,PB=0.5, N=4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2/6</a:t>
                      </a:r>
                      <a:r>
                        <a:rPr lang="en-US" baseline="0" dirty="0"/>
                        <a:t> * 0.5 + 4/6 * 0.5 = 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 </a:t>
                      </a:r>
                      <a:r>
                        <a:rPr lang="mr-IN" dirty="0"/>
                        <a:t>–</a:t>
                      </a:r>
                      <a:r>
                        <a:rPr lang="en-US" dirty="0"/>
                        <a:t> 0.5 = 0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PA=2/3,PB=1/3, N=3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PA=1/3,PB=2/3, N=3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3/6 * </a:t>
                      </a:r>
                      <a:r>
                        <a:rPr lang="nb-NO" dirty="0"/>
                        <a:t>0.44</a:t>
                      </a:r>
                      <a:r>
                        <a:rPr lang="en-US" dirty="0"/>
                        <a:t> + 3/6 * </a:t>
                      </a:r>
                      <a:r>
                        <a:rPr lang="nb-NO" dirty="0"/>
                        <a:t>0.44</a:t>
                      </a:r>
                      <a:r>
                        <a:rPr lang="en-US" dirty="0"/>
                        <a:t> = </a:t>
                      </a:r>
                      <a:r>
                        <a:rPr lang="nb-NO" dirty="0"/>
                        <a:t>0.44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0.5 - 0.44 = 0.06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PA=0.5,PB=0.5, N=4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PA=0.5,PB=0.5, N=2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4/6</a:t>
                      </a:r>
                      <a:r>
                        <a:rPr lang="en-US" baseline="0" dirty="0"/>
                        <a:t> * 0.5 + 2/6 * 0.5 = 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 </a:t>
                      </a:r>
                      <a:r>
                        <a:rPr lang="mr-IN" dirty="0"/>
                        <a:t>–</a:t>
                      </a:r>
                      <a:r>
                        <a:rPr lang="en-US" dirty="0"/>
                        <a:t> 0.5 = 0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PA=0.4,PB=0.6, N=5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PA=1.0,PB=0.0,</a:t>
                      </a:r>
                      <a:r>
                        <a:rPr lang="en-US" baseline="0" dirty="0"/>
                        <a:t> N=1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5/6 * </a:t>
                      </a:r>
                      <a:r>
                        <a:rPr lang="nb-NO" dirty="0"/>
                        <a:t>0.48 +</a:t>
                      </a:r>
                      <a:r>
                        <a:rPr lang="nb-NO" baseline="0" dirty="0"/>
                        <a:t> </a:t>
                      </a:r>
                      <a:r>
                        <a:rPr lang="en-US" dirty="0"/>
                        <a:t>1/6 * 0 </a:t>
                      </a:r>
                      <a:r>
                        <a:rPr lang="nb-NO" dirty="0"/>
                        <a:t> = 0.40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 </a:t>
                      </a:r>
                      <a:r>
                        <a:rPr lang="mr-IN" dirty="0"/>
                        <a:t>–</a:t>
                      </a:r>
                      <a:r>
                        <a:rPr lang="en-US" dirty="0"/>
                        <a:t> 0.4 = 0.1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697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where to split? (use Gini)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472440" y="1918524"/>
          <a:ext cx="16611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 dirty="0"/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 dirty="0"/>
                        <a:t>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A38-21C0-BB40-8425-E730C909C2F3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33414" y="1918524"/>
            <a:ext cx="946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can happen on: 2.5, 3.5, 4.5, 5.5. 	Before split: P(A) = 0.40, P(B) = 0.60 =&gt; Gini = 0.48</a:t>
            </a:r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333415" y="2564855"/>
          <a:ext cx="9264224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6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16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Node 1</a:t>
                      </a:r>
                      <a:r>
                        <a:rPr lang="en-US" baseline="0" dirty="0"/>
                        <a:t> &amp; 2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Gini 1 &amp;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Gain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PA=0.0,PB=1.0, N=1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PA=0.5,PB=0.5, N=4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1/5</a:t>
                      </a:r>
                      <a:r>
                        <a:rPr lang="en-US" baseline="0" dirty="0"/>
                        <a:t> * 0.0 + 4/5 * 0.5 = 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0.48 </a:t>
                      </a:r>
                      <a:r>
                        <a:rPr lang="mr-IN" dirty="0"/>
                        <a:t>–</a:t>
                      </a:r>
                      <a:r>
                        <a:rPr lang="en-US" dirty="0"/>
                        <a:t> 0.4= 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PA=0.5,PB=0.5, N=2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PA=1/3,PB=2/3, N=3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2/5 * </a:t>
                      </a:r>
                      <a:r>
                        <a:rPr lang="nb-NO" dirty="0"/>
                        <a:t>0.5</a:t>
                      </a:r>
                      <a:r>
                        <a:rPr lang="en-US" dirty="0"/>
                        <a:t> + 3/5 * </a:t>
                      </a:r>
                      <a:r>
                        <a:rPr lang="nb-NO" dirty="0"/>
                        <a:t>0.44</a:t>
                      </a:r>
                      <a:r>
                        <a:rPr lang="en-US" dirty="0"/>
                        <a:t> = </a:t>
                      </a:r>
                      <a:r>
                        <a:rPr lang="nb-NO" dirty="0"/>
                        <a:t>0.464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0.48</a:t>
                      </a:r>
                      <a:r>
                        <a:rPr lang="nb-NO" dirty="0"/>
                        <a:t> - 0.464 = 0.016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PA=1/3,PB=2/3, N=3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PA=0.5,PB=0.5, N=2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3/5</a:t>
                      </a:r>
                      <a:r>
                        <a:rPr lang="en-US" baseline="0" dirty="0"/>
                        <a:t> * </a:t>
                      </a:r>
                      <a:r>
                        <a:rPr lang="nb-NO" dirty="0"/>
                        <a:t>0.44</a:t>
                      </a:r>
                      <a:r>
                        <a:rPr lang="en-US" baseline="0" dirty="0"/>
                        <a:t> + </a:t>
                      </a:r>
                      <a:r>
                        <a:rPr lang="en-US" dirty="0"/>
                        <a:t>2/5 * </a:t>
                      </a:r>
                      <a:r>
                        <a:rPr lang="nb-NO" dirty="0"/>
                        <a:t>0.5</a:t>
                      </a:r>
                      <a:r>
                        <a:rPr lang="en-US" dirty="0"/>
                        <a:t> </a:t>
                      </a:r>
                      <a:r>
                        <a:rPr lang="en-US" baseline="0" dirty="0"/>
                        <a:t>= </a:t>
                      </a:r>
                      <a:r>
                        <a:rPr lang="nb-NO" baseline="0" dirty="0"/>
                        <a:t>0.464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0.48</a:t>
                      </a:r>
                      <a:r>
                        <a:rPr lang="nb-NO" dirty="0"/>
                        <a:t> - 0.464 = 0.016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PA=1/4,PB=3/4, N=4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PA=1.0,PB=0.0,</a:t>
                      </a:r>
                      <a:r>
                        <a:rPr lang="en-US" baseline="0" dirty="0"/>
                        <a:t> N=1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4/5 * </a:t>
                      </a:r>
                      <a:r>
                        <a:rPr lang="nb-NO" dirty="0"/>
                        <a:t>0.375 +</a:t>
                      </a:r>
                      <a:r>
                        <a:rPr lang="nb-NO" baseline="0" dirty="0"/>
                        <a:t> </a:t>
                      </a:r>
                      <a:r>
                        <a:rPr lang="en-US" dirty="0"/>
                        <a:t>1/5 * 0 </a:t>
                      </a:r>
                      <a:r>
                        <a:rPr lang="nb-NO" dirty="0"/>
                        <a:t> = 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0.48 </a:t>
                      </a:r>
                      <a:r>
                        <a:rPr lang="mr-IN" dirty="0"/>
                        <a:t>–</a:t>
                      </a:r>
                      <a:r>
                        <a:rPr lang="en-US" dirty="0"/>
                        <a:t> 0.3 = 0.18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9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where to split? (use Gini)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472440" y="1918524"/>
          <a:ext cx="16611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 dirty="0"/>
                        <a:t>1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 dirty="0"/>
                        <a:t>A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A38-21C0-BB40-8425-E730C909C2F3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33414" y="1918524"/>
            <a:ext cx="967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can happen on: 2.5, 3.5, 4.5. 	Before split: P(A) = 0.25, P(B) = 0.75 =&gt; Gini = </a:t>
            </a:r>
            <a:r>
              <a:rPr lang="nb-NO" dirty="0"/>
              <a:t>0.375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333415" y="2564855"/>
          <a:ext cx="9264224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6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16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Node 1</a:t>
                      </a:r>
                      <a:r>
                        <a:rPr lang="en-US" baseline="0" dirty="0"/>
                        <a:t> &amp; 2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Gini 1 &amp;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Gain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PA=0.0,PB=1.0, N=1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PA=1/3,PB=2/3, N=3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1/4</a:t>
                      </a:r>
                      <a:r>
                        <a:rPr lang="en-US" baseline="0" dirty="0"/>
                        <a:t> * 0.0 + 3/4 * 0.44 = 0.33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0.375</a:t>
                      </a:r>
                      <a:r>
                        <a:rPr lang="en-US" dirty="0"/>
                        <a:t> </a:t>
                      </a:r>
                      <a:r>
                        <a:rPr lang="mr-IN" dirty="0"/>
                        <a:t>–</a:t>
                      </a:r>
                      <a:r>
                        <a:rPr lang="en-US" dirty="0"/>
                        <a:t> 0.33= 0.045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PA=0.5,PB=0.5, N=2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PA=0.0,PB=1.0, N=2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2/4 * </a:t>
                      </a:r>
                      <a:r>
                        <a:rPr lang="nb-NO" dirty="0"/>
                        <a:t>0.5</a:t>
                      </a:r>
                      <a:r>
                        <a:rPr lang="en-US" dirty="0"/>
                        <a:t> + 2/4 * </a:t>
                      </a:r>
                      <a:r>
                        <a:rPr lang="nb-NO" dirty="0"/>
                        <a:t>0</a:t>
                      </a:r>
                      <a:r>
                        <a:rPr lang="nb-NO" baseline="0" dirty="0"/>
                        <a:t>.0</a:t>
                      </a:r>
                      <a:r>
                        <a:rPr lang="en-US" dirty="0"/>
                        <a:t>= </a:t>
                      </a:r>
                      <a:r>
                        <a:rPr lang="nb-NO" dirty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0.375 </a:t>
                      </a:r>
                      <a:r>
                        <a:rPr lang="mr-IN" dirty="0"/>
                        <a:t>–</a:t>
                      </a:r>
                      <a:r>
                        <a:rPr lang="nb-NO" dirty="0"/>
                        <a:t> 0.25= 0.125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PA=1/3,PB=2/3, N=3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PA=0.0,PB=1.0, N=1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3/4 * 0.44 + 1</a:t>
                      </a:r>
                      <a:r>
                        <a:rPr lang="en-US" dirty="0"/>
                        <a:t>/4 * </a:t>
                      </a:r>
                      <a:r>
                        <a:rPr lang="nb-NO" dirty="0"/>
                        <a:t>0.0</a:t>
                      </a:r>
                      <a:r>
                        <a:rPr lang="en-US" dirty="0"/>
                        <a:t> </a:t>
                      </a:r>
                      <a:r>
                        <a:rPr lang="en-US" baseline="0" dirty="0"/>
                        <a:t>= 0.33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0.375</a:t>
                      </a:r>
                      <a:r>
                        <a:rPr lang="en-US" dirty="0"/>
                        <a:t> </a:t>
                      </a:r>
                      <a:r>
                        <a:rPr lang="mr-IN" dirty="0"/>
                        <a:t>–</a:t>
                      </a:r>
                      <a:r>
                        <a:rPr lang="en-US" dirty="0"/>
                        <a:t> 0.33= 0.045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05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decision tree result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6" t="10410" r="9830" b="15069"/>
          <a:stretch/>
        </p:blipFill>
        <p:spPr>
          <a:xfrm rot="16200000">
            <a:off x="6426942" y="1500154"/>
            <a:ext cx="4260641" cy="519683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A38-21C0-BB40-8425-E730C909C2F3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3690639"/>
              </p:ext>
            </p:extLst>
          </p:nvPr>
        </p:nvGraphicFramePr>
        <p:xfrm>
          <a:off x="1097280" y="1918524"/>
          <a:ext cx="413035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5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5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  <a:r>
                        <a:rPr lang="en-US" baseline="0" dirty="0"/>
                        <a:t> value (X1)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0056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13953</TotalTime>
  <Words>812</Words>
  <Application>Microsoft Office PowerPoint</Application>
  <PresentationFormat>Widescreen</PresentationFormat>
  <Paragraphs>237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SimSun</vt:lpstr>
      <vt:lpstr>Arial</vt:lpstr>
      <vt:lpstr>Calibri</vt:lpstr>
      <vt:lpstr>Calibri Light</vt:lpstr>
      <vt:lpstr>Courier New</vt:lpstr>
      <vt:lpstr>Mangal</vt:lpstr>
      <vt:lpstr>Retrospect</vt:lpstr>
      <vt:lpstr>Decision Tree &amp; Random Forest Tree</vt:lpstr>
      <vt:lpstr>Decision Tree</vt:lpstr>
      <vt:lpstr>Common Metrics for Split</vt:lpstr>
      <vt:lpstr>Example: Gini impurity</vt:lpstr>
      <vt:lpstr>Example: Information gain</vt:lpstr>
      <vt:lpstr>Example: where to split? (use Gini) </vt:lpstr>
      <vt:lpstr>Example: where to split? (use Gini) </vt:lpstr>
      <vt:lpstr>Example: where to split? (use Gini) </vt:lpstr>
      <vt:lpstr>Example: decision tree result</vt:lpstr>
      <vt:lpstr>Random Forest Tree</vt:lpstr>
      <vt:lpstr>Demo of Decision Tress &amp; Random Forest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Xiaolu Zhao</dc:creator>
  <cp:lastModifiedBy>Chenguang Xue</cp:lastModifiedBy>
  <cp:revision>112</cp:revision>
  <dcterms:created xsi:type="dcterms:W3CDTF">2016-11-02T08:54:35Z</dcterms:created>
  <dcterms:modified xsi:type="dcterms:W3CDTF">2017-10-28T22:23:32Z</dcterms:modified>
</cp:coreProperties>
</file>