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6" r:id="rId3"/>
    <p:sldId id="286" r:id="rId4"/>
    <p:sldId id="278" r:id="rId5"/>
    <p:sldId id="284" r:id="rId6"/>
    <p:sldId id="285" r:id="rId7"/>
    <p:sldId id="279" r:id="rId8"/>
    <p:sldId id="280" r:id="rId9"/>
    <p:sldId id="282" r:id="rId10"/>
    <p:sldId id="26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6" autoAdjust="0"/>
  </p:normalViewPr>
  <p:slideViewPr>
    <p:cSldViewPr showGuides="1">
      <p:cViewPr varScale="1">
        <p:scale>
          <a:sx n="103" d="100"/>
          <a:sy n="103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(Headings)"/>
                <a:ea typeface="+mn-ea"/>
                <a:cs typeface="+mn-cs"/>
              </a:defRPr>
            </a:pPr>
            <a:r>
              <a:rPr lang="en-US" dirty="0" smtClean="0">
                <a:latin typeface="Microsoft YaHei (Headings)"/>
              </a:rPr>
              <a:t>Total Active </a:t>
            </a:r>
            <a:r>
              <a:rPr lang="en-US" dirty="0">
                <a:latin typeface="Microsoft YaHei (Headings)"/>
              </a:rPr>
              <a:t>Uses (MM)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 (Headings)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Sheet3!$M$27</c:f>
              <c:strCache>
                <c:ptCount val="1"/>
                <c:pt idx="0">
                  <c:v>Active Uses (MM)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prstDash val="sysDash"/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prstDash val="sysDash"/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prstDash val="sysDash"/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prstDash val="sysDash"/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(Headings)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Sheet3!$L$28:$L$35</c:f>
              <c:numCache>
                <c:formatCode>m/d/yyyy</c:formatCode>
                <c:ptCount val="8"/>
                <c:pt idx="0">
                  <c:v>42643</c:v>
                </c:pt>
                <c:pt idx="1">
                  <c:v>42735</c:v>
                </c:pt>
                <c:pt idx="2">
                  <c:v>42825</c:v>
                </c:pt>
                <c:pt idx="3">
                  <c:v>42916</c:v>
                </c:pt>
                <c:pt idx="4">
                  <c:v>43008</c:v>
                </c:pt>
                <c:pt idx="5">
                  <c:v>43100</c:v>
                </c:pt>
                <c:pt idx="6">
                  <c:v>43190</c:v>
                </c:pt>
                <c:pt idx="7">
                  <c:v>43281</c:v>
                </c:pt>
              </c:numCache>
            </c:numRef>
          </c:cat>
          <c:val>
            <c:numRef>
              <c:f>Sheet3!$M$28:$M$35</c:f>
              <c:numCache>
                <c:formatCode>0.0</c:formatCode>
                <c:ptCount val="8"/>
                <c:pt idx="0">
                  <c:v>77.900000000000006</c:v>
                </c:pt>
                <c:pt idx="1">
                  <c:v>81</c:v>
                </c:pt>
                <c:pt idx="2">
                  <c:v>76.7</c:v>
                </c:pt>
                <c:pt idx="3">
                  <c:v>76</c:v>
                </c:pt>
                <c:pt idx="4">
                  <c:v>77.700512163892469</c:v>
                </c:pt>
                <c:pt idx="5">
                  <c:v>80.900123304562271</c:v>
                </c:pt>
                <c:pt idx="6">
                  <c:v>75.492750235350996</c:v>
                </c:pt>
                <c:pt idx="7">
                  <c:v>74.356066787719669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4E-4D57-890A-12488115F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939840"/>
        <c:axId val="562941504"/>
      </c:lineChart>
      <c:dateAx>
        <c:axId val="562939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(Headings)"/>
                <a:ea typeface="+mn-ea"/>
                <a:cs typeface="+mn-cs"/>
              </a:defRPr>
            </a:pPr>
            <a:endParaRPr lang="en-US"/>
          </a:p>
        </c:txPr>
        <c:crossAx val="562941504"/>
        <c:crosses val="autoZero"/>
        <c:auto val="1"/>
        <c:lblOffset val="100"/>
        <c:baseTimeUnit val="months"/>
        <c:majorUnit val="3"/>
        <c:majorTimeUnit val="months"/>
      </c:dateAx>
      <c:valAx>
        <c:axId val="5629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(Headings)"/>
                <a:ea typeface="+mn-ea"/>
                <a:cs typeface="+mn-cs"/>
              </a:defRPr>
            </a:pPr>
            <a:endParaRPr lang="en-US"/>
          </a:p>
        </c:txPr>
        <c:crossAx val="56293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52BB7-A97A-440A-98C9-CE05F032564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5F77-9871-40BE-8A30-144F471D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3D935-CF93-401E-B214-0CC66A1C457B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6F25D-1480-4004-AB3B-6CF5845D782B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E09B9-29C5-4358-819E-762805D05FA3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72FBC5-AC99-46E8-BDD5-7B1404AD7E62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4D5AF3-43EA-4E47-8C6A-3DE68734FB1A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B2517D-01FE-4F24-810E-A8F7B4F9491C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BD43DF-74F4-4FD3-8207-D603C1562507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3E0CC7-1944-462A-8EF0-3677C6827EAC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3F0B57-2E66-43AA-A03E-D6C3ACF591CA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E2EE41-8504-4400-969C-88C9A090D7C0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6D0ED0-92BB-4074-8E2D-272A35A19F0F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C3BB4-C81D-4FAF-95F5-A3BE9E3FA1D1}" type="datetime1">
              <a:rPr lang="zh-CN" altLang="en-US" smtClean="0">
                <a:solidFill>
                  <a:prstClr val="black"/>
                </a:solidFill>
              </a:rPr>
              <a:t>2017/8/31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Jocelyn Li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65" y="-872745"/>
            <a:ext cx="12208565" cy="6848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5122" y="4721790"/>
            <a:ext cx="189186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Jocelyn Li</a:t>
            </a:r>
          </a:p>
          <a:p>
            <a:endParaRPr lang="zh-CN" altLang="en-US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3172" y="5268077"/>
            <a:ext cx="1802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August 2017</a:t>
            </a:r>
          </a:p>
          <a:p>
            <a:endParaRPr lang="zh-CN" altLang="en-US" sz="2000" dirty="0">
              <a:solidFill>
                <a:prstClr val="white">
                  <a:lumMod val="6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927648" y="5877272"/>
            <a:ext cx="602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27648" y="4437112"/>
            <a:ext cx="602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4064" y="1725923"/>
            <a:ext cx="2448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83632" y="148478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55639" y="4149080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53848" y="2798058"/>
            <a:ext cx="183255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Jocelyn Li</a:t>
            </a:r>
          </a:p>
          <a:p>
            <a:endParaRPr lang="en-US" altLang="zh-CN" sz="2800" dirty="0" smtClean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 5, 2017</a:t>
            </a:r>
            <a:endParaRPr lang="zh-CN" altLang="en-US" sz="20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5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55744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Pandora Business Metrics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grpSp>
        <p:nvGrpSpPr>
          <p:cNvPr id="22" name="组合 51"/>
          <p:cNvGrpSpPr/>
          <p:nvPr/>
        </p:nvGrpSpPr>
        <p:grpSpPr>
          <a:xfrm>
            <a:off x="1703512" y="1080293"/>
            <a:ext cx="2910872" cy="4301138"/>
            <a:chOff x="673316" y="2822037"/>
            <a:chExt cx="2910872" cy="4301138"/>
          </a:xfrm>
        </p:grpSpPr>
        <p:grpSp>
          <p:nvGrpSpPr>
            <p:cNvPr id="23" name="组合 53"/>
            <p:cNvGrpSpPr/>
            <p:nvPr/>
          </p:nvGrpSpPr>
          <p:grpSpPr>
            <a:xfrm>
              <a:off x="697447" y="2822037"/>
              <a:ext cx="2880917" cy="997459"/>
              <a:chOff x="1080971" y="1863923"/>
              <a:chExt cx="2880917" cy="997459"/>
            </a:xfrm>
          </p:grpSpPr>
          <p:sp>
            <p:nvSpPr>
              <p:cNvPr id="25" name="椭圆 55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9098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a typeface="微软雅黑"/>
                </a:endParaRPr>
              </a:p>
            </p:txBody>
          </p:sp>
          <p:grpSp>
            <p:nvGrpSpPr>
              <p:cNvPr id="26" name="组合 56"/>
              <p:cNvGrpSpPr/>
              <p:nvPr/>
            </p:nvGrpSpPr>
            <p:grpSpPr>
              <a:xfrm>
                <a:off x="1080971" y="1909213"/>
                <a:ext cx="2880917" cy="952169"/>
                <a:chOff x="1298330" y="1329876"/>
                <a:chExt cx="2880917" cy="952169"/>
              </a:xfrm>
            </p:grpSpPr>
            <p:sp>
              <p:nvSpPr>
                <p:cNvPr id="27" name="矩形 57"/>
                <p:cNvSpPr/>
                <p:nvPr/>
              </p:nvSpPr>
              <p:spPr>
                <a:xfrm>
                  <a:off x="1537842" y="1329876"/>
                  <a:ext cx="52129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01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28" name="矩形 58"/>
                <p:cNvSpPr/>
                <p:nvPr/>
              </p:nvSpPr>
              <p:spPr>
                <a:xfrm>
                  <a:off x="1298330" y="1881935"/>
                  <a:ext cx="28809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 smtClean="0">
                      <a:solidFill>
                        <a:srgbClr val="0070C0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Performance Metrics</a:t>
                  </a:r>
                  <a:endParaRPr lang="zh-CN" altLang="en-US" sz="2000" b="1" kern="0" dirty="0">
                    <a:solidFill>
                      <a:srgbClr val="0070C0"/>
                    </a:solidFill>
                    <a:latin typeface="微软雅黑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" name="矩形 54"/>
            <p:cNvSpPr/>
            <p:nvPr/>
          </p:nvSpPr>
          <p:spPr>
            <a:xfrm>
              <a:off x="673316" y="4008476"/>
              <a:ext cx="2910872" cy="3114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Active </a:t>
              </a:r>
              <a:r>
                <a:rPr lang="en-US" sz="2000" b="1" kern="0" dirty="0">
                  <a:latin typeface="Microsoft YaHei (Headings)"/>
                  <a:ea typeface="微软雅黑"/>
                </a:rPr>
                <a:t>Listeners</a:t>
              </a: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Listener Hours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Paid Subscribers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Penetration Rate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b="1" kern="0" dirty="0" smtClean="0">
                  <a:latin typeface="Microsoft YaHei (Headings)"/>
                  <a:ea typeface="微软雅黑"/>
                </a:rPr>
                <a:t>Churn Rate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zh-CN" sz="1400" kern="0" dirty="0" smtClean="0">
                <a:ea typeface="微软雅黑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/>
              </a:endParaRPr>
            </a:p>
          </p:txBody>
        </p:sp>
      </p:grpSp>
      <p:grpSp>
        <p:nvGrpSpPr>
          <p:cNvPr id="29" name="组合 67"/>
          <p:cNvGrpSpPr/>
          <p:nvPr/>
        </p:nvGrpSpPr>
        <p:grpSpPr>
          <a:xfrm>
            <a:off x="6707859" y="1080293"/>
            <a:ext cx="3416152" cy="4985079"/>
            <a:chOff x="714062" y="2822037"/>
            <a:chExt cx="3416152" cy="4985079"/>
          </a:xfrm>
        </p:grpSpPr>
        <p:grpSp>
          <p:nvGrpSpPr>
            <p:cNvPr id="30" name="组合 69"/>
            <p:cNvGrpSpPr/>
            <p:nvPr/>
          </p:nvGrpSpPr>
          <p:grpSpPr>
            <a:xfrm>
              <a:off x="714062" y="2822037"/>
              <a:ext cx="2355132" cy="1004492"/>
              <a:chOff x="1097586" y="1863923"/>
              <a:chExt cx="2355132" cy="1004492"/>
            </a:xfrm>
          </p:grpSpPr>
          <p:sp>
            <p:nvSpPr>
              <p:cNvPr id="32" name="椭圆 71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9098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a typeface="微软雅黑"/>
                </a:endParaRPr>
              </a:p>
            </p:txBody>
          </p:sp>
          <p:grpSp>
            <p:nvGrpSpPr>
              <p:cNvPr id="33" name="组合 72"/>
              <p:cNvGrpSpPr/>
              <p:nvPr/>
            </p:nvGrpSpPr>
            <p:grpSpPr>
              <a:xfrm>
                <a:off x="1097586" y="1909213"/>
                <a:ext cx="2355132" cy="959202"/>
                <a:chOff x="1314945" y="1329876"/>
                <a:chExt cx="2355132" cy="959202"/>
              </a:xfrm>
            </p:grpSpPr>
            <p:sp>
              <p:nvSpPr>
                <p:cNvPr id="34" name="矩形 73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 smtClean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02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35" name="矩形 74"/>
                <p:cNvSpPr/>
                <p:nvPr/>
              </p:nvSpPr>
              <p:spPr>
                <a:xfrm>
                  <a:off x="1314945" y="1888968"/>
                  <a:ext cx="23551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>
                      <a:solidFill>
                        <a:srgbClr val="0070C0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Financial</a:t>
                  </a:r>
                  <a:r>
                    <a:rPr lang="en-US" altLang="zh-CN" sz="2000" b="1" kern="0" dirty="0" smtClean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kern="0" dirty="0">
                      <a:solidFill>
                        <a:srgbClr val="0070C0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Metrics</a:t>
                  </a:r>
                  <a:endParaRPr lang="zh-CN" altLang="en-US" sz="2000" b="1" kern="0" dirty="0">
                    <a:solidFill>
                      <a:srgbClr val="0070C0"/>
                    </a:solidFill>
                    <a:latin typeface="微软雅黑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1" name="矩形 70"/>
            <p:cNvSpPr/>
            <p:nvPr/>
          </p:nvSpPr>
          <p:spPr>
            <a:xfrm>
              <a:off x="868402" y="3882965"/>
              <a:ext cx="3261812" cy="3924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Revenue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Cost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ROI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LTV 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AVPU</a:t>
              </a: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2000" b="1" kern="0" dirty="0" smtClean="0">
                  <a:latin typeface="Microsoft YaHei (Headings)"/>
                  <a:ea typeface="微软雅黑"/>
                </a:rPr>
                <a:t>Total </a:t>
              </a:r>
              <a:r>
                <a:rPr lang="en-US" sz="2000" b="1" kern="0" dirty="0">
                  <a:latin typeface="Microsoft YaHei (Headings)"/>
                  <a:ea typeface="微软雅黑"/>
                </a:rPr>
                <a:t>LPM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kern="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kern="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kern="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kern="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6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368" y="4077072"/>
            <a:ext cx="11377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Decomposite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total active 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into:  t</a:t>
            </a: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seasonality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cyclical 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randomness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Seasonality: higher </a:t>
            </a:r>
            <a:r>
              <a:rPr lang="en-US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users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during the fourth quarter of each calendar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 lower active users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first quarter of each calendar </a:t>
            </a:r>
            <a:r>
              <a:rPr 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Trend: decreasing trend for total active users.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4062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Total Active </a:t>
            </a:r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Users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938616"/>
            <a:ext cx="10819901" cy="35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368" y="4077072"/>
            <a:ext cx="113772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Assumptions: 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Assume we have three different scenarios by using the best, worst and average Q/Q rate 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Forecast the quarterly active users by using the average Q/Q rate and annually trend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4062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Total Active Users </a:t>
            </a:r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Forecasting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691436"/>
              </p:ext>
            </p:extLst>
          </p:nvPr>
        </p:nvGraphicFramePr>
        <p:xfrm>
          <a:off x="236855" y="954358"/>
          <a:ext cx="5921351" cy="307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14" y="1326371"/>
            <a:ext cx="5804572" cy="20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1384" y="1031680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Past Paid Subscribers Number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 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easonal Fluctuations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Changing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 Behavior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 Innovation 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Marketing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Efforts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Current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Conditions / 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Competitors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Rate of Inflation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50"/>
            <a:ext cx="70145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Factors Affecting Paid S</a:t>
            </a:r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ubscribers Forecasting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2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59344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Assumptions for Paid </a:t>
            </a:r>
            <a:r>
              <a:rPr lang="en-US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Subscribers Forecasting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407368" y="1196752"/>
            <a:ext cx="11377264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Assumptions: 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use the total active user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numbers to forecast the number of paid subscribers  </a:t>
            </a:r>
            <a:endParaRPr lang="en-US" alt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 the past few quarters, the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enetration rate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increased from 5.15% to 6.39%, we will assume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enetration rate increased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0.3% Q/Q.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end of 2017Q2, we have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4.47M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Pandora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subscribers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0.39M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Pandora Premium subscribers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Pandora Plus </a:t>
            </a:r>
            <a:r>
              <a:rPr lang="en-US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subscriber takes ~91% of the overall paid subscribers,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Pandora Premium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subscriber takes ~9% </a:t>
            </a:r>
            <a:r>
              <a:rPr lang="en-US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overall paid </a:t>
            </a:r>
            <a:r>
              <a:rPr lang="en-US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subscribers.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assume </a:t>
            </a:r>
            <a:r>
              <a:rPr 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Pandora </a:t>
            </a:r>
            <a:r>
              <a:rPr 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premium subscribers rate will increase ~1.5% Q/Q. </a:t>
            </a:r>
            <a:endParaRPr 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3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368" y="1142483"/>
            <a:ext cx="81369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ea"/>
                <a:ea typeface="+mj-ea"/>
              </a:rPr>
              <a:t>Exponential</a:t>
            </a:r>
            <a:r>
              <a:rPr lang="en-US" sz="1600" dirty="0" smtClean="0">
                <a:latin typeface="+mj-ea"/>
                <a:ea typeface="+mj-ea"/>
              </a:rPr>
              <a:t> </a:t>
            </a:r>
            <a:r>
              <a:rPr lang="en-US" sz="1600" kern="0" dirty="0">
                <a:latin typeface="+mj-ea"/>
                <a:ea typeface="+mj-ea"/>
              </a:rPr>
              <a:t>Smoothing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+mj-ea"/>
                <a:ea typeface="+mj-ea"/>
              </a:rPr>
              <a:t>Moving Average: ARIMA models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ea"/>
                <a:ea typeface="+mj-ea"/>
              </a:rPr>
              <a:t>Winters smoothing, additive and multiplicative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0" dirty="0" smtClean="0">
                <a:latin typeface="+mj-ea"/>
                <a:ea typeface="+mj-ea"/>
              </a:rPr>
              <a:t>Trend Projection  </a:t>
            </a:r>
            <a:r>
              <a:rPr lang="en-US" sz="1600" kern="0" dirty="0">
                <a:latin typeface="Microsoft YaHei (Headings)"/>
                <a:ea typeface="微软雅黑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3414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Forecasting Model 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92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368" y="1142482"/>
            <a:ext cx="59766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49"/>
            <a:ext cx="4350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Total Paid </a:t>
            </a:r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Subscribers</a:t>
            </a: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1" y="965196"/>
            <a:ext cx="9829182" cy="16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7368" y="1142482"/>
            <a:ext cx="597666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Fleet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Prep 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Vehicle </a:t>
            </a: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Tracking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Dataset Analysis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47" y="108349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Agenda</a:t>
            </a:r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12288688" cy="6231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547" y="108350"/>
            <a:ext cx="3342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Data Pipeline Model  </a:t>
            </a:r>
            <a:endParaRPr lang="en-US" b="1" spc="50" dirty="0" smtClean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  <a:p>
            <a:r>
              <a:rPr lang="en-US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</a:t>
            </a:r>
          </a:p>
          <a:p>
            <a:endParaRPr lang="en-US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73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29e9fdf5dbf31dc69794658cf55719c0db6e"/>
</p:tagLst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笔记本主题" id="{18E325B3-EB09-4888-B998-0AA3DD8F9474}" vid="{48472079-906D-466B-9ED2-579C72CAC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306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Microsoft YaHei (Headings)</vt:lpstr>
      <vt:lpstr>Arial</vt:lpstr>
      <vt:lpstr>Calibri</vt:lpstr>
      <vt:lpstr>Times New Roman</vt:lpstr>
      <vt:lpstr>笔记本主题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Li Yuan</cp:lastModifiedBy>
  <cp:revision>65</cp:revision>
  <dcterms:created xsi:type="dcterms:W3CDTF">2014-05-21T11:36:29Z</dcterms:created>
  <dcterms:modified xsi:type="dcterms:W3CDTF">2017-09-01T05:34:44Z</dcterms:modified>
</cp:coreProperties>
</file>