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61"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AB8B1D-74C6-410F-9E6D-348783143C01}">
          <p14:sldIdLst>
            <p14:sldId id="256"/>
            <p14:sldId id="257"/>
            <p14:sldId id="259"/>
            <p14:sldId id="261"/>
            <p14:sldId id="260"/>
            <p14:sldId id="262"/>
          </p14:sldIdLst>
        </p14:section>
      </p14:sectionLst>
    </p:ext>
    <p:ext uri="{EFAFB233-063F-42B5-8137-9DF3F51BA10A}">
      <p15:sldGuideLst xmlns:p15="http://schemas.microsoft.com/office/powerpoint/2012/main">
        <p15:guide id="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showGuides="1">
      <p:cViewPr varScale="1">
        <p:scale>
          <a:sx n="74" d="100"/>
          <a:sy n="74" d="100"/>
        </p:scale>
        <p:origin x="55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12/28/2023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12/28/2023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12/28/2023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12/28/2023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12/28/2023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UNICORN COMPANIES</a:t>
            </a:r>
            <a:br>
              <a:rPr lang="en-US" dirty="0" smtClean="0"/>
            </a:br>
            <a:r>
              <a:rPr lang="en-US" dirty="0" smtClean="0"/>
              <a:t>ANALYSIS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6864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nSpc>
                <a:spcPts val="9600"/>
              </a:lnSpc>
              <a:spcBef>
                <a:spcPts val="0"/>
              </a:spcBef>
            </a:pPr>
            <a:r>
              <a:rPr lang="en-US" sz="8000" spc="-80" dirty="0">
                <a:latin typeface="Graphik Regular" panose="020B0503030202060203" pitchFamily="34" charset="0"/>
              </a:rPr>
              <a:t>Project Recap</a:t>
            </a:r>
            <a:endParaRPr lang="en-US" sz="8000" spc="-80" dirty="0">
              <a:latin typeface="Graphik Regular" panose="020B0503030202060203" pitchFamily="34" charset="0"/>
            </a:endParaRPr>
          </a:p>
        </p:txBody>
      </p:sp>
      <p:sp>
        <p:nvSpPr>
          <p:cNvPr id="3" name="Content Placeholder 2"/>
          <p:cNvSpPr>
            <a:spLocks noGrp="1"/>
          </p:cNvSpPr>
          <p:nvPr>
            <p:ph idx="1"/>
          </p:nvPr>
        </p:nvSpPr>
        <p:spPr/>
        <p:txBody>
          <a:bodyPr>
            <a:normAutofit lnSpcReduction="10000"/>
          </a:bodyPr>
          <a:lstStyle/>
          <a:p>
            <a:r>
              <a:rPr lang="en-US" dirty="0">
                <a:latin typeface="Arial Black" panose="020B0A04020102020204" pitchFamily="34" charset="0"/>
              </a:rPr>
              <a:t>Unicorn </a:t>
            </a:r>
            <a:r>
              <a:rPr lang="en-US" dirty="0" smtClean="0">
                <a:latin typeface="Arial Black" panose="020B0A04020102020204" pitchFamily="34" charset="0"/>
              </a:rPr>
              <a:t>Companies are </a:t>
            </a:r>
            <a:r>
              <a:rPr lang="en-US" dirty="0">
                <a:latin typeface="Arial Black" panose="020B0A04020102020204" pitchFamily="34" charset="0"/>
              </a:rPr>
              <a:t>privately-owned startup </a:t>
            </a:r>
            <a:r>
              <a:rPr lang="en-US" dirty="0" smtClean="0">
                <a:latin typeface="Arial Black" panose="020B0A04020102020204" pitchFamily="34" charset="0"/>
              </a:rPr>
              <a:t>businesses </a:t>
            </a:r>
            <a:r>
              <a:rPr lang="en-US" dirty="0">
                <a:latin typeface="Arial Black" panose="020B0A04020102020204" pitchFamily="34" charset="0"/>
              </a:rPr>
              <a:t>worth more than $1 </a:t>
            </a:r>
            <a:r>
              <a:rPr lang="en-US" dirty="0" smtClean="0">
                <a:latin typeface="Arial Black" panose="020B0A04020102020204" pitchFamily="34" charset="0"/>
              </a:rPr>
              <a:t>billion.</a:t>
            </a:r>
          </a:p>
          <a:p>
            <a:endParaRPr lang="en-US" dirty="0" smtClean="0">
              <a:latin typeface="Arial Black" panose="020B0A04020102020204" pitchFamily="34" charset="0"/>
            </a:endParaRPr>
          </a:p>
          <a:p>
            <a:r>
              <a:rPr lang="en-US" dirty="0">
                <a:latin typeface="Arial Black" panose="020B0A04020102020204" pitchFamily="34" charset="0"/>
              </a:rPr>
              <a:t>The Company with the highest </a:t>
            </a:r>
            <a:r>
              <a:rPr lang="en-US" dirty="0" smtClean="0">
                <a:latin typeface="Arial Black" panose="020B0A04020102020204" pitchFamily="34" charset="0"/>
              </a:rPr>
              <a:t>Valuation of </a:t>
            </a:r>
            <a:r>
              <a:rPr lang="en-US" dirty="0">
                <a:latin typeface="Arial Black" panose="020B0A04020102020204" pitchFamily="34" charset="0"/>
              </a:rPr>
              <a:t>$</a:t>
            </a:r>
            <a:r>
              <a:rPr lang="en-US" dirty="0" smtClean="0">
                <a:latin typeface="Arial Black" panose="020B0A04020102020204" pitchFamily="34" charset="0"/>
              </a:rPr>
              <a:t>180 billion </a:t>
            </a:r>
            <a:r>
              <a:rPr lang="en-US" dirty="0">
                <a:latin typeface="Arial Black" panose="020B0A04020102020204" pitchFamily="34" charset="0"/>
              </a:rPr>
              <a:t>is </a:t>
            </a:r>
            <a:r>
              <a:rPr lang="en-US" dirty="0" err="1" smtClean="0">
                <a:latin typeface="Arial Black" panose="020B0A04020102020204" pitchFamily="34" charset="0"/>
              </a:rPr>
              <a:t>Bytedance</a:t>
            </a:r>
            <a:endParaRPr lang="en-US" dirty="0" smtClean="0">
              <a:latin typeface="Arial Black" panose="020B0A04020102020204" pitchFamily="34" charset="0"/>
            </a:endParaRPr>
          </a:p>
          <a:p>
            <a:endParaRPr lang="en-US" dirty="0" smtClean="0">
              <a:latin typeface="Arial Black" panose="020B0A04020102020204" pitchFamily="34" charset="0"/>
            </a:endParaRPr>
          </a:p>
          <a:p>
            <a:r>
              <a:rPr lang="en-US" dirty="0">
                <a:latin typeface="Arial Black" panose="020B0A04020102020204" pitchFamily="34" charset="0"/>
              </a:rPr>
              <a:t>The city with the most Unicorn Companies is San </a:t>
            </a:r>
            <a:r>
              <a:rPr lang="en-US" dirty="0" smtClean="0">
                <a:latin typeface="Arial Black" panose="020B0A04020102020204" pitchFamily="34" charset="0"/>
              </a:rPr>
              <a:t>Francisco</a:t>
            </a:r>
          </a:p>
          <a:p>
            <a:endParaRPr lang="en-US" dirty="0" smtClean="0">
              <a:latin typeface="Arial Black" panose="020B0A04020102020204" pitchFamily="34" charset="0"/>
            </a:endParaRPr>
          </a:p>
          <a:p>
            <a:r>
              <a:rPr lang="en-US" dirty="0">
                <a:latin typeface="Arial Black" panose="020B0A04020102020204" pitchFamily="34" charset="0"/>
              </a:rPr>
              <a:t> Otto Bock HealthCare may have the highest </a:t>
            </a:r>
            <a:r>
              <a:rPr lang="en-US" dirty="0" smtClean="0">
                <a:latin typeface="Arial Black" panose="020B0A04020102020204" pitchFamily="34" charset="0"/>
              </a:rPr>
              <a:t>ROI because it is the least funded by investors</a:t>
            </a:r>
          </a:p>
          <a:p>
            <a:endParaRPr lang="en-US" dirty="0" smtClean="0">
              <a:latin typeface="Arial Black" panose="020B0A04020102020204" pitchFamily="34" charset="0"/>
            </a:endParaRPr>
          </a:p>
          <a:p>
            <a:r>
              <a:rPr lang="en-US" dirty="0">
                <a:latin typeface="Arial Black" panose="020B0A04020102020204" pitchFamily="34" charset="0"/>
              </a:rPr>
              <a:t>The Average time it takes for a company to become a unicorn is 7.0</a:t>
            </a:r>
          </a:p>
        </p:txBody>
      </p:sp>
    </p:spTree>
    <p:extLst>
      <p:ext uri="{BB962C8B-B14F-4D97-AF65-F5344CB8AC3E}">
        <p14:creationId xmlns:p14="http://schemas.microsoft.com/office/powerpoint/2010/main" val="203688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smtClean="0">
                <a:latin typeface="Arial Black" panose="020B0A04020102020204" pitchFamily="34" charset="0"/>
              </a:rPr>
              <a:t>From the data, It can be observed that United States has the highest number of Unicorn Companies</a:t>
            </a:r>
            <a:endParaRPr lang="en-US" sz="1400" dirty="0">
              <a:latin typeface="Arial Black" panose="020B0A04020102020204" pitchFamily="34" charset="0"/>
            </a:endParaRPr>
          </a:p>
        </p:txBody>
      </p:sp>
      <p:pic>
        <p:nvPicPr>
          <p:cNvPr id="6" name="Content Placeholder 5"/>
          <p:cNvPicPr>
            <a:picLocks noGrp="1" noChangeAspect="1"/>
          </p:cNvPicPr>
          <p:nvPr>
            <p:ph idx="1"/>
          </p:nvPr>
        </p:nvPicPr>
        <p:blipFill>
          <a:blip r:embed="rId2"/>
          <a:stretch>
            <a:fillRect/>
          </a:stretch>
        </p:blipFill>
        <p:spPr>
          <a:xfrm>
            <a:off x="3868737" y="721217"/>
            <a:ext cx="7567701" cy="5589431"/>
          </a:xfrm>
          <a:prstGeom prst="rect">
            <a:avLst/>
          </a:prstGeom>
        </p:spPr>
      </p:pic>
      <p:sp>
        <p:nvSpPr>
          <p:cNvPr id="7" name="TextBox 6"/>
          <p:cNvSpPr txBox="1"/>
          <p:nvPr/>
        </p:nvSpPr>
        <p:spPr>
          <a:xfrm>
            <a:off x="399245" y="1326524"/>
            <a:ext cx="2794716" cy="584775"/>
          </a:xfrm>
          <a:prstGeom prst="rect">
            <a:avLst/>
          </a:prstGeom>
          <a:noFill/>
        </p:spPr>
        <p:txBody>
          <a:bodyPr wrap="square" rtlCol="0">
            <a:spAutoFit/>
          </a:bodyPr>
          <a:lstStyle/>
          <a:p>
            <a:r>
              <a:rPr lang="en-US" sz="1600" u="sng" dirty="0" smtClean="0">
                <a:solidFill>
                  <a:schemeClr val="bg2">
                    <a:lumMod val="20000"/>
                    <a:lumOff val="80000"/>
                  </a:schemeClr>
                </a:solidFill>
                <a:latin typeface="Arial Black" panose="020B0A04020102020204" pitchFamily="34" charset="0"/>
              </a:rPr>
              <a:t>TOP COUNTRIES WITH THE MOST UNICORNS</a:t>
            </a:r>
            <a:endParaRPr lang="en-US" sz="1600" u="sng" dirty="0">
              <a:solidFill>
                <a:schemeClr val="bg2">
                  <a:lumMod val="20000"/>
                  <a:lumOff val="80000"/>
                </a:schemeClr>
              </a:solidFill>
              <a:latin typeface="Arial Black" panose="020B0A04020102020204" pitchFamily="34" charset="0"/>
            </a:endParaRPr>
          </a:p>
        </p:txBody>
      </p:sp>
    </p:spTree>
    <p:extLst>
      <p:ext uri="{BB962C8B-B14F-4D97-AF65-F5344CB8AC3E}">
        <p14:creationId xmlns:p14="http://schemas.microsoft.com/office/powerpoint/2010/main" val="392137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Arial Black" panose="020B0A04020102020204" pitchFamily="34" charset="0"/>
              </a:rPr>
              <a:t>The Continent with the highest number of Unicorn Companies is North America</a:t>
            </a:r>
            <a:endParaRPr lang="en-US" sz="1800" dirty="0">
              <a:latin typeface="Arial Black" panose="020B0A04020102020204" pitchFamily="34" charset="0"/>
            </a:endParaRPr>
          </a:p>
        </p:txBody>
      </p:sp>
      <p:pic>
        <p:nvPicPr>
          <p:cNvPr id="4" name="Content Placeholder 3"/>
          <p:cNvPicPr>
            <a:picLocks noGrp="1" noChangeAspect="1"/>
          </p:cNvPicPr>
          <p:nvPr>
            <p:ph idx="1"/>
          </p:nvPr>
        </p:nvPicPr>
        <p:blipFill>
          <a:blip r:embed="rId2"/>
          <a:stretch>
            <a:fillRect/>
          </a:stretch>
        </p:blipFill>
        <p:spPr>
          <a:xfrm>
            <a:off x="3521009" y="1262130"/>
            <a:ext cx="8078792" cy="3903728"/>
          </a:xfrm>
          <a:prstGeom prst="rect">
            <a:avLst/>
          </a:prstGeom>
        </p:spPr>
      </p:pic>
      <p:sp>
        <p:nvSpPr>
          <p:cNvPr id="5" name="TextBox 4"/>
          <p:cNvSpPr txBox="1"/>
          <p:nvPr/>
        </p:nvSpPr>
        <p:spPr>
          <a:xfrm>
            <a:off x="252919" y="1262130"/>
            <a:ext cx="3147104" cy="646331"/>
          </a:xfrm>
          <a:prstGeom prst="rect">
            <a:avLst/>
          </a:prstGeom>
          <a:noFill/>
        </p:spPr>
        <p:txBody>
          <a:bodyPr wrap="square" rtlCol="0">
            <a:spAutoFit/>
          </a:bodyPr>
          <a:lstStyle/>
          <a:p>
            <a:r>
              <a:rPr lang="en-US" u="sng" dirty="0" smtClean="0">
                <a:solidFill>
                  <a:schemeClr val="bg1"/>
                </a:solidFill>
                <a:latin typeface="Arial Black" panose="020B0A04020102020204" pitchFamily="34" charset="0"/>
              </a:rPr>
              <a:t>Percentage of Unicorns Per Continent</a:t>
            </a:r>
            <a:endParaRPr lang="en-US" u="sng"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5430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bg1"/>
                </a:solidFill>
                <a:latin typeface="Arial Black" panose="020B0A04020102020204" pitchFamily="34" charset="0"/>
              </a:rPr>
              <a:t>The </a:t>
            </a:r>
            <a:r>
              <a:rPr lang="en-US" sz="2000" dirty="0" err="1" smtClean="0">
                <a:solidFill>
                  <a:schemeClr val="bg1"/>
                </a:solidFill>
                <a:latin typeface="Arial Black" panose="020B0A04020102020204" pitchFamily="34" charset="0"/>
              </a:rPr>
              <a:t>Fintech</a:t>
            </a:r>
            <a:r>
              <a:rPr lang="en-US" sz="2000" dirty="0" smtClean="0">
                <a:solidFill>
                  <a:schemeClr val="bg1"/>
                </a:solidFill>
                <a:latin typeface="Arial Black" panose="020B0A04020102020204" pitchFamily="34" charset="0"/>
              </a:rPr>
              <a:t> and </a:t>
            </a:r>
            <a:r>
              <a:rPr lang="en-US" sz="2000" dirty="0">
                <a:solidFill>
                  <a:schemeClr val="bg1"/>
                </a:solidFill>
                <a:latin typeface="Arial Black" panose="020B0A04020102020204" pitchFamily="34" charset="0"/>
              </a:rPr>
              <a:t>I</a:t>
            </a:r>
            <a:r>
              <a:rPr lang="en-US" sz="2000" dirty="0" smtClean="0">
                <a:solidFill>
                  <a:schemeClr val="bg1"/>
                </a:solidFill>
                <a:latin typeface="Arial Black" panose="020B0A04020102020204" pitchFamily="34" charset="0"/>
              </a:rPr>
              <a:t>nternet Industry have the highest Unicorns and ROI</a:t>
            </a:r>
            <a:endParaRPr lang="en-US" sz="2000" dirty="0">
              <a:solidFill>
                <a:schemeClr val="bg1"/>
              </a:solidFill>
              <a:latin typeface="Arial Black" panose="020B0A04020102020204" pitchFamily="34" charset="0"/>
            </a:endParaRPr>
          </a:p>
        </p:txBody>
      </p:sp>
      <p:pic>
        <p:nvPicPr>
          <p:cNvPr id="8" name="Content Placeholder 7"/>
          <p:cNvPicPr>
            <a:picLocks noGrp="1" noChangeAspect="1"/>
          </p:cNvPicPr>
          <p:nvPr>
            <p:ph sz="half" idx="2"/>
          </p:nvPr>
        </p:nvPicPr>
        <p:blipFill>
          <a:blip r:embed="rId2"/>
          <a:stretch>
            <a:fillRect/>
          </a:stretch>
        </p:blipFill>
        <p:spPr>
          <a:xfrm>
            <a:off x="7698235" y="0"/>
            <a:ext cx="4493765" cy="4726153"/>
          </a:xfrm>
          <a:prstGeom prst="rect">
            <a:avLst/>
          </a:prstGeom>
        </p:spPr>
      </p:pic>
      <p:pic>
        <p:nvPicPr>
          <p:cNvPr id="7" name="Content Placeholder 6"/>
          <p:cNvPicPr>
            <a:picLocks noGrp="1" noChangeAspect="1"/>
          </p:cNvPicPr>
          <p:nvPr>
            <p:ph sz="half" idx="1"/>
          </p:nvPr>
        </p:nvPicPr>
        <p:blipFill>
          <a:blip r:embed="rId3"/>
          <a:stretch>
            <a:fillRect/>
          </a:stretch>
        </p:blipFill>
        <p:spPr>
          <a:xfrm>
            <a:off x="3506540" y="868681"/>
            <a:ext cx="4311580" cy="5506362"/>
          </a:xfrm>
          <a:prstGeom prst="rect">
            <a:avLst/>
          </a:prstGeom>
        </p:spPr>
      </p:pic>
    </p:spTree>
    <p:extLst>
      <p:ext uri="{BB962C8B-B14F-4D97-AF65-F5344CB8AC3E}">
        <p14:creationId xmlns:p14="http://schemas.microsoft.com/office/powerpoint/2010/main" val="70518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latin typeface="Arial Black" panose="020B0A04020102020204" pitchFamily="34" charset="0"/>
              </a:rPr>
              <a:t>RECOMMENDATION</a:t>
            </a:r>
            <a:endParaRPr lang="en-US" sz="2000" dirty="0">
              <a:latin typeface="Arial Black" panose="020B0A04020102020204" pitchFamily="34" charset="0"/>
            </a:endParaRPr>
          </a:p>
        </p:txBody>
      </p:sp>
      <p:sp>
        <p:nvSpPr>
          <p:cNvPr id="3" name="Content Placeholder 2"/>
          <p:cNvSpPr>
            <a:spLocks noGrp="1"/>
          </p:cNvSpPr>
          <p:nvPr>
            <p:ph idx="1"/>
          </p:nvPr>
        </p:nvSpPr>
        <p:spPr>
          <a:xfrm>
            <a:off x="3869268" y="868680"/>
            <a:ext cx="7315200" cy="5120640"/>
          </a:xfrm>
        </p:spPr>
        <p:txBody>
          <a:bodyPr>
            <a:normAutofit fontScale="92500" lnSpcReduction="10000"/>
          </a:bodyPr>
          <a:lstStyle/>
          <a:p>
            <a:r>
              <a:rPr lang="en-US" sz="1800" dirty="0">
                <a:latin typeface="Arial Black" panose="020B0A04020102020204" pitchFamily="34" charset="0"/>
              </a:rPr>
              <a:t>F</a:t>
            </a:r>
            <a:r>
              <a:rPr lang="en-US" sz="1800" dirty="0" smtClean="0">
                <a:latin typeface="Arial Black" panose="020B0A04020102020204" pitchFamily="34" charset="0"/>
              </a:rPr>
              <a:t>rom </a:t>
            </a:r>
            <a:r>
              <a:rPr lang="en-US" sz="1800" dirty="0">
                <a:latin typeface="Arial Black" panose="020B0A04020102020204" pitchFamily="34" charset="0"/>
              </a:rPr>
              <a:t>the analysis, Stakeholders in low </a:t>
            </a:r>
            <a:r>
              <a:rPr lang="en-US" sz="1800" dirty="0" smtClean="0">
                <a:latin typeface="Arial Black" panose="020B0A04020102020204" pitchFamily="34" charset="0"/>
              </a:rPr>
              <a:t>valuation </a:t>
            </a:r>
            <a:r>
              <a:rPr lang="en-US" sz="1800" dirty="0">
                <a:latin typeface="Arial Black" panose="020B0A04020102020204" pitchFamily="34" charset="0"/>
              </a:rPr>
              <a:t>industries should Identify industries like </a:t>
            </a:r>
            <a:r>
              <a:rPr lang="en-US" sz="1800" dirty="0" err="1">
                <a:latin typeface="Arial Black" panose="020B0A04020102020204" pitchFamily="34" charset="0"/>
              </a:rPr>
              <a:t>Fintech,E</a:t>
            </a:r>
            <a:r>
              <a:rPr lang="en-US" sz="1800" dirty="0">
                <a:latin typeface="Arial Black" panose="020B0A04020102020204" pitchFamily="34" charset="0"/>
              </a:rPr>
              <a:t>-commerce and Internet that have shown consistent high growth in terms of the number of unicorn companies and funding amounts and find means in which they can either create new businesses in those industries or foster collaborations and partnerships with other unicorn companies, industry leaders, and key stakeholders.</a:t>
            </a:r>
          </a:p>
          <a:p>
            <a:r>
              <a:rPr lang="en-US" sz="1800" dirty="0">
                <a:latin typeface="Arial Black" panose="020B0A04020102020204" pitchFamily="34" charset="0"/>
              </a:rPr>
              <a:t>The Stakeholders should also </a:t>
            </a:r>
            <a:r>
              <a:rPr lang="en-US" sz="1800" dirty="0" smtClean="0">
                <a:latin typeface="Arial Black" panose="020B0A04020102020204" pitchFamily="34" charset="0"/>
              </a:rPr>
              <a:t>keep </a:t>
            </a:r>
            <a:r>
              <a:rPr lang="en-US" sz="1800" dirty="0">
                <a:latin typeface="Arial Black" panose="020B0A04020102020204" pitchFamily="34" charset="0"/>
              </a:rPr>
              <a:t>a close eye on funding trends within specific industries to identify sectors attracting significant investments.</a:t>
            </a:r>
          </a:p>
          <a:p>
            <a:r>
              <a:rPr lang="en-US" sz="1800" dirty="0" smtClean="0">
                <a:latin typeface="Arial Black" panose="020B0A04020102020204" pitchFamily="34" charset="0"/>
              </a:rPr>
              <a:t>They should evaluate </a:t>
            </a:r>
            <a:r>
              <a:rPr lang="en-US" sz="1800" dirty="0">
                <a:latin typeface="Arial Black" panose="020B0A04020102020204" pitchFamily="34" charset="0"/>
              </a:rPr>
              <a:t>the distribution of unicorn companies across cities and identify cities with high industrial activities and intend to build highly innovative </a:t>
            </a:r>
            <a:r>
              <a:rPr lang="en-US" sz="1800" dirty="0" smtClean="0">
                <a:latin typeface="Arial Black" panose="020B0A04020102020204" pitchFamily="34" charset="0"/>
              </a:rPr>
              <a:t>businesses </a:t>
            </a:r>
            <a:r>
              <a:rPr lang="en-US" sz="1800" dirty="0">
                <a:latin typeface="Arial Black" panose="020B0A04020102020204" pitchFamily="34" charset="0"/>
              </a:rPr>
              <a:t>in such cities.</a:t>
            </a:r>
          </a:p>
          <a:p>
            <a:r>
              <a:rPr lang="en-US" sz="1800" dirty="0">
                <a:latin typeface="Arial Black" panose="020B0A04020102020204" pitchFamily="34" charset="0"/>
              </a:rPr>
              <a:t>Industries such as Artificial intelligence which have high valuation and low funding might indicate that the company is generating significant profits, allowing it to grow without relying heavily on external capital should be a target for businesses who intend to avoid dependence on external investors</a:t>
            </a:r>
          </a:p>
          <a:p>
            <a:endParaRPr lang="en-US" sz="1800" dirty="0">
              <a:latin typeface="Arial Black" panose="020B0A04020102020204" pitchFamily="34" charset="0"/>
            </a:endParaRPr>
          </a:p>
        </p:txBody>
      </p:sp>
    </p:spTree>
    <p:extLst>
      <p:ext uri="{BB962C8B-B14F-4D97-AF65-F5344CB8AC3E}">
        <p14:creationId xmlns:p14="http://schemas.microsoft.com/office/powerpoint/2010/main" val="283561282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docProps/app.xml><?xml version="1.0" encoding="utf-8"?>
<Properties xmlns="http://schemas.openxmlformats.org/officeDocument/2006/extended-properties" xmlns:vt="http://schemas.openxmlformats.org/officeDocument/2006/docPropsVTypes">
  <Template>TM03457475[[fn=Frame]]</Template>
  <TotalTime>846</TotalTime>
  <Words>282</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Corbel</vt:lpstr>
      <vt:lpstr>Graphik Regular</vt:lpstr>
      <vt:lpstr>Wingdings 2</vt:lpstr>
      <vt:lpstr>Frame</vt:lpstr>
      <vt:lpstr>UNICORN COMPANIES ANALYSIS</vt:lpstr>
      <vt:lpstr>Project Recap</vt:lpstr>
      <vt:lpstr>From the data, It can be observed that United States has the highest number of Unicorn Companies</vt:lpstr>
      <vt:lpstr>The Continent with the highest number of Unicorn Companies is North America</vt:lpstr>
      <vt:lpstr>The Fintech and Internet Industry have the highest Unicorns and ROI</vt:lpstr>
      <vt:lpstr>RECOMMENDATION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COMPANIES ANALYSIS</dc:title>
  <dc:creator>Microsoft account</dc:creator>
  <cp:lastModifiedBy>Microsoft account</cp:lastModifiedBy>
  <cp:revision>12</cp:revision>
  <dcterms:created xsi:type="dcterms:W3CDTF">2023-12-28T02:18:34Z</dcterms:created>
  <dcterms:modified xsi:type="dcterms:W3CDTF">2023-12-28T16:25:00Z</dcterms:modified>
</cp:coreProperties>
</file>