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256" r:id="rId6"/>
    <p:sldId id="270" r:id="rId7"/>
    <p:sldId id="259" r:id="rId8"/>
    <p:sldId id="260" r:id="rId9"/>
    <p:sldId id="268" r:id="rId10"/>
    <p:sldId id="271" r:id="rId11"/>
    <p:sldId id="258" r:id="rId12"/>
    <p:sldId id="265" r:id="rId13"/>
    <p:sldId id="264" r:id="rId14"/>
    <p:sldId id="266" r:id="rId15"/>
    <p:sldId id="269" r:id="rId16"/>
    <p:sldId id="267" r:id="rId1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E7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5"/>
    <p:restoredTop sz="80473"/>
  </p:normalViewPr>
  <p:slideViewPr>
    <p:cSldViewPr>
      <p:cViewPr>
        <p:scale>
          <a:sx n="150" d="100"/>
          <a:sy n="150" d="100"/>
        </p:scale>
        <p:origin x="-104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EFEDE-1A2C-9A40-B2A9-E4E6D583509C}" type="datetimeFigureOut">
              <a:rPr lang="en-AU" smtClean="0"/>
              <a:t>17/8/17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EE935-3885-9C45-B193-DEE4FF778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9922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9CFEEEC-E715-4642-B624-D1F4119BC09C}" type="datetimeFigureOut">
              <a:rPr lang="en-US" altLang="x-none"/>
              <a:pPr/>
              <a:t>8/17/17</a:t>
            </a:fld>
            <a:endParaRPr lang="en-US" altLang="x-non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2FB5133-57FE-DE41-9CAA-4BB67C85A415}" type="slidenum">
              <a:rPr lang="en-US" altLang="x-none"/>
              <a:pPr/>
              <a:t>‹#›</a:t>
            </a:fld>
            <a:endParaRPr lang="en-US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1.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Smile, breath, Good morning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The event invitation said this would be an occasion to go away inspired to move beyond bar charts and box plots.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I'm afraid I am going to give you bar charts and box plots, but with a twist</a:t>
            </a:r>
            <a:r>
              <a:rPr lang="en-GB" dirty="0" smtClean="0">
                <a:effectLst/>
              </a:rPr>
              <a:t> </a:t>
            </a:r>
            <a:endParaRPr lang="x-none" altLang="x-none"/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42A08313-B292-754A-A557-8FEC1F1C08E9}" type="slidenum">
              <a:rPr lang="en-US" altLang="x-none" sz="1200"/>
              <a:pPr/>
              <a:t>1</a:t>
            </a:fld>
            <a:endParaRPr lang="en-US" altLang="x-none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Decisions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For example in the family Lachnospiracea, our data points included genera at smaller proportions than Blautia, and data points labelled 'family lachnospiraceae, unknown genus'</a:t>
            </a:r>
            <a:r>
              <a:rPr lang="en-GB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5133-57FE-DE41-9CAA-4BB67C85A415}" type="slidenum">
              <a:rPr lang="en-US" altLang="x-none" smtClean="0"/>
              <a:pPr/>
              <a:t>10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092271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R code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ColorBrewer: Set 1 + black + pastel1.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(Swapped some colours: purple, orange, yellow,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brown -&gt;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brown, yellow, purple, orange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based on which had good sub-shades and to separate yellow-orange</a:t>
            </a:r>
            <a:r>
              <a:rPr lang="en-GB" dirty="0" smtClean="0">
                <a:effectLst/>
              </a:rPr>
              <a:t> )</a:t>
            </a:r>
          </a:p>
          <a:p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brewer.pal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gives requested number of shades of named palette. </a:t>
            </a:r>
            <a:r>
              <a:rPr lang="en-GB" sz="1200" kern="120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</a:t>
            </a:r>
            <a:r>
              <a:rPr lang="en-GB" sz="1200" kern="1200" baseline="3000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st</a:t>
            </a:r>
            <a:r>
              <a:rPr lang="en-GB" sz="1200" kern="120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too pale; alternating light and dark</a:t>
            </a:r>
            <a:r>
              <a:rPr lang="en-GB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5133-57FE-DE41-9CAA-4BB67C85A415}" type="slidenum">
              <a:rPr lang="en-US" altLang="x-none" smtClean="0"/>
              <a:pPr/>
              <a:t>11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902783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5133-57FE-DE41-9CAA-4BB67C85A415}" type="slidenum">
              <a:rPr lang="en-US" altLang="x-none" smtClean="0"/>
              <a:pPr/>
              <a:t>12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10322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stool sample teeming with microbes, (10^12 per g dry weight) each with their own genome. From each genome a small fragment of a gene not found in humans. Data is a count of how many of each sequence in those small scoops of faeces, and the taxonomy of the bacteria they represent, analysed as proportions of each sample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Estimates of # of species disagree, usually dominated by a few, variation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important?</a:t>
            </a:r>
            <a:r>
              <a:rPr lang="en-GB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5133-57FE-DE41-9CAA-4BB67C85A415}" type="slidenum">
              <a:rPr lang="en-US" altLang="x-none" smtClean="0"/>
              <a:pPr/>
              <a:t>2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528427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Taxonomy! (More dynamic than you might think)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detected members of approximately 10 phyla, 20 classes, 30 orders, 40 families, or 70 genera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Order is lowest at which almost all are known</a:t>
            </a:r>
            <a:r>
              <a:rPr lang="en-GB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5133-57FE-DE41-9CAA-4BB67C85A415}" type="slidenum">
              <a:rPr lang="en-US" altLang="x-none" smtClean="0"/>
              <a:pPr/>
              <a:t>3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3887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QIIME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no current standard way to visualise taxonomy in microbiome studies.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These produced for ranks phylum - genus; this is Order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x-axis = 72 samples; y-axis = proportion</a:t>
            </a:r>
            <a:r>
              <a:rPr lang="en-GB" dirty="0" smtClean="0">
                <a:effectLst/>
              </a:rPr>
              <a:t> 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Highlight c__Clostridia; Other (animated)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Repeated colours - palette has 29, 31 in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5133-57FE-DE41-9CAA-4BB67C85A415}" type="slidenum">
              <a:rPr lang="en-US" altLang="x-none" smtClean="0"/>
              <a:pPr/>
              <a:t>4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808481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Recent journal paper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When a visual summary is given, it is common to give a bar or pie chart at a single rank, and to omit incompletely-assigned bacteria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20% of sequences are unknown family; invisible colours; paper discusses Phyla and Orders.</a:t>
            </a:r>
            <a:r>
              <a:rPr lang="en-GB" dirty="0" smtClean="0">
                <a:effectLst/>
              </a:rPr>
              <a:t> </a:t>
            </a:r>
            <a:endParaRPr lang="en-GB" altLang="x-none" dirty="0" smtClean="0">
              <a:latin typeface="Arial" charset="0"/>
              <a:ea typeface="msgothic" charset="-128"/>
              <a:cs typeface="msgothic" charset="-128"/>
            </a:endParaRPr>
          </a:p>
          <a:p>
            <a:pPr marL="85725" marR="0" indent="-85725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Assigned genera - all bars reach 100% - 20% of sequences are unknown family; invisible colours; paper discusses Phyla and Orders.</a:t>
            </a:r>
          </a:p>
          <a:p>
            <a:pPr marL="85725" indent="-85725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GB" altLang="x-none" dirty="0" smtClean="0">
              <a:latin typeface="Arial" charset="0"/>
              <a:ea typeface="msgothic" charset="-128"/>
              <a:cs typeface="msgothic" charset="-128"/>
            </a:endParaRPr>
          </a:p>
          <a:p>
            <a:pPr marL="85725" indent="-85725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altLang="x-none" dirty="0" smtClean="0">
                <a:latin typeface="Arial" charset="0"/>
                <a:ea typeface="msgothic" charset="-128"/>
                <a:cs typeface="msgothic" charset="-128"/>
              </a:rPr>
              <a:t>Taxonomic </a:t>
            </a:r>
            <a:r>
              <a:rPr lang="en-GB" altLang="x-none" dirty="0">
                <a:latin typeface="Arial" charset="0"/>
                <a:ea typeface="msgothic" charset="-128"/>
                <a:cs typeface="msgothic" charset="-128"/>
              </a:rPr>
              <a:t>composition of the shower hose biofilms based on 16S rRNA gene fragments recovered from the metagenomes and isolates. The relative abundances (</a:t>
            </a:r>
            <a:r>
              <a:rPr lang="en-GB" altLang="x-none" i="1" dirty="0">
                <a:latin typeface="Arial" charset="0"/>
                <a:ea typeface="msgothic" charset="-128"/>
                <a:cs typeface="msgothic" charset="-128"/>
              </a:rPr>
              <a:t>y</a:t>
            </a:r>
            <a:r>
              <a:rPr lang="en-GB" altLang="x-none" dirty="0">
                <a:latin typeface="Arial" charset="0"/>
                <a:ea typeface="msgothic" charset="-128"/>
                <a:cs typeface="msgothic" charset="-128"/>
              </a:rPr>
              <a:t> axis) of the 16S rRNA gene-containing reads recovered from the metagenomes (normalized by the total number of </a:t>
            </a:r>
            <a:r>
              <a:rPr lang="en-GB" altLang="x-none" u="sng" dirty="0">
                <a:latin typeface="Arial" charset="0"/>
                <a:ea typeface="msgothic" charset="-128"/>
                <a:cs typeface="msgothic" charset="-128"/>
              </a:rPr>
              <a:t>classified</a:t>
            </a:r>
            <a:r>
              <a:rPr lang="en-GB" altLang="x-none" dirty="0">
                <a:latin typeface="Arial" charset="0"/>
                <a:ea typeface="msgothic" charset="-128"/>
                <a:cs typeface="msgothic" charset="-128"/>
              </a:rPr>
              <a:t> 16S rRNA gene-containing reads in each metagenome) and the cultured fraction (normalized by the number of isolates; last column) for the major genera present in each sample (</a:t>
            </a:r>
            <a:r>
              <a:rPr lang="en-GB" altLang="x-none" i="1" dirty="0">
                <a:latin typeface="Arial" charset="0"/>
                <a:ea typeface="msgothic" charset="-128"/>
                <a:cs typeface="msgothic" charset="-128"/>
              </a:rPr>
              <a:t>x</a:t>
            </a:r>
            <a:r>
              <a:rPr lang="en-GB" altLang="x-none" dirty="0">
                <a:latin typeface="Arial" charset="0"/>
                <a:ea typeface="msgothic" charset="-128"/>
                <a:cs typeface="msgothic" charset="-128"/>
              </a:rPr>
              <a:t> axis) are shown</a:t>
            </a:r>
            <a:r>
              <a:rPr lang="en-GB" altLang="x-none" dirty="0" smtClean="0">
                <a:latin typeface="Arial" charset="0"/>
                <a:ea typeface="msgothic" charset="-128"/>
                <a:cs typeface="msgothic" charset="-128"/>
              </a:rPr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Our study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Interested in what bacteria, in what proportion. Counts + taxonomies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Individual characteristics, daily variability, effect of Method</a:t>
            </a:r>
            <a:r>
              <a:rPr lang="en-GB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5133-57FE-DE41-9CAA-4BB67C85A415}" type="slidenum">
              <a:rPr lang="en-US" altLang="x-none" smtClean="0"/>
              <a:pPr/>
              <a:t>6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305492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Orders A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Summary of all 72 samples, 28 orders. x-axis is name of order, y-axis is log-base-10 of relative abundance, fill-colour is phylum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Log scale allows seeing small divisions 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Dominated by 1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2, Bacteroidales from 25% to 80%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Firmicutes more diverse: 5 orders, dominated by Clostridiales 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Diversity of tail. Another 4 orders have outliers up to 10%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5133-57FE-DE41-9CAA-4BB67C85A415}" type="slidenum">
              <a:rPr lang="en-US" altLang="x-none" smtClean="0"/>
              <a:pPr/>
              <a:t>7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803432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Design goals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As well as common problem of having small categories; i.e. genera present in small proportions; in microbiome analysis many data points are incompletely labelled. 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117 genus-level labels, of which 66 define the genus and 51 don’t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five of top 10 L6 have genus un-assigned</a:t>
            </a:r>
            <a:r>
              <a:rPr lang="en-GB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5133-57FE-DE41-9CAA-4BB67C85A415}" type="slidenum">
              <a:rPr lang="en-US" altLang="x-none" smtClean="0"/>
              <a:pPr/>
              <a:t>8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704808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Genus bars A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One panel for each person; x-axis are samples, labelled with day and method; y-axis is relative abundance in sample (linear)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Same phyla colours as box-whiskers: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red </a:t>
            </a:r>
            <a:r>
              <a:rPr lang="en-AU" sz="120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Bacteroidetes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blue </a:t>
            </a:r>
            <a:r>
              <a:rPr lang="en-AU" sz="120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Firmicutes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green </a:t>
            </a:r>
            <a:r>
              <a:rPr lang="en-AU" sz="120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Proteobacteria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brown </a:t>
            </a:r>
            <a:r>
              <a:rPr lang="en-AU" sz="120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Actinobacteria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yellow </a:t>
            </a:r>
            <a:r>
              <a:rPr lang="en-AU" sz="120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Verrucomicrobia</a:t>
            </a:r>
            <a:r>
              <a:rPr lang="en-GB" dirty="0" smtClean="0">
                <a:effectLst/>
              </a:rPr>
              <a:t>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Can see again that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bacteroidetes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+ Firmicutes is 80%+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Clear, stable differences between individuals. Individual structure at genus-level, e.g. person 11 no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Prevotella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, versus person 44. Some changes from day to day, e.g. 33 day 3 bloom in Haemophilus.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Some difficult decisions between 2 centres -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Akkermansia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Effect of method: A increase relative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abund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of Firmicutes? No</a:t>
            </a:r>
            <a:r>
              <a:rPr lang="en-GB" dirty="0" smtClean="0">
                <a:effectLst/>
              </a:rPr>
              <a:t>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Alternating shades helps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 discriminate.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5133-57FE-DE41-9CAA-4BB67C85A415}" type="slidenum">
              <a:rPr lang="en-US" altLang="x-none" smtClean="0"/>
              <a:pPr/>
              <a:t>9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90608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6-9 foo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7575"/>
            <a:ext cx="91440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sz="2800">
                <a:solidFill>
                  <a:srgbClr val="4E70A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342900"/>
          </a:xfrm>
        </p:spPr>
        <p:txBody>
          <a:bodyPr/>
          <a:lstStyle>
            <a:lvl1pPr marL="0" indent="0" algn="ctr">
              <a:buNone/>
              <a:defRPr sz="2400" b="1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31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800100"/>
            <a:ext cx="1943100" cy="411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800100"/>
            <a:ext cx="6400800" cy="411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9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7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481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828800"/>
            <a:ext cx="4191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91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9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14350"/>
            <a:ext cx="8534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59706"/>
            <a:ext cx="41925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965722"/>
            <a:ext cx="41925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59706"/>
            <a:ext cx="41941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65722"/>
            <a:ext cx="41941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6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41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82215"/>
            <a:ext cx="31607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82216"/>
            <a:ext cx="52641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1453753"/>
            <a:ext cx="31607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18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9433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024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43684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040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800100"/>
            <a:ext cx="8534400" cy="857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828800"/>
            <a:ext cx="8534400" cy="30861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28" name="Picture 1" descr="WEHI_logo_cmyk_2016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6850"/>
            <a:ext cx="16002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E70AF"/>
          </a:solidFill>
          <a:latin typeface="Arial"/>
          <a:ea typeface="ＭＳ Ｐゴシック" charset="0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E70AF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E70AF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E70AF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E70A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4" Type="http://schemas.openxmlformats.org/officeDocument/2006/relationships/image" Target="../media/image17.tiff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AU" dirty="0"/>
              <a:t>Proportions of Bacterial </a:t>
            </a:r>
            <a:r>
              <a:rPr lang="en-AU" dirty="0" smtClean="0"/>
              <a:t>Genera</a:t>
            </a:r>
            <a:br>
              <a:rPr lang="en-AU" dirty="0" smtClean="0"/>
            </a:br>
            <a:r>
              <a:rPr lang="en-AU" dirty="0" smtClean="0"/>
              <a:t>in </a:t>
            </a:r>
            <a:r>
              <a:rPr lang="en-AU" dirty="0"/>
              <a:t>72 Stool Samples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Jocelyn Sietsma Penington</a:t>
            </a:r>
          </a:p>
          <a:p>
            <a:r>
              <a:rPr lang="en-US" sz="2000" b="0" dirty="0" smtClean="0"/>
              <a:t>Bioinformatics Division</a:t>
            </a:r>
            <a:endParaRPr lang="en-US" altLang="x-none" sz="2000" b="0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13"/>
    </mc:Choice>
    <mc:Fallback>
      <p:transition spd="slow" advTm="2301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5486"/>
            <a:ext cx="8534400" cy="403498"/>
          </a:xfrm>
        </p:spPr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99542"/>
            <a:ext cx="8534400" cy="4215358"/>
          </a:xfrm>
        </p:spPr>
        <p:txBody>
          <a:bodyPr/>
          <a:lstStyle/>
          <a:p>
            <a:pPr lvl="0"/>
            <a:endParaRPr lang="en-AU" dirty="0" smtClean="0"/>
          </a:p>
          <a:p>
            <a:pPr lvl="0"/>
            <a:r>
              <a:rPr lang="en-AU" dirty="0" smtClean="0"/>
              <a:t>colour </a:t>
            </a:r>
            <a:r>
              <a:rPr lang="en-AU" dirty="0"/>
              <a:t>by phylum, so that similar genera have similar colours</a:t>
            </a:r>
            <a:endParaRPr lang="en-GB" dirty="0"/>
          </a:p>
          <a:p>
            <a:pPr lvl="0"/>
            <a:r>
              <a:rPr lang="en-AU" dirty="0"/>
              <a:t>Bacteroidetes (red) and Firmicutes (blue) were each dominated by a single order, so this order is </a:t>
            </a:r>
            <a:r>
              <a:rPr lang="en-AU" dirty="0" smtClean="0"/>
              <a:t>named.</a:t>
            </a:r>
            <a:endParaRPr lang="en-GB" dirty="0"/>
          </a:p>
          <a:p>
            <a:pPr lvl="0"/>
            <a:r>
              <a:rPr lang="en-AU" dirty="0" smtClean="0"/>
              <a:t>use genera </a:t>
            </a:r>
            <a:r>
              <a:rPr lang="en-AU" dirty="0"/>
              <a:t>that reached at least 10% in at least 1 sample </a:t>
            </a:r>
            <a:endParaRPr lang="en-GB" dirty="0"/>
          </a:p>
          <a:p>
            <a:pPr lvl="0"/>
            <a:r>
              <a:rPr lang="en-AU" dirty="0"/>
              <a:t>include a shade for significant </a:t>
            </a:r>
            <a:r>
              <a:rPr lang="en-AU" dirty="0" smtClean="0"/>
              <a:t>families, </a:t>
            </a:r>
            <a:r>
              <a:rPr lang="en-AU" dirty="0"/>
              <a:t>where the genera in the family were not given or </a:t>
            </a:r>
            <a:r>
              <a:rPr lang="en-AU" dirty="0" smtClean="0"/>
              <a:t>were multiple and small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0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192"/>
    </mc:Choice>
    <mc:Fallback>
      <p:transition spd="slow" advTm="5119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7398" t="32990" r="7475" b="44330"/>
          <a:stretch/>
        </p:blipFill>
        <p:spPr>
          <a:xfrm>
            <a:off x="1764000" y="936000"/>
            <a:ext cx="4680520" cy="4457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19540" t="36782" r="9195" b="47126"/>
          <a:stretch/>
        </p:blipFill>
        <p:spPr>
          <a:xfrm>
            <a:off x="1821592" y="2948865"/>
            <a:ext cx="4464496" cy="5040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71550"/>
            <a:ext cx="8534400" cy="424847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library(ggplot2</a:t>
            </a:r>
            <a:r>
              <a:rPr lang="en-US" sz="1400" dirty="0" smtClean="0"/>
              <a:t>);    library(RColorBrewer)</a:t>
            </a:r>
          </a:p>
          <a:p>
            <a:pPr marL="0" indent="0">
              <a:buNone/>
            </a:pPr>
            <a:r>
              <a:rPr lang="en-US" sz="1400" dirty="0" smtClean="0"/>
              <a:t>palette_phylum  =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## </a:t>
            </a:r>
            <a:r>
              <a:rPr lang="en-US" sz="1400" dirty="0">
                <a:solidFill>
                  <a:srgbClr val="0070C0"/>
                </a:solidFill>
              </a:rPr>
              <a:t>Consistent </a:t>
            </a:r>
            <a:r>
              <a:rPr lang="en-AU" sz="1400" dirty="0" smtClean="0">
                <a:solidFill>
                  <a:srgbClr val="0070C0"/>
                </a:solidFill>
              </a:rPr>
              <a:t>colours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needed for 2 data </a:t>
            </a:r>
            <a:r>
              <a:rPr lang="en-US" sz="1400" dirty="0" smtClean="0">
                <a:solidFill>
                  <a:srgbClr val="0070C0"/>
                </a:solidFill>
              </a:rPr>
              <a:t>sets</a:t>
            </a:r>
            <a:r>
              <a:rPr lang="en-US" sz="1400" dirty="0">
                <a:solidFill>
                  <a:srgbClr val="0070C0"/>
                </a:solidFill>
              </a:rPr>
              <a:t>:</a:t>
            </a:r>
            <a:r>
              <a:rPr lang="en-US" sz="1400" dirty="0" smtClean="0">
                <a:solidFill>
                  <a:srgbClr val="0070C0"/>
                </a:solidFill>
              </a:rPr>
              <a:t> hard-coded compromise </a:t>
            </a:r>
            <a:r>
              <a:rPr lang="en-US" sz="1400" dirty="0">
                <a:solidFill>
                  <a:srgbClr val="0070C0"/>
                </a:solidFill>
              </a:rPr>
              <a:t>list </a:t>
            </a:r>
            <a:r>
              <a:rPr lang="en-US" sz="1400" dirty="0" smtClean="0">
                <a:solidFill>
                  <a:srgbClr val="0070C0"/>
                </a:solidFill>
              </a:rPr>
              <a:t>of representative </a:t>
            </a:r>
            <a:r>
              <a:rPr lang="en-US" sz="1400" dirty="0">
                <a:solidFill>
                  <a:srgbClr val="0070C0"/>
                </a:solidFill>
              </a:rPr>
              <a:t>genera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palette_genus </a:t>
            </a:r>
            <a:r>
              <a:rPr lang="en-US" sz="1400" dirty="0"/>
              <a:t>&lt;- c(brewer.pal(5, "Reds")[c(4</a:t>
            </a:r>
            <a:r>
              <a:rPr lang="en-US" sz="1400" dirty="0" smtClean="0"/>
              <a:t>, 2, 3, 5</a:t>
            </a:r>
            <a:r>
              <a:rPr lang="en-US" sz="1400" dirty="0"/>
              <a:t>)],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70C0"/>
                </a:solidFill>
              </a:rPr>
              <a:t># 4 </a:t>
            </a:r>
            <a:r>
              <a:rPr lang="en-US" sz="1400" dirty="0">
                <a:solidFill>
                  <a:srgbClr val="0070C0"/>
                </a:solidFill>
              </a:rPr>
              <a:t>x red for </a:t>
            </a:r>
            <a:r>
              <a:rPr lang="en-US" sz="1400" dirty="0" smtClean="0">
                <a:solidFill>
                  <a:srgbClr val="0070C0"/>
                </a:solidFill>
              </a:rPr>
              <a:t>Bacteroidetes</a:t>
            </a:r>
            <a:r>
              <a:rPr lang="en-US" sz="1400" dirty="0" smtClean="0"/>
              <a:t>, </a:t>
            </a:r>
          </a:p>
          <a:p>
            <a:pPr marL="0" indent="0">
              <a:buNone/>
            </a:pPr>
            <a:r>
              <a:rPr lang="en-US" sz="1400" dirty="0" smtClean="0"/>
              <a:t>                  </a:t>
            </a:r>
            <a:r>
              <a:rPr lang="en-US" sz="1400" dirty="0"/>
              <a:t>brewer.pal(6, "Blues")[c(4</a:t>
            </a:r>
            <a:r>
              <a:rPr lang="en-US" sz="1400" dirty="0" smtClean="0"/>
              <a:t>, 2, 5, 3, 6</a:t>
            </a:r>
            <a:r>
              <a:rPr lang="en-US" sz="1400" dirty="0"/>
              <a:t>)],  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70C0"/>
                </a:solidFill>
              </a:rPr>
              <a:t># </a:t>
            </a:r>
            <a:r>
              <a:rPr lang="en-US" sz="1400" dirty="0">
                <a:solidFill>
                  <a:srgbClr val="0070C0"/>
                </a:solidFill>
              </a:rPr>
              <a:t>5 x blue for </a:t>
            </a:r>
            <a:r>
              <a:rPr lang="en-US" sz="1400" dirty="0" smtClean="0">
                <a:solidFill>
                  <a:srgbClr val="0070C0"/>
                </a:solidFill>
              </a:rPr>
              <a:t>Firmicutes </a:t>
            </a:r>
          </a:p>
          <a:p>
            <a:pPr marL="0" indent="0">
              <a:buNone/>
            </a:pPr>
            <a:r>
              <a:rPr lang="en-US" sz="1400" dirty="0" smtClean="0"/>
              <a:t>                  </a:t>
            </a:r>
            <a:r>
              <a:rPr lang="en-US" sz="1400" dirty="0"/>
              <a:t>brewer.pal(4, "Greens")[c(3</a:t>
            </a:r>
            <a:r>
              <a:rPr lang="en-US" sz="1400" dirty="0" smtClean="0"/>
              <a:t>, 2, 4</a:t>
            </a:r>
            <a:r>
              <a:rPr lang="en-US" sz="1400" dirty="0"/>
              <a:t>)], 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70C0"/>
                </a:solidFill>
              </a:rPr>
              <a:t># </a:t>
            </a:r>
            <a:r>
              <a:rPr lang="en-US" sz="1400" dirty="0">
                <a:solidFill>
                  <a:srgbClr val="0070C0"/>
                </a:solidFill>
              </a:rPr>
              <a:t>3 shades of green for </a:t>
            </a:r>
            <a:r>
              <a:rPr lang="en-US" sz="1400" dirty="0" smtClean="0">
                <a:solidFill>
                  <a:srgbClr val="0070C0"/>
                </a:solidFill>
              </a:rPr>
              <a:t>proteobacteria </a:t>
            </a:r>
          </a:p>
          <a:p>
            <a:pPr marL="0" indent="0">
              <a:buNone/>
            </a:pPr>
            <a:r>
              <a:rPr lang="en-US" sz="1400" dirty="0" smtClean="0"/>
              <a:t>                  palette_phylum[4:5</a:t>
            </a:r>
            <a:r>
              <a:rPr lang="en-US" sz="1400" dirty="0"/>
              <a:t>],  </a:t>
            </a: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70C0"/>
                </a:solidFill>
              </a:rPr>
              <a:t># </a:t>
            </a:r>
            <a:r>
              <a:rPr lang="en-US" sz="1400" dirty="0">
                <a:solidFill>
                  <a:srgbClr val="0070C0"/>
                </a:solidFill>
              </a:rPr>
              <a:t>brown for actino, yellow for verruco </a:t>
            </a:r>
            <a:endParaRPr lang="en-US" sz="1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400" dirty="0" smtClean="0"/>
              <a:t>                  palette_phylum[10</a:t>
            </a:r>
            <a:r>
              <a:rPr lang="en-US" sz="1400" dirty="0"/>
              <a:t>]  </a:t>
            </a:r>
            <a:r>
              <a:rPr lang="en-US" sz="1400" dirty="0" smtClean="0"/>
              <a:t>			</a:t>
            </a:r>
            <a:r>
              <a:rPr lang="en-US" sz="1400" dirty="0" smtClean="0">
                <a:solidFill>
                  <a:srgbClr val="0070C0"/>
                </a:solidFill>
              </a:rPr>
              <a:t># </a:t>
            </a:r>
            <a:r>
              <a:rPr lang="en-US" sz="1400" dirty="0">
                <a:solidFill>
                  <a:srgbClr val="0070C0"/>
                </a:solidFill>
              </a:rPr>
              <a:t>black for 'other')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5486"/>
            <a:ext cx="8534400" cy="475506"/>
          </a:xfrm>
        </p:spPr>
        <p:txBody>
          <a:bodyPr/>
          <a:lstStyle/>
          <a:p>
            <a:r>
              <a:rPr lang="en-US" dirty="0" smtClean="0"/>
              <a:t>R code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3651870"/>
            <a:ext cx="784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ggplot(longProp</a:t>
            </a:r>
            <a:r>
              <a:rPr lang="en-US" sz="1400" dirty="0">
                <a:latin typeface="+mn-lt"/>
              </a:rPr>
              <a:t>, aes(x=DayXMethod, y=propAbund, fill=genuslabel)) </a:t>
            </a:r>
            <a:r>
              <a:rPr lang="en-US" sz="1400" dirty="0" smtClean="0">
                <a:latin typeface="+mn-lt"/>
              </a:rPr>
              <a:t>+ </a:t>
            </a:r>
          </a:p>
          <a:p>
            <a:r>
              <a:rPr lang="en-US" sz="1400" dirty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  geom_bar(stat</a:t>
            </a:r>
            <a:r>
              <a:rPr lang="en-US" sz="1400" dirty="0">
                <a:latin typeface="+mn-lt"/>
              </a:rPr>
              <a:t>="identity") + </a:t>
            </a:r>
            <a:endParaRPr lang="en-US" sz="1400" dirty="0" smtClean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   </a:t>
            </a:r>
            <a:r>
              <a:rPr lang="en-US" sz="1400" dirty="0">
                <a:latin typeface="+mn-lt"/>
              </a:rPr>
              <a:t>facet_wrap(~personID) </a:t>
            </a:r>
            <a:r>
              <a:rPr lang="en-US" sz="1400" dirty="0" smtClean="0">
                <a:latin typeface="+mn-lt"/>
              </a:rPr>
              <a:t>+ </a:t>
            </a:r>
          </a:p>
          <a:p>
            <a:r>
              <a:rPr lang="en-US" sz="1400" dirty="0">
                <a:latin typeface="+mn-lt"/>
              </a:rPr>
              <a:t> </a:t>
            </a:r>
            <a:r>
              <a:rPr lang="en-US" sz="1400" dirty="0" smtClean="0">
                <a:latin typeface="+mn-lt"/>
              </a:rPr>
              <a:t>  scale_fill_manual(values </a:t>
            </a:r>
            <a:r>
              <a:rPr lang="en-US" sz="1400">
                <a:latin typeface="+mn-lt"/>
              </a:rPr>
              <a:t>= </a:t>
            </a:r>
            <a:r>
              <a:rPr lang="en-US" sz="1400" smtClean="0">
                <a:latin typeface="+mn-lt"/>
              </a:rPr>
              <a:t>palette_genus</a:t>
            </a:r>
            <a:r>
              <a:rPr lang="en-US" sz="1400"/>
              <a:t>)</a:t>
            </a:r>
            <a:endParaRPr lang="en-US" sz="1400" dirty="0"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92" y="2619723"/>
            <a:ext cx="2609560" cy="25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0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706"/>
    </mc:Choice>
    <mc:Fallback>
      <p:transition spd="slow" advTm="9170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5486"/>
            <a:ext cx="8534400" cy="475506"/>
          </a:xfrm>
        </p:spPr>
        <p:txBody>
          <a:bodyPr/>
          <a:lstStyle/>
          <a:p>
            <a:r>
              <a:rPr lang="en-US" dirty="0" smtClean="0"/>
              <a:t>Acknowledgements and 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71550"/>
            <a:ext cx="8534400" cy="41433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Papenfuss Lab</a:t>
            </a:r>
            <a:r>
              <a:rPr lang="en-US" dirty="0" smtClean="0"/>
              <a:t> members, for their comments and questions.</a:t>
            </a:r>
          </a:p>
          <a:p>
            <a:pPr marL="0" indent="0">
              <a:buNone/>
            </a:pPr>
            <a:r>
              <a:rPr lang="en-US" dirty="0" smtClean="0"/>
              <a:t>Particularly Tony, for confessing he couldn’t see my first attempts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Len Harrison</a:t>
            </a:r>
            <a:r>
              <a:rPr lang="en-US" dirty="0" smtClean="0"/>
              <a:t>, for repeatedly pushing me to include more, and make it clearer and more interesting.</a:t>
            </a:r>
          </a:p>
          <a:p>
            <a:pPr marL="0" indent="0">
              <a:buNone/>
            </a:pPr>
            <a:r>
              <a:rPr lang="en-US" dirty="0" smtClean="0"/>
              <a:t>Environmental </a:t>
            </a:r>
            <a:r>
              <a:rPr lang="en-US" dirty="0"/>
              <a:t>Determinants of Islet Autoimmunity (</a:t>
            </a:r>
            <a:r>
              <a:rPr lang="en-US" dirty="0">
                <a:solidFill>
                  <a:schemeClr val="accent2"/>
                </a:solidFill>
              </a:rPr>
              <a:t>ENDIA</a:t>
            </a:r>
            <a:r>
              <a:rPr lang="en-US" dirty="0"/>
              <a:t>) </a:t>
            </a:r>
            <a:r>
              <a:rPr lang="en-US" dirty="0" smtClean="0"/>
              <a:t>Study, </a:t>
            </a:r>
            <a:br>
              <a:rPr lang="en-US" dirty="0" smtClean="0"/>
            </a:br>
            <a:r>
              <a:rPr lang="en-US" dirty="0"/>
              <a:t>for providing the </a:t>
            </a:r>
            <a:r>
              <a:rPr lang="en-US" dirty="0" smtClean="0"/>
              <a:t>project and </a:t>
            </a:r>
            <a:r>
              <a:rPr lang="en-US" dirty="0"/>
              <a:t>the </a:t>
            </a:r>
            <a:r>
              <a:rPr lang="en-US" dirty="0" smtClean="0"/>
              <a:t>samples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Funding agencies: The</a:t>
            </a:r>
            <a:r>
              <a:rPr lang="en-US" sz="1800" dirty="0"/>
              <a:t> Juvenile Diabetes Research Foundation (JDRF) Australia,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Australian Research </a:t>
            </a:r>
            <a:r>
              <a:rPr lang="en-US" sz="1800" dirty="0" smtClean="0"/>
              <a:t>Council, </a:t>
            </a:r>
            <a:br>
              <a:rPr lang="en-US" sz="1800" dirty="0" smtClean="0"/>
            </a:br>
            <a:r>
              <a:rPr lang="en-US" sz="1800" dirty="0" smtClean="0"/>
              <a:t>441 </a:t>
            </a:r>
            <a:r>
              <a:rPr lang="en-US" sz="1800" dirty="0"/>
              <a:t>Special Research Initiative in Type 1 Juvenile Diabetes,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Helmsley Charitable Trust and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</a:t>
            </a:r>
            <a:r>
              <a:rPr lang="en-US" sz="1800" dirty="0"/>
              <a:t>National Health and Medical Research Council (NHMRC) of </a:t>
            </a:r>
            <a:r>
              <a:rPr lang="en-US" sz="1800" dirty="0" smtClean="0"/>
              <a:t>Australia</a:t>
            </a:r>
            <a:br>
              <a:rPr lang="en-US" sz="18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0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600"/>
    </mc:Choice>
    <mc:Fallback>
      <p:transition spd="slow" advTm="306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973" y="195486"/>
            <a:ext cx="8534400" cy="331490"/>
          </a:xfrm>
        </p:spPr>
        <p:txBody>
          <a:bodyPr/>
          <a:lstStyle/>
          <a:p>
            <a:r>
              <a:rPr lang="en-US" dirty="0" smtClean="0"/>
              <a:t>A microbiome study -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74" y="987574"/>
            <a:ext cx="1361993" cy="129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595" y="1000708"/>
            <a:ext cx="1728221" cy="129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444" y="1000708"/>
            <a:ext cx="1947542" cy="129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748" y="1000708"/>
            <a:ext cx="2100625" cy="1296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1684967" y="1620000"/>
            <a:ext cx="279426" cy="21609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71484" y="1620000"/>
            <a:ext cx="279426" cy="21609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454658" y="1620000"/>
            <a:ext cx="279426" cy="21609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2643758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+mn-lt"/>
              </a:rPr>
              <a:t>Short sequences </a:t>
            </a:r>
            <a:r>
              <a:rPr lang="en-US" sz="2000" dirty="0">
                <a:latin typeface="+mn-lt"/>
              </a:rPr>
              <a:t>are compared to a database of bacterial gene sequences</a:t>
            </a:r>
            <a:r>
              <a:rPr lang="en-US" sz="2000" dirty="0" smtClean="0">
                <a:latin typeface="+mn-lt"/>
              </a:rPr>
              <a:t>.</a:t>
            </a:r>
            <a:endParaRPr lang="en-AU" sz="2000" dirty="0"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+mn-lt"/>
              </a:rPr>
              <a:t>Data is </a:t>
            </a:r>
            <a:r>
              <a:rPr lang="en-AU" sz="2000" dirty="0">
                <a:latin typeface="+mn-lt"/>
              </a:rPr>
              <a:t>counts of each unique sequence, tagged with best match </a:t>
            </a:r>
            <a:r>
              <a:rPr lang="en-AU" sz="2000" dirty="0" smtClean="0">
                <a:latin typeface="+mn-lt"/>
              </a:rPr>
              <a:t>taxonomy.</a:t>
            </a:r>
            <a:endParaRPr lang="en-AU" sz="2000" dirty="0"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en-AU" sz="2000" dirty="0" smtClean="0">
                <a:latin typeface="+mn-lt"/>
              </a:rPr>
              <a:t>Goal </a:t>
            </a:r>
            <a:r>
              <a:rPr lang="en-AU" sz="2000" dirty="0">
                <a:latin typeface="+mn-lt"/>
              </a:rPr>
              <a:t>is relative abundance of different microbes in </a:t>
            </a:r>
            <a:r>
              <a:rPr lang="en-AU" sz="2000" dirty="0" smtClean="0">
                <a:latin typeface="+mn-lt"/>
              </a:rPr>
              <a:t>sample.</a:t>
            </a:r>
          </a:p>
          <a:p>
            <a:pPr algn="ctr">
              <a:lnSpc>
                <a:spcPct val="150000"/>
              </a:lnSpc>
            </a:pPr>
            <a:r>
              <a:rPr lang="en-AU" sz="2000" dirty="0" smtClean="0">
                <a:latin typeface="+mn-lt"/>
              </a:rPr>
              <a:t>Human colon estimated to </a:t>
            </a:r>
            <a:r>
              <a:rPr lang="en-AU" sz="2000" dirty="0">
                <a:latin typeface="+mn-lt"/>
              </a:rPr>
              <a:t>contain </a:t>
            </a:r>
            <a:r>
              <a:rPr lang="en-US" sz="2000" dirty="0">
                <a:latin typeface="+mn-lt"/>
              </a:rPr>
              <a:t>500 - 3000 bacterial species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142"/>
    </mc:Choice>
    <mc:Fallback>
      <p:transition spd="slow" advTm="5714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43558"/>
            <a:ext cx="8458200" cy="41284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>
                <a:latin typeface="+mj-lt"/>
              </a:rPr>
              <a:t>Kingdom / </a:t>
            </a:r>
            <a:r>
              <a:rPr lang="en-US" sz="1800" b="1" dirty="0" smtClean="0">
                <a:latin typeface="+mj-lt"/>
              </a:rPr>
              <a:t>Domain</a:t>
            </a:r>
          </a:p>
          <a:p>
            <a:pPr marL="0" indent="0">
              <a:buNone/>
            </a:pPr>
            <a:endParaRPr lang="en-US" sz="1800" b="1" dirty="0">
              <a:latin typeface="+mj-lt"/>
            </a:endParaRPr>
          </a:p>
          <a:p>
            <a:pPr marL="0" indent="0">
              <a:buNone/>
            </a:pPr>
            <a:r>
              <a:rPr lang="en-US" sz="1800" b="1" dirty="0" smtClean="0">
                <a:latin typeface="+mj-lt"/>
              </a:rPr>
              <a:t>Phylum</a:t>
            </a:r>
            <a:endParaRPr lang="en-US" sz="1800" b="1" dirty="0">
              <a:latin typeface="+mj-lt"/>
            </a:endParaRPr>
          </a:p>
          <a:p>
            <a:pPr marL="0" indent="0">
              <a:buNone/>
            </a:pPr>
            <a:endParaRPr lang="en-US" sz="1800" b="1" dirty="0">
              <a:latin typeface="+mj-lt"/>
            </a:endParaRPr>
          </a:p>
          <a:p>
            <a:pPr marL="0" indent="0">
              <a:buNone/>
            </a:pPr>
            <a:r>
              <a:rPr lang="en-US" sz="1800" b="1" dirty="0" smtClean="0">
                <a:latin typeface="+mj-lt"/>
              </a:rPr>
              <a:t>Class</a:t>
            </a:r>
            <a:endParaRPr lang="en-US" sz="1800" b="1" dirty="0">
              <a:latin typeface="+mj-lt"/>
            </a:endParaRPr>
          </a:p>
          <a:p>
            <a:pPr marL="0" indent="0">
              <a:buNone/>
            </a:pPr>
            <a:endParaRPr lang="en-US" sz="1800" b="1" dirty="0">
              <a:latin typeface="+mj-lt"/>
            </a:endParaRPr>
          </a:p>
          <a:p>
            <a:pPr marL="0" indent="0">
              <a:buNone/>
            </a:pPr>
            <a:r>
              <a:rPr lang="en-US" sz="1800" b="1" dirty="0" smtClean="0">
                <a:latin typeface="+mj-lt"/>
              </a:rPr>
              <a:t>Order</a:t>
            </a:r>
            <a:endParaRPr lang="en-US" sz="1800" b="1" dirty="0">
              <a:latin typeface="+mj-lt"/>
            </a:endParaRPr>
          </a:p>
          <a:p>
            <a:pPr marL="0" indent="0">
              <a:buNone/>
            </a:pPr>
            <a:endParaRPr lang="en-US" sz="1800" b="1" dirty="0">
              <a:latin typeface="+mj-lt"/>
            </a:endParaRPr>
          </a:p>
          <a:p>
            <a:pPr marL="0" indent="0">
              <a:buNone/>
            </a:pPr>
            <a:r>
              <a:rPr lang="en-US" sz="1800" b="1" dirty="0" smtClean="0">
                <a:latin typeface="+mj-lt"/>
              </a:rPr>
              <a:t>Family</a:t>
            </a:r>
            <a:endParaRPr lang="en-US" sz="1800" b="1" dirty="0">
              <a:latin typeface="+mj-lt"/>
            </a:endParaRPr>
          </a:p>
          <a:p>
            <a:pPr marL="0" indent="0">
              <a:buNone/>
            </a:pPr>
            <a:endParaRPr lang="en-US" sz="1800" b="1" dirty="0">
              <a:latin typeface="+mj-lt"/>
            </a:endParaRPr>
          </a:p>
          <a:p>
            <a:pPr marL="0" indent="0">
              <a:buNone/>
            </a:pPr>
            <a:r>
              <a:rPr lang="en-US" sz="1800" b="1" dirty="0" smtClean="0">
                <a:latin typeface="+mj-lt"/>
              </a:rPr>
              <a:t>Genus</a:t>
            </a:r>
            <a:endParaRPr lang="en-US" sz="1800" b="1" dirty="0">
              <a:latin typeface="+mj-lt"/>
            </a:endParaRPr>
          </a:p>
          <a:p>
            <a:pPr marL="0" indent="0">
              <a:buNone/>
            </a:pPr>
            <a:endParaRPr lang="en-US" sz="1800" b="1" dirty="0">
              <a:latin typeface="+mj-lt"/>
            </a:endParaRPr>
          </a:p>
          <a:p>
            <a:pPr marL="0" indent="0">
              <a:buNone/>
            </a:pPr>
            <a:r>
              <a:rPr lang="en-US" sz="1800" b="1" dirty="0" smtClean="0">
                <a:latin typeface="+mj-lt"/>
              </a:rPr>
              <a:t>Species</a:t>
            </a:r>
          </a:p>
          <a:p>
            <a:pPr marL="0" indent="0">
              <a:buNone/>
            </a:pPr>
            <a:r>
              <a:rPr lang="en-US" sz="1800" dirty="0" smtClean="0">
                <a:latin typeface="+mn-lt"/>
                <a:ea typeface="Times" charset="0"/>
                <a:cs typeface="Times" charset="0"/>
              </a:rPr>
              <a:t> ?</a:t>
            </a:r>
            <a:endParaRPr lang="en-US" sz="1800" dirty="0">
              <a:latin typeface="+mn-lt"/>
              <a:ea typeface="Times" charset="0"/>
              <a:cs typeface="Time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60937" y="3335700"/>
            <a:ext cx="2430745" cy="3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+mn-lt"/>
              </a:rPr>
              <a:t>Ruminococcaceae   </a:t>
            </a:r>
            <a:r>
              <a:rPr lang="mr-IN" sz="1700" dirty="0">
                <a:latin typeface="+mn-lt"/>
              </a:rPr>
              <a:t>…</a:t>
            </a:r>
            <a:endParaRPr lang="en-US" sz="17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218530"/>
            <a:ext cx="7886700" cy="4024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100" dirty="0" smtClean="0"/>
              <a:t>Classification of Living Organisms</a:t>
            </a:r>
            <a:endParaRPr lang="en-US" sz="2100" dirty="0"/>
          </a:p>
        </p:txBody>
      </p:sp>
      <p:sp>
        <p:nvSpPr>
          <p:cNvPr id="4" name="TextBox 3"/>
          <p:cNvSpPr txBox="1"/>
          <p:nvPr/>
        </p:nvSpPr>
        <p:spPr>
          <a:xfrm>
            <a:off x="456320" y="1086902"/>
            <a:ext cx="989312" cy="3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+mn-lt"/>
              </a:rPr>
              <a:t>Bacteria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5632" y="1086902"/>
            <a:ext cx="2030530" cy="3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+mn-lt"/>
              </a:rPr>
              <a:t>Archaea   Eucarya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6320" y="1645759"/>
            <a:ext cx="1561342" cy="3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+mn-lt"/>
              </a:rPr>
              <a:t>Bacteroidetes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7597" y="1630448"/>
            <a:ext cx="1188286" cy="3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ysClr val="windowText" lastClr="000000"/>
                </a:solidFill>
                <a:latin typeface="+mn-lt"/>
              </a:rPr>
              <a:t>Firmicutes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883" y="1630448"/>
            <a:ext cx="3545464" cy="3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+mn-lt"/>
              </a:rPr>
              <a:t>Proteobacteria   Actinobacteria   </a:t>
            </a:r>
            <a:r>
              <a:rPr lang="mr-IN" sz="1700" dirty="0">
                <a:latin typeface="+mn-lt"/>
              </a:rPr>
              <a:t>…</a:t>
            </a:r>
            <a:endParaRPr lang="en-US" sz="17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320" y="2188494"/>
            <a:ext cx="813299" cy="3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+mn-lt"/>
              </a:rPr>
              <a:t>Bacilli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69619" y="2193283"/>
            <a:ext cx="1138359" cy="32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latin typeface="+mn-lt"/>
              </a:rPr>
              <a:t>Clostridia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05125" y="2199365"/>
            <a:ext cx="1559037" cy="3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+mn-lt"/>
              </a:rPr>
              <a:t>Erysipelotrichi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1594" y="3913203"/>
            <a:ext cx="851515" cy="32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latin typeface="+mn-lt"/>
              </a:rPr>
              <a:t>Blautia</a:t>
            </a:r>
            <a:endParaRPr lang="en-US" sz="17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3109" y="3913203"/>
            <a:ext cx="2944880" cy="3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+mn-lt"/>
              </a:rPr>
              <a:t>Lachnospira   Roseburia   </a:t>
            </a:r>
            <a:r>
              <a:rPr lang="mr-IN" sz="1700" dirty="0">
                <a:latin typeface="+mn-lt"/>
              </a:rPr>
              <a:t>…</a:t>
            </a:r>
            <a:endParaRPr lang="en-US" sz="1700" b="1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2286" y="3335700"/>
            <a:ext cx="1632409" cy="32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+mn-lt"/>
              </a:rPr>
              <a:t>Clostridiaceae</a:t>
            </a:r>
            <a:endParaRPr lang="en-US" sz="17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84695" y="3335700"/>
            <a:ext cx="1876242" cy="3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+mn-lt"/>
              </a:rPr>
              <a:t>Lachnospiraceae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6320" y="2759042"/>
            <a:ext cx="1421396" cy="3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+mn-lt"/>
                <a:ea typeface="Times" charset="0"/>
                <a:cs typeface="Times" charset="0"/>
              </a:rPr>
              <a:t>Clostridiales</a:t>
            </a:r>
            <a:endParaRPr lang="en-US" sz="17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63171" y="3497700"/>
            <a:ext cx="17940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Domain:	</a:t>
            </a:r>
            <a:r>
              <a:rPr lang="en-US" sz="1200" dirty="0" smtClean="0"/>
              <a:t>Eukaryota</a:t>
            </a:r>
          </a:p>
          <a:p>
            <a:r>
              <a:rPr lang="en-US" sz="1200" dirty="0" smtClean="0"/>
              <a:t>Kingdom</a:t>
            </a:r>
            <a:r>
              <a:rPr lang="en-US" sz="1200" dirty="0"/>
              <a:t>:	</a:t>
            </a:r>
            <a:r>
              <a:rPr lang="en-US" sz="1200" dirty="0" smtClean="0"/>
              <a:t>Animalia</a:t>
            </a:r>
          </a:p>
          <a:p>
            <a:r>
              <a:rPr lang="en-US" sz="1200" dirty="0" smtClean="0"/>
              <a:t>Phylum</a:t>
            </a:r>
            <a:r>
              <a:rPr lang="en-US" sz="1200" dirty="0"/>
              <a:t>:	</a:t>
            </a:r>
            <a:r>
              <a:rPr lang="en-US" sz="1200" dirty="0" smtClean="0"/>
              <a:t>Chordata</a:t>
            </a:r>
          </a:p>
          <a:p>
            <a:r>
              <a:rPr lang="en-US" sz="1200" dirty="0" smtClean="0"/>
              <a:t>Class</a:t>
            </a:r>
            <a:r>
              <a:rPr lang="en-US" sz="1200" dirty="0"/>
              <a:t>:	</a:t>
            </a:r>
            <a:r>
              <a:rPr lang="en-US" sz="1200" dirty="0" smtClean="0"/>
              <a:t>Mammalia</a:t>
            </a:r>
          </a:p>
          <a:p>
            <a:r>
              <a:rPr lang="en-US" sz="1200" dirty="0" smtClean="0"/>
              <a:t>Order</a:t>
            </a:r>
            <a:r>
              <a:rPr lang="en-US" sz="1200" dirty="0"/>
              <a:t>:	</a:t>
            </a:r>
            <a:r>
              <a:rPr lang="en-US" sz="1200" dirty="0" smtClean="0"/>
              <a:t>Primates</a:t>
            </a:r>
          </a:p>
          <a:p>
            <a:r>
              <a:rPr lang="en-US" sz="1200" dirty="0" smtClean="0"/>
              <a:t>Family</a:t>
            </a:r>
            <a:r>
              <a:rPr lang="en-US" sz="1200" dirty="0"/>
              <a:t>:	</a:t>
            </a:r>
            <a:r>
              <a:rPr lang="en-US" sz="1200" dirty="0" smtClean="0"/>
              <a:t>Hominidae</a:t>
            </a:r>
          </a:p>
          <a:p>
            <a:r>
              <a:rPr lang="en-US" sz="1200" dirty="0" smtClean="0"/>
              <a:t>Genus</a:t>
            </a:r>
            <a:r>
              <a:rPr lang="en-US" sz="1200" dirty="0"/>
              <a:t>:	</a:t>
            </a:r>
            <a:r>
              <a:rPr lang="en-US" sz="1200" dirty="0" smtClean="0"/>
              <a:t>Homo</a:t>
            </a:r>
          </a:p>
          <a:p>
            <a:r>
              <a:rPr lang="en-US" sz="1200" dirty="0" smtClean="0"/>
              <a:t>Species</a:t>
            </a:r>
            <a:r>
              <a:rPr lang="en-US" sz="1200" dirty="0"/>
              <a:t>:	H. sapiens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6412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992"/>
    </mc:Choice>
    <mc:Fallback>
      <p:transition spd="slow" advTm="679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  <p:bldP spid="4" grpId="1"/>
      <p:bldP spid="5" grpId="0"/>
      <p:bldP spid="6" grpId="0"/>
      <p:bldP spid="7" grpId="0"/>
      <p:bldP spid="7" grpId="1"/>
      <p:bldP spid="8" grpId="0"/>
      <p:bldP spid="9" grpId="0"/>
      <p:bldP spid="11" grpId="0"/>
      <p:bldP spid="12" grpId="0"/>
      <p:bldP spid="12" grpId="1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5486"/>
            <a:ext cx="8534400" cy="475506"/>
          </a:xfrm>
        </p:spPr>
        <p:txBody>
          <a:bodyPr/>
          <a:lstStyle/>
          <a:p>
            <a:r>
              <a:rPr lang="en-US" dirty="0" smtClean="0"/>
              <a:t>Default outputs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7" t="8484" r="16547" b="6669"/>
          <a:stretch/>
        </p:blipFill>
        <p:spPr>
          <a:xfrm>
            <a:off x="251520" y="843558"/>
            <a:ext cx="4752528" cy="316835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1" r="59565" b="16401"/>
          <a:stretch/>
        </p:blipFill>
        <p:spPr>
          <a:xfrm>
            <a:off x="5004048" y="693748"/>
            <a:ext cx="4139952" cy="4306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10" r="59565" b="56543"/>
          <a:stretch/>
        </p:blipFill>
        <p:spPr>
          <a:xfrm>
            <a:off x="5004048" y="2283718"/>
            <a:ext cx="4139952" cy="1440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4743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619"/>
    </mc:Choice>
    <mc:Fallback>
      <p:transition spd="slow" advTm="716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23478"/>
            <a:ext cx="1728192" cy="7920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386746" y="286231"/>
            <a:ext cx="6370509" cy="31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9pPr>
          </a:lstStyle>
          <a:p>
            <a:pPr algn="ctr"/>
            <a:r>
              <a:rPr lang="en-GB" altLang="x-none" sz="1089" b="1" dirty="0">
                <a:latin typeface="Arial" charset="0"/>
              </a:rPr>
              <a:t>Taxonomic composition of the shower hose biofilms based on 16S rRNA gene fragments recovered from the metagenomes and isolates.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801" y="4531076"/>
            <a:ext cx="6833878" cy="612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307" y="734478"/>
            <a:ext cx="4067707" cy="36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540307" y="4479231"/>
            <a:ext cx="2938989" cy="232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msgothic" charset="-128"/>
                <a:cs typeface="msgothic" charset="-128"/>
              </a:defRPr>
            </a:lvl9pPr>
          </a:lstStyle>
          <a:p>
            <a:r>
              <a:rPr lang="en-GB" altLang="x-none" sz="816" b="1" dirty="0">
                <a:latin typeface="Arial" charset="0"/>
              </a:rPr>
              <a:t>Maria J. Soto-Giron et al. Appl. Environ. Microbiol. 2016;82:2872-2883</a:t>
            </a:r>
          </a:p>
        </p:txBody>
      </p:sp>
    </p:spTree>
    <p:custDataLst>
      <p:tags r:id="rId1"/>
    </p:custDataLst>
  </p:cSld>
  <p:clrMapOvr>
    <a:masterClrMapping/>
  </p:clrMapOvr>
  <p:transition spd="med" advTm="60732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7" y="825253"/>
            <a:ext cx="3528392" cy="1890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5436097" y="915566"/>
            <a:ext cx="720079" cy="16561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1" r="15496" b="10918"/>
          <a:stretch/>
        </p:blipFill>
        <p:spPr>
          <a:xfrm>
            <a:off x="5220072" y="1491629"/>
            <a:ext cx="432048" cy="648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1" r="15496" b="10918"/>
          <a:stretch/>
        </p:blipFill>
        <p:spPr>
          <a:xfrm>
            <a:off x="5220072" y="852586"/>
            <a:ext cx="432048" cy="6480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1" r="15496" b="10918"/>
          <a:stretch/>
        </p:blipFill>
        <p:spPr>
          <a:xfrm>
            <a:off x="5652120" y="852586"/>
            <a:ext cx="432048" cy="64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1" r="15496" b="10918"/>
          <a:stretch/>
        </p:blipFill>
        <p:spPr>
          <a:xfrm>
            <a:off x="5220072" y="2139702"/>
            <a:ext cx="432048" cy="6480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1" r="15496" b="10918"/>
          <a:stretch/>
        </p:blipFill>
        <p:spPr>
          <a:xfrm>
            <a:off x="5652120" y="1491630"/>
            <a:ext cx="432048" cy="6480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1" r="15496" b="10918"/>
          <a:stretch/>
        </p:blipFill>
        <p:spPr>
          <a:xfrm>
            <a:off x="5652120" y="2133386"/>
            <a:ext cx="432048" cy="648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973" y="195486"/>
            <a:ext cx="8534400" cy="629766"/>
          </a:xfrm>
        </p:spPr>
        <p:txBody>
          <a:bodyPr/>
          <a:lstStyle/>
          <a:p>
            <a:r>
              <a:rPr lang="en-US" dirty="0" smtClean="0"/>
              <a:t>Our microbiome study -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825500"/>
            <a:ext cx="4843264" cy="210629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/>
              <a:t>6 volunteers collect samples of their stool on each of 3 days.</a:t>
            </a:r>
          </a:p>
          <a:p>
            <a:pPr marL="0" indent="0">
              <a:buNone/>
              <a:defRPr/>
            </a:pPr>
            <a:r>
              <a:rPr lang="en-US" dirty="0" smtClean="0"/>
              <a:t>Each sample is stored using one of 4 methods</a:t>
            </a:r>
          </a:p>
          <a:p>
            <a:pPr marL="0" indent="0">
              <a:buNone/>
              <a:defRPr/>
            </a:pPr>
            <a:r>
              <a:rPr lang="en-US" dirty="0" smtClean="0"/>
              <a:t>- 	72 samples, in triplicate, </a:t>
            </a:r>
            <a:br>
              <a:rPr lang="en-US" dirty="0" smtClean="0"/>
            </a:br>
            <a:r>
              <a:rPr lang="en-US" dirty="0" smtClean="0"/>
              <a:t>	to 2 laboratories</a:t>
            </a:r>
            <a:endParaRPr 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2973" y="3363838"/>
            <a:ext cx="84974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sz="2000" dirty="0">
                <a:latin typeface="+mn-lt"/>
              </a:rPr>
              <a:t>Aims: 	- characterize the bacteria in each </a:t>
            </a:r>
            <a:r>
              <a:rPr lang="en-US" sz="2000" dirty="0" smtClean="0">
                <a:latin typeface="+mn-lt"/>
              </a:rPr>
              <a:t>sample: taxonomy, abundance</a:t>
            </a:r>
            <a:endParaRPr lang="en-US" sz="20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+mn-lt"/>
              </a:rPr>
              <a:t>	- determine whether storage methods changed the </a:t>
            </a:r>
            <a:r>
              <a:rPr lang="en-US" sz="2000" dirty="0" smtClean="0">
                <a:latin typeface="+mn-lt"/>
              </a:rPr>
              <a:t>samples</a:t>
            </a:r>
          </a:p>
          <a:p>
            <a:pPr marL="0" indent="0">
              <a:buNone/>
              <a:defRPr/>
            </a:pPr>
            <a:endParaRPr lang="en-US" sz="20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+mn-lt"/>
              </a:rPr>
              <a:t>~100,000 gene sequences per sample, from 500 - 3000 bacterial species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35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137"/>
    </mc:Choice>
    <mc:Fallback>
      <p:transition spd="slow" advTm="3713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80000" y="2376000"/>
            <a:ext cx="3960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/>
          <a:p>
            <a:pPr algn="r"/>
            <a:r>
              <a:rPr lang="en-US" sz="1000" dirty="0" smtClean="0">
                <a:latin typeface="+mn-lt"/>
              </a:rPr>
              <a:t>0.1%</a:t>
            </a:r>
            <a:endParaRPr lang="en-US" sz="1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3768" y="699542"/>
            <a:ext cx="410445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5486"/>
            <a:ext cx="8534400" cy="576064"/>
          </a:xfrm>
        </p:spPr>
        <p:txBody>
          <a:bodyPr/>
          <a:lstStyle/>
          <a:p>
            <a:r>
              <a:rPr lang="en-US" dirty="0"/>
              <a:t>Proportion </a:t>
            </a:r>
            <a:r>
              <a:rPr lang="en-US" dirty="0" smtClean="0"/>
              <a:t>of bacterial orders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771550"/>
            <a:ext cx="6480048" cy="4303776"/>
          </a:xfrm>
        </p:spPr>
      </p:pic>
      <p:cxnSp>
        <p:nvCxnSpPr>
          <p:cNvPr id="6" name="Straight Connector 5"/>
          <p:cNvCxnSpPr/>
          <p:nvPr/>
        </p:nvCxnSpPr>
        <p:spPr bwMode="auto">
          <a:xfrm>
            <a:off x="2411760" y="1419622"/>
            <a:ext cx="47525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2411760" y="2499742"/>
            <a:ext cx="47525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944000" y="756000"/>
            <a:ext cx="3960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000" dirty="0" smtClean="0">
                <a:latin typeface="+mn-lt"/>
              </a:rPr>
              <a:t>100%</a:t>
            </a:r>
            <a:endParaRPr lang="en-US" sz="1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43769" y="1322691"/>
            <a:ext cx="39600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/>
          <a:p>
            <a:pPr algn="r"/>
            <a:r>
              <a:rPr lang="en-US" sz="1000" dirty="0" smtClean="0">
                <a:latin typeface="+mn-lt"/>
              </a:rPr>
              <a:t>10%</a:t>
            </a:r>
            <a:endParaRPr lang="en-US" sz="1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6000" y="1800000"/>
            <a:ext cx="540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+mn-lt"/>
              </a:rPr>
              <a:t>1%</a:t>
            </a:r>
            <a:endParaRPr lang="en-US" sz="1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5696" y="2923438"/>
            <a:ext cx="548473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/>
          <a:p>
            <a:pPr algn="r"/>
            <a:r>
              <a:rPr lang="en-US" sz="1000" dirty="0" smtClean="0">
                <a:latin typeface="+mn-lt"/>
              </a:rPr>
              <a:t>0.01%</a:t>
            </a:r>
            <a:endParaRPr lang="en-US" sz="1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7527" y="3460013"/>
            <a:ext cx="548473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/>
          <a:p>
            <a:pPr algn="r"/>
            <a:r>
              <a:rPr lang="en-US" sz="1000" dirty="0" smtClean="0">
                <a:latin typeface="+mn-lt"/>
              </a:rPr>
              <a:t>0.001%</a:t>
            </a:r>
            <a:endParaRPr lang="en-US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8522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380"/>
    </mc:Choice>
    <mc:Fallback>
      <p:transition spd="slow" advTm="9938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5486"/>
            <a:ext cx="8534400" cy="403498"/>
          </a:xfrm>
        </p:spPr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9542"/>
            <a:ext cx="8784976" cy="42153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Aim: communicate a snapshot of each sample at the genus level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not expecting the viewer to remember the taxonomy of each genus</a:t>
            </a:r>
          </a:p>
          <a:p>
            <a:r>
              <a:rPr lang="en-US" i="1" dirty="0" smtClean="0"/>
              <a:t> </a:t>
            </a:r>
            <a:r>
              <a:rPr lang="en-US" dirty="0"/>
              <a:t>not only showing proportions of known </a:t>
            </a:r>
            <a:r>
              <a:rPr lang="en-US" dirty="0" smtClean="0"/>
              <a:t>genera</a:t>
            </a:r>
          </a:p>
          <a:p>
            <a:r>
              <a:rPr lang="en-US" dirty="0"/>
              <a:t> not using 120 </a:t>
            </a:r>
            <a:r>
              <a:rPr lang="en-US" dirty="0" smtClean="0"/>
              <a:t>genus-categories</a:t>
            </a:r>
            <a:endParaRPr lang="en-US" dirty="0"/>
          </a:p>
          <a:p>
            <a:r>
              <a:rPr lang="en-US" dirty="0"/>
              <a:t> not having bars that are 25% ‘other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 smtClean="0"/>
              <a:t>	AND</a:t>
            </a:r>
          </a:p>
          <a:p>
            <a:r>
              <a:rPr lang="en-US" dirty="0" smtClean="0"/>
              <a:t>visible to </a:t>
            </a:r>
            <a:r>
              <a:rPr lang="en-AU" dirty="0" smtClean="0"/>
              <a:t>colour</a:t>
            </a:r>
            <a:r>
              <a:rPr lang="en-US" dirty="0" smtClean="0"/>
              <a:t>-deficient colleagues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91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071"/>
    </mc:Choice>
    <mc:Fallback>
      <p:transition spd="slow" advTm="6107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95486"/>
            <a:ext cx="8534400" cy="475506"/>
          </a:xfrm>
        </p:spPr>
        <p:txBody>
          <a:bodyPr/>
          <a:lstStyle/>
          <a:p>
            <a:r>
              <a:rPr lang="en-US" dirty="0"/>
              <a:t>Dominant bacterial genera in each </a:t>
            </a:r>
            <a:r>
              <a:rPr lang="en-US" dirty="0" smtClean="0"/>
              <a:t>sample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670992"/>
            <a:ext cx="4650333" cy="4439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1" y="1059582"/>
            <a:ext cx="2048561" cy="310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3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8840"/>
    </mc:Choice>
    <mc:Fallback>
      <p:transition spd="slow" advTm="16884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3.2|2.7|5|0.9|2.7|0.8|6.6|0.9|2.5|1.4|2.5|2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4"/>
</p:tagLst>
</file>

<file path=ppt/theme/theme1.xml><?xml version="1.0" encoding="utf-8"?>
<a:theme xmlns:a="http://schemas.openxmlformats.org/drawingml/2006/main" name="WEHI ppt template 2015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A812B7FA-2A4F-474C-8D45-F1D9A545D7EB}" vid="{425A4844-BE3D-F343-8F6E-1FD2C6A375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CategoryTaxHTField0 xmlns="3ecdd45d-120e-46ed-9d97-dfbf45bd2d72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798d87d8-ca1c-4822-a7a5-4594a5302ab5</TermId>
        </TermInfo>
      </Terms>
    </DocumentCategoryTaxHTField0>
    <WorkgroupTaxHTField0 xmlns="3ecdd45d-120e-46ed-9d97-dfbf45bd2d72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Community relations</TermName>
          <TermId xmlns="http://schemas.microsoft.com/office/infopath/2007/PartnerControls">69c9a41e-a622-48d3-b003-9764117a5cec</TermId>
        </TermInfo>
      </Terms>
    </WorkgroupTaxHTField0>
    <KeyDocument xmlns="3ECDD45D-120E-46ED-9D97-DFBF45BD2D72">false</KeyDocument>
    <DocumentTypeTaxHTField0 xmlns="3ecdd45d-120e-46ed-9d97-dfbf45bd2d72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0a792c4c-ba6f-496a-87ab-d2259b3518b8</TermId>
        </TermInfo>
      </Terms>
    </DocumentTypeTaxHTField0>
    <TaxCatchAll xmlns="6bccb463-af4f-457f-9e8c-efe84963e0dc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WEHI Document" ma:contentTypeID="0x0101000CC65EC84BB84C1AB81BD07787EA6F99001CE5DC42DA36BD4E9D1D787F4F3591F5" ma:contentTypeVersion="1" ma:contentTypeDescription="WEHI Document Content Type" ma:contentTypeScope="" ma:versionID="5c42027f8f1bb664a40f1f28ccd6a74a">
  <xsd:schema xmlns:xsd="http://www.w3.org/2001/XMLSchema" xmlns:xs="http://www.w3.org/2001/XMLSchema" xmlns:p="http://schemas.microsoft.com/office/2006/metadata/properties" xmlns:ns2="3ECDD45D-120E-46ED-9D97-DFBF45BD2D72" xmlns:ns3="6bccb463-af4f-457f-9e8c-efe84963e0dc" xmlns:ns4="3ecdd45d-120e-46ed-9d97-dfbf45bd2d72" targetNamespace="http://schemas.microsoft.com/office/2006/metadata/properties" ma:root="true" ma:fieldsID="d550e4a4acd966be18b9108967cc6578" ns2:_="" ns3:_="" ns4:_="">
    <xsd:import namespace="3ECDD45D-120E-46ED-9D97-DFBF45BD2D72"/>
    <xsd:import namespace="6bccb463-af4f-457f-9e8c-efe84963e0dc"/>
    <xsd:import namespace="3ecdd45d-120e-46ed-9d97-dfbf45bd2d72"/>
    <xsd:element name="properties">
      <xsd:complexType>
        <xsd:sequence>
          <xsd:element name="documentManagement">
            <xsd:complexType>
              <xsd:all>
                <xsd:element ref="ns2:KeyDocument" minOccurs="0"/>
                <xsd:element ref="ns3:TaxCatchAll" minOccurs="0"/>
                <xsd:element ref="ns4:DocumentTypeTaxHTField0" minOccurs="0"/>
                <xsd:element ref="ns4:DocumentCategoryTaxHTField0" minOccurs="0"/>
                <xsd:element ref="ns4:WorkgroupTaxHTFiel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DD45D-120E-46ED-9D97-DFBF45BD2D72" elementFormDefault="qualified">
    <xsd:import namespace="http://schemas.microsoft.com/office/2006/documentManagement/types"/>
    <xsd:import namespace="http://schemas.microsoft.com/office/infopath/2007/PartnerControls"/>
    <xsd:element name="KeyDocument" ma:index="12" nillable="true" ma:displayName="Key Document" ma:default="0" ma:internalName="KeyDocument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ccb463-af4f-457f-9e8c-efe84963e0d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08800cb-191a-4f8f-90ba-b247ba985719}" ma:internalName="TaxCatchAll" ma:showField="CatchAllData" ma:web="6bccb463-af4f-457f-9e8c-efe84963e0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dd45d-120e-46ed-9d97-dfbf45bd2d72" elementFormDefault="qualified">
    <xsd:import namespace="http://schemas.microsoft.com/office/2006/documentManagement/types"/>
    <xsd:import namespace="http://schemas.microsoft.com/office/infopath/2007/PartnerControls"/>
    <xsd:element name="DocumentTypeTaxHTField0" ma:index="14" ma:taxonomy="true" ma:internalName="DocumentTypeTaxHTField0" ma:taxonomyFieldName="DocumentType" ma:displayName="Document Type" ma:fieldId="{1679621a-9062-454f-aea9-91f03e8f5b88}" ma:sspId="4119cfca-32d5-4236-b28d-8b1858e8f9a9" ma:termSetId="7f98b430-608c-45bc-8f62-4fcd37841e6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ocumentCategoryTaxHTField0" ma:index="15" ma:taxonomy="true" ma:internalName="DocumentCategoryTaxHTField0" ma:taxonomyFieldName="DocumentCategory" ma:displayName="Document Category" ma:default="" ma:fieldId="{b38e7aaf-901b-451b-b7d3-284072454d87}" ma:sspId="4119cfca-32d5-4236-b28d-8b1858e8f9a9" ma:termSetId="8c51849f-5bd7-4492-bd83-5bb9ef5c9c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WorkgroupTaxHTField0" ma:index="16" ma:taxonomy="true" ma:internalName="WorkgroupTaxHTField0" ma:taxonomyFieldName="Workgroup" ma:displayName="Workgroup" ma:fieldId="{f26d55b8-a249-45bf-a761-915d036d1990}" ma:taxonomyMulti="true" ma:sspId="4119cfca-32d5-4236-b28d-8b1858e8f9a9" ma:termSetId="7f0ad7f7-647a-45be-bfe5-b0ce0103719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11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60C074-AC54-DA45-B112-6E62F10D68CB}">
  <ds:schemaRefs>
    <ds:schemaRef ds:uri="http://schemas.microsoft.com/office/2006/metadata/properties"/>
    <ds:schemaRef ds:uri="http://schemas.microsoft.com/office/infopath/2007/PartnerControls"/>
    <ds:schemaRef ds:uri="3ecdd45d-120e-46ed-9d97-dfbf45bd2d72"/>
    <ds:schemaRef ds:uri="3ECDD45D-120E-46ED-9D97-DFBF45BD2D72"/>
    <ds:schemaRef ds:uri="6bccb463-af4f-457f-9e8c-efe84963e0dc"/>
  </ds:schemaRefs>
</ds:datastoreItem>
</file>

<file path=customXml/itemProps2.xml><?xml version="1.0" encoding="utf-8"?>
<ds:datastoreItem xmlns:ds="http://schemas.openxmlformats.org/officeDocument/2006/customXml" ds:itemID="{FB558BB8-5B34-E346-9DF7-C287C34B22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CDD45D-120E-46ED-9D97-DFBF45BD2D72"/>
    <ds:schemaRef ds:uri="6bccb463-af4f-457f-9e8c-efe84963e0dc"/>
    <ds:schemaRef ds:uri="3ecdd45d-120e-46ed-9d97-dfbf45bd2d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AD3D97-55B7-7C41-9009-779132C05B8C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1CDDCA48-3E74-BC4F-850D-30C48F479C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WEHI 16-9 ppt template</Template>
  <TotalTime>1312</TotalTime>
  <Words>1157</Words>
  <Application>Microsoft Macintosh PowerPoint</Application>
  <PresentationFormat>On-screen Show (16:9)</PresentationFormat>
  <Paragraphs>159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Mangal</vt:lpstr>
      <vt:lpstr>ＭＳ Ｐゴシック</vt:lpstr>
      <vt:lpstr>msgothic</vt:lpstr>
      <vt:lpstr>Times</vt:lpstr>
      <vt:lpstr>Verdana</vt:lpstr>
      <vt:lpstr>Wingdings</vt:lpstr>
      <vt:lpstr>Arial</vt:lpstr>
      <vt:lpstr>WEHI ppt template 2015</vt:lpstr>
      <vt:lpstr>Proportions of Bacterial Genera in 72 Stool Samples</vt:lpstr>
      <vt:lpstr>A microbiome study -</vt:lpstr>
      <vt:lpstr>Classification of Living Organisms</vt:lpstr>
      <vt:lpstr>Default outputs</vt:lpstr>
      <vt:lpstr>PowerPoint Presentation</vt:lpstr>
      <vt:lpstr>Our microbiome study - </vt:lpstr>
      <vt:lpstr>Proportion of bacterial orders</vt:lpstr>
      <vt:lpstr>Design goals</vt:lpstr>
      <vt:lpstr>Dominant bacterial genera in each sample</vt:lpstr>
      <vt:lpstr>Design decisions</vt:lpstr>
      <vt:lpstr>R code</vt:lpstr>
      <vt:lpstr>Acknowledgements and thanks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Proportions of Bacterial Genera in 72 Stool Samples</dc:title>
  <dc:subject/>
  <dc:creator>Jocelyn Penington</dc:creator>
  <cp:keywords/>
  <dc:description>Master slides for all institute presentations, set to 16:9 ratio (suitable for wide display screens)</dc:description>
  <cp:lastModifiedBy>Jocelyn Penington</cp:lastModifiedBy>
  <cp:revision>106</cp:revision>
  <cp:lastPrinted>2017-08-17T05:38:20Z</cp:lastPrinted>
  <dcterms:created xsi:type="dcterms:W3CDTF">2017-08-15T00:17:37Z</dcterms:created>
  <dcterms:modified xsi:type="dcterms:W3CDTF">2017-08-17T07:22:00Z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CategoryTaxHTField0">
    <vt:lpwstr>Template|798d87d8-ca1c-4822-a7a5-4594a5302ab5</vt:lpwstr>
  </property>
  <property fmtid="{D5CDD505-2E9C-101B-9397-08002B2CF9AE}" pid="3" name="DocumentType">
    <vt:lpwstr>65</vt:lpwstr>
  </property>
  <property fmtid="{D5CDD505-2E9C-101B-9397-08002B2CF9AE}" pid="4" name="WorkgroupTaxHTField0">
    <vt:lpwstr>Community relations|69c9a41e-a622-48d3-b003-9764117a5cec</vt:lpwstr>
  </property>
  <property fmtid="{D5CDD505-2E9C-101B-9397-08002B2CF9AE}" pid="5" name="Workgroup">
    <vt:lpwstr>33</vt:lpwstr>
  </property>
  <property fmtid="{D5CDD505-2E9C-101B-9397-08002B2CF9AE}" pid="6" name="KeyDocument">
    <vt:lpwstr>1</vt:lpwstr>
  </property>
  <property fmtid="{D5CDD505-2E9C-101B-9397-08002B2CF9AE}" pid="7" name="DocumentCategory">
    <vt:lpwstr>66</vt:lpwstr>
  </property>
  <property fmtid="{D5CDD505-2E9C-101B-9397-08002B2CF9AE}" pid="8" name="DocumentTypeTaxHTField0">
    <vt:lpwstr>Template|0a792c4c-ba6f-496a-87ab-d2259b3518b8</vt:lpwstr>
  </property>
  <property fmtid="{D5CDD505-2E9C-101B-9397-08002B2CF9AE}" pid="9" name="ContentTypeId">
    <vt:lpwstr>0x0101000CC65EC84BB84C1AB81BD07787EA6F99001CE5DC42DA36BD4E9D1D787F4F3591F5</vt:lpwstr>
  </property>
</Properties>
</file>