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90" r:id="rId2"/>
    <p:sldId id="291" r:id="rId3"/>
    <p:sldId id="292" r:id="rId4"/>
    <p:sldId id="293" r:id="rId5"/>
    <p:sldId id="295" r:id="rId6"/>
    <p:sldId id="294"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288" r:id="rId23"/>
    <p:sldId id="289" r:id="rId24"/>
    <p:sldId id="287" r:id="rId25"/>
    <p:sldId id="257" r:id="rId26"/>
    <p:sldId id="258" r:id="rId27"/>
    <p:sldId id="260" r:id="rId28"/>
    <p:sldId id="275" r:id="rId29"/>
    <p:sldId id="259" r:id="rId30"/>
    <p:sldId id="261" r:id="rId31"/>
    <p:sldId id="263" r:id="rId32"/>
    <p:sldId id="262" r:id="rId33"/>
    <p:sldId id="277" r:id="rId34"/>
    <p:sldId id="278" r:id="rId35"/>
    <p:sldId id="265" r:id="rId36"/>
    <p:sldId id="264" r:id="rId37"/>
    <p:sldId id="266" r:id="rId38"/>
    <p:sldId id="267" r:id="rId39"/>
    <p:sldId id="279" r:id="rId40"/>
    <p:sldId id="281" r:id="rId41"/>
    <p:sldId id="283" r:id="rId42"/>
    <p:sldId id="282" r:id="rId43"/>
    <p:sldId id="284" r:id="rId44"/>
    <p:sldId id="285" r:id="rId45"/>
    <p:sldId id="286" r:id="rId46"/>
    <p:sldId id="268" r:id="rId47"/>
    <p:sldId id="269" r:id="rId48"/>
    <p:sldId id="276" r:id="rId49"/>
    <p:sldId id="271" r:id="rId50"/>
    <p:sldId id="270" r:id="rId51"/>
    <p:sldId id="272" r:id="rId52"/>
    <p:sldId id="273" r:id="rId53"/>
    <p:sldId id="27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56547" autoAdjust="0"/>
  </p:normalViewPr>
  <p:slideViewPr>
    <p:cSldViewPr snapToGrid="0" showGuides="1">
      <p:cViewPr>
        <p:scale>
          <a:sx n="47" d="100"/>
          <a:sy n="47" d="100"/>
        </p:scale>
        <p:origin x="1291" y="91"/>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1B65F-E7AD-4FE2-B03C-615EB4FB6A62}"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49E99-486B-464C-A187-9DC64B070980}" type="slidenum">
              <a:rPr lang="en-US" smtClean="0"/>
              <a:t>‹#›</a:t>
            </a:fld>
            <a:endParaRPr lang="en-US"/>
          </a:p>
        </p:txBody>
      </p:sp>
    </p:spTree>
    <p:extLst>
      <p:ext uri="{BB962C8B-B14F-4D97-AF65-F5344CB8AC3E}">
        <p14:creationId xmlns:p14="http://schemas.microsoft.com/office/powerpoint/2010/main" val="289158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a conceptual</a:t>
            </a:r>
            <a:r>
              <a:rPr lang="en-US" baseline="0" smtClean="0"/>
              <a:t> model we use arrows. </a:t>
            </a:r>
          </a:p>
          <a:p>
            <a:endParaRPr lang="en-US" baseline="0" smtClean="0"/>
          </a:p>
          <a:p>
            <a:pPr marL="171450" indent="-171450">
              <a:buFontTx/>
              <a:buChar char="-"/>
            </a:pPr>
            <a:r>
              <a:rPr lang="en-US" baseline="0" smtClean="0"/>
              <a:t>We often make a lot of implicit assumptions when we draw a simple arrow:</a:t>
            </a:r>
          </a:p>
        </p:txBody>
      </p:sp>
      <p:sp>
        <p:nvSpPr>
          <p:cNvPr id="4" name="Slide Number Placeholder 3"/>
          <p:cNvSpPr>
            <a:spLocks noGrp="1"/>
          </p:cNvSpPr>
          <p:nvPr>
            <p:ph type="sldNum" sz="quarter" idx="10"/>
          </p:nvPr>
        </p:nvSpPr>
        <p:spPr/>
        <p:txBody>
          <a:bodyPr/>
          <a:lstStyle/>
          <a:p>
            <a:fld id="{58649E99-486B-464C-A187-9DC64B070980}" type="slidenum">
              <a:rPr lang="en-US" smtClean="0"/>
              <a:t>1</a:t>
            </a:fld>
            <a:endParaRPr lang="en-US"/>
          </a:p>
        </p:txBody>
      </p:sp>
    </p:spTree>
    <p:extLst>
      <p:ext uri="{BB962C8B-B14F-4D97-AF65-F5344CB8AC3E}">
        <p14:creationId xmlns:p14="http://schemas.microsoft.com/office/powerpoint/2010/main" val="3188861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Education is a complicated concept. </a:t>
            </a:r>
          </a:p>
          <a:p>
            <a:r>
              <a:rPr lang="en-US" smtClean="0"/>
              <a:t>I would distinguish two major dimensions of education:</a:t>
            </a:r>
          </a:p>
          <a:p>
            <a:pPr marL="228600" indent="-228600">
              <a:buAutoNum type="arabicPeriod"/>
            </a:pPr>
            <a:r>
              <a:rPr lang="en-US" smtClean="0"/>
              <a:t>A qualitative dimensions:</a:t>
            </a:r>
          </a:p>
          <a:p>
            <a:pPr marL="685800" lvl="1" indent="-228600">
              <a:buAutoNum type="arabicPeriod"/>
            </a:pPr>
            <a:r>
              <a:rPr lang="en-US" smtClean="0"/>
              <a:t>field of study</a:t>
            </a:r>
          </a:p>
          <a:p>
            <a:pPr marL="685800" lvl="1" indent="-228600">
              <a:buAutoNum type="arabicPeriod"/>
            </a:pPr>
            <a:r>
              <a:rPr lang="en-US" smtClean="0"/>
              <a:t>general</a:t>
            </a:r>
            <a:r>
              <a:rPr lang="en-US" baseline="0" smtClean="0"/>
              <a:t> versus vocational</a:t>
            </a:r>
          </a:p>
          <a:p>
            <a:pPr marL="685800" lvl="1" indent="-228600">
              <a:buAutoNum type="arabicPeriod"/>
            </a:pPr>
            <a:r>
              <a:rPr lang="en-US" baseline="0" smtClean="0"/>
              <a:t>Public, private, semi-public</a:t>
            </a:r>
          </a:p>
          <a:p>
            <a:pPr marL="685800" lvl="1" indent="-228600">
              <a:buAutoNum type="arabicPeriod"/>
            </a:pPr>
            <a:r>
              <a:rPr lang="en-US" baseline="0" smtClean="0"/>
              <a:t>Religious vs non-religious</a:t>
            </a:r>
          </a:p>
          <a:p>
            <a:pPr marL="228600" indent="-228600">
              <a:buAutoNum type="arabicPeriod"/>
            </a:pPr>
            <a:r>
              <a:rPr lang="en-US" baseline="0" smtClean="0"/>
              <a:t>A quantitative dimension: </a:t>
            </a:r>
          </a:p>
          <a:p>
            <a:pPr marL="685800" lvl="1" indent="-228600">
              <a:buAutoNum type="arabicPeriod"/>
            </a:pPr>
            <a:r>
              <a:rPr lang="en-US" baseline="0" smtClean="0"/>
              <a:t>Level</a:t>
            </a:r>
          </a:p>
          <a:p>
            <a:pPr marL="1143000" lvl="2" indent="-228600">
              <a:buAutoNum type="arabicPeriod"/>
            </a:pPr>
            <a:r>
              <a:rPr lang="en-US" baseline="0" smtClean="0"/>
              <a:t>Can we assume a clear order in the levels</a:t>
            </a:r>
          </a:p>
          <a:p>
            <a:pPr marL="1143000" lvl="2" indent="-228600">
              <a:buAutoNum type="arabicPeriod"/>
            </a:pPr>
            <a:r>
              <a:rPr lang="en-US" baseline="0" smtClean="0"/>
              <a:t>Is it about the relative position (education as a positional good) or about absolute levels. </a:t>
            </a:r>
          </a:p>
          <a:p>
            <a:pPr marL="685800" lvl="1" indent="-228600">
              <a:buAutoNum type="arabicPeriod"/>
            </a:pPr>
            <a:r>
              <a:rPr lang="en-US" baseline="0" smtClean="0"/>
              <a:t>Years </a:t>
            </a:r>
          </a:p>
          <a:p>
            <a:pPr marL="1143000" lvl="2" indent="-228600">
              <a:buAutoNum type="arabicPeriod"/>
            </a:pPr>
            <a:r>
              <a:rPr lang="en-US" baseline="0" smtClean="0"/>
              <a:t>Years in the educational system</a:t>
            </a:r>
          </a:p>
          <a:p>
            <a:pPr marL="1143000" lvl="2" indent="-228600">
              <a:buAutoNum type="arabicPeriod"/>
            </a:pPr>
            <a:r>
              <a:rPr lang="en-US" baseline="0" smtClean="0"/>
              <a:t>Years needed at minimum to complete the different levels</a:t>
            </a:r>
          </a:p>
          <a:p>
            <a:pPr marL="1143000" lvl="2" indent="-228600">
              <a:buAutoNum type="arabicPeriod"/>
            </a:pPr>
            <a:r>
              <a:rPr lang="en-US" baseline="0" smtClean="0"/>
              <a:t>Years needed to obtain highest possible level</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10</a:t>
            </a:fld>
            <a:endParaRPr lang="en-US"/>
          </a:p>
        </p:txBody>
      </p:sp>
    </p:spTree>
    <p:extLst>
      <p:ext uri="{BB962C8B-B14F-4D97-AF65-F5344CB8AC3E}">
        <p14:creationId xmlns:p14="http://schemas.microsoft.com/office/powerpoint/2010/main" val="2869624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Education is a complicated concept. </a:t>
            </a:r>
          </a:p>
          <a:p>
            <a:r>
              <a:rPr lang="en-US" smtClean="0"/>
              <a:t>I would distinguish two major dimensions of education:</a:t>
            </a:r>
          </a:p>
          <a:p>
            <a:pPr marL="228600" indent="-228600">
              <a:buAutoNum type="arabicPeriod"/>
            </a:pPr>
            <a:r>
              <a:rPr lang="en-US" smtClean="0"/>
              <a:t>A qualitative dimensions:</a:t>
            </a:r>
          </a:p>
          <a:p>
            <a:pPr marL="685800" lvl="1" indent="-228600">
              <a:buAutoNum type="arabicPeriod"/>
            </a:pPr>
            <a:r>
              <a:rPr lang="en-US" smtClean="0"/>
              <a:t>field of study</a:t>
            </a:r>
          </a:p>
          <a:p>
            <a:pPr marL="685800" lvl="1" indent="-228600">
              <a:buAutoNum type="arabicPeriod"/>
            </a:pPr>
            <a:r>
              <a:rPr lang="en-US" smtClean="0"/>
              <a:t>general</a:t>
            </a:r>
            <a:r>
              <a:rPr lang="en-US" baseline="0" smtClean="0"/>
              <a:t> versus vocational</a:t>
            </a:r>
          </a:p>
          <a:p>
            <a:pPr marL="685800" lvl="1" indent="-228600">
              <a:buAutoNum type="arabicPeriod"/>
            </a:pPr>
            <a:r>
              <a:rPr lang="en-US" baseline="0" smtClean="0"/>
              <a:t>Public, private, semi-public</a:t>
            </a:r>
          </a:p>
          <a:p>
            <a:pPr marL="685800" lvl="1" indent="-228600">
              <a:buAutoNum type="arabicPeriod"/>
            </a:pPr>
            <a:r>
              <a:rPr lang="en-US" baseline="0" smtClean="0"/>
              <a:t>Religious vs non-religious</a:t>
            </a:r>
          </a:p>
          <a:p>
            <a:pPr marL="228600" indent="-228600">
              <a:buAutoNum type="arabicPeriod"/>
            </a:pPr>
            <a:r>
              <a:rPr lang="en-US" baseline="0" smtClean="0"/>
              <a:t>A quantitative dimension: </a:t>
            </a:r>
          </a:p>
          <a:p>
            <a:pPr marL="685800" lvl="1" indent="-228600">
              <a:buAutoNum type="arabicPeriod"/>
            </a:pPr>
            <a:r>
              <a:rPr lang="en-US" baseline="0" smtClean="0"/>
              <a:t>Level</a:t>
            </a:r>
          </a:p>
          <a:p>
            <a:pPr marL="1143000" lvl="2" indent="-228600">
              <a:buAutoNum type="arabicPeriod"/>
            </a:pPr>
            <a:r>
              <a:rPr lang="en-US" baseline="0" smtClean="0"/>
              <a:t>Can we assume a clear order in the levels</a:t>
            </a:r>
          </a:p>
          <a:p>
            <a:pPr marL="1143000" lvl="2" indent="-228600">
              <a:buAutoNum type="arabicPeriod"/>
            </a:pPr>
            <a:r>
              <a:rPr lang="en-US" baseline="0" smtClean="0"/>
              <a:t>Is it about the relative position (education as a positional good) or about absolute levels. </a:t>
            </a:r>
          </a:p>
          <a:p>
            <a:pPr marL="685800" lvl="1" indent="-228600">
              <a:buAutoNum type="arabicPeriod"/>
            </a:pPr>
            <a:r>
              <a:rPr lang="en-US" baseline="0" smtClean="0"/>
              <a:t>Years </a:t>
            </a:r>
          </a:p>
          <a:p>
            <a:pPr marL="1143000" lvl="2" indent="-228600">
              <a:buAutoNum type="arabicPeriod"/>
            </a:pPr>
            <a:r>
              <a:rPr lang="en-US" baseline="0" smtClean="0"/>
              <a:t>Years in the educational system</a:t>
            </a:r>
          </a:p>
          <a:p>
            <a:pPr marL="1143000" lvl="2" indent="-228600">
              <a:buAutoNum type="arabicPeriod"/>
            </a:pPr>
            <a:r>
              <a:rPr lang="en-US" baseline="0" smtClean="0"/>
              <a:t>Years needed at minimum to complete the different levels</a:t>
            </a:r>
          </a:p>
          <a:p>
            <a:pPr marL="1143000" lvl="2" indent="-228600">
              <a:buAutoNum type="arabicPeriod"/>
            </a:pPr>
            <a:r>
              <a:rPr lang="en-US" baseline="0" smtClean="0"/>
              <a:t>Years needed to obtain highest possible level</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11</a:t>
            </a:fld>
            <a:endParaRPr lang="en-US"/>
          </a:p>
        </p:txBody>
      </p:sp>
    </p:spTree>
    <p:extLst>
      <p:ext uri="{BB962C8B-B14F-4D97-AF65-F5344CB8AC3E}">
        <p14:creationId xmlns:p14="http://schemas.microsoft.com/office/powerpoint/2010/main" val="3819141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Education is a complicated concept. </a:t>
            </a:r>
          </a:p>
          <a:p>
            <a:r>
              <a:rPr lang="en-US" smtClean="0"/>
              <a:t>I would distinguish two major dimensions of education:</a:t>
            </a:r>
          </a:p>
          <a:p>
            <a:pPr marL="228600" indent="-228600">
              <a:buAutoNum type="arabicPeriod"/>
            </a:pPr>
            <a:r>
              <a:rPr lang="en-US" smtClean="0"/>
              <a:t>A qualitative dimensions:</a:t>
            </a:r>
          </a:p>
          <a:p>
            <a:pPr marL="685800" lvl="1" indent="-228600">
              <a:buAutoNum type="arabicPeriod"/>
            </a:pPr>
            <a:r>
              <a:rPr lang="en-US" smtClean="0"/>
              <a:t>field of study</a:t>
            </a:r>
          </a:p>
          <a:p>
            <a:pPr marL="685800" lvl="1" indent="-228600">
              <a:buAutoNum type="arabicPeriod"/>
            </a:pPr>
            <a:r>
              <a:rPr lang="en-US" smtClean="0"/>
              <a:t>general</a:t>
            </a:r>
            <a:r>
              <a:rPr lang="en-US" baseline="0" smtClean="0"/>
              <a:t> versus vocational</a:t>
            </a:r>
          </a:p>
          <a:p>
            <a:pPr marL="685800" lvl="1" indent="-228600">
              <a:buAutoNum type="arabicPeriod"/>
            </a:pPr>
            <a:r>
              <a:rPr lang="en-US" baseline="0" smtClean="0"/>
              <a:t>Public, private, semi-public</a:t>
            </a:r>
          </a:p>
          <a:p>
            <a:pPr marL="685800" lvl="1" indent="-228600">
              <a:buAutoNum type="arabicPeriod"/>
            </a:pPr>
            <a:r>
              <a:rPr lang="en-US" baseline="0" smtClean="0"/>
              <a:t>Religious vs non-religious</a:t>
            </a:r>
          </a:p>
          <a:p>
            <a:pPr marL="228600" indent="-228600">
              <a:buAutoNum type="arabicPeriod"/>
            </a:pPr>
            <a:r>
              <a:rPr lang="en-US" baseline="0" smtClean="0"/>
              <a:t>A quantitative dimension: </a:t>
            </a:r>
          </a:p>
          <a:p>
            <a:pPr marL="685800" lvl="1" indent="-228600">
              <a:buAutoNum type="arabicPeriod"/>
            </a:pPr>
            <a:r>
              <a:rPr lang="en-US" baseline="0" smtClean="0"/>
              <a:t>Level</a:t>
            </a:r>
          </a:p>
          <a:p>
            <a:pPr marL="1143000" lvl="2" indent="-228600">
              <a:buAutoNum type="arabicPeriod"/>
            </a:pPr>
            <a:r>
              <a:rPr lang="en-US" baseline="0" smtClean="0"/>
              <a:t>Can we assume a clear order in the levels</a:t>
            </a:r>
          </a:p>
          <a:p>
            <a:pPr marL="1143000" lvl="2" indent="-228600">
              <a:buAutoNum type="arabicPeriod"/>
            </a:pPr>
            <a:r>
              <a:rPr lang="en-US" baseline="0" smtClean="0"/>
              <a:t>Is it about the relative position (education as a positional good) or about absolute levels. </a:t>
            </a:r>
          </a:p>
          <a:p>
            <a:pPr marL="685800" lvl="1" indent="-228600">
              <a:buAutoNum type="arabicPeriod"/>
            </a:pPr>
            <a:r>
              <a:rPr lang="en-US" baseline="0" smtClean="0"/>
              <a:t>Years </a:t>
            </a:r>
          </a:p>
          <a:p>
            <a:pPr marL="1143000" lvl="2" indent="-228600">
              <a:buAutoNum type="arabicPeriod"/>
            </a:pPr>
            <a:r>
              <a:rPr lang="en-US" baseline="0" smtClean="0"/>
              <a:t>Years in the educational system</a:t>
            </a:r>
          </a:p>
          <a:p>
            <a:pPr marL="1143000" lvl="2" indent="-228600">
              <a:buAutoNum type="arabicPeriod"/>
            </a:pPr>
            <a:r>
              <a:rPr lang="en-US" baseline="0" smtClean="0"/>
              <a:t>Years needed at minimum to complete the different levels</a:t>
            </a:r>
          </a:p>
          <a:p>
            <a:pPr marL="1143000" lvl="2" indent="-228600">
              <a:buAutoNum type="arabicPeriod"/>
            </a:pPr>
            <a:r>
              <a:rPr lang="en-US" baseline="0" smtClean="0"/>
              <a:t>Years needed to obtain highest possible level</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12</a:t>
            </a:fld>
            <a:endParaRPr lang="en-US"/>
          </a:p>
        </p:txBody>
      </p:sp>
    </p:spTree>
    <p:extLst>
      <p:ext uri="{BB962C8B-B14F-4D97-AF65-F5344CB8AC3E}">
        <p14:creationId xmlns:p14="http://schemas.microsoft.com/office/powerpoint/2010/main" val="2794746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Conceptual models.</a:t>
            </a:r>
            <a:r>
              <a:rPr lang="en-US" baseline="0" smtClean="0"/>
              <a:t> A summary of relations between concepts. </a:t>
            </a:r>
          </a:p>
          <a:p>
            <a:r>
              <a:rPr lang="en-US" baseline="0" smtClean="0"/>
              <a:t>What are concepts? </a:t>
            </a:r>
          </a:p>
          <a:p>
            <a:endParaRPr lang="en-US" baseline="0" smtClean="0"/>
          </a:p>
          <a:p>
            <a:r>
              <a:rPr lang="en-US" baseline="0" smtClean="0"/>
              <a:t>Well, let us start with what they are not: </a:t>
            </a:r>
          </a:p>
          <a:p>
            <a:r>
              <a:rPr lang="en-US" baseline="0" smtClean="0"/>
              <a:t>Survey items and variables that are part of your dataset.</a:t>
            </a:r>
          </a:p>
          <a:p>
            <a:endParaRPr lang="en-US" baseline="0" smtClean="0"/>
          </a:p>
          <a:p>
            <a:r>
              <a:rPr lang="en-US" baseline="0" smtClean="0"/>
              <a:t>A concept is a theoretical construct. It has a definition. This is the concept as intended. </a:t>
            </a:r>
          </a:p>
          <a:p>
            <a:r>
              <a:rPr lang="en-US" baseline="0" smtClean="0"/>
              <a:t>This concept has, according to your theory, relations with other concepts. </a:t>
            </a:r>
          </a:p>
          <a:p>
            <a:endParaRPr lang="en-US" baseline="0" smtClean="0"/>
          </a:p>
          <a:p>
            <a:r>
              <a:rPr lang="en-US" baseline="0" smtClean="0"/>
              <a:t>You have observed and measured this concept and may have performed some data mangling (e.g. capped maximum values, took a logarithm or whatever) on this measurement. </a:t>
            </a:r>
          </a:p>
          <a:p>
            <a:r>
              <a:rPr lang="en-US" baseline="0" smtClean="0"/>
              <a:t>Perhaps you measured the concept as intended with more than one survey items or instruments or used different sources (child, both parents of the child, official documents). The end result is the concept as measured. </a:t>
            </a:r>
          </a:p>
          <a:p>
            <a:endParaRPr lang="en-US" baseline="0" smtClean="0"/>
          </a:p>
          <a:p>
            <a:r>
              <a:rPr lang="en-US" baseline="0" smtClean="0"/>
              <a:t>Use concepts that are close to your actual measurements! </a:t>
            </a:r>
          </a:p>
          <a:p>
            <a:r>
              <a:rPr lang="en-US" baseline="0" smtClean="0"/>
              <a:t>Be aware of sensitivities surround your concepts! Labelling is important.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13</a:t>
            </a:fld>
            <a:endParaRPr lang="en-US"/>
          </a:p>
        </p:txBody>
      </p:sp>
    </p:spTree>
    <p:extLst>
      <p:ext uri="{BB962C8B-B14F-4D97-AF65-F5344CB8AC3E}">
        <p14:creationId xmlns:p14="http://schemas.microsoft.com/office/powerpoint/2010/main" val="79231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Conceptual models.</a:t>
            </a:r>
            <a:r>
              <a:rPr lang="en-US" baseline="0" smtClean="0"/>
              <a:t> A summary of relations between concepts. </a:t>
            </a:r>
          </a:p>
          <a:p>
            <a:r>
              <a:rPr lang="en-US" baseline="0" smtClean="0"/>
              <a:t>What are concepts? </a:t>
            </a:r>
          </a:p>
          <a:p>
            <a:endParaRPr lang="en-US" baseline="0" smtClean="0"/>
          </a:p>
          <a:p>
            <a:r>
              <a:rPr lang="en-US" baseline="0" smtClean="0"/>
              <a:t>Well, let us start with what they are not: </a:t>
            </a:r>
          </a:p>
          <a:p>
            <a:r>
              <a:rPr lang="en-US" baseline="0" smtClean="0"/>
              <a:t>Survey items and variables that are part of your dataset.</a:t>
            </a:r>
          </a:p>
          <a:p>
            <a:endParaRPr lang="en-US" baseline="0" smtClean="0"/>
          </a:p>
          <a:p>
            <a:r>
              <a:rPr lang="en-US" baseline="0" smtClean="0"/>
              <a:t>A concept is a theoretical construct. It has a definition. This is the concept as intended. </a:t>
            </a:r>
          </a:p>
          <a:p>
            <a:r>
              <a:rPr lang="en-US" baseline="0" smtClean="0"/>
              <a:t>This concept has, according to your theory, relations with other concepts. </a:t>
            </a:r>
          </a:p>
          <a:p>
            <a:endParaRPr lang="en-US" baseline="0" smtClean="0"/>
          </a:p>
          <a:p>
            <a:r>
              <a:rPr lang="en-US" baseline="0" smtClean="0"/>
              <a:t>You have observed and measured this concept and may have performed some data mangling (e.g. capped maximum values, took a logarithm or whatever) on this measurement. </a:t>
            </a:r>
          </a:p>
          <a:p>
            <a:r>
              <a:rPr lang="en-US" baseline="0" smtClean="0"/>
              <a:t>Perhaps you measured the concept as intended with more than one survey items or instruments or used different sources (child, both parents of the child, official documents). The end result is the concept as measured. </a:t>
            </a:r>
          </a:p>
          <a:p>
            <a:endParaRPr lang="en-US" baseline="0" smtClean="0"/>
          </a:p>
          <a:p>
            <a:r>
              <a:rPr lang="en-US" baseline="0" smtClean="0"/>
              <a:t>Use concepts that are close to your actual measurements! </a:t>
            </a:r>
          </a:p>
          <a:p>
            <a:r>
              <a:rPr lang="en-US" baseline="0" smtClean="0"/>
              <a:t>Be aware of sensitivities surround your concepts! Labelling is important.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14</a:t>
            </a:fld>
            <a:endParaRPr lang="en-US"/>
          </a:p>
        </p:txBody>
      </p:sp>
    </p:spTree>
    <p:extLst>
      <p:ext uri="{BB962C8B-B14F-4D97-AF65-F5344CB8AC3E}">
        <p14:creationId xmlns:p14="http://schemas.microsoft.com/office/powerpoint/2010/main" val="3133835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Conceptual models.</a:t>
            </a:r>
            <a:r>
              <a:rPr lang="en-US" baseline="0" smtClean="0"/>
              <a:t> A summary of relations between concepts. </a:t>
            </a:r>
          </a:p>
          <a:p>
            <a:r>
              <a:rPr lang="en-US" baseline="0" smtClean="0"/>
              <a:t>What are concepts? </a:t>
            </a:r>
          </a:p>
          <a:p>
            <a:endParaRPr lang="en-US" baseline="0" smtClean="0"/>
          </a:p>
          <a:p>
            <a:r>
              <a:rPr lang="en-US" baseline="0" smtClean="0"/>
              <a:t>Well, let us start with what they are not: </a:t>
            </a:r>
          </a:p>
          <a:p>
            <a:r>
              <a:rPr lang="en-US" baseline="0" smtClean="0"/>
              <a:t>Survey items and variables that are part of your dataset.</a:t>
            </a:r>
          </a:p>
          <a:p>
            <a:endParaRPr lang="en-US" baseline="0" smtClean="0"/>
          </a:p>
          <a:p>
            <a:r>
              <a:rPr lang="en-US" baseline="0" smtClean="0"/>
              <a:t>A concept is a theoretical construct. It has a definition. This is the concept as intended. </a:t>
            </a:r>
          </a:p>
          <a:p>
            <a:r>
              <a:rPr lang="en-US" baseline="0" smtClean="0"/>
              <a:t>This concept has, according to your theory, relations with other concepts. </a:t>
            </a:r>
          </a:p>
          <a:p>
            <a:endParaRPr lang="en-US" baseline="0" smtClean="0"/>
          </a:p>
          <a:p>
            <a:r>
              <a:rPr lang="en-US" baseline="0" smtClean="0"/>
              <a:t>You have observed and measured this concept and may have performed some data mangling (e.g. capped maximum values, took a logarithm or whatever) on this measurement. </a:t>
            </a:r>
          </a:p>
          <a:p>
            <a:r>
              <a:rPr lang="en-US" baseline="0" smtClean="0"/>
              <a:t>Perhaps you measured the concept as intended with more than one survey items or instruments or used different sources (child, both parents of the child, official documents). The end result is the concept as measured. </a:t>
            </a:r>
          </a:p>
          <a:p>
            <a:endParaRPr lang="en-US" baseline="0" smtClean="0"/>
          </a:p>
          <a:p>
            <a:r>
              <a:rPr lang="en-US" baseline="0" smtClean="0"/>
              <a:t>Use concepts that are close to your actual measurements! </a:t>
            </a:r>
          </a:p>
          <a:p>
            <a:r>
              <a:rPr lang="en-US" baseline="0" smtClean="0"/>
              <a:t>Be aware of sensitivities surround your concepts! Labelling is important.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15</a:t>
            </a:fld>
            <a:endParaRPr lang="en-US"/>
          </a:p>
        </p:txBody>
      </p:sp>
    </p:spTree>
    <p:extLst>
      <p:ext uri="{BB962C8B-B14F-4D97-AF65-F5344CB8AC3E}">
        <p14:creationId xmlns:p14="http://schemas.microsoft.com/office/powerpoint/2010/main" val="1766154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Conceptual models.</a:t>
            </a:r>
            <a:r>
              <a:rPr lang="en-US" baseline="0" smtClean="0"/>
              <a:t> A summary of relations between concepts. </a:t>
            </a:r>
          </a:p>
          <a:p>
            <a:r>
              <a:rPr lang="en-US" baseline="0" smtClean="0"/>
              <a:t>What are concepts? </a:t>
            </a:r>
          </a:p>
          <a:p>
            <a:endParaRPr lang="en-US" baseline="0" smtClean="0"/>
          </a:p>
          <a:p>
            <a:r>
              <a:rPr lang="en-US" baseline="0" smtClean="0"/>
              <a:t>Well, let us start with what they are not: </a:t>
            </a:r>
          </a:p>
          <a:p>
            <a:r>
              <a:rPr lang="en-US" baseline="0" smtClean="0"/>
              <a:t>Survey items and variables that are part of your dataset.</a:t>
            </a:r>
          </a:p>
          <a:p>
            <a:endParaRPr lang="en-US" baseline="0" smtClean="0"/>
          </a:p>
          <a:p>
            <a:r>
              <a:rPr lang="en-US" baseline="0" smtClean="0"/>
              <a:t>A concept is a theoretical construct. It has a definition. This is the concept as intended. </a:t>
            </a:r>
          </a:p>
          <a:p>
            <a:r>
              <a:rPr lang="en-US" baseline="0" smtClean="0"/>
              <a:t>This concept has, according to your theory, relations with other concepts. </a:t>
            </a:r>
          </a:p>
          <a:p>
            <a:endParaRPr lang="en-US" baseline="0" smtClean="0"/>
          </a:p>
          <a:p>
            <a:r>
              <a:rPr lang="en-US" baseline="0" smtClean="0"/>
              <a:t>You have observed and measured this concept and may have performed some data mangling (e.g. capped maximum values, took a logarithm or whatever) on this measurement. </a:t>
            </a:r>
          </a:p>
          <a:p>
            <a:r>
              <a:rPr lang="en-US" baseline="0" smtClean="0"/>
              <a:t>Perhaps you measured the concept as intended with more than one survey items or instruments or used different sources (child, both parents of the child, official documents). The end result is the concept as measured. </a:t>
            </a:r>
          </a:p>
          <a:p>
            <a:endParaRPr lang="en-US" baseline="0" smtClean="0"/>
          </a:p>
          <a:p>
            <a:r>
              <a:rPr lang="en-US" baseline="0" smtClean="0"/>
              <a:t>Use concepts that are close to your actual measurements! </a:t>
            </a:r>
          </a:p>
          <a:p>
            <a:r>
              <a:rPr lang="en-US" baseline="0" smtClean="0"/>
              <a:t>Be aware of sensitivities surround your concepts! Labelling is important.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16</a:t>
            </a:fld>
            <a:endParaRPr lang="en-US"/>
          </a:p>
        </p:txBody>
      </p:sp>
    </p:spTree>
    <p:extLst>
      <p:ext uri="{BB962C8B-B14F-4D97-AF65-F5344CB8AC3E}">
        <p14:creationId xmlns:p14="http://schemas.microsoft.com/office/powerpoint/2010/main" val="3340727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Conceptual models.</a:t>
            </a:r>
            <a:r>
              <a:rPr lang="en-US" baseline="0" smtClean="0"/>
              <a:t> A summary of relations between concepts. </a:t>
            </a:r>
          </a:p>
          <a:p>
            <a:r>
              <a:rPr lang="en-US" baseline="0" smtClean="0"/>
              <a:t>What are concepts? </a:t>
            </a:r>
          </a:p>
          <a:p>
            <a:endParaRPr lang="en-US" baseline="0" smtClean="0"/>
          </a:p>
          <a:p>
            <a:r>
              <a:rPr lang="en-US" baseline="0" smtClean="0"/>
              <a:t>Well, let us start with what they are not: </a:t>
            </a:r>
          </a:p>
          <a:p>
            <a:r>
              <a:rPr lang="en-US" baseline="0" smtClean="0"/>
              <a:t>Survey items and variables that are part of your dataset.</a:t>
            </a:r>
          </a:p>
          <a:p>
            <a:endParaRPr lang="en-US" baseline="0" smtClean="0"/>
          </a:p>
          <a:p>
            <a:r>
              <a:rPr lang="en-US" baseline="0" smtClean="0"/>
              <a:t>A concept is a theoretical construct. It has a definition. This is the concept as intended. </a:t>
            </a:r>
          </a:p>
          <a:p>
            <a:r>
              <a:rPr lang="en-US" baseline="0" smtClean="0"/>
              <a:t>This concept has, according to your theory, relations with other concepts. </a:t>
            </a:r>
          </a:p>
          <a:p>
            <a:endParaRPr lang="en-US" baseline="0" smtClean="0"/>
          </a:p>
          <a:p>
            <a:r>
              <a:rPr lang="en-US" baseline="0" smtClean="0"/>
              <a:t>You have observed and measured this concept and may have performed some data mangling (e.g. capped maximum values, took a logarithm or whatever) on this measurement. </a:t>
            </a:r>
          </a:p>
          <a:p>
            <a:r>
              <a:rPr lang="en-US" baseline="0" smtClean="0"/>
              <a:t>Perhaps you measured the concept as intended with more than one survey items or instruments or used different sources (child, both parents of the child, official documents). The end result is the concept as measured. </a:t>
            </a:r>
          </a:p>
          <a:p>
            <a:endParaRPr lang="en-US" baseline="0" smtClean="0"/>
          </a:p>
          <a:p>
            <a:r>
              <a:rPr lang="en-US" baseline="0" smtClean="0"/>
              <a:t>Use concepts that are close to your actual measurements! </a:t>
            </a:r>
          </a:p>
          <a:p>
            <a:r>
              <a:rPr lang="en-US" baseline="0" smtClean="0"/>
              <a:t>Be aware of sensitivities surround your concepts! Labelling is important.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17</a:t>
            </a:fld>
            <a:endParaRPr lang="en-US"/>
          </a:p>
        </p:txBody>
      </p:sp>
    </p:spTree>
    <p:extLst>
      <p:ext uri="{BB962C8B-B14F-4D97-AF65-F5344CB8AC3E}">
        <p14:creationId xmlns:p14="http://schemas.microsoft.com/office/powerpoint/2010/main" val="3167448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Conceptual models.</a:t>
            </a:r>
            <a:r>
              <a:rPr lang="en-US" baseline="0" smtClean="0"/>
              <a:t> A summary of relations between concepts. </a:t>
            </a:r>
          </a:p>
          <a:p>
            <a:r>
              <a:rPr lang="en-US" baseline="0" smtClean="0"/>
              <a:t>What are concepts? </a:t>
            </a:r>
          </a:p>
          <a:p>
            <a:endParaRPr lang="en-US" baseline="0" smtClean="0"/>
          </a:p>
          <a:p>
            <a:r>
              <a:rPr lang="en-US" baseline="0" smtClean="0"/>
              <a:t>Well, let us start with what they are not: </a:t>
            </a:r>
          </a:p>
          <a:p>
            <a:r>
              <a:rPr lang="en-US" baseline="0" smtClean="0"/>
              <a:t>Survey items and variables that are part of your dataset.</a:t>
            </a:r>
          </a:p>
          <a:p>
            <a:endParaRPr lang="en-US" baseline="0" smtClean="0"/>
          </a:p>
          <a:p>
            <a:r>
              <a:rPr lang="en-US" baseline="0" smtClean="0"/>
              <a:t>A concept is a theoretical construct. It has a definition. This is the concept as intended. </a:t>
            </a:r>
          </a:p>
          <a:p>
            <a:r>
              <a:rPr lang="en-US" baseline="0" smtClean="0"/>
              <a:t>This concept has, according to your theory, relations with other concepts. </a:t>
            </a:r>
          </a:p>
          <a:p>
            <a:endParaRPr lang="en-US" baseline="0" smtClean="0"/>
          </a:p>
          <a:p>
            <a:r>
              <a:rPr lang="en-US" baseline="0" smtClean="0"/>
              <a:t>You have observed and measured this concept and may have performed some data mangling (e.g. capped maximum values, took a logarithm or whatever) on this measurement. </a:t>
            </a:r>
          </a:p>
          <a:p>
            <a:r>
              <a:rPr lang="en-US" baseline="0" smtClean="0"/>
              <a:t>Perhaps you measured the concept as intended with more than one survey items or instruments or used different sources (child, both parents of the child, official documents). The end result is the concept as measured. </a:t>
            </a:r>
          </a:p>
          <a:p>
            <a:endParaRPr lang="en-US" baseline="0" smtClean="0"/>
          </a:p>
          <a:p>
            <a:r>
              <a:rPr lang="en-US" baseline="0" smtClean="0"/>
              <a:t>Use concepts that are close to your actual measurements! </a:t>
            </a:r>
          </a:p>
          <a:p>
            <a:r>
              <a:rPr lang="en-US" baseline="0" smtClean="0"/>
              <a:t>Be aware of sensitivities surround your concepts! Labelling is important.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18</a:t>
            </a:fld>
            <a:endParaRPr lang="en-US"/>
          </a:p>
        </p:txBody>
      </p:sp>
    </p:spTree>
    <p:extLst>
      <p:ext uri="{BB962C8B-B14F-4D97-AF65-F5344CB8AC3E}">
        <p14:creationId xmlns:p14="http://schemas.microsoft.com/office/powerpoint/2010/main" val="207814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Conceptual models.</a:t>
            </a:r>
            <a:r>
              <a:rPr lang="en-US" baseline="0" smtClean="0"/>
              <a:t> A summary of relations between concepts. </a:t>
            </a:r>
          </a:p>
          <a:p>
            <a:r>
              <a:rPr lang="en-US" baseline="0" smtClean="0"/>
              <a:t>What are concepts? </a:t>
            </a:r>
          </a:p>
          <a:p>
            <a:endParaRPr lang="en-US" baseline="0" smtClean="0"/>
          </a:p>
          <a:p>
            <a:r>
              <a:rPr lang="en-US" baseline="0" smtClean="0"/>
              <a:t>Well, let us start with what they are not: </a:t>
            </a:r>
          </a:p>
          <a:p>
            <a:r>
              <a:rPr lang="en-US" baseline="0" smtClean="0"/>
              <a:t>Survey items and variables that are part of your dataset.</a:t>
            </a:r>
          </a:p>
          <a:p>
            <a:endParaRPr lang="en-US" baseline="0" smtClean="0"/>
          </a:p>
          <a:p>
            <a:r>
              <a:rPr lang="en-US" baseline="0" smtClean="0"/>
              <a:t>A concept is a theoretical construct. It has a definition. This is the concept as intended. </a:t>
            </a:r>
          </a:p>
          <a:p>
            <a:r>
              <a:rPr lang="en-US" baseline="0" smtClean="0"/>
              <a:t>This concept has, according to your theory, relations with other concepts. </a:t>
            </a:r>
          </a:p>
          <a:p>
            <a:endParaRPr lang="en-US" baseline="0" smtClean="0"/>
          </a:p>
          <a:p>
            <a:r>
              <a:rPr lang="en-US" baseline="0" smtClean="0"/>
              <a:t>You have observed and measured this concept and may have performed some data mangling (e.g. capped maximum values, took a logarithm or whatever) on this measurement. </a:t>
            </a:r>
          </a:p>
          <a:p>
            <a:r>
              <a:rPr lang="en-US" baseline="0" smtClean="0"/>
              <a:t>Perhaps you measured the concept as intended with more than one survey items or instruments or used different sources (child, both parents of the child, official documents). The end result is the concept as measured. </a:t>
            </a:r>
          </a:p>
          <a:p>
            <a:endParaRPr lang="en-US" baseline="0" smtClean="0"/>
          </a:p>
          <a:p>
            <a:r>
              <a:rPr lang="en-US" baseline="0" smtClean="0"/>
              <a:t>Use concepts that are close to your actual measurements! </a:t>
            </a:r>
          </a:p>
          <a:p>
            <a:r>
              <a:rPr lang="en-US" baseline="0" smtClean="0"/>
              <a:t>Be aware of sensitivities surround your concepts! Labelling is important.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19</a:t>
            </a:fld>
            <a:endParaRPr lang="en-US"/>
          </a:p>
        </p:txBody>
      </p:sp>
    </p:spTree>
    <p:extLst>
      <p:ext uri="{BB962C8B-B14F-4D97-AF65-F5344CB8AC3E}">
        <p14:creationId xmlns:p14="http://schemas.microsoft.com/office/powerpoint/2010/main" val="178885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first assumption is about</a:t>
            </a:r>
            <a:r>
              <a:rPr lang="en-US" baseline="0" smtClean="0"/>
              <a:t> chronological order: </a:t>
            </a:r>
          </a:p>
          <a:p>
            <a:pPr marL="171450" indent="-171450">
              <a:buFontTx/>
              <a:buChar char="-"/>
            </a:pPr>
            <a:r>
              <a:rPr lang="en-US" baseline="0" smtClean="0"/>
              <a:t>Things on the left happened earlier than the things on the right.</a:t>
            </a:r>
          </a:p>
          <a:p>
            <a:pPr marL="171450" indent="-171450">
              <a:buFontTx/>
              <a:buChar char="-"/>
            </a:pPr>
            <a:r>
              <a:rPr lang="en-US" baseline="0" smtClean="0"/>
              <a:t>Things on the left are observed and measured earlier than the things on the right.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2</a:t>
            </a:fld>
            <a:endParaRPr lang="en-US"/>
          </a:p>
        </p:txBody>
      </p:sp>
    </p:spTree>
    <p:extLst>
      <p:ext uri="{BB962C8B-B14F-4D97-AF65-F5344CB8AC3E}">
        <p14:creationId xmlns:p14="http://schemas.microsoft.com/office/powerpoint/2010/main" val="2199788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Conceptual models.</a:t>
            </a:r>
            <a:r>
              <a:rPr lang="en-US" baseline="0" smtClean="0"/>
              <a:t> A summary of relations between concepts. </a:t>
            </a:r>
          </a:p>
          <a:p>
            <a:r>
              <a:rPr lang="en-US" baseline="0" smtClean="0"/>
              <a:t>What are concepts? </a:t>
            </a:r>
          </a:p>
          <a:p>
            <a:endParaRPr lang="en-US" baseline="0" smtClean="0"/>
          </a:p>
          <a:p>
            <a:r>
              <a:rPr lang="en-US" baseline="0" smtClean="0"/>
              <a:t>Well, let us start with what they are not: </a:t>
            </a:r>
          </a:p>
          <a:p>
            <a:r>
              <a:rPr lang="en-US" baseline="0" smtClean="0"/>
              <a:t>Survey items and variables that are part of your dataset.</a:t>
            </a:r>
          </a:p>
          <a:p>
            <a:endParaRPr lang="en-US" baseline="0" smtClean="0"/>
          </a:p>
          <a:p>
            <a:r>
              <a:rPr lang="en-US" baseline="0" smtClean="0"/>
              <a:t>A concept is a theoretical construct. It has a definition. This is the concept as intended. </a:t>
            </a:r>
          </a:p>
          <a:p>
            <a:r>
              <a:rPr lang="en-US" baseline="0" smtClean="0"/>
              <a:t>This concept has, according to your theory, relations with other concepts. </a:t>
            </a:r>
          </a:p>
          <a:p>
            <a:endParaRPr lang="en-US" baseline="0" smtClean="0"/>
          </a:p>
          <a:p>
            <a:r>
              <a:rPr lang="en-US" baseline="0" smtClean="0"/>
              <a:t>You have observed and measured this concept and may have performed some data mangling (e.g. capped maximum values, took a logarithm or whatever) on this measurement. </a:t>
            </a:r>
          </a:p>
          <a:p>
            <a:r>
              <a:rPr lang="en-US" baseline="0" smtClean="0"/>
              <a:t>Perhaps you measured the concept as intended with more than one survey items or instruments or used different sources (child, both parents of the child, official documents). The end result is the concept as measured. </a:t>
            </a:r>
          </a:p>
          <a:p>
            <a:endParaRPr lang="en-US" baseline="0" smtClean="0"/>
          </a:p>
          <a:p>
            <a:r>
              <a:rPr lang="en-US" baseline="0" smtClean="0"/>
              <a:t>Use concepts that are close to your actual measurements! </a:t>
            </a:r>
          </a:p>
          <a:p>
            <a:r>
              <a:rPr lang="en-US" baseline="0" smtClean="0"/>
              <a:t>Be aware of sensitivities surround your concepts! Labelling is important.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20</a:t>
            </a:fld>
            <a:endParaRPr lang="en-US"/>
          </a:p>
        </p:txBody>
      </p:sp>
    </p:spTree>
    <p:extLst>
      <p:ext uri="{BB962C8B-B14F-4D97-AF65-F5344CB8AC3E}">
        <p14:creationId xmlns:p14="http://schemas.microsoft.com/office/powerpoint/2010/main" val="1960113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21</a:t>
            </a:fld>
            <a:endParaRPr lang="en-US"/>
          </a:p>
        </p:txBody>
      </p:sp>
    </p:spTree>
    <p:extLst>
      <p:ext uri="{BB962C8B-B14F-4D97-AF65-F5344CB8AC3E}">
        <p14:creationId xmlns:p14="http://schemas.microsoft.com/office/powerpoint/2010/main" val="230697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second assumptions is about causality.</a:t>
            </a:r>
            <a:r>
              <a:rPr lang="en-US" baseline="0" smtClean="0"/>
              <a:t> The thing that happened earlier, influences the thing observed later. We assume a causal relationship.</a:t>
            </a:r>
          </a:p>
          <a:p>
            <a:endParaRPr lang="en-US" baseline="0" smtClean="0"/>
          </a:p>
          <a:p>
            <a:r>
              <a:rPr lang="en-US" baseline="0" smtClean="0"/>
              <a:t>A third related assumption is that of causal importance. The cause is so important that:</a:t>
            </a:r>
          </a:p>
          <a:p>
            <a:pPr marL="171450" indent="-171450">
              <a:buFontTx/>
              <a:buChar char="-"/>
            </a:pPr>
            <a:r>
              <a:rPr lang="en-US" baseline="0" smtClean="0"/>
              <a:t>A change in the cause will substantially impact the consequence.</a:t>
            </a:r>
          </a:p>
          <a:p>
            <a:pPr marL="171450" indent="-171450">
              <a:buFontTx/>
              <a:buChar char="-"/>
            </a:pPr>
            <a:r>
              <a:rPr lang="en-US" baseline="0" smtClean="0"/>
              <a:t>The impact of a change in the cause can be studied without having to worry about</a:t>
            </a:r>
          </a:p>
          <a:p>
            <a:pPr marL="628650" lvl="1" indent="-171450">
              <a:buFontTx/>
              <a:buChar char="-"/>
            </a:pPr>
            <a:r>
              <a:rPr lang="en-US" baseline="0" smtClean="0"/>
              <a:t> other factors possibly influencing the consequence. </a:t>
            </a:r>
          </a:p>
          <a:p>
            <a:pPr marL="628650" lvl="1" indent="-171450">
              <a:buFontTx/>
              <a:buChar char="-"/>
            </a:pPr>
            <a:r>
              <a:rPr lang="en-US" baseline="0" smtClean="0"/>
              <a:t>Feedback mechanisms by which the consequence also influences the cause</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3</a:t>
            </a:fld>
            <a:endParaRPr lang="en-US"/>
          </a:p>
        </p:txBody>
      </p:sp>
    </p:spTree>
    <p:extLst>
      <p:ext uri="{BB962C8B-B14F-4D97-AF65-F5344CB8AC3E}">
        <p14:creationId xmlns:p14="http://schemas.microsoft.com/office/powerpoint/2010/main" val="125961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our statistical models we predict the dependent variable or variables with independent variables,</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4</a:t>
            </a:fld>
            <a:endParaRPr lang="en-US"/>
          </a:p>
        </p:txBody>
      </p:sp>
    </p:spTree>
    <p:extLst>
      <p:ext uri="{BB962C8B-B14F-4D97-AF65-F5344CB8AC3E}">
        <p14:creationId xmlns:p14="http://schemas.microsoft.com/office/powerpoint/2010/main" val="838259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reasons that will become clear later. I do</a:t>
            </a:r>
            <a:r>
              <a:rPr lang="en-US" baseline="0" smtClean="0"/>
              <a:t> not prefer to use the terms dependent and independent variables.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5</a:t>
            </a:fld>
            <a:endParaRPr lang="en-US"/>
          </a:p>
        </p:txBody>
      </p:sp>
    </p:spTree>
    <p:extLst>
      <p:ext uri="{BB962C8B-B14F-4D97-AF65-F5344CB8AC3E}">
        <p14:creationId xmlns:p14="http://schemas.microsoft.com/office/powerpoint/2010/main" val="45304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 Endogenous</a:t>
            </a:r>
            <a:r>
              <a:rPr lang="en-US" baseline="0" smtClean="0"/>
              <a:t> Variable is synonymous with a dependent variable. They are changed or determined by Exogenous Variables and/or by other Endogenous Variables. They are in principle predictable and can have exogenous and/or endogenous causes.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6</a:t>
            </a:fld>
            <a:endParaRPr lang="en-US"/>
          </a:p>
        </p:txBody>
      </p:sp>
    </p:spTree>
    <p:extLst>
      <p:ext uri="{BB962C8B-B14F-4D97-AF65-F5344CB8AC3E}">
        <p14:creationId xmlns:p14="http://schemas.microsoft.com/office/powerpoint/2010/main" val="3430432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leads to a fourth assumption: </a:t>
            </a:r>
          </a:p>
          <a:p>
            <a:endParaRPr lang="en-US" smtClean="0"/>
          </a:p>
          <a:p>
            <a:r>
              <a:rPr lang="en-US" smtClean="0"/>
              <a:t>The relation is assumed</a:t>
            </a:r>
            <a:r>
              <a:rPr lang="en-US" baseline="0" smtClean="0"/>
              <a:t> to be positive. </a:t>
            </a:r>
          </a:p>
          <a:p>
            <a:endParaRPr lang="en-US" baseline="0" smtClean="0"/>
          </a:p>
          <a:p>
            <a:r>
              <a:rPr lang="en-US" baseline="0" smtClean="0"/>
              <a:t>It is good practice to include the direction of your relations in your conceptual model!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7</a:t>
            </a:fld>
            <a:endParaRPr lang="en-US"/>
          </a:p>
        </p:txBody>
      </p:sp>
    </p:spTree>
    <p:extLst>
      <p:ext uri="{BB962C8B-B14F-4D97-AF65-F5344CB8AC3E}">
        <p14:creationId xmlns:p14="http://schemas.microsoft.com/office/powerpoint/2010/main" val="2147861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leads to a fourth assumption: </a:t>
            </a:r>
          </a:p>
          <a:p>
            <a:endParaRPr lang="en-US" smtClean="0"/>
          </a:p>
          <a:p>
            <a:r>
              <a:rPr lang="en-US" smtClean="0"/>
              <a:t>The relation is assumed</a:t>
            </a:r>
            <a:r>
              <a:rPr lang="en-US" baseline="0" smtClean="0"/>
              <a:t> to be positive. : More X will lead to more Y! </a:t>
            </a:r>
          </a:p>
          <a:p>
            <a:endParaRPr lang="en-US" baseline="0" smtClean="0"/>
          </a:p>
          <a:p>
            <a:r>
              <a:rPr lang="en-US" baseline="0" smtClean="0"/>
              <a:t>But in order for this direction of the relationship to make sense it is crucial to both X and Y also have a direction. </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8</a:t>
            </a:fld>
            <a:endParaRPr lang="en-US"/>
          </a:p>
        </p:txBody>
      </p:sp>
    </p:spTree>
    <p:extLst>
      <p:ext uri="{BB962C8B-B14F-4D97-AF65-F5344CB8AC3E}">
        <p14:creationId xmlns:p14="http://schemas.microsoft.com/office/powerpoint/2010/main" val="216967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Education is a complicated concept. </a:t>
            </a:r>
          </a:p>
          <a:p>
            <a:r>
              <a:rPr lang="en-US" smtClean="0"/>
              <a:t>I would distinguish two major dimensions of education:</a:t>
            </a:r>
          </a:p>
          <a:p>
            <a:pPr marL="228600" indent="-228600">
              <a:buAutoNum type="arabicPeriod"/>
            </a:pPr>
            <a:r>
              <a:rPr lang="en-US" smtClean="0"/>
              <a:t>A qualitative dimensions:</a:t>
            </a:r>
          </a:p>
          <a:p>
            <a:pPr marL="685800" lvl="1" indent="-228600">
              <a:buAutoNum type="arabicPeriod"/>
            </a:pPr>
            <a:r>
              <a:rPr lang="en-US" smtClean="0"/>
              <a:t>field of study</a:t>
            </a:r>
          </a:p>
          <a:p>
            <a:pPr marL="685800" lvl="1" indent="-228600">
              <a:buAutoNum type="arabicPeriod"/>
            </a:pPr>
            <a:r>
              <a:rPr lang="en-US" smtClean="0"/>
              <a:t>general</a:t>
            </a:r>
            <a:r>
              <a:rPr lang="en-US" baseline="0" smtClean="0"/>
              <a:t> versus vocational</a:t>
            </a:r>
          </a:p>
          <a:p>
            <a:pPr marL="685800" lvl="1" indent="-228600">
              <a:buAutoNum type="arabicPeriod"/>
            </a:pPr>
            <a:r>
              <a:rPr lang="en-US" baseline="0" smtClean="0"/>
              <a:t>Public, private, semi-public</a:t>
            </a:r>
          </a:p>
          <a:p>
            <a:pPr marL="685800" lvl="1" indent="-228600">
              <a:buAutoNum type="arabicPeriod"/>
            </a:pPr>
            <a:r>
              <a:rPr lang="en-US" baseline="0" smtClean="0"/>
              <a:t>Religious vs non-religious</a:t>
            </a:r>
          </a:p>
          <a:p>
            <a:pPr marL="228600" indent="-228600">
              <a:buAutoNum type="arabicPeriod"/>
            </a:pPr>
            <a:r>
              <a:rPr lang="en-US" baseline="0" smtClean="0"/>
              <a:t>A quantitative dimension: </a:t>
            </a:r>
          </a:p>
          <a:p>
            <a:pPr marL="685800" lvl="1" indent="-228600">
              <a:buAutoNum type="arabicPeriod"/>
            </a:pPr>
            <a:r>
              <a:rPr lang="en-US" baseline="0" smtClean="0"/>
              <a:t>Level</a:t>
            </a:r>
          </a:p>
          <a:p>
            <a:pPr marL="1143000" lvl="2" indent="-228600">
              <a:buAutoNum type="arabicPeriod"/>
            </a:pPr>
            <a:r>
              <a:rPr lang="en-US" baseline="0" smtClean="0"/>
              <a:t>Can we assume a clear order in the levels</a:t>
            </a:r>
          </a:p>
          <a:p>
            <a:pPr marL="1143000" lvl="2" indent="-228600">
              <a:buAutoNum type="arabicPeriod"/>
            </a:pPr>
            <a:r>
              <a:rPr lang="en-US" baseline="0" smtClean="0"/>
              <a:t>Is it about the relative position (education as a positional good) or about absolute levels. </a:t>
            </a:r>
          </a:p>
          <a:p>
            <a:pPr marL="685800" lvl="1" indent="-228600">
              <a:buAutoNum type="arabicPeriod"/>
            </a:pPr>
            <a:r>
              <a:rPr lang="en-US" baseline="0" smtClean="0"/>
              <a:t>Years </a:t>
            </a:r>
          </a:p>
          <a:p>
            <a:pPr marL="1143000" lvl="2" indent="-228600">
              <a:buAutoNum type="arabicPeriod"/>
            </a:pPr>
            <a:r>
              <a:rPr lang="en-US" baseline="0" smtClean="0"/>
              <a:t>Years in the educational system</a:t>
            </a:r>
          </a:p>
          <a:p>
            <a:pPr marL="1143000" lvl="2" indent="-228600">
              <a:buAutoNum type="arabicPeriod"/>
            </a:pPr>
            <a:r>
              <a:rPr lang="en-US" baseline="0" smtClean="0"/>
              <a:t>Years needed at minimum to complete the different levels</a:t>
            </a:r>
          </a:p>
          <a:p>
            <a:pPr marL="1143000" lvl="2" indent="-228600">
              <a:buAutoNum type="arabicPeriod"/>
            </a:pPr>
            <a:r>
              <a:rPr lang="en-US" baseline="0" smtClean="0"/>
              <a:t>Years needed to obtain highest possible level</a:t>
            </a:r>
            <a:endParaRPr lang="en-US"/>
          </a:p>
        </p:txBody>
      </p:sp>
      <p:sp>
        <p:nvSpPr>
          <p:cNvPr id="4" name="Slide Number Placeholder 3"/>
          <p:cNvSpPr>
            <a:spLocks noGrp="1"/>
          </p:cNvSpPr>
          <p:nvPr>
            <p:ph type="sldNum" sz="quarter" idx="10"/>
          </p:nvPr>
        </p:nvSpPr>
        <p:spPr/>
        <p:txBody>
          <a:bodyPr/>
          <a:lstStyle/>
          <a:p>
            <a:fld id="{58649E99-486B-464C-A187-9DC64B070980}" type="slidenum">
              <a:rPr lang="en-US" smtClean="0"/>
              <a:t>9</a:t>
            </a:fld>
            <a:endParaRPr lang="en-US"/>
          </a:p>
        </p:txBody>
      </p:sp>
    </p:spTree>
    <p:extLst>
      <p:ext uri="{BB962C8B-B14F-4D97-AF65-F5344CB8AC3E}">
        <p14:creationId xmlns:p14="http://schemas.microsoft.com/office/powerpoint/2010/main" val="3218820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8C2E3B-5E59-418D-8DF4-F1DFF0FDF350}"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56903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C2E3B-5E59-418D-8DF4-F1DFF0FDF350}"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178665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C2E3B-5E59-418D-8DF4-F1DFF0FDF350}"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222857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8C2E3B-5E59-418D-8DF4-F1DFF0FDF350}"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341864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8C2E3B-5E59-418D-8DF4-F1DFF0FDF350}"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236163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8C2E3B-5E59-418D-8DF4-F1DFF0FDF350}"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208410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8C2E3B-5E59-418D-8DF4-F1DFF0FDF350}"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90530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8C2E3B-5E59-418D-8DF4-F1DFF0FDF350}"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141506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C2E3B-5E59-418D-8DF4-F1DFF0FDF350}"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315945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8C2E3B-5E59-418D-8DF4-F1DFF0FDF350}"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2089740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8C2E3B-5E59-418D-8DF4-F1DFF0FDF350}"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0433B-D1B0-419E-87F0-E487D2216DBE}" type="slidenum">
              <a:rPr lang="en-US" smtClean="0"/>
              <a:t>‹#›</a:t>
            </a:fld>
            <a:endParaRPr lang="en-US"/>
          </a:p>
        </p:txBody>
      </p:sp>
    </p:spTree>
    <p:extLst>
      <p:ext uri="{BB962C8B-B14F-4D97-AF65-F5344CB8AC3E}">
        <p14:creationId xmlns:p14="http://schemas.microsoft.com/office/powerpoint/2010/main" val="115285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C2E3B-5E59-418D-8DF4-F1DFF0FDF350}" type="datetimeFigureOut">
              <a:rPr lang="en-US" smtClean="0"/>
              <a:t>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0433B-D1B0-419E-87F0-E487D2216DBE}" type="slidenum">
              <a:rPr lang="en-US" smtClean="0"/>
              <a:t>‹#›</a:t>
            </a:fld>
            <a:endParaRPr lang="en-US"/>
          </a:p>
        </p:txBody>
      </p:sp>
    </p:spTree>
    <p:extLst>
      <p:ext uri="{BB962C8B-B14F-4D97-AF65-F5344CB8AC3E}">
        <p14:creationId xmlns:p14="http://schemas.microsoft.com/office/powerpoint/2010/main" val="409439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270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8605" y="2830180"/>
            <a:ext cx="2017552" cy="1200329"/>
          </a:xfrm>
          <a:prstGeom prst="rect">
            <a:avLst/>
          </a:prstGeom>
          <a:noFill/>
        </p:spPr>
        <p:txBody>
          <a:bodyPr wrap="square" rtlCol="0">
            <a:spAutoFit/>
          </a:bodyPr>
          <a:lstStyle/>
          <a:p>
            <a:pPr algn="ctr"/>
            <a:r>
              <a:rPr lang="en-US" sz="2400" smtClean="0">
                <a:solidFill>
                  <a:srgbClr val="FF0000"/>
                </a:solidFill>
                <a:latin typeface="Britannic Bold" panose="020B0903060703020204" pitchFamily="34" charset="0"/>
              </a:rPr>
              <a:t>Education</a:t>
            </a:r>
          </a:p>
          <a:p>
            <a:pPr algn="ctr"/>
            <a:r>
              <a:rPr lang="en-US" sz="2400" smtClean="0">
                <a:solidFill>
                  <a:srgbClr val="FF0000"/>
                </a:solidFill>
                <a:latin typeface="Britannic Bold" panose="020B0903060703020204" pitchFamily="34" charset="0"/>
              </a:rPr>
              <a:t>(general vs. </a:t>
            </a:r>
          </a:p>
          <a:p>
            <a:pPr algn="ctr"/>
            <a:r>
              <a:rPr lang="en-US" sz="2400" smtClean="0">
                <a:solidFill>
                  <a:srgbClr val="FF0000"/>
                </a:solidFill>
                <a:latin typeface="Britannic Bold" panose="020B0903060703020204" pitchFamily="34" charset="0"/>
              </a:rPr>
              <a:t>public)</a:t>
            </a:r>
            <a:endParaRPr lang="en-US" sz="2400">
              <a:solidFill>
                <a:srgbClr val="FF0000"/>
              </a:solidFill>
              <a:latin typeface="Britannic Bold" panose="020B0903060703020204" pitchFamily="34" charset="0"/>
            </a:endParaRPr>
          </a:p>
        </p:txBody>
      </p:sp>
      <p:sp>
        <p:nvSpPr>
          <p:cNvPr id="15" name="TextBox 14"/>
          <p:cNvSpPr txBox="1"/>
          <p:nvPr/>
        </p:nvSpPr>
        <p:spPr>
          <a:xfrm>
            <a:off x="9072581" y="2881408"/>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1989599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8605" y="2830180"/>
            <a:ext cx="2017552" cy="1292662"/>
          </a:xfrm>
          <a:prstGeom prst="rect">
            <a:avLst/>
          </a:prstGeom>
          <a:noFill/>
        </p:spPr>
        <p:txBody>
          <a:bodyPr wrap="square" rtlCol="0">
            <a:spAutoFit/>
          </a:bodyPr>
          <a:lstStyle/>
          <a:p>
            <a:pPr algn="ctr"/>
            <a:r>
              <a:rPr lang="en-US" sz="2400" smtClean="0">
                <a:solidFill>
                  <a:srgbClr val="FF0000"/>
                </a:solidFill>
                <a:latin typeface="Britannic Bold" panose="020B0903060703020204" pitchFamily="34" charset="0"/>
              </a:rPr>
              <a:t>Field of study</a:t>
            </a:r>
          </a:p>
          <a:p>
            <a:pPr algn="ctr"/>
            <a:r>
              <a:rPr lang="en-US" smtClean="0">
                <a:solidFill>
                  <a:srgbClr val="FF0000"/>
                </a:solidFill>
                <a:latin typeface="Britannic Bold" panose="020B0903060703020204" pitchFamily="34" charset="0"/>
              </a:rPr>
              <a:t>(social sciences vs. </a:t>
            </a:r>
          </a:p>
          <a:p>
            <a:pPr algn="ctr"/>
            <a:r>
              <a:rPr lang="en-US">
                <a:solidFill>
                  <a:srgbClr val="FF0000"/>
                </a:solidFill>
                <a:latin typeface="Britannic Bold" panose="020B0903060703020204" pitchFamily="34" charset="0"/>
              </a:rPr>
              <a:t>n</a:t>
            </a:r>
            <a:r>
              <a:rPr lang="en-US" smtClean="0">
                <a:solidFill>
                  <a:srgbClr val="FF0000"/>
                </a:solidFill>
                <a:latin typeface="Britannic Bold" panose="020B0903060703020204" pitchFamily="34" charset="0"/>
              </a:rPr>
              <a:t>atural sciences)</a:t>
            </a:r>
            <a:endParaRPr lang="en-US">
              <a:solidFill>
                <a:srgbClr val="FF0000"/>
              </a:solidFill>
              <a:latin typeface="Britannic Bold" panose="020B0903060703020204" pitchFamily="34" charset="0"/>
            </a:endParaRPr>
          </a:p>
        </p:txBody>
      </p:sp>
      <p:sp>
        <p:nvSpPr>
          <p:cNvPr id="15" name="TextBox 14"/>
          <p:cNvSpPr txBox="1"/>
          <p:nvPr/>
        </p:nvSpPr>
        <p:spPr>
          <a:xfrm>
            <a:off x="9072581" y="2881408"/>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877979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8605" y="3005544"/>
            <a:ext cx="2017552" cy="738664"/>
          </a:xfrm>
          <a:prstGeom prst="rect">
            <a:avLst/>
          </a:prstGeom>
          <a:noFill/>
        </p:spPr>
        <p:txBody>
          <a:bodyPr wrap="square" rtlCol="0">
            <a:spAutoFit/>
          </a:bodyPr>
          <a:lstStyle/>
          <a:p>
            <a:pPr algn="ctr"/>
            <a:r>
              <a:rPr lang="en-US" sz="2400" smtClean="0">
                <a:solidFill>
                  <a:srgbClr val="FF0000"/>
                </a:solidFill>
                <a:latin typeface="Britannic Bold" panose="020B0903060703020204" pitchFamily="34" charset="0"/>
              </a:rPr>
              <a:t>Education</a:t>
            </a:r>
          </a:p>
          <a:p>
            <a:pPr algn="ctr"/>
            <a:r>
              <a:rPr lang="en-US" smtClean="0">
                <a:solidFill>
                  <a:srgbClr val="FF0000"/>
                </a:solidFill>
                <a:latin typeface="Britannic Bold" panose="020B0903060703020204" pitchFamily="34" charset="0"/>
              </a:rPr>
              <a:t>(in years)</a:t>
            </a:r>
            <a:endParaRPr lang="en-US">
              <a:solidFill>
                <a:srgbClr val="FF0000"/>
              </a:solidFill>
              <a:latin typeface="Britannic Bold" panose="020B0903060703020204" pitchFamily="34" charset="0"/>
            </a:endParaRPr>
          </a:p>
        </p:txBody>
      </p:sp>
      <p:sp>
        <p:nvSpPr>
          <p:cNvPr id="15" name="TextBox 14"/>
          <p:cNvSpPr txBox="1"/>
          <p:nvPr/>
        </p:nvSpPr>
        <p:spPr>
          <a:xfrm>
            <a:off x="9072581" y="2881408"/>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1128892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8605" y="3129726"/>
            <a:ext cx="2017552" cy="584775"/>
          </a:xfrm>
          <a:prstGeom prst="rect">
            <a:avLst/>
          </a:prstGeom>
          <a:noFill/>
        </p:spPr>
        <p:txBody>
          <a:bodyPr wrap="square" rtlCol="0">
            <a:spAutoFit/>
          </a:bodyPr>
          <a:lstStyle/>
          <a:p>
            <a:pPr algn="ctr"/>
            <a:r>
              <a:rPr lang="en-US" sz="3200" smtClean="0">
                <a:latin typeface="Britannic Bold" panose="020B0903060703020204" pitchFamily="34" charset="0"/>
              </a:rPr>
              <a:t>Concept 1</a:t>
            </a:r>
            <a:endParaRPr lang="en-US" sz="3200">
              <a:latin typeface="Britannic Bold" panose="020B0903060703020204" pitchFamily="34" charset="0"/>
            </a:endParaRPr>
          </a:p>
        </p:txBody>
      </p:sp>
      <p:sp>
        <p:nvSpPr>
          <p:cNvPr id="15" name="TextBox 14"/>
          <p:cNvSpPr txBox="1"/>
          <p:nvPr/>
        </p:nvSpPr>
        <p:spPr>
          <a:xfrm>
            <a:off x="9072581" y="3102129"/>
            <a:ext cx="2017552" cy="584775"/>
          </a:xfrm>
          <a:prstGeom prst="rect">
            <a:avLst/>
          </a:prstGeom>
          <a:noFill/>
        </p:spPr>
        <p:txBody>
          <a:bodyPr wrap="square" rtlCol="0">
            <a:spAutoFit/>
          </a:bodyPr>
          <a:lstStyle/>
          <a:p>
            <a:pPr algn="ctr"/>
            <a:r>
              <a:rPr lang="en-US" sz="3200" smtClean="0">
                <a:latin typeface="Britannic Bold" panose="020B0903060703020204" pitchFamily="34" charset="0"/>
              </a:rPr>
              <a:t>Concept</a:t>
            </a:r>
            <a:r>
              <a:rPr lang="en-US" sz="3200">
                <a:latin typeface="Britannic Bold" panose="020B0903060703020204" pitchFamily="34" charset="0"/>
              </a:rPr>
              <a:t> </a:t>
            </a:r>
            <a:r>
              <a:rPr lang="en-US" sz="3200" smtClean="0">
                <a:latin typeface="Britannic Bold" panose="020B0903060703020204" pitchFamily="34" charset="0"/>
              </a:rPr>
              <a:t>2</a:t>
            </a:r>
            <a:endParaRPr lang="en-US" sz="3200">
              <a:latin typeface="Britannic Bold" panose="020B0903060703020204" pitchFamily="34" charset="0"/>
            </a:endParaRPr>
          </a:p>
        </p:txBody>
      </p:sp>
    </p:spTree>
    <p:extLst>
      <p:ext uri="{BB962C8B-B14F-4D97-AF65-F5344CB8AC3E}">
        <p14:creationId xmlns:p14="http://schemas.microsoft.com/office/powerpoint/2010/main" val="2823386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8605" y="2956301"/>
            <a:ext cx="2017552" cy="1077218"/>
          </a:xfrm>
          <a:prstGeom prst="rect">
            <a:avLst/>
          </a:prstGeom>
          <a:noFill/>
        </p:spPr>
        <p:txBody>
          <a:bodyPr wrap="square" rtlCol="0">
            <a:spAutoFit/>
          </a:bodyPr>
          <a:lstStyle/>
          <a:p>
            <a:pPr algn="ctr"/>
            <a:r>
              <a:rPr lang="en-US" sz="3200" smtClean="0">
                <a:solidFill>
                  <a:srgbClr val="FF0000"/>
                </a:solidFill>
                <a:latin typeface="Britannic Bold" panose="020B0903060703020204" pitchFamily="34" charset="0"/>
              </a:rPr>
              <a:t>Social capital</a:t>
            </a:r>
            <a:endParaRPr lang="en-US" sz="3200">
              <a:solidFill>
                <a:srgbClr val="FF0000"/>
              </a:solidFill>
              <a:latin typeface="Britannic Bold" panose="020B0903060703020204" pitchFamily="34" charset="0"/>
            </a:endParaRPr>
          </a:p>
        </p:txBody>
      </p:sp>
      <p:sp>
        <p:nvSpPr>
          <p:cNvPr id="15" name="TextBox 14"/>
          <p:cNvSpPr txBox="1"/>
          <p:nvPr/>
        </p:nvSpPr>
        <p:spPr>
          <a:xfrm>
            <a:off x="9072581" y="2865642"/>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975416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8605" y="2956301"/>
            <a:ext cx="2017552" cy="1077218"/>
          </a:xfrm>
          <a:prstGeom prst="rect">
            <a:avLst/>
          </a:prstGeom>
          <a:noFill/>
        </p:spPr>
        <p:txBody>
          <a:bodyPr wrap="square" rtlCol="0">
            <a:spAutoFit/>
          </a:bodyPr>
          <a:lstStyle/>
          <a:p>
            <a:pPr algn="ctr"/>
            <a:r>
              <a:rPr lang="en-US" sz="3200" smtClean="0">
                <a:solidFill>
                  <a:srgbClr val="FF0000"/>
                </a:solidFill>
                <a:latin typeface="Britannic Bold" panose="020B0903060703020204" pitchFamily="34" charset="0"/>
              </a:rPr>
              <a:t>Social cohesion</a:t>
            </a:r>
            <a:endParaRPr lang="en-US" sz="3200">
              <a:solidFill>
                <a:srgbClr val="FF0000"/>
              </a:solidFill>
              <a:latin typeface="Britannic Bold" panose="020B0903060703020204" pitchFamily="34" charset="0"/>
            </a:endParaRPr>
          </a:p>
        </p:txBody>
      </p:sp>
      <p:sp>
        <p:nvSpPr>
          <p:cNvPr id="15" name="TextBox 14"/>
          <p:cNvSpPr txBox="1"/>
          <p:nvPr/>
        </p:nvSpPr>
        <p:spPr>
          <a:xfrm>
            <a:off x="9072581" y="2865642"/>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4992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8605" y="3129726"/>
            <a:ext cx="2017552" cy="584775"/>
          </a:xfrm>
          <a:prstGeom prst="rect">
            <a:avLst/>
          </a:prstGeom>
          <a:noFill/>
        </p:spPr>
        <p:txBody>
          <a:bodyPr wrap="square" rtlCol="0">
            <a:spAutoFit/>
          </a:bodyPr>
          <a:lstStyle/>
          <a:p>
            <a:pPr algn="ctr"/>
            <a:r>
              <a:rPr lang="en-US" sz="3200" smtClean="0">
                <a:solidFill>
                  <a:srgbClr val="FF0000"/>
                </a:solidFill>
                <a:latin typeface="Britannic Bold" panose="020B0903060703020204" pitchFamily="34" charset="0"/>
              </a:rPr>
              <a:t>Trust</a:t>
            </a:r>
            <a:endParaRPr lang="en-US" sz="3200">
              <a:solidFill>
                <a:srgbClr val="FF0000"/>
              </a:solidFill>
              <a:latin typeface="Britannic Bold" panose="020B0903060703020204" pitchFamily="34" charset="0"/>
            </a:endParaRPr>
          </a:p>
        </p:txBody>
      </p:sp>
      <p:sp>
        <p:nvSpPr>
          <p:cNvPr id="15" name="TextBox 14"/>
          <p:cNvSpPr txBox="1"/>
          <p:nvPr/>
        </p:nvSpPr>
        <p:spPr>
          <a:xfrm>
            <a:off x="9072581" y="2865642"/>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258460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165228" y="3004141"/>
            <a:ext cx="2017552" cy="830997"/>
          </a:xfrm>
          <a:prstGeom prst="rect">
            <a:avLst/>
          </a:prstGeom>
          <a:noFill/>
        </p:spPr>
        <p:txBody>
          <a:bodyPr wrap="square" rtlCol="0">
            <a:spAutoFit/>
          </a:bodyPr>
          <a:lstStyle/>
          <a:p>
            <a:pPr algn="ctr"/>
            <a:r>
              <a:rPr lang="en-US" sz="2400" smtClean="0">
                <a:solidFill>
                  <a:srgbClr val="FF0000"/>
                </a:solidFill>
                <a:latin typeface="Britannic Bold" panose="020B0903060703020204" pitchFamily="34" charset="0"/>
              </a:rPr>
              <a:t>Generalized social trust</a:t>
            </a:r>
            <a:endParaRPr lang="en-US" sz="2400">
              <a:solidFill>
                <a:srgbClr val="FF0000"/>
              </a:solidFill>
              <a:latin typeface="Britannic Bold" panose="020B0903060703020204" pitchFamily="34" charset="0"/>
            </a:endParaRPr>
          </a:p>
        </p:txBody>
      </p:sp>
      <p:sp>
        <p:nvSpPr>
          <p:cNvPr id="15" name="TextBox 14"/>
          <p:cNvSpPr txBox="1"/>
          <p:nvPr/>
        </p:nvSpPr>
        <p:spPr>
          <a:xfrm>
            <a:off x="9072581" y="2865642"/>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2807853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5311" y="2865257"/>
            <a:ext cx="2017552" cy="1200329"/>
          </a:xfrm>
          <a:prstGeom prst="rect">
            <a:avLst/>
          </a:prstGeom>
          <a:noFill/>
        </p:spPr>
        <p:txBody>
          <a:bodyPr wrap="square" rtlCol="0">
            <a:spAutoFit/>
          </a:bodyPr>
          <a:lstStyle/>
          <a:p>
            <a:pPr algn="ctr"/>
            <a:r>
              <a:rPr lang="en-US" sz="2400" smtClean="0">
                <a:solidFill>
                  <a:srgbClr val="FF0000"/>
                </a:solidFill>
                <a:latin typeface="Britannic Bold" panose="020B0903060703020204" pitchFamily="34" charset="0"/>
              </a:rPr>
              <a:t>SEX</a:t>
            </a:r>
          </a:p>
          <a:p>
            <a:pPr algn="ctr"/>
            <a:r>
              <a:rPr lang="en-US" sz="2400" smtClean="0">
                <a:solidFill>
                  <a:srgbClr val="FF0000"/>
                </a:solidFill>
                <a:latin typeface="Britannic Bold" panose="020B0903060703020204" pitchFamily="34" charset="0"/>
              </a:rPr>
              <a:t>(men vs. </a:t>
            </a:r>
          </a:p>
          <a:p>
            <a:pPr algn="ctr"/>
            <a:r>
              <a:rPr lang="en-US" sz="2400" smtClean="0">
                <a:solidFill>
                  <a:srgbClr val="FF0000"/>
                </a:solidFill>
                <a:latin typeface="Britannic Bold" panose="020B0903060703020204" pitchFamily="34" charset="0"/>
              </a:rPr>
              <a:t>Women)</a:t>
            </a:r>
            <a:endParaRPr lang="en-US" sz="2400">
              <a:solidFill>
                <a:srgbClr val="FF0000"/>
              </a:solidFill>
              <a:latin typeface="Britannic Bold" panose="020B0903060703020204" pitchFamily="34" charset="0"/>
            </a:endParaRPr>
          </a:p>
        </p:txBody>
      </p:sp>
      <p:sp>
        <p:nvSpPr>
          <p:cNvPr id="15" name="TextBox 14"/>
          <p:cNvSpPr txBox="1"/>
          <p:nvPr/>
        </p:nvSpPr>
        <p:spPr>
          <a:xfrm>
            <a:off x="9072581" y="2865642"/>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2933150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5311" y="2865257"/>
            <a:ext cx="2017552" cy="1200329"/>
          </a:xfrm>
          <a:prstGeom prst="rect">
            <a:avLst/>
          </a:prstGeom>
          <a:noFill/>
        </p:spPr>
        <p:txBody>
          <a:bodyPr wrap="square" rtlCol="0">
            <a:spAutoFit/>
          </a:bodyPr>
          <a:lstStyle/>
          <a:p>
            <a:pPr algn="ctr"/>
            <a:r>
              <a:rPr lang="en-US" sz="2400" smtClean="0">
                <a:solidFill>
                  <a:srgbClr val="FF0000"/>
                </a:solidFill>
                <a:latin typeface="Britannic Bold" panose="020B0903060703020204" pitchFamily="34" charset="0"/>
              </a:rPr>
              <a:t>Gender</a:t>
            </a:r>
          </a:p>
          <a:p>
            <a:pPr algn="ctr"/>
            <a:r>
              <a:rPr lang="en-US" sz="2400" smtClean="0">
                <a:solidFill>
                  <a:srgbClr val="FF0000"/>
                </a:solidFill>
                <a:latin typeface="Britannic Bold" panose="020B0903060703020204" pitchFamily="34" charset="0"/>
              </a:rPr>
              <a:t>(men vs. </a:t>
            </a:r>
          </a:p>
          <a:p>
            <a:pPr algn="ctr"/>
            <a:r>
              <a:rPr lang="en-US" sz="2400">
                <a:solidFill>
                  <a:srgbClr val="FF0000"/>
                </a:solidFill>
                <a:latin typeface="Britannic Bold" panose="020B0903060703020204" pitchFamily="34" charset="0"/>
              </a:rPr>
              <a:t>w</a:t>
            </a:r>
            <a:r>
              <a:rPr lang="en-US" sz="2400" smtClean="0">
                <a:solidFill>
                  <a:srgbClr val="FF0000"/>
                </a:solidFill>
                <a:latin typeface="Britannic Bold" panose="020B0903060703020204" pitchFamily="34" charset="0"/>
              </a:rPr>
              <a:t>omen)</a:t>
            </a:r>
            <a:endParaRPr lang="en-US" sz="2400">
              <a:solidFill>
                <a:srgbClr val="FF0000"/>
              </a:solidFill>
              <a:latin typeface="Britannic Bold" panose="020B0903060703020204" pitchFamily="34" charset="0"/>
            </a:endParaRPr>
          </a:p>
        </p:txBody>
      </p:sp>
      <p:sp>
        <p:nvSpPr>
          <p:cNvPr id="15" name="TextBox 14"/>
          <p:cNvSpPr txBox="1"/>
          <p:nvPr/>
        </p:nvSpPr>
        <p:spPr>
          <a:xfrm>
            <a:off x="9072581" y="2865642"/>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1069259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366420" y="4886357"/>
            <a:ext cx="7236000" cy="9832"/>
          </a:xfrm>
          <a:prstGeom prst="straightConnector1">
            <a:avLst/>
          </a:prstGeom>
          <a:ln w="38100">
            <a:solidFill>
              <a:schemeClr val="tx1">
                <a:lumMod val="65000"/>
                <a:lumOff val="35000"/>
              </a:schemeClr>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735327" y="5058383"/>
            <a:ext cx="739302" cy="369332"/>
          </a:xfrm>
          <a:prstGeom prst="rect">
            <a:avLst/>
          </a:prstGeom>
          <a:noFill/>
        </p:spPr>
        <p:txBody>
          <a:bodyPr wrap="square" rtlCol="0">
            <a:spAutoFit/>
          </a:bodyPr>
          <a:lstStyle/>
          <a:p>
            <a:r>
              <a:rPr lang="en-US" smtClean="0"/>
              <a:t>TIME</a:t>
            </a:r>
            <a:endParaRPr lang="en-US"/>
          </a:p>
        </p:txBody>
      </p:sp>
      <p:sp>
        <p:nvSpPr>
          <p:cNvPr id="6" name="TextBox 5"/>
          <p:cNvSpPr txBox="1"/>
          <p:nvPr/>
        </p:nvSpPr>
        <p:spPr>
          <a:xfrm>
            <a:off x="1899375" y="4689051"/>
            <a:ext cx="739302" cy="369332"/>
          </a:xfrm>
          <a:prstGeom prst="rect">
            <a:avLst/>
          </a:prstGeom>
          <a:noFill/>
        </p:spPr>
        <p:txBody>
          <a:bodyPr wrap="square" rtlCol="0">
            <a:spAutoFit/>
          </a:bodyPr>
          <a:lstStyle/>
          <a:p>
            <a:r>
              <a:rPr lang="en-US" smtClean="0"/>
              <a:t>T0</a:t>
            </a:r>
            <a:endParaRPr lang="en-US"/>
          </a:p>
        </p:txBody>
      </p:sp>
      <p:sp>
        <p:nvSpPr>
          <p:cNvPr id="7" name="TextBox 6"/>
          <p:cNvSpPr txBox="1"/>
          <p:nvPr/>
        </p:nvSpPr>
        <p:spPr>
          <a:xfrm>
            <a:off x="9699814" y="4689210"/>
            <a:ext cx="739302" cy="369332"/>
          </a:xfrm>
          <a:prstGeom prst="rect">
            <a:avLst/>
          </a:prstGeom>
          <a:noFill/>
        </p:spPr>
        <p:txBody>
          <a:bodyPr wrap="square" rtlCol="0">
            <a:spAutoFit/>
          </a:bodyPr>
          <a:lstStyle/>
          <a:p>
            <a:r>
              <a:rPr lang="en-US" smtClean="0"/>
              <a:t>T1</a:t>
            </a:r>
            <a:endParaRPr lang="en-US"/>
          </a:p>
        </p:txBody>
      </p:sp>
    </p:spTree>
    <p:extLst>
      <p:ext uri="{BB962C8B-B14F-4D97-AF65-F5344CB8AC3E}">
        <p14:creationId xmlns:p14="http://schemas.microsoft.com/office/powerpoint/2010/main" val="869110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095311" y="2833725"/>
            <a:ext cx="2017552" cy="1292662"/>
          </a:xfrm>
          <a:prstGeom prst="rect">
            <a:avLst/>
          </a:prstGeom>
          <a:noFill/>
        </p:spPr>
        <p:txBody>
          <a:bodyPr wrap="square" rtlCol="0">
            <a:spAutoFit/>
          </a:bodyPr>
          <a:lstStyle/>
          <a:p>
            <a:pPr algn="ctr"/>
            <a:r>
              <a:rPr lang="en-US" sz="2400" smtClean="0">
                <a:solidFill>
                  <a:srgbClr val="FF0000"/>
                </a:solidFill>
                <a:latin typeface="Britannic Bold" panose="020B0903060703020204" pitchFamily="34" charset="0"/>
              </a:rPr>
              <a:t>Gender</a:t>
            </a:r>
          </a:p>
          <a:p>
            <a:pPr algn="ctr"/>
            <a:r>
              <a:rPr lang="en-US" smtClean="0">
                <a:solidFill>
                  <a:srgbClr val="FF0000"/>
                </a:solidFill>
                <a:latin typeface="Britannic Bold" panose="020B0903060703020204" pitchFamily="34" charset="0"/>
              </a:rPr>
              <a:t>(men vs. </a:t>
            </a:r>
          </a:p>
          <a:p>
            <a:pPr algn="ctr"/>
            <a:r>
              <a:rPr lang="en-US" smtClean="0">
                <a:solidFill>
                  <a:srgbClr val="FF0000"/>
                </a:solidFill>
                <a:latin typeface="Britannic Bold" panose="020B0903060703020204" pitchFamily="34" charset="0"/>
              </a:rPr>
              <a:t>Women and other)</a:t>
            </a:r>
            <a:endParaRPr lang="en-US">
              <a:solidFill>
                <a:srgbClr val="FF0000"/>
              </a:solidFill>
              <a:latin typeface="Britannic Bold" panose="020B0903060703020204" pitchFamily="34" charset="0"/>
            </a:endParaRPr>
          </a:p>
        </p:txBody>
      </p:sp>
      <p:sp>
        <p:nvSpPr>
          <p:cNvPr id="15" name="TextBox 14"/>
          <p:cNvSpPr txBox="1"/>
          <p:nvPr/>
        </p:nvSpPr>
        <p:spPr>
          <a:xfrm>
            <a:off x="9072581" y="2865642"/>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2697810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20" name="Group 19"/>
          <p:cNvGrpSpPr/>
          <p:nvPr/>
        </p:nvGrpSpPr>
        <p:grpSpPr>
          <a:xfrm>
            <a:off x="909890" y="404832"/>
            <a:ext cx="2727435" cy="828000"/>
            <a:chOff x="1040522" y="551792"/>
            <a:chExt cx="2727435" cy="828000"/>
          </a:xfrm>
        </p:grpSpPr>
        <p:cxnSp>
          <p:nvCxnSpPr>
            <p:cNvPr id="7" name="Straight Connector 6"/>
            <p:cNvCxnSpPr/>
            <p:nvPr/>
          </p:nvCxnSpPr>
          <p:spPr>
            <a:xfrm>
              <a:off x="1072054" y="551792"/>
              <a:ext cx="0" cy="828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flipV="1">
              <a:off x="2404240" y="-782684"/>
              <a:ext cx="0" cy="272743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103587" y="671691"/>
            <a:ext cx="10484068" cy="6001643"/>
            <a:chOff x="1103587" y="678068"/>
            <a:chExt cx="10484068" cy="6001643"/>
          </a:xfrm>
        </p:grpSpPr>
        <p:sp>
          <p:nvSpPr>
            <p:cNvPr id="10" name="TextBox 9"/>
            <p:cNvSpPr txBox="1"/>
            <p:nvPr/>
          </p:nvSpPr>
          <p:spPr>
            <a:xfrm>
              <a:off x="1103587" y="678068"/>
              <a:ext cx="10484068" cy="6001643"/>
            </a:xfrm>
            <a:prstGeom prst="rect">
              <a:avLst/>
            </a:prstGeom>
            <a:noFill/>
          </p:spPr>
          <p:txBody>
            <a:bodyPr wrap="square" rtlCol="0">
              <a:spAutoFit/>
            </a:bodyPr>
            <a:lstStyle/>
            <a:p>
              <a:r>
                <a:rPr lang="en-US" sz="3200" smtClean="0"/>
                <a:t>SELF-TEST CONCEPTUAL MODEL</a:t>
              </a:r>
            </a:p>
            <a:p>
              <a:pPr marL="285750" indent="-285750">
                <a:buFont typeface="Arial" panose="020B0604020202020204" pitchFamily="34" charset="0"/>
                <a:buChar char="•"/>
              </a:pPr>
              <a:r>
                <a:rPr lang="en-US" sz="3200" smtClean="0"/>
                <a:t>Are your assumption about chronological order, causality and causal importance likely?</a:t>
              </a:r>
            </a:p>
            <a:p>
              <a:pPr marL="285750" indent="-285750">
                <a:buFont typeface="Arial" panose="020B0604020202020204" pitchFamily="34" charset="0"/>
                <a:buChar char="•"/>
              </a:pPr>
              <a:r>
                <a:rPr lang="en-US" sz="3200" smtClean="0"/>
                <a:t>Is the direction of the relationships between your concepts clear and do they make sense?</a:t>
              </a:r>
            </a:p>
            <a:p>
              <a:pPr marL="285750" indent="-285750">
                <a:buFont typeface="Arial" panose="020B0604020202020204" pitchFamily="34" charset="0"/>
                <a:buChar char="•"/>
              </a:pPr>
              <a:r>
                <a:rPr lang="en-US" sz="3200" smtClean="0"/>
                <a:t>Are the labels you use for your concepts clear and close (enough) to both the concept as intended and the concept as measured? </a:t>
              </a:r>
            </a:p>
            <a:p>
              <a:pPr marL="285750" indent="-285750">
                <a:buFont typeface="Arial" panose="020B0604020202020204" pitchFamily="34" charset="0"/>
                <a:buChar char="•"/>
              </a:pPr>
              <a:r>
                <a:rPr lang="en-US" sz="3200" smtClean="0"/>
                <a:t>Are the labels you use for your concepts neutral (enough) and cross-culturally appropriate (enough)? </a:t>
              </a:r>
            </a:p>
            <a:p>
              <a:pPr marL="285750" indent="-285750">
                <a:buFont typeface="Arial" panose="020B0604020202020204" pitchFamily="34" charset="0"/>
                <a:buChar char="•"/>
              </a:pPr>
              <a:endParaRPr lang="en-US" sz="3200" smtClean="0"/>
            </a:p>
            <a:p>
              <a:pPr marL="285750" indent="-285750">
                <a:buFont typeface="Arial" panose="020B0604020202020204" pitchFamily="34" charset="0"/>
                <a:buChar char="•"/>
              </a:pPr>
              <a:endParaRPr lang="en-US" sz="3200"/>
            </a:p>
          </p:txBody>
        </p:sp>
        <p:cxnSp>
          <p:nvCxnSpPr>
            <p:cNvPr id="17" name="Straight Connector 16"/>
            <p:cNvCxnSpPr/>
            <p:nvPr/>
          </p:nvCxnSpPr>
          <p:spPr>
            <a:xfrm flipH="1" flipV="1">
              <a:off x="11385184" y="5077174"/>
              <a:ext cx="0" cy="828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a:off x="10048082" y="4517131"/>
              <a:ext cx="0" cy="272743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1852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900518"/>
            <a:ext cx="363794"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Tree>
    <p:extLst>
      <p:ext uri="{BB962C8B-B14F-4D97-AF65-F5344CB8AC3E}">
        <p14:creationId xmlns:p14="http://schemas.microsoft.com/office/powerpoint/2010/main" val="3607698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900518"/>
            <a:ext cx="363794"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Tree>
    <p:extLst>
      <p:ext uri="{BB962C8B-B14F-4D97-AF65-F5344CB8AC3E}">
        <p14:creationId xmlns:p14="http://schemas.microsoft.com/office/powerpoint/2010/main" val="3459373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900518"/>
            <a:ext cx="363794"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Tree>
    <p:extLst>
      <p:ext uri="{BB962C8B-B14F-4D97-AF65-F5344CB8AC3E}">
        <p14:creationId xmlns:p14="http://schemas.microsoft.com/office/powerpoint/2010/main" val="3500357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900518"/>
            <a:ext cx="363794"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Tree>
    <p:extLst>
      <p:ext uri="{BB962C8B-B14F-4D97-AF65-F5344CB8AC3E}">
        <p14:creationId xmlns:p14="http://schemas.microsoft.com/office/powerpoint/2010/main" val="4050186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4146517"/>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flipV="1">
            <a:off x="3254477" y="3736258"/>
            <a:ext cx="5730501" cy="1069649"/>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1075466" y="1309905"/>
            <a:ext cx="2092569" cy="1380392"/>
            <a:chOff x="2412023" y="1998785"/>
            <a:chExt cx="2092569" cy="1380392"/>
          </a:xfrm>
        </p:grpSpPr>
        <p:sp>
          <p:nvSpPr>
            <p:cNvPr id="14" name="Rectangle 13"/>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a:t>
              </a:r>
              <a:endParaRPr lang="en-US" sz="6600">
                <a:latin typeface="Britannic Bold" panose="020B0903060703020204" pitchFamily="34" charset="0"/>
              </a:endParaRPr>
            </a:p>
          </p:txBody>
        </p:sp>
      </p:grpSp>
      <p:cxnSp>
        <p:nvCxnSpPr>
          <p:cNvPr id="16" name="Straight Arrow Connector 15"/>
          <p:cNvCxnSpPr/>
          <p:nvPr/>
        </p:nvCxnSpPr>
        <p:spPr>
          <a:xfrm>
            <a:off x="3239732" y="1969295"/>
            <a:ext cx="5745246" cy="1098370"/>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22867" y="3788542"/>
            <a:ext cx="363794" cy="523220"/>
          </a:xfrm>
          <a:prstGeom prst="rect">
            <a:avLst/>
          </a:prstGeom>
          <a:noFill/>
        </p:spPr>
        <p:txBody>
          <a:bodyPr wrap="square" rtlCol="0">
            <a:spAutoFit/>
          </a:bodyPr>
          <a:lstStyle/>
          <a:p>
            <a:r>
              <a:rPr lang="en-US" sz="2800">
                <a:latin typeface="Britannic Bold" panose="020B0903060703020204" pitchFamily="34" charset="0"/>
              </a:rPr>
              <a:t>b</a:t>
            </a:r>
          </a:p>
        </p:txBody>
      </p:sp>
      <p:sp>
        <p:nvSpPr>
          <p:cNvPr id="18" name="TextBox 17"/>
          <p:cNvSpPr txBox="1"/>
          <p:nvPr/>
        </p:nvSpPr>
        <p:spPr>
          <a:xfrm>
            <a:off x="5922867" y="2030081"/>
            <a:ext cx="363794"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Tree>
    <p:extLst>
      <p:ext uri="{BB962C8B-B14F-4D97-AF65-F5344CB8AC3E}">
        <p14:creationId xmlns:p14="http://schemas.microsoft.com/office/powerpoint/2010/main" val="3063292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4146517"/>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flipV="1">
            <a:off x="3254477" y="3736258"/>
            <a:ext cx="5730501" cy="1069649"/>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1075466" y="1309905"/>
            <a:ext cx="2092569" cy="1380392"/>
            <a:chOff x="2412023" y="1998785"/>
            <a:chExt cx="2092569" cy="1380392"/>
          </a:xfrm>
        </p:grpSpPr>
        <p:sp>
          <p:nvSpPr>
            <p:cNvPr id="14" name="Rectangle 13"/>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a:t>
              </a:r>
              <a:endParaRPr lang="en-US" sz="6600">
                <a:latin typeface="Britannic Bold" panose="020B0903060703020204" pitchFamily="34" charset="0"/>
              </a:endParaRPr>
            </a:p>
          </p:txBody>
        </p:sp>
      </p:grpSp>
      <p:cxnSp>
        <p:nvCxnSpPr>
          <p:cNvPr id="16" name="Straight Arrow Connector 15"/>
          <p:cNvCxnSpPr/>
          <p:nvPr/>
        </p:nvCxnSpPr>
        <p:spPr>
          <a:xfrm>
            <a:off x="3239732" y="1969295"/>
            <a:ext cx="5745246" cy="1098370"/>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flipH="1">
            <a:off x="526905" y="1978815"/>
            <a:ext cx="914400" cy="2907817"/>
          </a:xfrm>
          <a:prstGeom prst="arc">
            <a:avLst>
              <a:gd name="adj1" fmla="val 16067823"/>
              <a:gd name="adj2" fmla="val 5535940"/>
            </a:avLst>
          </a:prstGeom>
          <a:ln w="38100">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922867" y="3788542"/>
            <a:ext cx="363794" cy="523220"/>
          </a:xfrm>
          <a:prstGeom prst="rect">
            <a:avLst/>
          </a:prstGeom>
          <a:noFill/>
        </p:spPr>
        <p:txBody>
          <a:bodyPr wrap="square" rtlCol="0">
            <a:spAutoFit/>
          </a:bodyPr>
          <a:lstStyle/>
          <a:p>
            <a:r>
              <a:rPr lang="en-US" sz="2800">
                <a:latin typeface="Britannic Bold" panose="020B0903060703020204" pitchFamily="34" charset="0"/>
              </a:rPr>
              <a:t>b</a:t>
            </a:r>
          </a:p>
        </p:txBody>
      </p:sp>
      <p:sp>
        <p:nvSpPr>
          <p:cNvPr id="18" name="TextBox 17"/>
          <p:cNvSpPr txBox="1"/>
          <p:nvPr/>
        </p:nvSpPr>
        <p:spPr>
          <a:xfrm>
            <a:off x="5922867" y="2030081"/>
            <a:ext cx="363794"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
        <p:nvSpPr>
          <p:cNvPr id="19" name="TextBox 18"/>
          <p:cNvSpPr txBox="1"/>
          <p:nvPr/>
        </p:nvSpPr>
        <p:spPr>
          <a:xfrm>
            <a:off x="140468" y="3171113"/>
            <a:ext cx="363794" cy="523220"/>
          </a:xfrm>
          <a:prstGeom prst="rect">
            <a:avLst/>
          </a:prstGeom>
          <a:noFill/>
        </p:spPr>
        <p:txBody>
          <a:bodyPr wrap="square" rtlCol="0">
            <a:spAutoFit/>
          </a:bodyPr>
          <a:lstStyle/>
          <a:p>
            <a:r>
              <a:rPr lang="en-US" sz="2800" smtClean="0">
                <a:solidFill>
                  <a:schemeClr val="bg1">
                    <a:lumMod val="50000"/>
                  </a:schemeClr>
                </a:solidFill>
                <a:latin typeface="Britannic Bold" panose="020B0903060703020204" pitchFamily="34" charset="0"/>
              </a:rPr>
              <a:t>c</a:t>
            </a:r>
            <a:endParaRPr lang="en-US" sz="2800">
              <a:solidFill>
                <a:schemeClr val="bg1">
                  <a:lumMod val="50000"/>
                </a:schemeClr>
              </a:solidFill>
              <a:latin typeface="Britannic Bold" panose="020B0903060703020204" pitchFamily="34" charset="0"/>
            </a:endParaRPr>
          </a:p>
        </p:txBody>
      </p:sp>
    </p:spTree>
    <p:extLst>
      <p:ext uri="{BB962C8B-B14F-4D97-AF65-F5344CB8AC3E}">
        <p14:creationId xmlns:p14="http://schemas.microsoft.com/office/powerpoint/2010/main" val="2341520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4146517"/>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flipV="1">
            <a:off x="3254477" y="3736258"/>
            <a:ext cx="5730501" cy="1069649"/>
          </a:xfrm>
          <a:prstGeom prst="straightConnector1">
            <a:avLst/>
          </a:prstGeom>
          <a:ln w="38100">
            <a:solidFill>
              <a:schemeClr val="tx1">
                <a:lumMod val="95000"/>
                <a:lumOff val="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1075466" y="1309905"/>
            <a:ext cx="2092569" cy="1380392"/>
            <a:chOff x="2412023" y="1998785"/>
            <a:chExt cx="2092569" cy="1380392"/>
          </a:xfrm>
        </p:grpSpPr>
        <p:sp>
          <p:nvSpPr>
            <p:cNvPr id="14" name="Rectangle 13"/>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a:t>
              </a:r>
              <a:endParaRPr lang="en-US" sz="6600">
                <a:latin typeface="Britannic Bold" panose="020B0903060703020204" pitchFamily="34" charset="0"/>
              </a:endParaRPr>
            </a:p>
          </p:txBody>
        </p:sp>
      </p:grpSp>
      <p:cxnSp>
        <p:nvCxnSpPr>
          <p:cNvPr id="16" name="Straight Arrow Connector 15"/>
          <p:cNvCxnSpPr/>
          <p:nvPr/>
        </p:nvCxnSpPr>
        <p:spPr>
          <a:xfrm>
            <a:off x="3239732" y="1969295"/>
            <a:ext cx="5745246" cy="1098370"/>
          </a:xfrm>
          <a:prstGeom prst="straightConnector1">
            <a:avLst/>
          </a:prstGeom>
          <a:ln w="38100">
            <a:solidFill>
              <a:schemeClr val="tx1">
                <a:lumMod val="95000"/>
                <a:lumOff val="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21540000" flipH="1">
            <a:off x="2144739" y="2763000"/>
            <a:ext cx="15993" cy="1332000"/>
          </a:xfrm>
          <a:prstGeom prst="straightConnector1">
            <a:avLst/>
          </a:prstGeom>
          <a:ln w="38100">
            <a:solidFill>
              <a:schemeClr val="tx1">
                <a:lumMod val="95000"/>
                <a:lumOff val="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319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22867" y="2900518"/>
            <a:ext cx="363794"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Tree>
    <p:extLst>
      <p:ext uri="{BB962C8B-B14F-4D97-AF65-F5344CB8AC3E}">
        <p14:creationId xmlns:p14="http://schemas.microsoft.com/office/powerpoint/2010/main" val="531621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415209"/>
              <a:ext cx="2017552" cy="461665"/>
            </a:xfrm>
            <a:prstGeom prst="rect">
              <a:avLst/>
            </a:prstGeom>
            <a:noFill/>
          </p:spPr>
          <p:txBody>
            <a:bodyPr wrap="square" rtlCol="0">
              <a:spAutoFit/>
            </a:bodyPr>
            <a:lstStyle/>
            <a:p>
              <a:pPr algn="ctr"/>
              <a:r>
                <a:rPr lang="en-US" sz="2400" smtClean="0">
                  <a:latin typeface="Britannic Bold" panose="020B0903060703020204" pitchFamily="34" charset="0"/>
                </a:rPr>
                <a:t>cause</a:t>
              </a:r>
              <a:endParaRPr lang="en-US" sz="2400">
                <a:latin typeface="Britannic Bold" panose="020B0903060703020204" pitchFamily="34" charset="0"/>
              </a:endParaRPr>
            </a:p>
          </p:txBody>
        </p:sp>
      </p:gr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22330" y="3166751"/>
            <a:ext cx="2766036" cy="461665"/>
          </a:xfrm>
          <a:prstGeom prst="rect">
            <a:avLst/>
          </a:prstGeom>
          <a:noFill/>
        </p:spPr>
        <p:txBody>
          <a:bodyPr wrap="square" rtlCol="0">
            <a:spAutoFit/>
          </a:bodyPr>
          <a:lstStyle/>
          <a:p>
            <a:pPr algn="ctr"/>
            <a:r>
              <a:rPr lang="en-US" sz="2400" smtClean="0">
                <a:latin typeface="Britannic Bold" panose="020B0903060703020204" pitchFamily="34" charset="0"/>
              </a:rPr>
              <a:t>consequence</a:t>
            </a:r>
            <a:endParaRPr lang="en-US" sz="2400">
              <a:latin typeface="Britannic Bold" panose="020B0903060703020204" pitchFamily="34" charset="0"/>
            </a:endParaRPr>
          </a:p>
        </p:txBody>
      </p:sp>
    </p:spTree>
    <p:extLst>
      <p:ext uri="{BB962C8B-B14F-4D97-AF65-F5344CB8AC3E}">
        <p14:creationId xmlns:p14="http://schemas.microsoft.com/office/powerpoint/2010/main" val="2703152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582316"/>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Me</a:t>
              </a:r>
              <a:endParaRPr lang="en-US" sz="6600">
                <a:latin typeface="Britannic Bold" panose="020B0903060703020204" pitchFamily="34" charset="0"/>
              </a:endParaRPr>
            </a:p>
          </p:txBody>
        </p:sp>
      </p:grpSp>
      <p:cxnSp>
        <p:nvCxnSpPr>
          <p:cNvPr id="15" name="Straight Arrow Connector 14"/>
          <p:cNvCxnSpPr/>
          <p:nvPr/>
        </p:nvCxnSpPr>
        <p:spPr>
          <a:xfrm flipV="1">
            <a:off x="2125156" y="1157801"/>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4204" y="1143057"/>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22866" y="2900518"/>
            <a:ext cx="615585"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
        <p:nvSpPr>
          <p:cNvPr id="20" name="TextBox 19"/>
          <p:cNvSpPr txBox="1"/>
          <p:nvPr/>
        </p:nvSpPr>
        <p:spPr>
          <a:xfrm>
            <a:off x="3043081" y="1497650"/>
            <a:ext cx="363794" cy="523220"/>
          </a:xfrm>
          <a:prstGeom prst="rect">
            <a:avLst/>
          </a:prstGeom>
          <a:noFill/>
        </p:spPr>
        <p:txBody>
          <a:bodyPr wrap="square" rtlCol="0">
            <a:spAutoFit/>
          </a:bodyPr>
          <a:lstStyle/>
          <a:p>
            <a:r>
              <a:rPr lang="en-US" sz="2800">
                <a:latin typeface="Britannic Bold" panose="020B0903060703020204" pitchFamily="34" charset="0"/>
              </a:rPr>
              <a:t>b</a:t>
            </a:r>
          </a:p>
        </p:txBody>
      </p:sp>
      <p:sp>
        <p:nvSpPr>
          <p:cNvPr id="21" name="TextBox 20"/>
          <p:cNvSpPr txBox="1"/>
          <p:nvPr/>
        </p:nvSpPr>
        <p:spPr>
          <a:xfrm>
            <a:off x="8803081" y="1497650"/>
            <a:ext cx="363794" cy="523220"/>
          </a:xfrm>
          <a:prstGeom prst="rect">
            <a:avLst/>
          </a:prstGeom>
          <a:noFill/>
        </p:spPr>
        <p:txBody>
          <a:bodyPr wrap="square" rtlCol="0">
            <a:spAutoFit/>
          </a:bodyPr>
          <a:lstStyle/>
          <a:p>
            <a:r>
              <a:rPr lang="en-US" sz="2800">
                <a:latin typeface="Britannic Bold" panose="020B0903060703020204" pitchFamily="34" charset="0"/>
              </a:rPr>
              <a:t>c</a:t>
            </a:r>
          </a:p>
        </p:txBody>
      </p:sp>
    </p:spTree>
    <p:extLst>
      <p:ext uri="{BB962C8B-B14F-4D97-AF65-F5344CB8AC3E}">
        <p14:creationId xmlns:p14="http://schemas.microsoft.com/office/powerpoint/2010/main" val="674793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182780" y="3438832"/>
            <a:ext cx="5760000" cy="9832"/>
          </a:xfrm>
          <a:prstGeom prst="straightConnector1">
            <a:avLst/>
          </a:prstGeom>
          <a:ln w="38100">
            <a:solidFill>
              <a:schemeClr val="tx1">
                <a:lumMod val="95000"/>
                <a:lumOff val="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922867" y="2900518"/>
            <a:ext cx="363794" cy="523220"/>
          </a:xfrm>
          <a:prstGeom prst="rect">
            <a:avLst/>
          </a:prstGeom>
          <a:noFill/>
        </p:spPr>
        <p:txBody>
          <a:bodyPr wrap="square" rtlCol="0">
            <a:spAutoFit/>
          </a:bodyPr>
          <a:lstStyle/>
          <a:p>
            <a:r>
              <a:rPr lang="en-US" sz="2800">
                <a:latin typeface="Britannic Bold" panose="020B0903060703020204" pitchFamily="34" charset="0"/>
              </a:rPr>
              <a:t>d</a:t>
            </a:r>
          </a:p>
        </p:txBody>
      </p:sp>
    </p:spTree>
    <p:extLst>
      <p:ext uri="{BB962C8B-B14F-4D97-AF65-F5344CB8AC3E}">
        <p14:creationId xmlns:p14="http://schemas.microsoft.com/office/powerpoint/2010/main" val="2586729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582316"/>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S</a:t>
              </a:r>
              <a:endParaRPr lang="en-US" sz="6600">
                <a:latin typeface="Britannic Bold" panose="020B0903060703020204" pitchFamily="34" charset="0"/>
              </a:endParaRPr>
            </a:p>
          </p:txBody>
        </p:sp>
      </p:grpSp>
      <p:cxnSp>
        <p:nvCxnSpPr>
          <p:cNvPr id="15" name="Straight Arrow Connector 14"/>
          <p:cNvCxnSpPr/>
          <p:nvPr/>
        </p:nvCxnSpPr>
        <p:spPr>
          <a:xfrm flipV="1">
            <a:off x="2125156" y="1157801"/>
            <a:ext cx="2839199" cy="1506741"/>
          </a:xfrm>
          <a:prstGeom prst="straightConnector1">
            <a:avLst/>
          </a:prstGeom>
          <a:ln w="38100">
            <a:solidFill>
              <a:schemeClr val="tx1">
                <a:lumMod val="95000"/>
                <a:lumOff val="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4204" y="1143057"/>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22866" y="2900518"/>
            <a:ext cx="615585" cy="523220"/>
          </a:xfrm>
          <a:prstGeom prst="rect">
            <a:avLst/>
          </a:prstGeom>
          <a:noFill/>
        </p:spPr>
        <p:txBody>
          <a:bodyPr wrap="square" rtlCol="0">
            <a:spAutoFit/>
          </a:bodyPr>
          <a:lstStyle/>
          <a:p>
            <a:r>
              <a:rPr lang="en-US" sz="2800">
                <a:latin typeface="Britannic Bold" panose="020B0903060703020204" pitchFamily="34" charset="0"/>
              </a:rPr>
              <a:t>d</a:t>
            </a:r>
            <a:r>
              <a:rPr lang="en-US" sz="2800" smtClean="0">
                <a:latin typeface="Britannic Bold" panose="020B0903060703020204" pitchFamily="34" charset="0"/>
              </a:rPr>
              <a:t>’</a:t>
            </a:r>
            <a:endParaRPr lang="en-US" sz="2800">
              <a:latin typeface="Britannic Bold" panose="020B0903060703020204" pitchFamily="34" charset="0"/>
            </a:endParaRPr>
          </a:p>
        </p:txBody>
      </p:sp>
      <p:sp>
        <p:nvSpPr>
          <p:cNvPr id="20" name="TextBox 19"/>
          <p:cNvSpPr txBox="1"/>
          <p:nvPr/>
        </p:nvSpPr>
        <p:spPr>
          <a:xfrm>
            <a:off x="3043081" y="1497650"/>
            <a:ext cx="363794" cy="523220"/>
          </a:xfrm>
          <a:prstGeom prst="rect">
            <a:avLst/>
          </a:prstGeom>
          <a:noFill/>
        </p:spPr>
        <p:txBody>
          <a:bodyPr wrap="square" rtlCol="0">
            <a:spAutoFit/>
          </a:bodyPr>
          <a:lstStyle/>
          <a:p>
            <a:r>
              <a:rPr lang="en-US" sz="2800" smtClean="0">
                <a:latin typeface="Britannic Bold" panose="020B0903060703020204" pitchFamily="34" charset="0"/>
              </a:rPr>
              <a:t>e</a:t>
            </a:r>
            <a:endParaRPr lang="en-US" sz="2800">
              <a:latin typeface="Britannic Bold" panose="020B0903060703020204" pitchFamily="34" charset="0"/>
            </a:endParaRPr>
          </a:p>
        </p:txBody>
      </p:sp>
      <p:sp>
        <p:nvSpPr>
          <p:cNvPr id="21" name="TextBox 20"/>
          <p:cNvSpPr txBox="1"/>
          <p:nvPr/>
        </p:nvSpPr>
        <p:spPr>
          <a:xfrm>
            <a:off x="8803081" y="1497650"/>
            <a:ext cx="363794" cy="523220"/>
          </a:xfrm>
          <a:prstGeom prst="rect">
            <a:avLst/>
          </a:prstGeom>
          <a:noFill/>
        </p:spPr>
        <p:txBody>
          <a:bodyPr wrap="square" rtlCol="0">
            <a:spAutoFit/>
          </a:bodyPr>
          <a:lstStyle/>
          <a:p>
            <a:r>
              <a:rPr lang="en-US" sz="2800" smtClean="0">
                <a:latin typeface="Britannic Bold" panose="020B0903060703020204" pitchFamily="34" charset="0"/>
              </a:rPr>
              <a:t>f</a:t>
            </a:r>
            <a:endParaRPr lang="en-US" sz="2800">
              <a:latin typeface="Britannic Bold" panose="020B0903060703020204" pitchFamily="34" charset="0"/>
            </a:endParaRPr>
          </a:p>
        </p:txBody>
      </p:sp>
    </p:spTree>
    <p:extLst>
      <p:ext uri="{BB962C8B-B14F-4D97-AF65-F5344CB8AC3E}">
        <p14:creationId xmlns:p14="http://schemas.microsoft.com/office/powerpoint/2010/main" val="4148531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rot="16200000">
            <a:off x="4947761" y="4461869"/>
            <a:ext cx="1759698" cy="2073242"/>
            <a:chOff x="1829242" y="1998785"/>
            <a:chExt cx="2675350"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5400000">
              <a:off x="2652485" y="1422081"/>
              <a:ext cx="883557" cy="2530044"/>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rot="16200000">
            <a:off x="4871006" y="1231791"/>
            <a:ext cx="1792351" cy="2073242"/>
            <a:chOff x="1779594" y="1998785"/>
            <a:chExt cx="2724998"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5400000">
              <a:off x="2602837" y="1422081"/>
              <a:ext cx="883557" cy="2530043"/>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grpSp>
        <p:nvGrpSpPr>
          <p:cNvPr id="11" name="Group 10"/>
          <p:cNvGrpSpPr/>
          <p:nvPr/>
        </p:nvGrpSpPr>
        <p:grpSpPr>
          <a:xfrm rot="16200000">
            <a:off x="943987" y="2975597"/>
            <a:ext cx="1825013" cy="2073242"/>
            <a:chOff x="1729936" y="1998785"/>
            <a:chExt cx="2774656"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5400000">
              <a:off x="2553180" y="1422082"/>
              <a:ext cx="883557" cy="2530046"/>
            </a:xfrm>
            <a:prstGeom prst="rect">
              <a:avLst/>
            </a:prstGeom>
            <a:noFill/>
          </p:spPr>
          <p:txBody>
            <a:bodyPr wrap="square" rtlCol="0">
              <a:spAutoFit/>
            </a:bodyPr>
            <a:lstStyle/>
            <a:p>
              <a:pPr algn="ctr"/>
              <a:r>
                <a:rPr lang="en-US" sz="6600" smtClean="0">
                  <a:latin typeface="Britannic Bold" panose="020B0903060703020204" pitchFamily="34" charset="0"/>
                </a:rPr>
                <a:t>S</a:t>
              </a:r>
              <a:endParaRPr lang="en-US" sz="6600">
                <a:latin typeface="Britannic Bold" panose="020B0903060703020204" pitchFamily="34" charset="0"/>
              </a:endParaRPr>
            </a:p>
          </p:txBody>
        </p:sp>
      </p:grpSp>
      <p:cxnSp>
        <p:nvCxnSpPr>
          <p:cNvPr id="15" name="Straight Arrow Connector 14"/>
          <p:cNvCxnSpPr/>
          <p:nvPr/>
        </p:nvCxnSpPr>
        <p:spPr>
          <a:xfrm flipH="1" flipV="1">
            <a:off x="2917574" y="4092664"/>
            <a:ext cx="1835654" cy="1184898"/>
          </a:xfrm>
          <a:prstGeom prst="straightConnector1">
            <a:avLst/>
          </a:prstGeom>
          <a:ln w="38100">
            <a:solidFill>
              <a:schemeClr val="tx1">
                <a:lumMod val="95000"/>
                <a:lumOff val="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917574" y="2060424"/>
            <a:ext cx="1775225" cy="1432826"/>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89370" y="3260603"/>
            <a:ext cx="758857" cy="523220"/>
          </a:xfrm>
          <a:prstGeom prst="rect">
            <a:avLst/>
          </a:prstGeom>
          <a:noFill/>
        </p:spPr>
        <p:txBody>
          <a:bodyPr wrap="square" rtlCol="0">
            <a:spAutoFit/>
          </a:bodyPr>
          <a:lstStyle/>
          <a:p>
            <a:r>
              <a:rPr lang="en-US" sz="2800">
                <a:latin typeface="Britannic Bold" panose="020B0903060703020204" pitchFamily="34" charset="0"/>
              </a:rPr>
              <a:t>d</a:t>
            </a:r>
            <a:r>
              <a:rPr lang="en-US" sz="2800" smtClean="0">
                <a:latin typeface="Britannic Bold" panose="020B0903060703020204" pitchFamily="34" charset="0"/>
              </a:rPr>
              <a:t>’</a:t>
            </a:r>
            <a:endParaRPr lang="en-US" sz="2800">
              <a:latin typeface="Britannic Bold" panose="020B0903060703020204" pitchFamily="34" charset="0"/>
            </a:endParaRPr>
          </a:p>
        </p:txBody>
      </p:sp>
      <p:sp>
        <p:nvSpPr>
          <p:cNvPr id="20" name="TextBox 19"/>
          <p:cNvSpPr txBox="1"/>
          <p:nvPr/>
        </p:nvSpPr>
        <p:spPr>
          <a:xfrm>
            <a:off x="3290758" y="4495848"/>
            <a:ext cx="579347" cy="523220"/>
          </a:xfrm>
          <a:prstGeom prst="rect">
            <a:avLst/>
          </a:prstGeom>
          <a:noFill/>
        </p:spPr>
        <p:txBody>
          <a:bodyPr wrap="square" rtlCol="0">
            <a:spAutoFit/>
          </a:bodyPr>
          <a:lstStyle/>
          <a:p>
            <a:r>
              <a:rPr lang="en-US" sz="2800" smtClean="0">
                <a:latin typeface="Britannic Bold" panose="020B0903060703020204" pitchFamily="34" charset="0"/>
              </a:rPr>
              <a:t>e</a:t>
            </a:r>
            <a:endParaRPr lang="en-US" sz="2800">
              <a:latin typeface="Britannic Bold" panose="020B0903060703020204" pitchFamily="34" charset="0"/>
            </a:endParaRPr>
          </a:p>
        </p:txBody>
      </p:sp>
      <p:sp>
        <p:nvSpPr>
          <p:cNvPr id="21" name="TextBox 20"/>
          <p:cNvSpPr txBox="1"/>
          <p:nvPr/>
        </p:nvSpPr>
        <p:spPr>
          <a:xfrm>
            <a:off x="3295562" y="2422746"/>
            <a:ext cx="789506" cy="523220"/>
          </a:xfrm>
          <a:prstGeom prst="rect">
            <a:avLst/>
          </a:prstGeom>
          <a:noFill/>
        </p:spPr>
        <p:txBody>
          <a:bodyPr wrap="square" rtlCol="0">
            <a:spAutoFit/>
          </a:bodyPr>
          <a:lstStyle/>
          <a:p>
            <a:r>
              <a:rPr lang="en-US" sz="2800" smtClean="0">
                <a:latin typeface="Britannic Bold" panose="020B0903060703020204" pitchFamily="34" charset="0"/>
              </a:rPr>
              <a:t>f</a:t>
            </a:r>
            <a:endParaRPr lang="en-US" sz="2800">
              <a:latin typeface="Britannic Bold" panose="020B0903060703020204" pitchFamily="34" charset="0"/>
            </a:endParaRPr>
          </a:p>
        </p:txBody>
      </p:sp>
      <p:sp>
        <p:nvSpPr>
          <p:cNvPr id="33" name="Arc 32"/>
          <p:cNvSpPr/>
          <p:nvPr/>
        </p:nvSpPr>
        <p:spPr>
          <a:xfrm>
            <a:off x="6594995" y="2229718"/>
            <a:ext cx="914400" cy="2907817"/>
          </a:xfrm>
          <a:prstGeom prst="arc">
            <a:avLst>
              <a:gd name="adj1" fmla="val 16067823"/>
              <a:gd name="adj2" fmla="val 5535940"/>
            </a:avLst>
          </a:prstGeom>
          <a:solidFill>
            <a:schemeClr val="bg1"/>
          </a:solidFill>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7774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rot="16200000">
            <a:off x="4898774" y="4461869"/>
            <a:ext cx="1759698" cy="2073242"/>
            <a:chOff x="1829242" y="1998785"/>
            <a:chExt cx="2675350"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5400000">
              <a:off x="2652485" y="1422081"/>
              <a:ext cx="883557" cy="2530044"/>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rot="16200000">
            <a:off x="4871006" y="1231791"/>
            <a:ext cx="1792351" cy="2073242"/>
            <a:chOff x="1779594" y="1998785"/>
            <a:chExt cx="2724998"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5400000">
              <a:off x="2602837" y="1422081"/>
              <a:ext cx="883557" cy="2530043"/>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grpSp>
        <p:nvGrpSpPr>
          <p:cNvPr id="11" name="Group 10"/>
          <p:cNvGrpSpPr/>
          <p:nvPr/>
        </p:nvGrpSpPr>
        <p:grpSpPr>
          <a:xfrm rot="16200000">
            <a:off x="943987" y="2975597"/>
            <a:ext cx="1825013" cy="2073242"/>
            <a:chOff x="1729936" y="1998785"/>
            <a:chExt cx="2774656"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5400000">
              <a:off x="2553180" y="1422082"/>
              <a:ext cx="883557" cy="2530046"/>
            </a:xfrm>
            <a:prstGeom prst="rect">
              <a:avLst/>
            </a:prstGeom>
            <a:noFill/>
          </p:spPr>
          <p:txBody>
            <a:bodyPr wrap="square" rtlCol="0">
              <a:spAutoFit/>
            </a:bodyPr>
            <a:lstStyle/>
            <a:p>
              <a:pPr algn="ctr"/>
              <a:r>
                <a:rPr lang="en-US" sz="6600" smtClean="0">
                  <a:latin typeface="Britannic Bold" panose="020B0903060703020204" pitchFamily="34" charset="0"/>
                </a:rPr>
                <a:t>S</a:t>
              </a:r>
              <a:endParaRPr lang="en-US" sz="6600">
                <a:latin typeface="Britannic Bold" panose="020B0903060703020204" pitchFamily="34" charset="0"/>
              </a:endParaRPr>
            </a:p>
          </p:txBody>
        </p:sp>
      </p:grpSp>
      <p:cxnSp>
        <p:nvCxnSpPr>
          <p:cNvPr id="15" name="Straight Arrow Connector 14"/>
          <p:cNvCxnSpPr/>
          <p:nvPr/>
        </p:nvCxnSpPr>
        <p:spPr>
          <a:xfrm flipH="1" flipV="1">
            <a:off x="2917574" y="4092664"/>
            <a:ext cx="1835654" cy="1184898"/>
          </a:xfrm>
          <a:prstGeom prst="straightConnector1">
            <a:avLst/>
          </a:prstGeom>
          <a:ln w="38100">
            <a:solidFill>
              <a:schemeClr val="tx1">
                <a:lumMod val="95000"/>
                <a:lumOff val="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917574" y="2060424"/>
            <a:ext cx="1775225" cy="1432826"/>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093627" y="3472871"/>
            <a:ext cx="758857" cy="523220"/>
          </a:xfrm>
          <a:prstGeom prst="rect">
            <a:avLst/>
          </a:prstGeom>
          <a:noFill/>
        </p:spPr>
        <p:txBody>
          <a:bodyPr wrap="square" rtlCol="0">
            <a:spAutoFit/>
          </a:bodyPr>
          <a:lstStyle/>
          <a:p>
            <a:r>
              <a:rPr lang="en-US" sz="2800">
                <a:latin typeface="Britannic Bold" panose="020B0903060703020204" pitchFamily="34" charset="0"/>
              </a:rPr>
              <a:t>d</a:t>
            </a:r>
            <a:r>
              <a:rPr lang="en-US" sz="2800" smtClean="0">
                <a:latin typeface="Britannic Bold" panose="020B0903060703020204" pitchFamily="34" charset="0"/>
              </a:rPr>
              <a:t>’</a:t>
            </a:r>
            <a:endParaRPr lang="en-US" sz="2800">
              <a:latin typeface="Britannic Bold" panose="020B0903060703020204" pitchFamily="34" charset="0"/>
            </a:endParaRPr>
          </a:p>
        </p:txBody>
      </p:sp>
      <p:sp>
        <p:nvSpPr>
          <p:cNvPr id="20" name="TextBox 19"/>
          <p:cNvSpPr txBox="1"/>
          <p:nvPr/>
        </p:nvSpPr>
        <p:spPr>
          <a:xfrm>
            <a:off x="3290758" y="4495848"/>
            <a:ext cx="579347" cy="523220"/>
          </a:xfrm>
          <a:prstGeom prst="rect">
            <a:avLst/>
          </a:prstGeom>
          <a:noFill/>
        </p:spPr>
        <p:txBody>
          <a:bodyPr wrap="square" rtlCol="0">
            <a:spAutoFit/>
          </a:bodyPr>
          <a:lstStyle/>
          <a:p>
            <a:r>
              <a:rPr lang="en-US" sz="2800" smtClean="0">
                <a:latin typeface="Britannic Bold" panose="020B0903060703020204" pitchFamily="34" charset="0"/>
              </a:rPr>
              <a:t>e</a:t>
            </a:r>
            <a:endParaRPr lang="en-US" sz="2800">
              <a:latin typeface="Britannic Bold" panose="020B0903060703020204" pitchFamily="34" charset="0"/>
            </a:endParaRPr>
          </a:p>
        </p:txBody>
      </p:sp>
      <p:sp>
        <p:nvSpPr>
          <p:cNvPr id="21" name="TextBox 20"/>
          <p:cNvSpPr txBox="1"/>
          <p:nvPr/>
        </p:nvSpPr>
        <p:spPr>
          <a:xfrm>
            <a:off x="3295562" y="2422746"/>
            <a:ext cx="789506" cy="523220"/>
          </a:xfrm>
          <a:prstGeom prst="rect">
            <a:avLst/>
          </a:prstGeom>
          <a:noFill/>
        </p:spPr>
        <p:txBody>
          <a:bodyPr wrap="square" rtlCol="0">
            <a:spAutoFit/>
          </a:bodyPr>
          <a:lstStyle/>
          <a:p>
            <a:r>
              <a:rPr lang="en-US" sz="2800" smtClean="0">
                <a:latin typeface="Britannic Bold" panose="020B0903060703020204" pitchFamily="34" charset="0"/>
              </a:rPr>
              <a:t>f</a:t>
            </a:r>
            <a:endParaRPr lang="en-US" sz="2800">
              <a:latin typeface="Britannic Bold" panose="020B0903060703020204" pitchFamily="34" charset="0"/>
            </a:endParaRPr>
          </a:p>
        </p:txBody>
      </p:sp>
      <p:sp>
        <p:nvSpPr>
          <p:cNvPr id="33" name="Arc 32"/>
          <p:cNvSpPr/>
          <p:nvPr/>
        </p:nvSpPr>
        <p:spPr>
          <a:xfrm>
            <a:off x="7999252" y="2001109"/>
            <a:ext cx="914400" cy="3276453"/>
          </a:xfrm>
          <a:prstGeom prst="arc">
            <a:avLst>
              <a:gd name="adj1" fmla="val 16067823"/>
              <a:gd name="adj2" fmla="val 5535940"/>
            </a:avLst>
          </a:prstGeom>
          <a:solidFill>
            <a:schemeClr val="bg1"/>
          </a:solidFill>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Oval 1"/>
          <p:cNvSpPr/>
          <p:nvPr/>
        </p:nvSpPr>
        <p:spPr>
          <a:xfrm>
            <a:off x="7594145" y="1730829"/>
            <a:ext cx="702128" cy="691917"/>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597272" y="4924725"/>
            <a:ext cx="702128" cy="691917"/>
          </a:xfrm>
          <a:prstGeom prst="ellipse">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6831574" y="2055760"/>
            <a:ext cx="716711" cy="4664"/>
          </a:xfrm>
          <a:prstGeom prst="straightConnector1">
            <a:avLst/>
          </a:prstGeom>
          <a:ln w="38100">
            <a:solidFill>
              <a:schemeClr val="bg1">
                <a:lumMod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847903" y="5306829"/>
            <a:ext cx="716711" cy="4664"/>
          </a:xfrm>
          <a:prstGeom prst="straightConnector1">
            <a:avLst/>
          </a:prstGeom>
          <a:ln w="38100">
            <a:solidFill>
              <a:schemeClr val="bg1">
                <a:lumMod val="5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03509" y="1725050"/>
            <a:ext cx="671298" cy="584775"/>
          </a:xfrm>
          <a:prstGeom prst="rect">
            <a:avLst/>
          </a:prstGeom>
          <a:noFill/>
        </p:spPr>
        <p:txBody>
          <a:bodyPr wrap="square" rtlCol="0">
            <a:spAutoFit/>
          </a:bodyPr>
          <a:lstStyle/>
          <a:p>
            <a:r>
              <a:rPr lang="el-GR" sz="3200" smtClean="0">
                <a:solidFill>
                  <a:schemeClr val="bg1">
                    <a:lumMod val="50000"/>
                  </a:schemeClr>
                </a:solidFill>
              </a:rPr>
              <a:t>ε</a:t>
            </a:r>
            <a:r>
              <a:rPr lang="nl-NL" sz="3200" baseline="-25000" smtClean="0">
                <a:solidFill>
                  <a:schemeClr val="bg1">
                    <a:lumMod val="50000"/>
                  </a:schemeClr>
                </a:solidFill>
              </a:rPr>
              <a:t>y</a:t>
            </a:r>
            <a:endParaRPr lang="en-US" sz="3200">
              <a:solidFill>
                <a:schemeClr val="bg1">
                  <a:lumMod val="50000"/>
                </a:schemeClr>
              </a:solidFill>
            </a:endParaRPr>
          </a:p>
        </p:txBody>
      </p:sp>
      <p:sp>
        <p:nvSpPr>
          <p:cNvPr id="25" name="TextBox 24"/>
          <p:cNvSpPr txBox="1"/>
          <p:nvPr/>
        </p:nvSpPr>
        <p:spPr>
          <a:xfrm>
            <a:off x="7722949" y="4952516"/>
            <a:ext cx="671298" cy="584775"/>
          </a:xfrm>
          <a:prstGeom prst="rect">
            <a:avLst/>
          </a:prstGeom>
          <a:noFill/>
        </p:spPr>
        <p:txBody>
          <a:bodyPr wrap="square" rtlCol="0">
            <a:spAutoFit/>
          </a:bodyPr>
          <a:lstStyle/>
          <a:p>
            <a:r>
              <a:rPr lang="el-GR" sz="3200" smtClean="0">
                <a:solidFill>
                  <a:schemeClr val="bg1">
                    <a:lumMod val="50000"/>
                  </a:schemeClr>
                </a:solidFill>
              </a:rPr>
              <a:t>ε</a:t>
            </a:r>
            <a:r>
              <a:rPr lang="nl-NL" sz="3200" baseline="-25000">
                <a:solidFill>
                  <a:schemeClr val="bg1">
                    <a:lumMod val="50000"/>
                  </a:schemeClr>
                </a:solidFill>
              </a:rPr>
              <a:t>x</a:t>
            </a:r>
            <a:endParaRPr lang="en-US" sz="3200">
              <a:solidFill>
                <a:schemeClr val="bg1">
                  <a:lumMod val="50000"/>
                </a:schemeClr>
              </a:solidFill>
            </a:endParaRPr>
          </a:p>
        </p:txBody>
      </p:sp>
    </p:spTree>
    <p:extLst>
      <p:ext uri="{BB962C8B-B14F-4D97-AF65-F5344CB8AC3E}">
        <p14:creationId xmlns:p14="http://schemas.microsoft.com/office/powerpoint/2010/main" val="3582112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582316"/>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Mo</a:t>
              </a:r>
              <a:endParaRPr lang="en-US" sz="6600">
                <a:latin typeface="Britannic Bold" panose="020B0903060703020204" pitchFamily="34" charset="0"/>
              </a:endParaRPr>
            </a:p>
          </p:txBody>
        </p:sp>
      </p:grpSp>
      <p:cxnSp>
        <p:nvCxnSpPr>
          <p:cNvPr id="22" name="Straight Arrow Connector 21"/>
          <p:cNvCxnSpPr/>
          <p:nvPr/>
        </p:nvCxnSpPr>
        <p:spPr>
          <a:xfrm rot="-60000" flipH="1">
            <a:off x="6058850" y="2016470"/>
            <a:ext cx="15993" cy="1332000"/>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78062" y="2905595"/>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4" name="TextBox 23"/>
          <p:cNvSpPr txBox="1"/>
          <p:nvPr/>
        </p:nvSpPr>
        <p:spPr>
          <a:xfrm>
            <a:off x="6117387" y="2378781"/>
            <a:ext cx="615585" cy="523220"/>
          </a:xfrm>
          <a:prstGeom prst="rect">
            <a:avLst/>
          </a:prstGeom>
          <a:noFill/>
        </p:spPr>
        <p:txBody>
          <a:bodyPr wrap="square" rtlCol="0">
            <a:spAutoFit/>
          </a:bodyPr>
          <a:lstStyle/>
          <a:p>
            <a:r>
              <a:rPr lang="en-US" sz="2800" smtClean="0">
                <a:latin typeface="Britannic Bold" panose="020B0903060703020204" pitchFamily="34" charset="0"/>
              </a:rPr>
              <a:t>b</a:t>
            </a:r>
            <a:endParaRPr lang="en-US" sz="2800">
              <a:latin typeface="Britannic Bold" panose="020B0903060703020204" pitchFamily="34" charset="0"/>
            </a:endParaRPr>
          </a:p>
        </p:txBody>
      </p:sp>
      <p:sp>
        <p:nvSpPr>
          <p:cNvPr id="2" name="Oval 1"/>
          <p:cNvSpPr/>
          <p:nvPr/>
        </p:nvSpPr>
        <p:spPr>
          <a:xfrm>
            <a:off x="5997322" y="3357058"/>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68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582316"/>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Mo</a:t>
              </a:r>
              <a:endParaRPr lang="en-US" sz="6600">
                <a:latin typeface="Britannic Bold" panose="020B0903060703020204" pitchFamily="34" charset="0"/>
              </a:endParaRPr>
            </a:p>
          </p:txBody>
        </p:sp>
      </p:grpSp>
      <p:cxnSp>
        <p:nvCxnSpPr>
          <p:cNvPr id="22" name="Straight Arrow Connector 21"/>
          <p:cNvCxnSpPr/>
          <p:nvPr/>
        </p:nvCxnSpPr>
        <p:spPr>
          <a:xfrm rot="-60000" flipH="1">
            <a:off x="6058850" y="2016470"/>
            <a:ext cx="15993" cy="1332000"/>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78062" y="2905595"/>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4" name="TextBox 23"/>
          <p:cNvSpPr txBox="1"/>
          <p:nvPr/>
        </p:nvSpPr>
        <p:spPr>
          <a:xfrm>
            <a:off x="6117387" y="2378781"/>
            <a:ext cx="615585" cy="523220"/>
          </a:xfrm>
          <a:prstGeom prst="rect">
            <a:avLst/>
          </a:prstGeom>
          <a:noFill/>
        </p:spPr>
        <p:txBody>
          <a:bodyPr wrap="square" rtlCol="0">
            <a:spAutoFit/>
          </a:bodyPr>
          <a:lstStyle/>
          <a:p>
            <a:r>
              <a:rPr lang="en-US" sz="2800" smtClean="0">
                <a:latin typeface="Britannic Bold" panose="020B0903060703020204" pitchFamily="34" charset="0"/>
              </a:rPr>
              <a:t>b</a:t>
            </a:r>
            <a:endParaRPr lang="en-US" sz="2800">
              <a:latin typeface="Britannic Bold" panose="020B0903060703020204" pitchFamily="34" charset="0"/>
            </a:endParaRPr>
          </a:p>
        </p:txBody>
      </p:sp>
      <p:cxnSp>
        <p:nvCxnSpPr>
          <p:cNvPr id="25" name="Straight Arrow Connector 24"/>
          <p:cNvCxnSpPr/>
          <p:nvPr/>
        </p:nvCxnSpPr>
        <p:spPr>
          <a:xfrm>
            <a:off x="7164204" y="1143057"/>
            <a:ext cx="2839199" cy="1506741"/>
          </a:xfrm>
          <a:prstGeom prst="straightConnector1">
            <a:avLst/>
          </a:prstGeom>
          <a:ln w="38100">
            <a:solidFill>
              <a:schemeClr val="bg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997322" y="3357058"/>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026808" y="1190880"/>
            <a:ext cx="615585" cy="523220"/>
          </a:xfrm>
          <a:prstGeom prst="rect">
            <a:avLst/>
          </a:prstGeom>
          <a:noFill/>
        </p:spPr>
        <p:txBody>
          <a:bodyPr wrap="square" rtlCol="0">
            <a:spAutoFit/>
          </a:bodyPr>
          <a:lstStyle/>
          <a:p>
            <a:r>
              <a:rPr lang="en-US" sz="2800">
                <a:solidFill>
                  <a:schemeClr val="bg1">
                    <a:lumMod val="50000"/>
                  </a:schemeClr>
                </a:solidFill>
                <a:latin typeface="Britannic Bold" panose="020B0903060703020204" pitchFamily="34" charset="0"/>
              </a:rPr>
              <a:t>d</a:t>
            </a:r>
          </a:p>
        </p:txBody>
      </p:sp>
    </p:spTree>
    <p:extLst>
      <p:ext uri="{BB962C8B-B14F-4D97-AF65-F5344CB8AC3E}">
        <p14:creationId xmlns:p14="http://schemas.microsoft.com/office/powerpoint/2010/main" val="2174489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582316"/>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Mo</a:t>
              </a:r>
              <a:endParaRPr lang="en-US" sz="6600">
                <a:latin typeface="Britannic Bold" panose="020B0903060703020204" pitchFamily="34" charset="0"/>
              </a:endParaRPr>
            </a:p>
          </p:txBody>
        </p:sp>
      </p:grpSp>
      <p:cxnSp>
        <p:nvCxnSpPr>
          <p:cNvPr id="22" name="Straight Arrow Connector 21"/>
          <p:cNvCxnSpPr/>
          <p:nvPr/>
        </p:nvCxnSpPr>
        <p:spPr>
          <a:xfrm flipV="1">
            <a:off x="3240929" y="1962708"/>
            <a:ext cx="5364000" cy="1115609"/>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78062" y="2905595"/>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4" name="TextBox 23"/>
          <p:cNvSpPr txBox="1"/>
          <p:nvPr/>
        </p:nvSpPr>
        <p:spPr>
          <a:xfrm>
            <a:off x="4778062" y="2210721"/>
            <a:ext cx="615585" cy="523220"/>
          </a:xfrm>
          <a:prstGeom prst="rect">
            <a:avLst/>
          </a:prstGeom>
          <a:noFill/>
        </p:spPr>
        <p:txBody>
          <a:bodyPr wrap="square" rtlCol="0">
            <a:spAutoFit/>
          </a:bodyPr>
          <a:lstStyle/>
          <a:p>
            <a:r>
              <a:rPr lang="en-US" sz="2800">
                <a:latin typeface="Britannic Bold" panose="020B0903060703020204" pitchFamily="34" charset="0"/>
              </a:rPr>
              <a:t>c</a:t>
            </a:r>
          </a:p>
        </p:txBody>
      </p:sp>
      <p:cxnSp>
        <p:nvCxnSpPr>
          <p:cNvPr id="25" name="Straight Arrow Connector 24"/>
          <p:cNvCxnSpPr/>
          <p:nvPr/>
        </p:nvCxnSpPr>
        <p:spPr>
          <a:xfrm>
            <a:off x="7164204" y="1143057"/>
            <a:ext cx="2839199" cy="1506741"/>
          </a:xfrm>
          <a:prstGeom prst="straightConnector1">
            <a:avLst/>
          </a:prstGeom>
          <a:ln w="381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602103" y="1869808"/>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026808" y="1190880"/>
            <a:ext cx="615585" cy="523220"/>
          </a:xfrm>
          <a:prstGeom prst="rect">
            <a:avLst/>
          </a:prstGeom>
          <a:noFill/>
        </p:spPr>
        <p:txBody>
          <a:bodyPr wrap="square" rtlCol="0">
            <a:spAutoFit/>
          </a:bodyPr>
          <a:lstStyle/>
          <a:p>
            <a:r>
              <a:rPr lang="en-US" sz="2800">
                <a:latin typeface="Britannic Bold" panose="020B0903060703020204" pitchFamily="34" charset="0"/>
              </a:rPr>
              <a:t>d</a:t>
            </a:r>
          </a:p>
        </p:txBody>
      </p:sp>
    </p:spTree>
    <p:extLst>
      <p:ext uri="{BB962C8B-B14F-4D97-AF65-F5344CB8AC3E}">
        <p14:creationId xmlns:p14="http://schemas.microsoft.com/office/powerpoint/2010/main" val="2680516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911688"/>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908447"/>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158298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78062" y="1066954"/>
            <a:ext cx="615585"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
        <p:nvSpPr>
          <p:cNvPr id="2" name="TextBox 1"/>
          <p:cNvSpPr txBox="1"/>
          <p:nvPr/>
        </p:nvSpPr>
        <p:spPr>
          <a:xfrm>
            <a:off x="5004619" y="176981"/>
            <a:ext cx="1936955" cy="369332"/>
          </a:xfrm>
          <a:prstGeom prst="rect">
            <a:avLst/>
          </a:prstGeom>
          <a:noFill/>
        </p:spPr>
        <p:txBody>
          <a:bodyPr wrap="square" rtlCol="0">
            <a:spAutoFit/>
          </a:bodyPr>
          <a:lstStyle/>
          <a:p>
            <a:r>
              <a:rPr lang="en-US" smtClean="0">
                <a:latin typeface="Britannic Bold" panose="020B0903060703020204" pitchFamily="34" charset="0"/>
              </a:rPr>
              <a:t>subgroup 1</a:t>
            </a:r>
            <a:endParaRPr lang="en-US">
              <a:latin typeface="Britannic Bold" panose="020B0903060703020204" pitchFamily="34" charset="0"/>
            </a:endParaRPr>
          </a:p>
        </p:txBody>
      </p:sp>
      <p:sp>
        <p:nvSpPr>
          <p:cNvPr id="3" name="TextBox 2"/>
          <p:cNvSpPr txBox="1"/>
          <p:nvPr/>
        </p:nvSpPr>
        <p:spPr>
          <a:xfrm>
            <a:off x="4503174" y="196646"/>
            <a:ext cx="525612" cy="369332"/>
          </a:xfrm>
          <a:prstGeom prst="rect">
            <a:avLst/>
          </a:prstGeom>
          <a:noFill/>
          <a:ln w="28575">
            <a:solidFill>
              <a:schemeClr val="tx1">
                <a:lumMod val="85000"/>
                <a:lumOff val="15000"/>
              </a:schemeClr>
            </a:solidFill>
          </a:ln>
        </p:spPr>
        <p:txBody>
          <a:bodyPr wrap="square" rtlCol="0">
            <a:spAutoFit/>
          </a:bodyPr>
          <a:lstStyle/>
          <a:p>
            <a:pPr algn="r"/>
            <a:r>
              <a:rPr lang="en-US">
                <a:latin typeface="Britannic Bold" panose="020B0903060703020204" pitchFamily="34" charset="0"/>
              </a:rPr>
              <a:t>Mo</a:t>
            </a:r>
            <a:endParaRPr lang="en-US"/>
          </a:p>
        </p:txBody>
      </p:sp>
      <p:grpSp>
        <p:nvGrpSpPr>
          <p:cNvPr id="19" name="Group 18"/>
          <p:cNvGrpSpPr/>
          <p:nvPr/>
        </p:nvGrpSpPr>
        <p:grpSpPr>
          <a:xfrm>
            <a:off x="1095124" y="4129584"/>
            <a:ext cx="2092569" cy="1380392"/>
            <a:chOff x="2412023" y="1998785"/>
            <a:chExt cx="2092569" cy="1380392"/>
          </a:xfrm>
        </p:grpSpPr>
        <p:sp>
          <p:nvSpPr>
            <p:cNvPr id="20" name="Rectangle 19"/>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26" name="Group 25"/>
          <p:cNvGrpSpPr/>
          <p:nvPr/>
        </p:nvGrpSpPr>
        <p:grpSpPr>
          <a:xfrm>
            <a:off x="9031661" y="4126343"/>
            <a:ext cx="2092569" cy="1380392"/>
            <a:chOff x="2412023" y="1998785"/>
            <a:chExt cx="2092569" cy="1380392"/>
          </a:xfrm>
        </p:grpSpPr>
        <p:sp>
          <p:nvSpPr>
            <p:cNvPr id="27" name="Rectangle 26"/>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29" name="Straight Arrow Connector 28"/>
          <p:cNvCxnSpPr/>
          <p:nvPr/>
        </p:nvCxnSpPr>
        <p:spPr>
          <a:xfrm>
            <a:off x="3239723" y="4800881"/>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82975" y="4284850"/>
            <a:ext cx="615585"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
        <p:nvSpPr>
          <p:cNvPr id="31" name="TextBox 30"/>
          <p:cNvSpPr txBox="1"/>
          <p:nvPr/>
        </p:nvSpPr>
        <p:spPr>
          <a:xfrm>
            <a:off x="5009532" y="3394877"/>
            <a:ext cx="1936955" cy="369332"/>
          </a:xfrm>
          <a:prstGeom prst="rect">
            <a:avLst/>
          </a:prstGeom>
          <a:noFill/>
        </p:spPr>
        <p:txBody>
          <a:bodyPr wrap="square" rtlCol="0">
            <a:spAutoFit/>
          </a:bodyPr>
          <a:lstStyle/>
          <a:p>
            <a:r>
              <a:rPr lang="en-US" smtClean="0">
                <a:latin typeface="Britannic Bold" panose="020B0903060703020204" pitchFamily="34" charset="0"/>
              </a:rPr>
              <a:t>subgroup 2</a:t>
            </a:r>
            <a:endParaRPr lang="en-US">
              <a:latin typeface="Britannic Bold" panose="020B0903060703020204" pitchFamily="34" charset="0"/>
            </a:endParaRPr>
          </a:p>
        </p:txBody>
      </p:sp>
      <p:sp>
        <p:nvSpPr>
          <p:cNvPr id="32" name="TextBox 31"/>
          <p:cNvSpPr txBox="1"/>
          <p:nvPr/>
        </p:nvSpPr>
        <p:spPr>
          <a:xfrm>
            <a:off x="4508087" y="3414542"/>
            <a:ext cx="525612" cy="369332"/>
          </a:xfrm>
          <a:prstGeom prst="rect">
            <a:avLst/>
          </a:prstGeom>
          <a:noFill/>
          <a:ln w="28575">
            <a:solidFill>
              <a:schemeClr val="tx1">
                <a:lumMod val="85000"/>
                <a:lumOff val="15000"/>
              </a:schemeClr>
            </a:solidFill>
          </a:ln>
        </p:spPr>
        <p:txBody>
          <a:bodyPr wrap="square" rtlCol="0">
            <a:spAutoFit/>
          </a:bodyPr>
          <a:lstStyle/>
          <a:p>
            <a:pPr algn="r"/>
            <a:r>
              <a:rPr lang="en-US">
                <a:latin typeface="Britannic Bold" panose="020B0903060703020204" pitchFamily="34" charset="0"/>
              </a:rPr>
              <a:t>Mo</a:t>
            </a:r>
            <a:endParaRPr lang="en-US"/>
          </a:p>
        </p:txBody>
      </p:sp>
      <p:cxnSp>
        <p:nvCxnSpPr>
          <p:cNvPr id="24" name="Straight Arrow Connector 23"/>
          <p:cNvCxnSpPr/>
          <p:nvPr/>
        </p:nvCxnSpPr>
        <p:spPr>
          <a:xfrm>
            <a:off x="-4927" y="3115313"/>
            <a:ext cx="12204000" cy="9832"/>
          </a:xfrm>
          <a:prstGeom prst="straightConnector1">
            <a:avLst/>
          </a:prstGeom>
          <a:ln w="38100">
            <a:solidFill>
              <a:schemeClr val="bg1">
                <a:lumMod val="50000"/>
              </a:schemeClr>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41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582316"/>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Mo</a:t>
              </a:r>
              <a:endParaRPr lang="en-US" sz="6600">
                <a:latin typeface="Britannic Bold" panose="020B0903060703020204" pitchFamily="34" charset="0"/>
              </a:endParaRPr>
            </a:p>
          </p:txBody>
        </p:sp>
      </p:grpSp>
      <p:cxnSp>
        <p:nvCxnSpPr>
          <p:cNvPr id="22" name="Straight Arrow Connector 21"/>
          <p:cNvCxnSpPr/>
          <p:nvPr/>
        </p:nvCxnSpPr>
        <p:spPr>
          <a:xfrm rot="-60000" flipH="1">
            <a:off x="6058850" y="2016470"/>
            <a:ext cx="15993" cy="1332000"/>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78062" y="2905595"/>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4" name="TextBox 23"/>
          <p:cNvSpPr txBox="1"/>
          <p:nvPr/>
        </p:nvSpPr>
        <p:spPr>
          <a:xfrm>
            <a:off x="6117387" y="2378781"/>
            <a:ext cx="615585" cy="523220"/>
          </a:xfrm>
          <a:prstGeom prst="rect">
            <a:avLst/>
          </a:prstGeom>
          <a:noFill/>
        </p:spPr>
        <p:txBody>
          <a:bodyPr wrap="square" rtlCol="0">
            <a:spAutoFit/>
          </a:bodyPr>
          <a:lstStyle/>
          <a:p>
            <a:r>
              <a:rPr lang="en-US" sz="2800" smtClean="0">
                <a:latin typeface="Britannic Bold" panose="020B0903060703020204" pitchFamily="34" charset="0"/>
              </a:rPr>
              <a:t>b</a:t>
            </a:r>
            <a:endParaRPr lang="en-US" sz="2800">
              <a:latin typeface="Britannic Bold" panose="020B0903060703020204" pitchFamily="34" charset="0"/>
            </a:endParaRPr>
          </a:p>
        </p:txBody>
      </p:sp>
      <p:sp>
        <p:nvSpPr>
          <p:cNvPr id="2" name="Oval 1"/>
          <p:cNvSpPr/>
          <p:nvPr/>
        </p:nvSpPr>
        <p:spPr>
          <a:xfrm>
            <a:off x="5997322" y="3357058"/>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73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269296"/>
              <a:ext cx="2017552" cy="830997"/>
            </a:xfrm>
            <a:prstGeom prst="rect">
              <a:avLst/>
            </a:prstGeom>
            <a:noFill/>
          </p:spPr>
          <p:txBody>
            <a:bodyPr wrap="square" rtlCol="0">
              <a:spAutoFit/>
            </a:bodyPr>
            <a:lstStyle/>
            <a:p>
              <a:pPr algn="ctr"/>
              <a:r>
                <a:rPr lang="en-US" sz="2400" smtClean="0">
                  <a:latin typeface="Britannic Bold" panose="020B0903060703020204" pitchFamily="34" charset="0"/>
                </a:rPr>
                <a:t>Independent Variable</a:t>
              </a:r>
              <a:endParaRPr lang="en-US" sz="2400">
                <a:latin typeface="Britannic Bold" panose="020B0903060703020204" pitchFamily="34" charset="0"/>
              </a:endParaRPr>
            </a:p>
          </p:txBody>
        </p:sp>
      </p:gr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22330" y="3011109"/>
            <a:ext cx="2766036" cy="830997"/>
          </a:xfrm>
          <a:prstGeom prst="rect">
            <a:avLst/>
          </a:prstGeom>
          <a:noFill/>
        </p:spPr>
        <p:txBody>
          <a:bodyPr wrap="square" rtlCol="0">
            <a:spAutoFit/>
          </a:bodyPr>
          <a:lstStyle/>
          <a:p>
            <a:pPr algn="ctr"/>
            <a:r>
              <a:rPr lang="en-US" sz="2400" smtClean="0">
                <a:latin typeface="Britannic Bold" panose="020B0903060703020204" pitchFamily="34" charset="0"/>
              </a:rPr>
              <a:t>Dependent Variable</a:t>
            </a:r>
            <a:endParaRPr lang="en-US" sz="2400">
              <a:latin typeface="Britannic Bold" panose="020B0903060703020204" pitchFamily="34" charset="0"/>
            </a:endParaRPr>
          </a:p>
        </p:txBody>
      </p:sp>
    </p:spTree>
    <p:extLst>
      <p:ext uri="{BB962C8B-B14F-4D97-AF65-F5344CB8AC3E}">
        <p14:creationId xmlns:p14="http://schemas.microsoft.com/office/powerpoint/2010/main" val="24437658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893328"/>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3890087"/>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456462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1725315"/>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Me</a:t>
              </a:r>
              <a:endParaRPr lang="en-US" sz="6600">
                <a:latin typeface="Britannic Bold" panose="020B0903060703020204" pitchFamily="34" charset="0"/>
              </a:endParaRPr>
            </a:p>
          </p:txBody>
        </p:sp>
      </p:grpSp>
      <p:cxnSp>
        <p:nvCxnSpPr>
          <p:cNvPr id="15" name="Straight Arrow Connector 14"/>
          <p:cNvCxnSpPr/>
          <p:nvPr/>
        </p:nvCxnSpPr>
        <p:spPr>
          <a:xfrm flipV="1">
            <a:off x="2125156" y="2300800"/>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4204" y="2286056"/>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22866" y="4043517"/>
            <a:ext cx="615585"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grpSp>
        <p:nvGrpSpPr>
          <p:cNvPr id="22" name="Group 21"/>
          <p:cNvGrpSpPr/>
          <p:nvPr/>
        </p:nvGrpSpPr>
        <p:grpSpPr>
          <a:xfrm>
            <a:off x="1806907" y="1031986"/>
            <a:ext cx="2092569" cy="1380392"/>
            <a:chOff x="2412023" y="1998785"/>
            <a:chExt cx="2092569" cy="1380392"/>
          </a:xfrm>
        </p:grpSpPr>
        <p:sp>
          <p:nvSpPr>
            <p:cNvPr id="23" name="Rectangle 2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Mo</a:t>
              </a:r>
              <a:endParaRPr lang="en-US" sz="6600">
                <a:latin typeface="Britannic Bold" panose="020B0903060703020204" pitchFamily="34" charset="0"/>
              </a:endParaRPr>
            </a:p>
          </p:txBody>
        </p:sp>
      </p:grpSp>
      <p:cxnSp>
        <p:nvCxnSpPr>
          <p:cNvPr id="25" name="Straight Arrow Connector 24"/>
          <p:cNvCxnSpPr/>
          <p:nvPr/>
        </p:nvCxnSpPr>
        <p:spPr>
          <a:xfrm>
            <a:off x="3452708" y="2460685"/>
            <a:ext cx="417584" cy="334725"/>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90111" y="2460685"/>
            <a:ext cx="1831546" cy="2046225"/>
          </a:xfrm>
          <a:prstGeom prst="straightConnector1">
            <a:avLst/>
          </a:prstGeom>
          <a:ln w="381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077574" y="3266804"/>
            <a:ext cx="615585" cy="523220"/>
          </a:xfrm>
          <a:prstGeom prst="rect">
            <a:avLst/>
          </a:prstGeom>
          <a:noFill/>
        </p:spPr>
        <p:txBody>
          <a:bodyPr wrap="square" rtlCol="0">
            <a:spAutoFit/>
          </a:bodyPr>
          <a:lstStyle/>
          <a:p>
            <a:r>
              <a:rPr lang="en-US" sz="2800">
                <a:latin typeface="Britannic Bold" panose="020B0903060703020204" pitchFamily="34" charset="0"/>
              </a:rPr>
              <a:t>b</a:t>
            </a:r>
            <a:r>
              <a:rPr lang="en-US" sz="2800" smtClean="0">
                <a:latin typeface="Britannic Bold" panose="020B0903060703020204" pitchFamily="34" charset="0"/>
              </a:rPr>
              <a:t>’</a:t>
            </a:r>
            <a:endParaRPr lang="en-US" sz="2800">
              <a:latin typeface="Britannic Bold" panose="020B0903060703020204" pitchFamily="34" charset="0"/>
            </a:endParaRPr>
          </a:p>
        </p:txBody>
      </p:sp>
      <p:sp>
        <p:nvSpPr>
          <p:cNvPr id="30" name="Oval 29"/>
          <p:cNvSpPr/>
          <p:nvPr/>
        </p:nvSpPr>
        <p:spPr>
          <a:xfrm>
            <a:off x="4783983" y="4500060"/>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869586" y="2767977"/>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794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582316"/>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Mo</a:t>
              </a:r>
              <a:endParaRPr lang="en-US" sz="6600">
                <a:latin typeface="Britannic Bold" panose="020B0903060703020204" pitchFamily="34" charset="0"/>
              </a:endParaRPr>
            </a:p>
          </p:txBody>
        </p:sp>
      </p:grpSp>
      <p:cxnSp>
        <p:nvCxnSpPr>
          <p:cNvPr id="22" name="Straight Arrow Connector 21"/>
          <p:cNvCxnSpPr/>
          <p:nvPr/>
        </p:nvCxnSpPr>
        <p:spPr>
          <a:xfrm rot="-60000" flipH="1">
            <a:off x="6058850" y="2016470"/>
            <a:ext cx="15993" cy="1332000"/>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78062" y="2905595"/>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4" name="TextBox 23"/>
          <p:cNvSpPr txBox="1"/>
          <p:nvPr/>
        </p:nvSpPr>
        <p:spPr>
          <a:xfrm>
            <a:off x="6117387" y="2378781"/>
            <a:ext cx="615585" cy="523220"/>
          </a:xfrm>
          <a:prstGeom prst="rect">
            <a:avLst/>
          </a:prstGeom>
          <a:noFill/>
        </p:spPr>
        <p:txBody>
          <a:bodyPr wrap="square" rtlCol="0">
            <a:spAutoFit/>
          </a:bodyPr>
          <a:lstStyle/>
          <a:p>
            <a:r>
              <a:rPr lang="en-US" sz="2800" smtClean="0">
                <a:latin typeface="Britannic Bold" panose="020B0903060703020204" pitchFamily="34" charset="0"/>
              </a:rPr>
              <a:t>b</a:t>
            </a:r>
            <a:endParaRPr lang="en-US" sz="2800">
              <a:latin typeface="Britannic Bold" panose="020B0903060703020204" pitchFamily="34" charset="0"/>
            </a:endParaRPr>
          </a:p>
        </p:txBody>
      </p:sp>
      <p:sp>
        <p:nvSpPr>
          <p:cNvPr id="2" name="Oval 1"/>
          <p:cNvSpPr/>
          <p:nvPr/>
        </p:nvSpPr>
        <p:spPr>
          <a:xfrm>
            <a:off x="5997322" y="3357058"/>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518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893328"/>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3890087"/>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456462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1725315"/>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Me</a:t>
              </a:r>
              <a:endParaRPr lang="en-US" sz="6600">
                <a:latin typeface="Britannic Bold" panose="020B0903060703020204" pitchFamily="34" charset="0"/>
              </a:endParaRPr>
            </a:p>
          </p:txBody>
        </p:sp>
      </p:grpSp>
      <p:cxnSp>
        <p:nvCxnSpPr>
          <p:cNvPr id="15" name="Straight Arrow Connector 14"/>
          <p:cNvCxnSpPr/>
          <p:nvPr/>
        </p:nvCxnSpPr>
        <p:spPr>
          <a:xfrm flipV="1">
            <a:off x="2125156" y="2300800"/>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4204" y="2286056"/>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22866" y="4043517"/>
            <a:ext cx="615585"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grpSp>
        <p:nvGrpSpPr>
          <p:cNvPr id="22" name="Group 21"/>
          <p:cNvGrpSpPr/>
          <p:nvPr/>
        </p:nvGrpSpPr>
        <p:grpSpPr>
          <a:xfrm>
            <a:off x="8154947" y="1031986"/>
            <a:ext cx="2092569" cy="1380392"/>
            <a:chOff x="2412023" y="1998785"/>
            <a:chExt cx="2092569" cy="1380392"/>
          </a:xfrm>
        </p:grpSpPr>
        <p:sp>
          <p:nvSpPr>
            <p:cNvPr id="23" name="Rectangle 2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Mo</a:t>
              </a:r>
              <a:endParaRPr lang="en-US" sz="6600">
                <a:latin typeface="Britannic Bold" panose="020B0903060703020204" pitchFamily="34" charset="0"/>
              </a:endParaRPr>
            </a:p>
          </p:txBody>
        </p:sp>
      </p:grpSp>
      <p:cxnSp>
        <p:nvCxnSpPr>
          <p:cNvPr id="25" name="Straight Arrow Connector 24"/>
          <p:cNvCxnSpPr/>
          <p:nvPr/>
        </p:nvCxnSpPr>
        <p:spPr>
          <a:xfrm flipH="1">
            <a:off x="8276123" y="2492853"/>
            <a:ext cx="199662" cy="250494"/>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717958" y="2492853"/>
            <a:ext cx="1587664" cy="1992583"/>
          </a:xfrm>
          <a:prstGeom prst="straightConnector1">
            <a:avLst/>
          </a:prstGeom>
          <a:ln w="3810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456996" y="3452542"/>
            <a:ext cx="615585" cy="523220"/>
          </a:xfrm>
          <a:prstGeom prst="rect">
            <a:avLst/>
          </a:prstGeom>
          <a:noFill/>
        </p:spPr>
        <p:txBody>
          <a:bodyPr wrap="square" rtlCol="0">
            <a:spAutoFit/>
          </a:bodyPr>
          <a:lstStyle/>
          <a:p>
            <a:r>
              <a:rPr lang="en-US" sz="2800">
                <a:latin typeface="Britannic Bold" panose="020B0903060703020204" pitchFamily="34" charset="0"/>
              </a:rPr>
              <a:t>b</a:t>
            </a:r>
            <a:r>
              <a:rPr lang="en-US" sz="2800" smtClean="0">
                <a:latin typeface="Britannic Bold" panose="020B0903060703020204" pitchFamily="34" charset="0"/>
              </a:rPr>
              <a:t>’</a:t>
            </a:r>
            <a:endParaRPr lang="en-US" sz="2800">
              <a:latin typeface="Britannic Bold" panose="020B0903060703020204" pitchFamily="34" charset="0"/>
            </a:endParaRPr>
          </a:p>
        </p:txBody>
      </p:sp>
      <p:sp>
        <p:nvSpPr>
          <p:cNvPr id="30" name="Oval 29"/>
          <p:cNvSpPr/>
          <p:nvPr/>
        </p:nvSpPr>
        <p:spPr>
          <a:xfrm>
            <a:off x="7573958" y="4509646"/>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098679" y="2767977"/>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708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893328"/>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3890087"/>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456462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1725315"/>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Me</a:t>
              </a:r>
              <a:endParaRPr lang="en-US" sz="6600">
                <a:latin typeface="Britannic Bold" panose="020B0903060703020204" pitchFamily="34" charset="0"/>
              </a:endParaRPr>
            </a:p>
          </p:txBody>
        </p:sp>
      </p:grpSp>
      <p:cxnSp>
        <p:nvCxnSpPr>
          <p:cNvPr id="15" name="Straight Arrow Connector 14"/>
          <p:cNvCxnSpPr/>
          <p:nvPr/>
        </p:nvCxnSpPr>
        <p:spPr>
          <a:xfrm flipV="1">
            <a:off x="2125156" y="2300800"/>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4204" y="2286056"/>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22866" y="4043517"/>
            <a:ext cx="615585" cy="523220"/>
          </a:xfrm>
          <a:prstGeom prst="rect">
            <a:avLst/>
          </a:prstGeom>
          <a:noFill/>
        </p:spPr>
        <p:txBody>
          <a:bodyPr wrap="square" rtlCol="0">
            <a:spAutoFit/>
          </a:bodyPr>
          <a:lstStyle/>
          <a:p>
            <a:r>
              <a:rPr lang="en-US" sz="2800">
                <a:latin typeface="Britannic Bold" panose="020B0903060703020204" pitchFamily="34" charset="0"/>
              </a:rPr>
              <a:t>a</a:t>
            </a:r>
            <a:r>
              <a:rPr lang="en-US" sz="2800" smtClean="0">
                <a:latin typeface="Britannic Bold" panose="020B0903060703020204" pitchFamily="34" charset="0"/>
              </a:rPr>
              <a:t>’</a:t>
            </a:r>
            <a:endParaRPr lang="en-US" sz="2800">
              <a:latin typeface="Britannic Bold" panose="020B0903060703020204" pitchFamily="34" charset="0"/>
            </a:endParaRPr>
          </a:p>
        </p:txBody>
      </p:sp>
      <p:sp>
        <p:nvSpPr>
          <p:cNvPr id="27" name="TextBox 26"/>
          <p:cNvSpPr txBox="1"/>
          <p:nvPr/>
        </p:nvSpPr>
        <p:spPr>
          <a:xfrm>
            <a:off x="3043081" y="2667025"/>
            <a:ext cx="363794" cy="523220"/>
          </a:xfrm>
          <a:prstGeom prst="rect">
            <a:avLst/>
          </a:prstGeom>
          <a:noFill/>
        </p:spPr>
        <p:txBody>
          <a:bodyPr wrap="square" rtlCol="0">
            <a:spAutoFit/>
          </a:bodyPr>
          <a:lstStyle/>
          <a:p>
            <a:r>
              <a:rPr lang="en-US" sz="2800">
                <a:latin typeface="Britannic Bold" panose="020B0903060703020204" pitchFamily="34" charset="0"/>
              </a:rPr>
              <a:t>b</a:t>
            </a:r>
          </a:p>
        </p:txBody>
      </p:sp>
      <p:sp>
        <p:nvSpPr>
          <p:cNvPr id="28" name="TextBox 27"/>
          <p:cNvSpPr txBox="1"/>
          <p:nvPr/>
        </p:nvSpPr>
        <p:spPr>
          <a:xfrm>
            <a:off x="8803081" y="2667025"/>
            <a:ext cx="363794" cy="523220"/>
          </a:xfrm>
          <a:prstGeom prst="rect">
            <a:avLst/>
          </a:prstGeom>
          <a:noFill/>
        </p:spPr>
        <p:txBody>
          <a:bodyPr wrap="square" rtlCol="0">
            <a:spAutoFit/>
          </a:bodyPr>
          <a:lstStyle/>
          <a:p>
            <a:r>
              <a:rPr lang="en-US" sz="2800">
                <a:latin typeface="Britannic Bold" panose="020B0903060703020204" pitchFamily="34" charset="0"/>
              </a:rPr>
              <a:t>c</a:t>
            </a:r>
          </a:p>
        </p:txBody>
      </p:sp>
    </p:spTree>
    <p:extLst>
      <p:ext uri="{BB962C8B-B14F-4D97-AF65-F5344CB8AC3E}">
        <p14:creationId xmlns:p14="http://schemas.microsoft.com/office/powerpoint/2010/main" val="4212998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893328"/>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3890087"/>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456462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1725315"/>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Me</a:t>
              </a:r>
              <a:endParaRPr lang="en-US" sz="6600">
                <a:latin typeface="Britannic Bold" panose="020B0903060703020204" pitchFamily="34" charset="0"/>
              </a:endParaRPr>
            </a:p>
          </p:txBody>
        </p:sp>
      </p:grpSp>
      <p:cxnSp>
        <p:nvCxnSpPr>
          <p:cNvPr id="15" name="Straight Arrow Connector 14"/>
          <p:cNvCxnSpPr/>
          <p:nvPr/>
        </p:nvCxnSpPr>
        <p:spPr>
          <a:xfrm flipV="1">
            <a:off x="2125156" y="2300800"/>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4204" y="2286056"/>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22866" y="4043517"/>
            <a:ext cx="615585" cy="523220"/>
          </a:xfrm>
          <a:prstGeom prst="rect">
            <a:avLst/>
          </a:prstGeom>
          <a:noFill/>
        </p:spPr>
        <p:txBody>
          <a:bodyPr wrap="square" rtlCol="0">
            <a:spAutoFit/>
          </a:bodyPr>
          <a:lstStyle/>
          <a:p>
            <a:r>
              <a:rPr lang="en-US" sz="2800">
                <a:latin typeface="Britannic Bold" panose="020B0903060703020204" pitchFamily="34" charset="0"/>
              </a:rPr>
              <a:t>a</a:t>
            </a:r>
            <a:r>
              <a:rPr lang="en-US" sz="2800" smtClean="0">
                <a:latin typeface="Britannic Bold" panose="020B0903060703020204" pitchFamily="34" charset="0"/>
              </a:rPr>
              <a:t>’’</a:t>
            </a:r>
            <a:endParaRPr lang="en-US" sz="2800">
              <a:latin typeface="Britannic Bold" panose="020B0903060703020204" pitchFamily="34" charset="0"/>
            </a:endParaRPr>
          </a:p>
        </p:txBody>
      </p:sp>
      <p:grpSp>
        <p:nvGrpSpPr>
          <p:cNvPr id="22" name="Group 21"/>
          <p:cNvGrpSpPr/>
          <p:nvPr/>
        </p:nvGrpSpPr>
        <p:grpSpPr>
          <a:xfrm>
            <a:off x="1777017" y="559497"/>
            <a:ext cx="2092569" cy="1380392"/>
            <a:chOff x="2412023" y="1998785"/>
            <a:chExt cx="2092569" cy="1380392"/>
          </a:xfrm>
        </p:grpSpPr>
        <p:sp>
          <p:nvSpPr>
            <p:cNvPr id="23" name="Rectangle 2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Mo</a:t>
              </a:r>
              <a:endParaRPr lang="en-US" sz="6600">
                <a:latin typeface="Britannic Bold" panose="020B0903060703020204" pitchFamily="34" charset="0"/>
              </a:endParaRPr>
            </a:p>
          </p:txBody>
        </p:sp>
      </p:grpSp>
      <p:cxnSp>
        <p:nvCxnSpPr>
          <p:cNvPr id="25" name="Straight Arrow Connector 24"/>
          <p:cNvCxnSpPr/>
          <p:nvPr/>
        </p:nvCxnSpPr>
        <p:spPr>
          <a:xfrm>
            <a:off x="2831626" y="2025676"/>
            <a:ext cx="1037960" cy="756000"/>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840403" y="2758249"/>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43081" y="2719774"/>
            <a:ext cx="363794" cy="523220"/>
          </a:xfrm>
          <a:prstGeom prst="rect">
            <a:avLst/>
          </a:prstGeom>
          <a:noFill/>
        </p:spPr>
        <p:txBody>
          <a:bodyPr wrap="square" rtlCol="0">
            <a:spAutoFit/>
          </a:bodyPr>
          <a:lstStyle/>
          <a:p>
            <a:r>
              <a:rPr lang="en-US" sz="2800">
                <a:latin typeface="Britannic Bold" panose="020B0903060703020204" pitchFamily="34" charset="0"/>
              </a:rPr>
              <a:t>b</a:t>
            </a:r>
          </a:p>
        </p:txBody>
      </p:sp>
      <p:sp>
        <p:nvSpPr>
          <p:cNvPr id="28" name="TextBox 27"/>
          <p:cNvSpPr txBox="1"/>
          <p:nvPr/>
        </p:nvSpPr>
        <p:spPr>
          <a:xfrm>
            <a:off x="8803081" y="2719774"/>
            <a:ext cx="363794" cy="523220"/>
          </a:xfrm>
          <a:prstGeom prst="rect">
            <a:avLst/>
          </a:prstGeom>
          <a:noFill/>
        </p:spPr>
        <p:txBody>
          <a:bodyPr wrap="square" rtlCol="0">
            <a:spAutoFit/>
          </a:bodyPr>
          <a:lstStyle/>
          <a:p>
            <a:r>
              <a:rPr lang="en-US" sz="2800">
                <a:latin typeface="Britannic Bold" panose="020B0903060703020204" pitchFamily="34" charset="0"/>
              </a:rPr>
              <a:t>c</a:t>
            </a:r>
          </a:p>
        </p:txBody>
      </p:sp>
      <p:sp>
        <p:nvSpPr>
          <p:cNvPr id="32" name="TextBox 31"/>
          <p:cNvSpPr txBox="1"/>
          <p:nvPr/>
        </p:nvSpPr>
        <p:spPr>
          <a:xfrm>
            <a:off x="3328239" y="1995476"/>
            <a:ext cx="363794" cy="523220"/>
          </a:xfrm>
          <a:prstGeom prst="rect">
            <a:avLst/>
          </a:prstGeom>
          <a:noFill/>
        </p:spPr>
        <p:txBody>
          <a:bodyPr wrap="square" rtlCol="0">
            <a:spAutoFit/>
          </a:bodyPr>
          <a:lstStyle/>
          <a:p>
            <a:r>
              <a:rPr lang="en-US" sz="2800">
                <a:latin typeface="Britannic Bold" panose="020B0903060703020204" pitchFamily="34" charset="0"/>
              </a:rPr>
              <a:t>d</a:t>
            </a:r>
          </a:p>
        </p:txBody>
      </p:sp>
    </p:spTree>
    <p:extLst>
      <p:ext uri="{BB962C8B-B14F-4D97-AF65-F5344CB8AC3E}">
        <p14:creationId xmlns:p14="http://schemas.microsoft.com/office/powerpoint/2010/main" val="3670710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893328"/>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3890087"/>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456462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013203" y="1725315"/>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Me</a:t>
              </a:r>
              <a:endParaRPr lang="en-US" sz="6600">
                <a:latin typeface="Britannic Bold" panose="020B0903060703020204" pitchFamily="34" charset="0"/>
              </a:endParaRPr>
            </a:p>
          </p:txBody>
        </p:sp>
      </p:grpSp>
      <p:cxnSp>
        <p:nvCxnSpPr>
          <p:cNvPr id="15" name="Straight Arrow Connector 14"/>
          <p:cNvCxnSpPr/>
          <p:nvPr/>
        </p:nvCxnSpPr>
        <p:spPr>
          <a:xfrm flipV="1">
            <a:off x="2125156" y="2300800"/>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164204" y="2286056"/>
            <a:ext cx="2839199" cy="150674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922866" y="4043517"/>
            <a:ext cx="1153722" cy="523220"/>
          </a:xfrm>
          <a:prstGeom prst="rect">
            <a:avLst/>
          </a:prstGeom>
          <a:noFill/>
        </p:spPr>
        <p:txBody>
          <a:bodyPr wrap="square" rtlCol="0">
            <a:spAutoFit/>
          </a:bodyPr>
          <a:lstStyle/>
          <a:p>
            <a:r>
              <a:rPr lang="en-US" sz="2800">
                <a:latin typeface="Britannic Bold" panose="020B0903060703020204" pitchFamily="34" charset="0"/>
              </a:rPr>
              <a:t>a</a:t>
            </a:r>
            <a:r>
              <a:rPr lang="en-US" sz="2800" smtClean="0">
                <a:latin typeface="Britannic Bold" panose="020B0903060703020204" pitchFamily="34" charset="0"/>
              </a:rPr>
              <a:t>’’’</a:t>
            </a:r>
            <a:endParaRPr lang="en-US" sz="2800">
              <a:latin typeface="Britannic Bold" panose="020B0903060703020204" pitchFamily="34" charset="0"/>
            </a:endParaRPr>
          </a:p>
        </p:txBody>
      </p:sp>
      <p:grpSp>
        <p:nvGrpSpPr>
          <p:cNvPr id="22" name="Group 21"/>
          <p:cNvGrpSpPr/>
          <p:nvPr/>
        </p:nvGrpSpPr>
        <p:grpSpPr>
          <a:xfrm>
            <a:off x="8149242" y="559497"/>
            <a:ext cx="2092569" cy="1380392"/>
            <a:chOff x="2412023" y="1998785"/>
            <a:chExt cx="2092569" cy="1380392"/>
          </a:xfrm>
        </p:grpSpPr>
        <p:sp>
          <p:nvSpPr>
            <p:cNvPr id="23" name="Rectangle 2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Mo</a:t>
              </a:r>
              <a:endParaRPr lang="en-US" sz="6600">
                <a:latin typeface="Britannic Bold" panose="020B0903060703020204" pitchFamily="34" charset="0"/>
              </a:endParaRPr>
            </a:p>
          </p:txBody>
        </p:sp>
      </p:grpSp>
      <p:cxnSp>
        <p:nvCxnSpPr>
          <p:cNvPr id="25" name="Straight Arrow Connector 24"/>
          <p:cNvCxnSpPr/>
          <p:nvPr/>
        </p:nvCxnSpPr>
        <p:spPr>
          <a:xfrm flipH="1">
            <a:off x="8289186" y="2038350"/>
            <a:ext cx="1007214" cy="71475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8098078" y="2758249"/>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043081" y="2719774"/>
            <a:ext cx="363794" cy="523220"/>
          </a:xfrm>
          <a:prstGeom prst="rect">
            <a:avLst/>
          </a:prstGeom>
          <a:noFill/>
        </p:spPr>
        <p:txBody>
          <a:bodyPr wrap="square" rtlCol="0">
            <a:spAutoFit/>
          </a:bodyPr>
          <a:lstStyle/>
          <a:p>
            <a:r>
              <a:rPr lang="en-US" sz="2800">
                <a:latin typeface="Britannic Bold" panose="020B0903060703020204" pitchFamily="34" charset="0"/>
              </a:rPr>
              <a:t>b</a:t>
            </a:r>
          </a:p>
        </p:txBody>
      </p:sp>
      <p:sp>
        <p:nvSpPr>
          <p:cNvPr id="28" name="TextBox 27"/>
          <p:cNvSpPr txBox="1"/>
          <p:nvPr/>
        </p:nvSpPr>
        <p:spPr>
          <a:xfrm>
            <a:off x="8803081" y="2719774"/>
            <a:ext cx="363794" cy="523220"/>
          </a:xfrm>
          <a:prstGeom prst="rect">
            <a:avLst/>
          </a:prstGeom>
          <a:noFill/>
        </p:spPr>
        <p:txBody>
          <a:bodyPr wrap="square" rtlCol="0">
            <a:spAutoFit/>
          </a:bodyPr>
          <a:lstStyle/>
          <a:p>
            <a:r>
              <a:rPr lang="en-US" sz="2800">
                <a:latin typeface="Britannic Bold" panose="020B0903060703020204" pitchFamily="34" charset="0"/>
              </a:rPr>
              <a:t>c</a:t>
            </a:r>
          </a:p>
        </p:txBody>
      </p:sp>
      <p:sp>
        <p:nvSpPr>
          <p:cNvPr id="32" name="TextBox 31"/>
          <p:cNvSpPr txBox="1"/>
          <p:nvPr/>
        </p:nvSpPr>
        <p:spPr>
          <a:xfrm>
            <a:off x="8929531" y="2196554"/>
            <a:ext cx="363794" cy="523220"/>
          </a:xfrm>
          <a:prstGeom prst="rect">
            <a:avLst/>
          </a:prstGeom>
          <a:noFill/>
        </p:spPr>
        <p:txBody>
          <a:bodyPr wrap="square" rtlCol="0">
            <a:spAutoFit/>
          </a:bodyPr>
          <a:lstStyle/>
          <a:p>
            <a:r>
              <a:rPr lang="en-US" sz="2800">
                <a:latin typeface="Britannic Bold" panose="020B0903060703020204" pitchFamily="34" charset="0"/>
              </a:rPr>
              <a:t>d</a:t>
            </a:r>
          </a:p>
        </p:txBody>
      </p:sp>
    </p:spTree>
    <p:extLst>
      <p:ext uri="{BB962C8B-B14F-4D97-AF65-F5344CB8AC3E}">
        <p14:creationId xmlns:p14="http://schemas.microsoft.com/office/powerpoint/2010/main" val="2938372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927" y="2728454"/>
            <a:ext cx="12204000" cy="9832"/>
          </a:xfrm>
          <a:prstGeom prst="straightConnector1">
            <a:avLst/>
          </a:prstGeom>
          <a:ln w="38100">
            <a:solidFill>
              <a:schemeClr val="bg1">
                <a:lumMod val="50000"/>
              </a:schemeClr>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458254"/>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a:t>
              </a:r>
              <a:endParaRPr lang="en-US" sz="6600">
                <a:latin typeface="Britannic Bold" panose="020B0903060703020204" pitchFamily="34" charset="0"/>
              </a:endParaRPr>
            </a:p>
          </p:txBody>
        </p:sp>
      </p:grpSp>
      <p:grpSp>
        <p:nvGrpSpPr>
          <p:cNvPr id="8" name="Group 7"/>
          <p:cNvGrpSpPr/>
          <p:nvPr/>
        </p:nvGrpSpPr>
        <p:grpSpPr>
          <a:xfrm>
            <a:off x="9026748" y="3455013"/>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4129551"/>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85295" y="582313"/>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a:t>
              </a:r>
              <a:endParaRPr lang="en-US" sz="6600">
                <a:latin typeface="Britannic Bold" panose="020B0903060703020204" pitchFamily="34" charset="0"/>
              </a:endParaRPr>
            </a:p>
          </p:txBody>
        </p:sp>
      </p:grpSp>
      <p:cxnSp>
        <p:nvCxnSpPr>
          <p:cNvPr id="15" name="Straight Arrow Connector 14"/>
          <p:cNvCxnSpPr/>
          <p:nvPr/>
        </p:nvCxnSpPr>
        <p:spPr>
          <a:xfrm>
            <a:off x="3240733" y="1270631"/>
            <a:ext cx="5744245" cy="2593450"/>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638" y="2728454"/>
            <a:ext cx="825910" cy="369332"/>
          </a:xfrm>
          <a:prstGeom prst="rect">
            <a:avLst/>
          </a:prstGeom>
          <a:noFill/>
        </p:spPr>
        <p:txBody>
          <a:bodyPr wrap="square" rtlCol="0">
            <a:spAutoFit/>
          </a:bodyPr>
          <a:lstStyle/>
          <a:p>
            <a:r>
              <a:rPr lang="en-US" smtClean="0">
                <a:latin typeface="Britannic Bold" panose="020B0903060703020204" pitchFamily="34" charset="0"/>
              </a:rPr>
              <a:t>micro</a:t>
            </a:r>
            <a:endParaRPr lang="en-US">
              <a:latin typeface="Britannic Bold" panose="020B0903060703020204" pitchFamily="34" charset="0"/>
            </a:endParaRPr>
          </a:p>
        </p:txBody>
      </p:sp>
      <p:sp>
        <p:nvSpPr>
          <p:cNvPr id="19" name="TextBox 18"/>
          <p:cNvSpPr txBox="1"/>
          <p:nvPr/>
        </p:nvSpPr>
        <p:spPr>
          <a:xfrm>
            <a:off x="31555" y="2271252"/>
            <a:ext cx="825910" cy="369332"/>
          </a:xfrm>
          <a:prstGeom prst="rect">
            <a:avLst/>
          </a:prstGeom>
          <a:noFill/>
        </p:spPr>
        <p:txBody>
          <a:bodyPr wrap="square" rtlCol="0">
            <a:spAutoFit/>
          </a:bodyPr>
          <a:lstStyle/>
          <a:p>
            <a:r>
              <a:rPr lang="en-US" smtClean="0">
                <a:latin typeface="Britannic Bold" panose="020B0903060703020204" pitchFamily="34" charset="0"/>
              </a:rPr>
              <a:t>macro</a:t>
            </a:r>
            <a:endParaRPr lang="en-US">
              <a:latin typeface="Britannic Bold" panose="020B0903060703020204" pitchFamily="34" charset="0"/>
            </a:endParaRPr>
          </a:p>
        </p:txBody>
      </p:sp>
      <p:sp>
        <p:nvSpPr>
          <p:cNvPr id="17" name="TextBox 16"/>
          <p:cNvSpPr txBox="1"/>
          <p:nvPr/>
        </p:nvSpPr>
        <p:spPr>
          <a:xfrm>
            <a:off x="4778062" y="3635359"/>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0" name="TextBox 19"/>
          <p:cNvSpPr txBox="1"/>
          <p:nvPr/>
        </p:nvSpPr>
        <p:spPr>
          <a:xfrm>
            <a:off x="4778062" y="1436998"/>
            <a:ext cx="615585" cy="523220"/>
          </a:xfrm>
          <a:prstGeom prst="rect">
            <a:avLst/>
          </a:prstGeom>
          <a:noFill/>
        </p:spPr>
        <p:txBody>
          <a:bodyPr wrap="square" rtlCol="0">
            <a:spAutoFit/>
          </a:bodyPr>
          <a:lstStyle/>
          <a:p>
            <a:r>
              <a:rPr lang="en-US" sz="2800">
                <a:latin typeface="Britannic Bold" panose="020B0903060703020204" pitchFamily="34" charset="0"/>
              </a:rPr>
              <a:t>b</a:t>
            </a:r>
          </a:p>
        </p:txBody>
      </p:sp>
    </p:spTree>
    <p:extLst>
      <p:ext uri="{BB962C8B-B14F-4D97-AF65-F5344CB8AC3E}">
        <p14:creationId xmlns:p14="http://schemas.microsoft.com/office/powerpoint/2010/main" val="1637383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927" y="2728454"/>
            <a:ext cx="12204000" cy="9832"/>
          </a:xfrm>
          <a:prstGeom prst="straightConnector1">
            <a:avLst/>
          </a:prstGeom>
          <a:ln w="38100">
            <a:solidFill>
              <a:schemeClr val="bg1">
                <a:lumMod val="50000"/>
              </a:schemeClr>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458254"/>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a:t>
              </a:r>
              <a:endParaRPr lang="en-US" sz="6600">
                <a:latin typeface="Britannic Bold" panose="020B0903060703020204" pitchFamily="34" charset="0"/>
              </a:endParaRPr>
            </a:p>
          </p:txBody>
        </p:sp>
      </p:grpSp>
      <p:grpSp>
        <p:nvGrpSpPr>
          <p:cNvPr id="8" name="Group 7"/>
          <p:cNvGrpSpPr/>
          <p:nvPr/>
        </p:nvGrpSpPr>
        <p:grpSpPr>
          <a:xfrm>
            <a:off x="9026748" y="3455013"/>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4129551"/>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85295" y="582313"/>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a:t>
              </a:r>
              <a:endParaRPr lang="en-US" sz="6600">
                <a:latin typeface="Britannic Bold" panose="020B0903060703020204" pitchFamily="34" charset="0"/>
              </a:endParaRPr>
            </a:p>
          </p:txBody>
        </p:sp>
      </p:grpSp>
      <p:sp>
        <p:nvSpPr>
          <p:cNvPr id="18" name="TextBox 17"/>
          <p:cNvSpPr txBox="1"/>
          <p:nvPr/>
        </p:nvSpPr>
        <p:spPr>
          <a:xfrm>
            <a:off x="26638" y="2728454"/>
            <a:ext cx="825910" cy="369332"/>
          </a:xfrm>
          <a:prstGeom prst="rect">
            <a:avLst/>
          </a:prstGeom>
          <a:noFill/>
        </p:spPr>
        <p:txBody>
          <a:bodyPr wrap="square" rtlCol="0">
            <a:spAutoFit/>
          </a:bodyPr>
          <a:lstStyle/>
          <a:p>
            <a:r>
              <a:rPr lang="en-US" smtClean="0">
                <a:latin typeface="Britannic Bold" panose="020B0903060703020204" pitchFamily="34" charset="0"/>
              </a:rPr>
              <a:t>micro</a:t>
            </a:r>
            <a:endParaRPr lang="en-US">
              <a:latin typeface="Britannic Bold" panose="020B0903060703020204" pitchFamily="34" charset="0"/>
            </a:endParaRPr>
          </a:p>
        </p:txBody>
      </p:sp>
      <p:sp>
        <p:nvSpPr>
          <p:cNvPr id="19" name="TextBox 18"/>
          <p:cNvSpPr txBox="1"/>
          <p:nvPr/>
        </p:nvSpPr>
        <p:spPr>
          <a:xfrm>
            <a:off x="31555" y="2271252"/>
            <a:ext cx="825910" cy="369332"/>
          </a:xfrm>
          <a:prstGeom prst="rect">
            <a:avLst/>
          </a:prstGeom>
          <a:noFill/>
        </p:spPr>
        <p:txBody>
          <a:bodyPr wrap="square" rtlCol="0">
            <a:spAutoFit/>
          </a:bodyPr>
          <a:lstStyle/>
          <a:p>
            <a:r>
              <a:rPr lang="en-US" smtClean="0">
                <a:latin typeface="Britannic Bold" panose="020B0903060703020204" pitchFamily="34" charset="0"/>
              </a:rPr>
              <a:t>macro</a:t>
            </a:r>
            <a:endParaRPr lang="en-US">
              <a:latin typeface="Britannic Bold" panose="020B0903060703020204" pitchFamily="34" charset="0"/>
            </a:endParaRPr>
          </a:p>
        </p:txBody>
      </p:sp>
      <p:grpSp>
        <p:nvGrpSpPr>
          <p:cNvPr id="20" name="Group 19"/>
          <p:cNvGrpSpPr/>
          <p:nvPr/>
        </p:nvGrpSpPr>
        <p:grpSpPr>
          <a:xfrm>
            <a:off x="9031666" y="579067"/>
            <a:ext cx="2092569" cy="1380392"/>
            <a:chOff x="2412023" y="1998785"/>
            <a:chExt cx="2092569" cy="1380392"/>
          </a:xfrm>
        </p:grpSpPr>
        <p:sp>
          <p:nvSpPr>
            <p:cNvPr id="21" name="Rectangle 20"/>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23" name="Straight Arrow Connector 22"/>
          <p:cNvCxnSpPr/>
          <p:nvPr/>
        </p:nvCxnSpPr>
        <p:spPr>
          <a:xfrm>
            <a:off x="3229896" y="125360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8062" y="3635359"/>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5" name="TextBox 24"/>
          <p:cNvSpPr txBox="1"/>
          <p:nvPr/>
        </p:nvSpPr>
        <p:spPr>
          <a:xfrm>
            <a:off x="4778062" y="759991"/>
            <a:ext cx="615585" cy="523220"/>
          </a:xfrm>
          <a:prstGeom prst="rect">
            <a:avLst/>
          </a:prstGeom>
          <a:noFill/>
        </p:spPr>
        <p:txBody>
          <a:bodyPr wrap="square" rtlCol="0">
            <a:spAutoFit/>
          </a:bodyPr>
          <a:lstStyle/>
          <a:p>
            <a:r>
              <a:rPr lang="en-US" sz="2800">
                <a:latin typeface="Britannic Bold" panose="020B0903060703020204" pitchFamily="34" charset="0"/>
              </a:rPr>
              <a:t>b</a:t>
            </a:r>
          </a:p>
        </p:txBody>
      </p:sp>
    </p:spTree>
    <p:extLst>
      <p:ext uri="{BB962C8B-B14F-4D97-AF65-F5344CB8AC3E}">
        <p14:creationId xmlns:p14="http://schemas.microsoft.com/office/powerpoint/2010/main" val="1468036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927" y="2728454"/>
            <a:ext cx="12204000" cy="9832"/>
          </a:xfrm>
          <a:prstGeom prst="straightConnector1">
            <a:avLst/>
          </a:prstGeom>
          <a:ln w="38100">
            <a:solidFill>
              <a:schemeClr val="bg1">
                <a:lumMod val="50000"/>
              </a:schemeClr>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458254"/>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2ij</a:t>
              </a:r>
              <a:endParaRPr lang="en-US" sz="6600">
                <a:latin typeface="Britannic Bold" panose="020B0903060703020204" pitchFamily="34" charset="0"/>
              </a:endParaRPr>
            </a:p>
          </p:txBody>
        </p:sp>
      </p:grpSp>
      <p:grpSp>
        <p:nvGrpSpPr>
          <p:cNvPr id="8" name="Group 7"/>
          <p:cNvGrpSpPr/>
          <p:nvPr/>
        </p:nvGrpSpPr>
        <p:grpSpPr>
          <a:xfrm>
            <a:off x="9026748" y="3366047"/>
            <a:ext cx="2092569" cy="1469358"/>
            <a:chOff x="2412023" y="1909819"/>
            <a:chExt cx="2092569" cy="1469358"/>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1909819"/>
              <a:ext cx="2017552" cy="1384995"/>
            </a:xfrm>
            <a:prstGeom prst="rect">
              <a:avLst/>
            </a:prstGeom>
            <a:noFill/>
          </p:spPr>
          <p:txBody>
            <a:bodyPr wrap="square" rtlCol="0">
              <a:spAutoFit/>
            </a:bodyPr>
            <a:lstStyle/>
            <a:p>
              <a:pPr algn="ctr"/>
              <a:r>
                <a:rPr lang="en-US" sz="6000" smtClean="0">
                  <a:latin typeface="Britannic Bold" panose="020B0903060703020204" pitchFamily="34" charset="0"/>
                </a:rPr>
                <a:t>Y</a:t>
              </a:r>
              <a:r>
                <a:rPr lang="en-US" sz="6000" baseline="-25000" smtClean="0">
                  <a:latin typeface="Britannic Bold" panose="020B0903060703020204" pitchFamily="34" charset="0"/>
                </a:rPr>
                <a:t>ij - </a:t>
              </a:r>
              <a:r>
                <a:rPr lang="en-US" sz="6000" smtClean="0">
                  <a:latin typeface="Britannic Bold" panose="020B0903060703020204" pitchFamily="34" charset="0"/>
                </a:rPr>
                <a:t>Y</a:t>
              </a:r>
              <a:r>
                <a:rPr lang="en-US" sz="6000" baseline="-25000" smtClean="0">
                  <a:latin typeface="Britannic Bold" panose="020B0903060703020204" pitchFamily="34" charset="0"/>
                </a:rPr>
                <a:t>.j</a:t>
              </a:r>
              <a:endParaRPr lang="en-US" sz="6600" baseline="-25000" smtClean="0">
                <a:latin typeface="Britannic Bold" panose="020B0903060703020204" pitchFamily="34" charset="0"/>
              </a:endParaRPr>
            </a:p>
            <a:p>
              <a:pPr algn="ctr"/>
              <a:r>
                <a:rPr lang="en-US" sz="2400" smtClean="0">
                  <a:latin typeface="Britannic Bold" panose="020B0903060703020204" pitchFamily="34" charset="0"/>
                </a:rPr>
                <a:t>(within)</a:t>
              </a:r>
              <a:endParaRPr lang="en-US" sz="2400">
                <a:latin typeface="Britannic Bold" panose="020B0903060703020204" pitchFamily="34" charset="0"/>
              </a:endParaRPr>
            </a:p>
          </p:txBody>
        </p:sp>
      </p:grpSp>
      <p:cxnSp>
        <p:nvCxnSpPr>
          <p:cNvPr id="12" name="Straight Arrow Connector 11"/>
          <p:cNvCxnSpPr/>
          <p:nvPr/>
        </p:nvCxnSpPr>
        <p:spPr>
          <a:xfrm>
            <a:off x="3224978" y="4129551"/>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85295" y="582313"/>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1j</a:t>
              </a:r>
              <a:endParaRPr lang="en-US" sz="6600">
                <a:latin typeface="Britannic Bold" panose="020B0903060703020204" pitchFamily="34" charset="0"/>
              </a:endParaRPr>
            </a:p>
          </p:txBody>
        </p:sp>
      </p:grpSp>
      <p:sp>
        <p:nvSpPr>
          <p:cNvPr id="18" name="TextBox 17"/>
          <p:cNvSpPr txBox="1"/>
          <p:nvPr/>
        </p:nvSpPr>
        <p:spPr>
          <a:xfrm>
            <a:off x="26638" y="2728454"/>
            <a:ext cx="825910" cy="369332"/>
          </a:xfrm>
          <a:prstGeom prst="rect">
            <a:avLst/>
          </a:prstGeom>
          <a:noFill/>
        </p:spPr>
        <p:txBody>
          <a:bodyPr wrap="square" rtlCol="0">
            <a:spAutoFit/>
          </a:bodyPr>
          <a:lstStyle/>
          <a:p>
            <a:r>
              <a:rPr lang="en-US" smtClean="0">
                <a:latin typeface="Britannic Bold" panose="020B0903060703020204" pitchFamily="34" charset="0"/>
              </a:rPr>
              <a:t>micro</a:t>
            </a:r>
            <a:endParaRPr lang="en-US">
              <a:latin typeface="Britannic Bold" panose="020B0903060703020204" pitchFamily="34" charset="0"/>
            </a:endParaRPr>
          </a:p>
        </p:txBody>
      </p:sp>
      <p:sp>
        <p:nvSpPr>
          <p:cNvPr id="19" name="TextBox 18"/>
          <p:cNvSpPr txBox="1"/>
          <p:nvPr/>
        </p:nvSpPr>
        <p:spPr>
          <a:xfrm>
            <a:off x="31555" y="2271252"/>
            <a:ext cx="825910" cy="369332"/>
          </a:xfrm>
          <a:prstGeom prst="rect">
            <a:avLst/>
          </a:prstGeom>
          <a:noFill/>
        </p:spPr>
        <p:txBody>
          <a:bodyPr wrap="square" rtlCol="0">
            <a:spAutoFit/>
          </a:bodyPr>
          <a:lstStyle/>
          <a:p>
            <a:r>
              <a:rPr lang="en-US" smtClean="0">
                <a:latin typeface="Britannic Bold" panose="020B0903060703020204" pitchFamily="34" charset="0"/>
              </a:rPr>
              <a:t>macro</a:t>
            </a:r>
            <a:endParaRPr lang="en-US">
              <a:latin typeface="Britannic Bold" panose="020B0903060703020204" pitchFamily="34" charset="0"/>
            </a:endParaRPr>
          </a:p>
        </p:txBody>
      </p:sp>
      <p:grpSp>
        <p:nvGrpSpPr>
          <p:cNvPr id="20" name="Group 19"/>
          <p:cNvGrpSpPr/>
          <p:nvPr/>
        </p:nvGrpSpPr>
        <p:grpSpPr>
          <a:xfrm>
            <a:off x="9031666" y="468834"/>
            <a:ext cx="2092569" cy="1490625"/>
            <a:chOff x="2412023" y="1888552"/>
            <a:chExt cx="2092569" cy="1490625"/>
          </a:xfrm>
        </p:grpSpPr>
        <p:sp>
          <p:nvSpPr>
            <p:cNvPr id="21" name="Rectangle 20"/>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57856" y="1888552"/>
              <a:ext cx="2017552" cy="1477328"/>
            </a:xfrm>
            <a:prstGeom prst="rect">
              <a:avLst/>
            </a:prstGeom>
            <a:noFill/>
          </p:spPr>
          <p:txBody>
            <a:bodyPr wrap="square" rtlCol="0">
              <a:spAutoFit/>
            </a:bodyPr>
            <a:lstStyle/>
            <a:p>
              <a:pPr algn="ctr"/>
              <a:r>
                <a:rPr lang="en-US" sz="6600" smtClean="0">
                  <a:latin typeface="Britannic Bold" panose="020B0903060703020204" pitchFamily="34" charset="0"/>
                </a:rPr>
                <a:t>Y</a:t>
              </a:r>
              <a:r>
                <a:rPr lang="en-US" sz="6600" baseline="-25000" smtClean="0">
                  <a:latin typeface="Britannic Bold" panose="020B0903060703020204" pitchFamily="34" charset="0"/>
                </a:rPr>
                <a:t>.j</a:t>
              </a:r>
            </a:p>
            <a:p>
              <a:pPr algn="ctr"/>
              <a:r>
                <a:rPr lang="en-US" sz="2400" smtClean="0">
                  <a:latin typeface="Britannic Bold" panose="020B0903060703020204" pitchFamily="34" charset="0"/>
                </a:rPr>
                <a:t>(between)</a:t>
              </a:r>
              <a:endParaRPr lang="en-US" sz="2400">
                <a:latin typeface="Britannic Bold" panose="020B0903060703020204" pitchFamily="34" charset="0"/>
              </a:endParaRPr>
            </a:p>
          </p:txBody>
        </p:sp>
      </p:grpSp>
      <p:cxnSp>
        <p:nvCxnSpPr>
          <p:cNvPr id="23" name="Straight Arrow Connector 22"/>
          <p:cNvCxnSpPr/>
          <p:nvPr/>
        </p:nvCxnSpPr>
        <p:spPr>
          <a:xfrm>
            <a:off x="3229896" y="125360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8062" y="3635359"/>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5" name="TextBox 24"/>
          <p:cNvSpPr txBox="1"/>
          <p:nvPr/>
        </p:nvSpPr>
        <p:spPr>
          <a:xfrm>
            <a:off x="4778062" y="759991"/>
            <a:ext cx="615585" cy="523220"/>
          </a:xfrm>
          <a:prstGeom prst="rect">
            <a:avLst/>
          </a:prstGeom>
          <a:noFill/>
        </p:spPr>
        <p:txBody>
          <a:bodyPr wrap="square" rtlCol="0">
            <a:spAutoFit/>
          </a:bodyPr>
          <a:lstStyle/>
          <a:p>
            <a:r>
              <a:rPr lang="en-US" sz="2800">
                <a:latin typeface="Britannic Bold" panose="020B0903060703020204" pitchFamily="34" charset="0"/>
              </a:rPr>
              <a:t>b</a:t>
            </a:r>
          </a:p>
        </p:txBody>
      </p:sp>
    </p:spTree>
    <p:extLst>
      <p:ext uri="{BB962C8B-B14F-4D97-AF65-F5344CB8AC3E}">
        <p14:creationId xmlns:p14="http://schemas.microsoft.com/office/powerpoint/2010/main" val="970403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927" y="2728454"/>
            <a:ext cx="12204000" cy="9832"/>
          </a:xfrm>
          <a:prstGeom prst="straightConnector1">
            <a:avLst/>
          </a:prstGeom>
          <a:ln w="38100">
            <a:solidFill>
              <a:schemeClr val="bg1">
                <a:lumMod val="50000"/>
              </a:schemeClr>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458254"/>
            <a:ext cx="2087653" cy="2073312"/>
            <a:chOff x="2412023" y="1998785"/>
            <a:chExt cx="2092569" cy="207331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938992"/>
            </a:xfrm>
            <a:prstGeom prst="rect">
              <a:avLst/>
            </a:prstGeom>
            <a:noFill/>
          </p:spPr>
          <p:txBody>
            <a:bodyPr wrap="square" rtlCol="0">
              <a:spAutoFit/>
            </a:bodyPr>
            <a:lstStyle/>
            <a:p>
              <a:pPr algn="ctr"/>
              <a:r>
                <a:rPr lang="en-US" sz="6000" smtClean="0">
                  <a:latin typeface="Britannic Bold" panose="020B0903060703020204" pitchFamily="34" charset="0"/>
                </a:rPr>
                <a:t>X</a:t>
              </a:r>
              <a:r>
                <a:rPr lang="en-US" sz="6000" baseline="-25000" smtClean="0">
                  <a:latin typeface="Britannic Bold" panose="020B0903060703020204" pitchFamily="34" charset="0"/>
                </a:rPr>
                <a:t>ij</a:t>
              </a:r>
              <a:r>
                <a:rPr lang="en-US" sz="6000" smtClean="0">
                  <a:latin typeface="Britannic Bold" panose="020B0903060703020204" pitchFamily="34" charset="0"/>
                </a:rPr>
                <a:t>-X</a:t>
              </a:r>
              <a:r>
                <a:rPr lang="en-US" sz="6000" baseline="-25000">
                  <a:latin typeface="Britannic Bold" panose="020B0903060703020204" pitchFamily="34" charset="0"/>
                </a:rPr>
                <a:t>.</a:t>
              </a:r>
              <a:r>
                <a:rPr lang="en-US" sz="6000" baseline="-25000" smtClean="0">
                  <a:latin typeface="Britannic Bold" panose="020B0903060703020204" pitchFamily="34" charset="0"/>
                </a:rPr>
                <a:t>j</a:t>
              </a:r>
              <a:endParaRPr lang="en-US" sz="6000">
                <a:latin typeface="Britannic Bold" panose="020B0903060703020204" pitchFamily="34" charset="0"/>
              </a:endParaRPr>
            </a:p>
            <a:p>
              <a:pPr algn="ctr"/>
              <a:endParaRPr lang="en-US" sz="6000">
                <a:latin typeface="Britannic Bold" panose="020B0903060703020204" pitchFamily="34" charset="0"/>
              </a:endParaRPr>
            </a:p>
          </p:txBody>
        </p:sp>
      </p:grpSp>
      <p:grpSp>
        <p:nvGrpSpPr>
          <p:cNvPr id="8" name="Group 7"/>
          <p:cNvGrpSpPr/>
          <p:nvPr/>
        </p:nvGrpSpPr>
        <p:grpSpPr>
          <a:xfrm>
            <a:off x="9026748" y="3455013"/>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r>
                <a:rPr lang="en-US" sz="6600" baseline="-25000">
                  <a:latin typeface="Britannic Bold" panose="020B0903060703020204" pitchFamily="34" charset="0"/>
                </a:rPr>
                <a:t>ij</a:t>
              </a:r>
              <a:endParaRPr lang="en-US" sz="6600">
                <a:latin typeface="Britannic Bold" panose="020B0903060703020204" pitchFamily="34" charset="0"/>
              </a:endParaRPr>
            </a:p>
          </p:txBody>
        </p:sp>
      </p:grpSp>
      <p:cxnSp>
        <p:nvCxnSpPr>
          <p:cNvPr id="12" name="Straight Arrow Connector 11"/>
          <p:cNvCxnSpPr/>
          <p:nvPr/>
        </p:nvCxnSpPr>
        <p:spPr>
          <a:xfrm>
            <a:off x="3224978" y="4129551"/>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85295" y="582313"/>
            <a:ext cx="2092569" cy="2257978"/>
            <a:chOff x="2412023" y="1998785"/>
            <a:chExt cx="2092569" cy="2257978"/>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2123658"/>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.j</a:t>
              </a:r>
              <a:endParaRPr lang="en-US" sz="6600">
                <a:latin typeface="Britannic Bold" panose="020B0903060703020204" pitchFamily="34" charset="0"/>
              </a:endParaRPr>
            </a:p>
            <a:p>
              <a:pPr algn="ctr"/>
              <a:endParaRPr lang="en-US" sz="6600">
                <a:latin typeface="Britannic Bold" panose="020B0903060703020204" pitchFamily="34" charset="0"/>
              </a:endParaRPr>
            </a:p>
          </p:txBody>
        </p:sp>
      </p:grpSp>
      <p:sp>
        <p:nvSpPr>
          <p:cNvPr id="18" name="TextBox 17"/>
          <p:cNvSpPr txBox="1"/>
          <p:nvPr/>
        </p:nvSpPr>
        <p:spPr>
          <a:xfrm>
            <a:off x="26638" y="2728454"/>
            <a:ext cx="825910" cy="369332"/>
          </a:xfrm>
          <a:prstGeom prst="rect">
            <a:avLst/>
          </a:prstGeom>
          <a:noFill/>
        </p:spPr>
        <p:txBody>
          <a:bodyPr wrap="square" rtlCol="0">
            <a:spAutoFit/>
          </a:bodyPr>
          <a:lstStyle/>
          <a:p>
            <a:r>
              <a:rPr lang="en-US" smtClean="0">
                <a:latin typeface="Britannic Bold" panose="020B0903060703020204" pitchFamily="34" charset="0"/>
              </a:rPr>
              <a:t>micro</a:t>
            </a:r>
            <a:endParaRPr lang="en-US">
              <a:latin typeface="Britannic Bold" panose="020B0903060703020204" pitchFamily="34" charset="0"/>
            </a:endParaRPr>
          </a:p>
        </p:txBody>
      </p:sp>
      <p:sp>
        <p:nvSpPr>
          <p:cNvPr id="19" name="TextBox 18"/>
          <p:cNvSpPr txBox="1"/>
          <p:nvPr/>
        </p:nvSpPr>
        <p:spPr>
          <a:xfrm>
            <a:off x="31555" y="2271252"/>
            <a:ext cx="825910" cy="369332"/>
          </a:xfrm>
          <a:prstGeom prst="rect">
            <a:avLst/>
          </a:prstGeom>
          <a:noFill/>
        </p:spPr>
        <p:txBody>
          <a:bodyPr wrap="square" rtlCol="0">
            <a:spAutoFit/>
          </a:bodyPr>
          <a:lstStyle/>
          <a:p>
            <a:r>
              <a:rPr lang="en-US" smtClean="0">
                <a:latin typeface="Britannic Bold" panose="020B0903060703020204" pitchFamily="34" charset="0"/>
              </a:rPr>
              <a:t>macro</a:t>
            </a:r>
            <a:endParaRPr lang="en-US">
              <a:latin typeface="Britannic Bold" panose="020B0903060703020204" pitchFamily="34" charset="0"/>
            </a:endParaRPr>
          </a:p>
        </p:txBody>
      </p:sp>
      <p:grpSp>
        <p:nvGrpSpPr>
          <p:cNvPr id="20" name="Group 19"/>
          <p:cNvGrpSpPr/>
          <p:nvPr/>
        </p:nvGrpSpPr>
        <p:grpSpPr>
          <a:xfrm>
            <a:off x="9031666" y="579067"/>
            <a:ext cx="2092569" cy="1380392"/>
            <a:chOff x="2412023" y="1998785"/>
            <a:chExt cx="2092569" cy="1380392"/>
          </a:xfrm>
        </p:grpSpPr>
        <p:sp>
          <p:nvSpPr>
            <p:cNvPr id="21" name="Rectangle 20"/>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r>
                <a:rPr lang="en-US" sz="6600" baseline="-25000">
                  <a:latin typeface="Britannic Bold" panose="020B0903060703020204" pitchFamily="34" charset="0"/>
                </a:rPr>
                <a:t>.j</a:t>
              </a:r>
              <a:endParaRPr lang="en-US" sz="6600">
                <a:latin typeface="Britannic Bold" panose="020B0903060703020204" pitchFamily="34" charset="0"/>
              </a:endParaRPr>
            </a:p>
          </p:txBody>
        </p:sp>
      </p:grpSp>
      <p:cxnSp>
        <p:nvCxnSpPr>
          <p:cNvPr id="23" name="Straight Arrow Connector 22"/>
          <p:cNvCxnSpPr/>
          <p:nvPr/>
        </p:nvCxnSpPr>
        <p:spPr>
          <a:xfrm>
            <a:off x="3229896" y="125360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78062" y="3635359"/>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5" name="TextBox 24"/>
          <p:cNvSpPr txBox="1"/>
          <p:nvPr/>
        </p:nvSpPr>
        <p:spPr>
          <a:xfrm>
            <a:off x="4778062" y="759991"/>
            <a:ext cx="615585" cy="523220"/>
          </a:xfrm>
          <a:prstGeom prst="rect">
            <a:avLst/>
          </a:prstGeom>
          <a:noFill/>
        </p:spPr>
        <p:txBody>
          <a:bodyPr wrap="square" rtlCol="0">
            <a:spAutoFit/>
          </a:bodyPr>
          <a:lstStyle/>
          <a:p>
            <a:r>
              <a:rPr lang="en-US" sz="2800">
                <a:latin typeface="Britannic Bold" panose="020B0903060703020204" pitchFamily="34" charset="0"/>
              </a:rPr>
              <a:t>b</a:t>
            </a:r>
          </a:p>
        </p:txBody>
      </p:sp>
    </p:spTree>
    <p:extLst>
      <p:ext uri="{BB962C8B-B14F-4D97-AF65-F5344CB8AC3E}">
        <p14:creationId xmlns:p14="http://schemas.microsoft.com/office/powerpoint/2010/main" val="330075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444394"/>
              <a:ext cx="2017552" cy="461665"/>
            </a:xfrm>
            <a:prstGeom prst="rect">
              <a:avLst/>
            </a:prstGeom>
            <a:noFill/>
          </p:spPr>
          <p:txBody>
            <a:bodyPr wrap="square" rtlCol="0">
              <a:spAutoFit/>
            </a:bodyPr>
            <a:lstStyle/>
            <a:p>
              <a:pPr algn="ctr"/>
              <a:r>
                <a:rPr lang="en-US" sz="2400" smtClean="0">
                  <a:latin typeface="Britannic Bold" panose="020B0903060703020204" pitchFamily="34" charset="0"/>
                </a:rPr>
                <a:t>IV</a:t>
              </a:r>
              <a:endParaRPr lang="en-US" sz="2400">
                <a:latin typeface="Britannic Bold" panose="020B0903060703020204" pitchFamily="34" charset="0"/>
              </a:endParaRPr>
            </a:p>
          </p:txBody>
        </p:sp>
      </p:gr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22330" y="3186207"/>
            <a:ext cx="2766036" cy="461665"/>
          </a:xfrm>
          <a:prstGeom prst="rect">
            <a:avLst/>
          </a:prstGeom>
          <a:noFill/>
        </p:spPr>
        <p:txBody>
          <a:bodyPr wrap="square" rtlCol="0">
            <a:spAutoFit/>
          </a:bodyPr>
          <a:lstStyle/>
          <a:p>
            <a:pPr algn="ctr"/>
            <a:r>
              <a:rPr lang="en-US" sz="2400" smtClean="0">
                <a:latin typeface="Britannic Bold" panose="020B0903060703020204" pitchFamily="34" charset="0"/>
              </a:rPr>
              <a:t>DV</a:t>
            </a:r>
            <a:endParaRPr lang="en-US" sz="2400">
              <a:latin typeface="Britannic Bold" panose="020B0903060703020204" pitchFamily="34" charset="0"/>
            </a:endParaRPr>
          </a:p>
        </p:txBody>
      </p:sp>
    </p:spTree>
    <p:extLst>
      <p:ext uri="{BB962C8B-B14F-4D97-AF65-F5344CB8AC3E}">
        <p14:creationId xmlns:p14="http://schemas.microsoft.com/office/powerpoint/2010/main" val="41046464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927" y="3180738"/>
            <a:ext cx="12204000" cy="9832"/>
          </a:xfrm>
          <a:prstGeom prst="straightConnector1">
            <a:avLst/>
          </a:prstGeom>
          <a:ln w="38100">
            <a:solidFill>
              <a:schemeClr val="bg1">
                <a:lumMod val="50000"/>
              </a:schemeClr>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4913426"/>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a:t>
              </a:r>
              <a:endParaRPr lang="en-US" sz="6600">
                <a:latin typeface="Britannic Bold" panose="020B0903060703020204" pitchFamily="34" charset="0"/>
              </a:endParaRPr>
            </a:p>
          </p:txBody>
        </p:sp>
      </p:grpSp>
      <p:grpSp>
        <p:nvGrpSpPr>
          <p:cNvPr id="8" name="Group 7"/>
          <p:cNvGrpSpPr/>
          <p:nvPr/>
        </p:nvGrpSpPr>
        <p:grpSpPr>
          <a:xfrm>
            <a:off x="9026748" y="4910185"/>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5584723"/>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85295" y="1349229"/>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a:t>
              </a:r>
              <a:endParaRPr lang="en-US" sz="6600">
                <a:latin typeface="Britannic Bold" panose="020B0903060703020204" pitchFamily="34" charset="0"/>
              </a:endParaRPr>
            </a:p>
          </p:txBody>
        </p:sp>
      </p:grpSp>
      <p:sp>
        <p:nvSpPr>
          <p:cNvPr id="18" name="TextBox 17"/>
          <p:cNvSpPr txBox="1"/>
          <p:nvPr/>
        </p:nvSpPr>
        <p:spPr>
          <a:xfrm>
            <a:off x="26638" y="3180738"/>
            <a:ext cx="825910" cy="369332"/>
          </a:xfrm>
          <a:prstGeom prst="rect">
            <a:avLst/>
          </a:prstGeom>
          <a:noFill/>
        </p:spPr>
        <p:txBody>
          <a:bodyPr wrap="square" rtlCol="0">
            <a:spAutoFit/>
          </a:bodyPr>
          <a:lstStyle/>
          <a:p>
            <a:r>
              <a:rPr lang="en-US" smtClean="0">
                <a:latin typeface="Britannic Bold" panose="020B0903060703020204" pitchFamily="34" charset="0"/>
              </a:rPr>
              <a:t>micro</a:t>
            </a:r>
            <a:endParaRPr lang="en-US">
              <a:latin typeface="Britannic Bold" panose="020B0903060703020204" pitchFamily="34" charset="0"/>
            </a:endParaRPr>
          </a:p>
        </p:txBody>
      </p:sp>
      <p:sp>
        <p:nvSpPr>
          <p:cNvPr id="19" name="TextBox 18"/>
          <p:cNvSpPr txBox="1"/>
          <p:nvPr/>
        </p:nvSpPr>
        <p:spPr>
          <a:xfrm>
            <a:off x="31555" y="2723536"/>
            <a:ext cx="825910" cy="369332"/>
          </a:xfrm>
          <a:prstGeom prst="rect">
            <a:avLst/>
          </a:prstGeom>
          <a:noFill/>
        </p:spPr>
        <p:txBody>
          <a:bodyPr wrap="square" rtlCol="0">
            <a:spAutoFit/>
          </a:bodyPr>
          <a:lstStyle/>
          <a:p>
            <a:r>
              <a:rPr lang="en-US" smtClean="0">
                <a:latin typeface="Britannic Bold" panose="020B0903060703020204" pitchFamily="34" charset="0"/>
              </a:rPr>
              <a:t>macro</a:t>
            </a:r>
            <a:endParaRPr lang="en-US">
              <a:latin typeface="Britannic Bold" panose="020B0903060703020204" pitchFamily="34" charset="0"/>
            </a:endParaRPr>
          </a:p>
        </p:txBody>
      </p:sp>
      <p:grpSp>
        <p:nvGrpSpPr>
          <p:cNvPr id="20" name="Group 19"/>
          <p:cNvGrpSpPr/>
          <p:nvPr/>
        </p:nvGrpSpPr>
        <p:grpSpPr>
          <a:xfrm>
            <a:off x="9031666" y="1345983"/>
            <a:ext cx="2092569" cy="1380392"/>
            <a:chOff x="2412023" y="1998785"/>
            <a:chExt cx="2092569" cy="1380392"/>
          </a:xfrm>
        </p:grpSpPr>
        <p:sp>
          <p:nvSpPr>
            <p:cNvPr id="21" name="Rectangle 20"/>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23" name="Straight Arrow Connector 22"/>
          <p:cNvCxnSpPr/>
          <p:nvPr/>
        </p:nvCxnSpPr>
        <p:spPr>
          <a:xfrm>
            <a:off x="3229896" y="2020521"/>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934545" y="3379058"/>
            <a:ext cx="2092569" cy="1543784"/>
            <a:chOff x="2412023" y="1835393"/>
            <a:chExt cx="2092569" cy="1543784"/>
          </a:xfrm>
        </p:grpSpPr>
        <p:sp>
          <p:nvSpPr>
            <p:cNvPr id="25" name="Rectangle 2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457856" y="1835393"/>
              <a:ext cx="2017552" cy="1477328"/>
            </a:xfrm>
            <a:prstGeom prst="rect">
              <a:avLst/>
            </a:prstGeom>
            <a:noFill/>
          </p:spPr>
          <p:txBody>
            <a:bodyPr wrap="square" rtlCol="0">
              <a:spAutoFit/>
            </a:bodyPr>
            <a:lstStyle/>
            <a:p>
              <a:pPr algn="ctr"/>
              <a:r>
                <a:rPr lang="en-US" sz="6600" smtClean="0">
                  <a:latin typeface="Britannic Bold" panose="020B0903060703020204" pitchFamily="34" charset="0"/>
                </a:rPr>
                <a:t>Me</a:t>
              </a:r>
            </a:p>
            <a:p>
              <a:pPr algn="ctr"/>
              <a:r>
                <a:rPr lang="en-US" sz="2400" smtClean="0">
                  <a:latin typeface="Britannic Bold" panose="020B0903060703020204" pitchFamily="34" charset="0"/>
                </a:rPr>
                <a:t>(within)</a:t>
              </a:r>
              <a:endParaRPr lang="en-US" sz="2400">
                <a:latin typeface="Britannic Bold" panose="020B0903060703020204" pitchFamily="34" charset="0"/>
              </a:endParaRPr>
            </a:p>
          </p:txBody>
        </p:sp>
      </p:grpSp>
      <p:grpSp>
        <p:nvGrpSpPr>
          <p:cNvPr id="27" name="Group 26"/>
          <p:cNvGrpSpPr/>
          <p:nvPr/>
        </p:nvGrpSpPr>
        <p:grpSpPr>
          <a:xfrm>
            <a:off x="4939460" y="111426"/>
            <a:ext cx="2092569" cy="1522518"/>
            <a:chOff x="2412023" y="1856659"/>
            <a:chExt cx="2092569" cy="1522518"/>
          </a:xfrm>
        </p:grpSpPr>
        <p:sp>
          <p:nvSpPr>
            <p:cNvPr id="28" name="Rectangle 27"/>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457856" y="1856659"/>
              <a:ext cx="2017552" cy="1477328"/>
            </a:xfrm>
            <a:prstGeom prst="rect">
              <a:avLst/>
            </a:prstGeom>
            <a:noFill/>
          </p:spPr>
          <p:txBody>
            <a:bodyPr wrap="square" rtlCol="0">
              <a:spAutoFit/>
            </a:bodyPr>
            <a:lstStyle/>
            <a:p>
              <a:pPr algn="ctr"/>
              <a:r>
                <a:rPr lang="en-US" sz="6600" smtClean="0">
                  <a:latin typeface="Britannic Bold" panose="020B0903060703020204" pitchFamily="34" charset="0"/>
                </a:rPr>
                <a:t>Me</a:t>
              </a:r>
            </a:p>
            <a:p>
              <a:pPr algn="ctr"/>
              <a:r>
                <a:rPr lang="en-US" sz="2400" smtClean="0">
                  <a:latin typeface="Britannic Bold" panose="020B0903060703020204" pitchFamily="34" charset="0"/>
                </a:rPr>
                <a:t>(between)</a:t>
              </a:r>
              <a:endParaRPr lang="en-US" sz="2400">
                <a:latin typeface="Britannic Bold" panose="020B0903060703020204" pitchFamily="34" charset="0"/>
              </a:endParaRPr>
            </a:p>
          </p:txBody>
        </p:sp>
      </p:grpSp>
      <p:cxnSp>
        <p:nvCxnSpPr>
          <p:cNvPr id="30" name="Straight Arrow Connector 29"/>
          <p:cNvCxnSpPr/>
          <p:nvPr/>
        </p:nvCxnSpPr>
        <p:spPr>
          <a:xfrm>
            <a:off x="7077862" y="866312"/>
            <a:ext cx="1907116" cy="962488"/>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227224" y="807455"/>
            <a:ext cx="1665548" cy="99349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088100" y="4209366"/>
            <a:ext cx="1907116" cy="962488"/>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7185" y="1981549"/>
            <a:ext cx="615585" cy="523220"/>
          </a:xfrm>
          <a:prstGeom prst="rect">
            <a:avLst/>
          </a:prstGeom>
          <a:noFill/>
        </p:spPr>
        <p:txBody>
          <a:bodyPr wrap="square" rtlCol="0">
            <a:spAutoFit/>
          </a:bodyPr>
          <a:lstStyle/>
          <a:p>
            <a:r>
              <a:rPr lang="en-US" sz="2800">
                <a:latin typeface="Britannic Bold" panose="020B0903060703020204" pitchFamily="34" charset="0"/>
              </a:rPr>
              <a:t>a</a:t>
            </a:r>
            <a:r>
              <a:rPr lang="en-US" sz="2800" smtClean="0">
                <a:latin typeface="Britannic Bold" panose="020B0903060703020204" pitchFamily="34" charset="0"/>
              </a:rPr>
              <a:t>’</a:t>
            </a:r>
            <a:endParaRPr lang="en-US" sz="2800">
              <a:latin typeface="Britannic Bold" panose="020B0903060703020204" pitchFamily="34" charset="0"/>
            </a:endParaRPr>
          </a:p>
        </p:txBody>
      </p:sp>
      <p:sp>
        <p:nvSpPr>
          <p:cNvPr id="34" name="TextBox 33"/>
          <p:cNvSpPr txBox="1"/>
          <p:nvPr/>
        </p:nvSpPr>
        <p:spPr>
          <a:xfrm>
            <a:off x="8083568" y="4212608"/>
            <a:ext cx="615585" cy="523220"/>
          </a:xfrm>
          <a:prstGeom prst="rect">
            <a:avLst/>
          </a:prstGeom>
          <a:noFill/>
        </p:spPr>
        <p:txBody>
          <a:bodyPr wrap="square" rtlCol="0">
            <a:spAutoFit/>
          </a:bodyPr>
          <a:lstStyle/>
          <a:p>
            <a:r>
              <a:rPr lang="en-US" sz="2800">
                <a:latin typeface="Britannic Bold" panose="020B0903060703020204" pitchFamily="34" charset="0"/>
              </a:rPr>
              <a:t>c</a:t>
            </a:r>
          </a:p>
        </p:txBody>
      </p:sp>
      <p:sp>
        <p:nvSpPr>
          <p:cNvPr id="35" name="TextBox 34"/>
          <p:cNvSpPr txBox="1"/>
          <p:nvPr/>
        </p:nvSpPr>
        <p:spPr>
          <a:xfrm>
            <a:off x="5800119" y="5554154"/>
            <a:ext cx="615585" cy="523220"/>
          </a:xfrm>
          <a:prstGeom prst="rect">
            <a:avLst/>
          </a:prstGeom>
          <a:noFill/>
        </p:spPr>
        <p:txBody>
          <a:bodyPr wrap="square" rtlCol="0">
            <a:spAutoFit/>
          </a:bodyPr>
          <a:lstStyle/>
          <a:p>
            <a:r>
              <a:rPr lang="en-US" sz="2800" smtClean="0">
                <a:latin typeface="Britannic Bold" panose="020B0903060703020204" pitchFamily="34" charset="0"/>
              </a:rPr>
              <a:t>a</a:t>
            </a:r>
            <a:endParaRPr lang="en-US" sz="2800">
              <a:latin typeface="Britannic Bold" panose="020B0903060703020204" pitchFamily="34" charset="0"/>
            </a:endParaRPr>
          </a:p>
        </p:txBody>
      </p:sp>
      <p:sp>
        <p:nvSpPr>
          <p:cNvPr id="36" name="TextBox 35"/>
          <p:cNvSpPr txBox="1"/>
          <p:nvPr/>
        </p:nvSpPr>
        <p:spPr>
          <a:xfrm>
            <a:off x="8104085" y="953595"/>
            <a:ext cx="615585" cy="523220"/>
          </a:xfrm>
          <a:prstGeom prst="rect">
            <a:avLst/>
          </a:prstGeom>
          <a:noFill/>
        </p:spPr>
        <p:txBody>
          <a:bodyPr wrap="square" rtlCol="0">
            <a:spAutoFit/>
          </a:bodyPr>
          <a:lstStyle/>
          <a:p>
            <a:r>
              <a:rPr lang="en-US" sz="2800" smtClean="0">
                <a:latin typeface="Britannic Bold" panose="020B0903060703020204" pitchFamily="34" charset="0"/>
              </a:rPr>
              <a:t>c’</a:t>
            </a:r>
            <a:endParaRPr lang="en-US" sz="2800">
              <a:latin typeface="Britannic Bold" panose="020B0903060703020204" pitchFamily="34" charset="0"/>
            </a:endParaRPr>
          </a:p>
        </p:txBody>
      </p:sp>
      <p:sp>
        <p:nvSpPr>
          <p:cNvPr id="37" name="TextBox 36"/>
          <p:cNvSpPr txBox="1"/>
          <p:nvPr/>
        </p:nvSpPr>
        <p:spPr>
          <a:xfrm>
            <a:off x="3535019" y="965319"/>
            <a:ext cx="615585" cy="523220"/>
          </a:xfrm>
          <a:prstGeom prst="rect">
            <a:avLst/>
          </a:prstGeom>
          <a:noFill/>
        </p:spPr>
        <p:txBody>
          <a:bodyPr wrap="square" rtlCol="0">
            <a:spAutoFit/>
          </a:bodyPr>
          <a:lstStyle/>
          <a:p>
            <a:r>
              <a:rPr lang="en-US" sz="2800">
                <a:latin typeface="Britannic Bold" panose="020B0903060703020204" pitchFamily="34" charset="0"/>
              </a:rPr>
              <a:t>b</a:t>
            </a:r>
          </a:p>
        </p:txBody>
      </p:sp>
    </p:spTree>
    <p:extLst>
      <p:ext uri="{BB962C8B-B14F-4D97-AF65-F5344CB8AC3E}">
        <p14:creationId xmlns:p14="http://schemas.microsoft.com/office/powerpoint/2010/main" val="3005671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927" y="2728454"/>
            <a:ext cx="12204000" cy="9832"/>
          </a:xfrm>
          <a:prstGeom prst="straightConnector1">
            <a:avLst/>
          </a:prstGeom>
          <a:ln w="38100">
            <a:solidFill>
              <a:schemeClr val="bg1">
                <a:lumMod val="50000"/>
              </a:schemeClr>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4435725"/>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a:t>
              </a:r>
              <a:endParaRPr lang="en-US" sz="6600">
                <a:latin typeface="Britannic Bold" panose="020B0903060703020204" pitchFamily="34" charset="0"/>
              </a:endParaRPr>
            </a:p>
          </p:txBody>
        </p:sp>
      </p:grpSp>
      <p:grpSp>
        <p:nvGrpSpPr>
          <p:cNvPr id="8" name="Group 7"/>
          <p:cNvGrpSpPr/>
          <p:nvPr/>
        </p:nvGrpSpPr>
        <p:grpSpPr>
          <a:xfrm>
            <a:off x="9026748" y="4432484"/>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5107022"/>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85295" y="582313"/>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a:t>
              </a:r>
              <a:endParaRPr lang="en-US" sz="6600">
                <a:latin typeface="Britannic Bold" panose="020B0903060703020204" pitchFamily="34" charset="0"/>
              </a:endParaRPr>
            </a:p>
          </p:txBody>
        </p:sp>
      </p:grpSp>
      <p:cxnSp>
        <p:nvCxnSpPr>
          <p:cNvPr id="15" name="Straight Arrow Connector 14"/>
          <p:cNvCxnSpPr/>
          <p:nvPr/>
        </p:nvCxnSpPr>
        <p:spPr>
          <a:xfrm>
            <a:off x="3240732" y="1270631"/>
            <a:ext cx="6943792" cy="3049121"/>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638" y="2728454"/>
            <a:ext cx="825910" cy="369332"/>
          </a:xfrm>
          <a:prstGeom prst="rect">
            <a:avLst/>
          </a:prstGeom>
          <a:noFill/>
        </p:spPr>
        <p:txBody>
          <a:bodyPr wrap="square" rtlCol="0">
            <a:spAutoFit/>
          </a:bodyPr>
          <a:lstStyle/>
          <a:p>
            <a:r>
              <a:rPr lang="en-US" smtClean="0">
                <a:latin typeface="Britannic Bold" panose="020B0903060703020204" pitchFamily="34" charset="0"/>
              </a:rPr>
              <a:t>micro</a:t>
            </a:r>
            <a:endParaRPr lang="en-US">
              <a:latin typeface="Britannic Bold" panose="020B0903060703020204" pitchFamily="34" charset="0"/>
            </a:endParaRPr>
          </a:p>
        </p:txBody>
      </p:sp>
      <p:sp>
        <p:nvSpPr>
          <p:cNvPr id="19" name="TextBox 18"/>
          <p:cNvSpPr txBox="1"/>
          <p:nvPr/>
        </p:nvSpPr>
        <p:spPr>
          <a:xfrm>
            <a:off x="31555" y="2271252"/>
            <a:ext cx="825910" cy="369332"/>
          </a:xfrm>
          <a:prstGeom prst="rect">
            <a:avLst/>
          </a:prstGeom>
          <a:noFill/>
        </p:spPr>
        <p:txBody>
          <a:bodyPr wrap="square" rtlCol="0">
            <a:spAutoFit/>
          </a:bodyPr>
          <a:lstStyle/>
          <a:p>
            <a:r>
              <a:rPr lang="en-US" smtClean="0">
                <a:latin typeface="Britannic Bold" panose="020B0903060703020204" pitchFamily="34" charset="0"/>
              </a:rPr>
              <a:t>macro</a:t>
            </a:r>
            <a:endParaRPr lang="en-US">
              <a:latin typeface="Britannic Bold" panose="020B0903060703020204" pitchFamily="34" charset="0"/>
            </a:endParaRPr>
          </a:p>
        </p:txBody>
      </p:sp>
      <p:grpSp>
        <p:nvGrpSpPr>
          <p:cNvPr id="20" name="Group 19"/>
          <p:cNvGrpSpPr/>
          <p:nvPr/>
        </p:nvGrpSpPr>
        <p:grpSpPr>
          <a:xfrm>
            <a:off x="4934545" y="3164078"/>
            <a:ext cx="2092569" cy="1380392"/>
            <a:chOff x="2412023" y="1998785"/>
            <a:chExt cx="2092569" cy="1380392"/>
          </a:xfrm>
        </p:grpSpPr>
        <p:sp>
          <p:nvSpPr>
            <p:cNvPr id="21" name="Rectangle 20"/>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Me</a:t>
              </a:r>
              <a:endParaRPr lang="en-US" sz="6600">
                <a:latin typeface="Britannic Bold" panose="020B0903060703020204" pitchFamily="34" charset="0"/>
              </a:endParaRPr>
            </a:p>
          </p:txBody>
        </p:sp>
      </p:grpSp>
      <p:cxnSp>
        <p:nvCxnSpPr>
          <p:cNvPr id="23" name="Straight Arrow Connector 22"/>
          <p:cNvCxnSpPr/>
          <p:nvPr/>
        </p:nvCxnSpPr>
        <p:spPr>
          <a:xfrm>
            <a:off x="7089982" y="4319752"/>
            <a:ext cx="1929114" cy="423165"/>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459421" y="2081048"/>
            <a:ext cx="2349062" cy="1765738"/>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513491" y="1008993"/>
            <a:ext cx="9605826" cy="5234152"/>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6028" y="716633"/>
            <a:ext cx="11461531" cy="5772035"/>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2617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927" y="2728454"/>
            <a:ext cx="12204000" cy="9832"/>
          </a:xfrm>
          <a:prstGeom prst="straightConnector1">
            <a:avLst/>
          </a:prstGeom>
          <a:ln w="38100">
            <a:solidFill>
              <a:schemeClr val="bg1">
                <a:lumMod val="50000"/>
              </a:schemeClr>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458254"/>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a:t>
              </a:r>
              <a:endParaRPr lang="en-US" sz="6600">
                <a:latin typeface="Britannic Bold" panose="020B0903060703020204" pitchFamily="34" charset="0"/>
              </a:endParaRPr>
            </a:p>
          </p:txBody>
        </p:sp>
      </p:grpSp>
      <p:grpSp>
        <p:nvGrpSpPr>
          <p:cNvPr id="8" name="Group 7"/>
          <p:cNvGrpSpPr/>
          <p:nvPr/>
        </p:nvGrpSpPr>
        <p:grpSpPr>
          <a:xfrm>
            <a:off x="9026748" y="3455013"/>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4129551"/>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85295" y="582313"/>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a:t>
              </a:r>
              <a:endParaRPr lang="en-US" sz="6600">
                <a:latin typeface="Britannic Bold" panose="020B0903060703020204" pitchFamily="34" charset="0"/>
              </a:endParaRPr>
            </a:p>
          </p:txBody>
        </p:sp>
      </p:grpSp>
      <p:sp>
        <p:nvSpPr>
          <p:cNvPr id="18" name="TextBox 17"/>
          <p:cNvSpPr txBox="1"/>
          <p:nvPr/>
        </p:nvSpPr>
        <p:spPr>
          <a:xfrm>
            <a:off x="26638" y="2728454"/>
            <a:ext cx="825910" cy="369332"/>
          </a:xfrm>
          <a:prstGeom prst="rect">
            <a:avLst/>
          </a:prstGeom>
          <a:noFill/>
        </p:spPr>
        <p:txBody>
          <a:bodyPr wrap="square" rtlCol="0">
            <a:spAutoFit/>
          </a:bodyPr>
          <a:lstStyle/>
          <a:p>
            <a:r>
              <a:rPr lang="en-US" smtClean="0">
                <a:latin typeface="Britannic Bold" panose="020B0903060703020204" pitchFamily="34" charset="0"/>
              </a:rPr>
              <a:t>micro</a:t>
            </a:r>
            <a:endParaRPr lang="en-US">
              <a:latin typeface="Britannic Bold" panose="020B0903060703020204" pitchFamily="34" charset="0"/>
            </a:endParaRPr>
          </a:p>
        </p:txBody>
      </p:sp>
      <p:sp>
        <p:nvSpPr>
          <p:cNvPr id="19" name="TextBox 18"/>
          <p:cNvSpPr txBox="1"/>
          <p:nvPr/>
        </p:nvSpPr>
        <p:spPr>
          <a:xfrm>
            <a:off x="31555" y="2271252"/>
            <a:ext cx="825910" cy="369332"/>
          </a:xfrm>
          <a:prstGeom prst="rect">
            <a:avLst/>
          </a:prstGeom>
          <a:noFill/>
        </p:spPr>
        <p:txBody>
          <a:bodyPr wrap="square" rtlCol="0">
            <a:spAutoFit/>
          </a:bodyPr>
          <a:lstStyle/>
          <a:p>
            <a:r>
              <a:rPr lang="en-US" smtClean="0">
                <a:latin typeface="Britannic Bold" panose="020B0903060703020204" pitchFamily="34" charset="0"/>
              </a:rPr>
              <a:t>macro</a:t>
            </a:r>
            <a:endParaRPr lang="en-US">
              <a:latin typeface="Britannic Bold" panose="020B0903060703020204" pitchFamily="34" charset="0"/>
            </a:endParaRPr>
          </a:p>
        </p:txBody>
      </p:sp>
      <p:grpSp>
        <p:nvGrpSpPr>
          <p:cNvPr id="20" name="Group 19"/>
          <p:cNvGrpSpPr/>
          <p:nvPr/>
        </p:nvGrpSpPr>
        <p:grpSpPr>
          <a:xfrm>
            <a:off x="9031666" y="579067"/>
            <a:ext cx="2092569" cy="1380392"/>
            <a:chOff x="2412023" y="1998785"/>
            <a:chExt cx="2092569" cy="1380392"/>
          </a:xfrm>
        </p:grpSpPr>
        <p:sp>
          <p:nvSpPr>
            <p:cNvPr id="21" name="Rectangle 20"/>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23" name="Straight Arrow Connector 22"/>
          <p:cNvCxnSpPr/>
          <p:nvPr/>
        </p:nvCxnSpPr>
        <p:spPr>
          <a:xfrm>
            <a:off x="3229896" y="125360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5" idx="1"/>
          </p:cNvCxnSpPr>
          <p:nvPr/>
        </p:nvCxnSpPr>
        <p:spPr>
          <a:xfrm>
            <a:off x="3224978" y="1608083"/>
            <a:ext cx="2793432" cy="2450548"/>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97322" y="4037543"/>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778062" y="3635359"/>
            <a:ext cx="615585" cy="523220"/>
          </a:xfrm>
          <a:prstGeom prst="rect">
            <a:avLst/>
          </a:prstGeom>
          <a:noFill/>
        </p:spPr>
        <p:txBody>
          <a:bodyPr wrap="square" rtlCol="0">
            <a:spAutoFit/>
          </a:bodyPr>
          <a:lstStyle/>
          <a:p>
            <a:r>
              <a:rPr lang="en-US" sz="2800">
                <a:latin typeface="Britannic Bold" panose="020B0903060703020204" pitchFamily="34" charset="0"/>
              </a:rPr>
              <a:t>a</a:t>
            </a:r>
          </a:p>
        </p:txBody>
      </p:sp>
      <p:sp>
        <p:nvSpPr>
          <p:cNvPr id="27" name="TextBox 26"/>
          <p:cNvSpPr txBox="1"/>
          <p:nvPr/>
        </p:nvSpPr>
        <p:spPr>
          <a:xfrm>
            <a:off x="4778062" y="759991"/>
            <a:ext cx="615585" cy="523220"/>
          </a:xfrm>
          <a:prstGeom prst="rect">
            <a:avLst/>
          </a:prstGeom>
          <a:noFill/>
        </p:spPr>
        <p:txBody>
          <a:bodyPr wrap="square" rtlCol="0">
            <a:spAutoFit/>
          </a:bodyPr>
          <a:lstStyle/>
          <a:p>
            <a:r>
              <a:rPr lang="en-US" sz="2800">
                <a:latin typeface="Britannic Bold" panose="020B0903060703020204" pitchFamily="34" charset="0"/>
              </a:rPr>
              <a:t>b</a:t>
            </a:r>
          </a:p>
        </p:txBody>
      </p:sp>
      <p:sp>
        <p:nvSpPr>
          <p:cNvPr id="28" name="TextBox 27"/>
          <p:cNvSpPr txBox="1"/>
          <p:nvPr/>
        </p:nvSpPr>
        <p:spPr>
          <a:xfrm>
            <a:off x="4772200" y="2627172"/>
            <a:ext cx="615585" cy="523220"/>
          </a:xfrm>
          <a:prstGeom prst="rect">
            <a:avLst/>
          </a:prstGeom>
          <a:noFill/>
        </p:spPr>
        <p:txBody>
          <a:bodyPr wrap="square" rtlCol="0">
            <a:spAutoFit/>
          </a:bodyPr>
          <a:lstStyle/>
          <a:p>
            <a:r>
              <a:rPr lang="en-US" sz="2800">
                <a:latin typeface="Britannic Bold" panose="020B0903060703020204" pitchFamily="34" charset="0"/>
              </a:rPr>
              <a:t>c</a:t>
            </a:r>
          </a:p>
        </p:txBody>
      </p:sp>
    </p:spTree>
    <p:extLst>
      <p:ext uri="{BB962C8B-B14F-4D97-AF65-F5344CB8AC3E}">
        <p14:creationId xmlns:p14="http://schemas.microsoft.com/office/powerpoint/2010/main" val="1313358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4927" y="2728454"/>
            <a:ext cx="12204000" cy="9832"/>
          </a:xfrm>
          <a:prstGeom prst="straightConnector1">
            <a:avLst/>
          </a:prstGeom>
          <a:ln w="38100">
            <a:solidFill>
              <a:schemeClr val="bg1">
                <a:lumMod val="50000"/>
              </a:schemeClr>
            </a:solidFill>
            <a:prstDash val="sysDash"/>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3458254"/>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1</a:t>
              </a:r>
              <a:endParaRPr lang="en-US" sz="6600">
                <a:latin typeface="Britannic Bold" panose="020B0903060703020204" pitchFamily="34" charset="0"/>
              </a:endParaRPr>
            </a:p>
          </p:txBody>
        </p:sp>
      </p:grpSp>
      <p:grpSp>
        <p:nvGrpSpPr>
          <p:cNvPr id="8" name="Group 7"/>
          <p:cNvGrpSpPr/>
          <p:nvPr/>
        </p:nvGrpSpPr>
        <p:grpSpPr>
          <a:xfrm>
            <a:off x="9026748" y="3455013"/>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4129551"/>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085295" y="582313"/>
            <a:ext cx="2092569" cy="1380392"/>
            <a:chOff x="2412023" y="1998785"/>
            <a:chExt cx="2092569" cy="1380392"/>
          </a:xfrm>
        </p:grpSpPr>
        <p:sp>
          <p:nvSpPr>
            <p:cNvPr id="13" name="Rectangle 12"/>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r>
                <a:rPr lang="en-US" sz="6600" baseline="-25000" smtClean="0">
                  <a:latin typeface="Britannic Bold" panose="020B0903060703020204" pitchFamily="34" charset="0"/>
                </a:rPr>
                <a:t>2</a:t>
              </a:r>
              <a:endParaRPr lang="en-US" sz="6600">
                <a:latin typeface="Britannic Bold" panose="020B0903060703020204" pitchFamily="34" charset="0"/>
              </a:endParaRPr>
            </a:p>
          </p:txBody>
        </p:sp>
      </p:grpSp>
      <p:sp>
        <p:nvSpPr>
          <p:cNvPr id="18" name="TextBox 17"/>
          <p:cNvSpPr txBox="1"/>
          <p:nvPr/>
        </p:nvSpPr>
        <p:spPr>
          <a:xfrm>
            <a:off x="26638" y="2728454"/>
            <a:ext cx="825910" cy="369332"/>
          </a:xfrm>
          <a:prstGeom prst="rect">
            <a:avLst/>
          </a:prstGeom>
          <a:noFill/>
        </p:spPr>
        <p:txBody>
          <a:bodyPr wrap="square" rtlCol="0">
            <a:spAutoFit/>
          </a:bodyPr>
          <a:lstStyle/>
          <a:p>
            <a:r>
              <a:rPr lang="en-US" smtClean="0">
                <a:latin typeface="Britannic Bold" panose="020B0903060703020204" pitchFamily="34" charset="0"/>
              </a:rPr>
              <a:t>micro</a:t>
            </a:r>
            <a:endParaRPr lang="en-US">
              <a:latin typeface="Britannic Bold" panose="020B0903060703020204" pitchFamily="34" charset="0"/>
            </a:endParaRPr>
          </a:p>
        </p:txBody>
      </p:sp>
      <p:sp>
        <p:nvSpPr>
          <p:cNvPr id="19" name="TextBox 18"/>
          <p:cNvSpPr txBox="1"/>
          <p:nvPr/>
        </p:nvSpPr>
        <p:spPr>
          <a:xfrm>
            <a:off x="31555" y="2271252"/>
            <a:ext cx="825910" cy="369332"/>
          </a:xfrm>
          <a:prstGeom prst="rect">
            <a:avLst/>
          </a:prstGeom>
          <a:noFill/>
        </p:spPr>
        <p:txBody>
          <a:bodyPr wrap="square" rtlCol="0">
            <a:spAutoFit/>
          </a:bodyPr>
          <a:lstStyle/>
          <a:p>
            <a:r>
              <a:rPr lang="en-US" smtClean="0">
                <a:latin typeface="Britannic Bold" panose="020B0903060703020204" pitchFamily="34" charset="0"/>
              </a:rPr>
              <a:t>macro</a:t>
            </a:r>
            <a:endParaRPr lang="en-US">
              <a:latin typeface="Britannic Bold" panose="020B0903060703020204" pitchFamily="34" charset="0"/>
            </a:endParaRPr>
          </a:p>
        </p:txBody>
      </p:sp>
      <p:grpSp>
        <p:nvGrpSpPr>
          <p:cNvPr id="20" name="Group 19"/>
          <p:cNvGrpSpPr/>
          <p:nvPr/>
        </p:nvGrpSpPr>
        <p:grpSpPr>
          <a:xfrm>
            <a:off x="9031666" y="579067"/>
            <a:ext cx="2092569" cy="1380392"/>
            <a:chOff x="2412023" y="1998785"/>
            <a:chExt cx="2092569" cy="1380392"/>
          </a:xfrm>
        </p:grpSpPr>
        <p:sp>
          <p:nvSpPr>
            <p:cNvPr id="21" name="Rectangle 20"/>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23" name="Straight Arrow Connector 22"/>
          <p:cNvCxnSpPr/>
          <p:nvPr/>
        </p:nvCxnSpPr>
        <p:spPr>
          <a:xfrm>
            <a:off x="3229896" y="1253605"/>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997322" y="1188007"/>
            <a:ext cx="144000" cy="144000"/>
          </a:xfrm>
          <a:prstGeom prst="ellipse">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V="1">
            <a:off x="3239153" y="1345809"/>
            <a:ext cx="2793432" cy="2450548"/>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1513491" y="573056"/>
            <a:ext cx="9605826" cy="5234152"/>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6028" y="280696"/>
            <a:ext cx="11461531" cy="5772035"/>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95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269295"/>
              <a:ext cx="2017552" cy="830997"/>
            </a:xfrm>
            <a:prstGeom prst="rect">
              <a:avLst/>
            </a:prstGeom>
            <a:noFill/>
          </p:spPr>
          <p:txBody>
            <a:bodyPr wrap="square" rtlCol="0">
              <a:spAutoFit/>
            </a:bodyPr>
            <a:lstStyle/>
            <a:p>
              <a:pPr algn="ctr"/>
              <a:r>
                <a:rPr lang="en-US" sz="2400" smtClean="0">
                  <a:latin typeface="Britannic Bold" panose="020B0903060703020204" pitchFamily="34" charset="0"/>
                </a:rPr>
                <a:t>Exogenous Variable</a:t>
              </a:r>
              <a:endParaRPr lang="en-US" sz="2400">
                <a:latin typeface="Britannic Bold" panose="020B0903060703020204" pitchFamily="34" charset="0"/>
              </a:endParaRPr>
            </a:p>
          </p:txBody>
        </p:sp>
      </p:gr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22330" y="3011110"/>
            <a:ext cx="2766036" cy="830997"/>
          </a:xfrm>
          <a:prstGeom prst="rect">
            <a:avLst/>
          </a:prstGeom>
          <a:noFill/>
        </p:spPr>
        <p:txBody>
          <a:bodyPr wrap="square" rtlCol="0">
            <a:spAutoFit/>
          </a:bodyPr>
          <a:lstStyle/>
          <a:p>
            <a:pPr algn="ctr"/>
            <a:r>
              <a:rPr lang="en-US" sz="2400" smtClean="0">
                <a:latin typeface="Britannic Bold" panose="020B0903060703020204" pitchFamily="34" charset="0"/>
              </a:rPr>
              <a:t>Endogenous Variable</a:t>
            </a:r>
            <a:endParaRPr lang="en-US" sz="2400">
              <a:latin typeface="Britannic Bold" panose="020B0903060703020204" pitchFamily="34" charset="0"/>
            </a:endParaRPr>
          </a:p>
        </p:txBody>
      </p:sp>
    </p:spTree>
    <p:extLst>
      <p:ext uri="{BB962C8B-B14F-4D97-AF65-F5344CB8AC3E}">
        <p14:creationId xmlns:p14="http://schemas.microsoft.com/office/powerpoint/2010/main" val="131831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633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grpSp>
        <p:nvGrpSpPr>
          <p:cNvPr id="7" name="Group 6"/>
          <p:cNvGrpSpPr/>
          <p:nvPr/>
        </p:nvGrpSpPr>
        <p:grpSpPr>
          <a:xfrm>
            <a:off x="1090211" y="2750329"/>
            <a:ext cx="2092569" cy="1380392"/>
            <a:chOff x="2412023" y="1998785"/>
            <a:chExt cx="2092569" cy="1380392"/>
          </a:xfrm>
        </p:grpSpPr>
        <p:sp>
          <p:nvSpPr>
            <p:cNvPr id="5" name="Rectangle 4"/>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X</a:t>
              </a:r>
              <a:endParaRPr lang="en-US" sz="6600">
                <a:latin typeface="Britannic Bold" panose="020B0903060703020204" pitchFamily="34" charset="0"/>
              </a:endParaRPr>
            </a:p>
          </p:txBody>
        </p:sp>
      </p:grpSp>
      <p:grpSp>
        <p:nvGrpSpPr>
          <p:cNvPr id="8" name="Group 7"/>
          <p:cNvGrpSpPr/>
          <p:nvPr/>
        </p:nvGrpSpPr>
        <p:grpSpPr>
          <a:xfrm>
            <a:off x="9026748" y="2747088"/>
            <a:ext cx="2092569" cy="1380392"/>
            <a:chOff x="2412023" y="1998785"/>
            <a:chExt cx="2092569" cy="1380392"/>
          </a:xfrm>
        </p:grpSpPr>
        <p:sp>
          <p:nvSpPr>
            <p:cNvPr id="9" name="Rectangle 8"/>
            <p:cNvSpPr/>
            <p:nvPr/>
          </p:nvSpPr>
          <p:spPr>
            <a:xfrm>
              <a:off x="2412023" y="1998785"/>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57856" y="2133105"/>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gr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Tree>
    <p:extLst>
      <p:ext uri="{BB962C8B-B14F-4D97-AF65-F5344CB8AC3E}">
        <p14:creationId xmlns:p14="http://schemas.microsoft.com/office/powerpoint/2010/main" val="615444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488668"/>
            <a:ext cx="3419856" cy="369332"/>
          </a:xfrm>
          <a:prstGeom prst="rect">
            <a:avLst/>
          </a:prstGeom>
          <a:noFill/>
        </p:spPr>
        <p:txBody>
          <a:bodyPr wrap="square" rtlCol="0">
            <a:spAutoFit/>
          </a:bodyPr>
          <a:lstStyle/>
          <a:p>
            <a:r>
              <a:rPr lang="en-US" dirty="0" smtClean="0"/>
              <a:t>© Jochem Tolsma 2020</a:t>
            </a:r>
            <a:endParaRPr lang="en-US" dirty="0"/>
          </a:p>
        </p:txBody>
      </p:sp>
      <p:sp>
        <p:nvSpPr>
          <p:cNvPr id="5" name="Rectangle 4"/>
          <p:cNvSpPr/>
          <p:nvPr/>
        </p:nvSpPr>
        <p:spPr>
          <a:xfrm>
            <a:off x="1090211" y="2750329"/>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026748" y="2747088"/>
            <a:ext cx="2092569" cy="1380392"/>
          </a:xfrm>
          <a:prstGeom prst="rect">
            <a:avLst/>
          </a:prstGeom>
          <a:solidFill>
            <a:schemeClr val="bg1"/>
          </a:solidFill>
          <a:ln w="57150">
            <a:solidFill>
              <a:schemeClr val="tx1">
                <a:lumMod val="65000"/>
                <a:lumOff val="35000"/>
              </a:schemeClr>
            </a:solidFill>
          </a:ln>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24978" y="3421626"/>
            <a:ext cx="5760000" cy="9832"/>
          </a:xfrm>
          <a:prstGeom prst="straightConnector1">
            <a:avLst/>
          </a:prstGeom>
          <a:ln w="38100">
            <a:solidFill>
              <a:schemeClr val="tx1">
                <a:lumMod val="95000"/>
                <a:lumOff val="5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2867" y="2830180"/>
            <a:ext cx="363794" cy="707886"/>
          </a:xfrm>
          <a:prstGeom prst="rect">
            <a:avLst/>
          </a:prstGeom>
          <a:noFill/>
        </p:spPr>
        <p:txBody>
          <a:bodyPr wrap="square" rtlCol="0">
            <a:spAutoFit/>
          </a:bodyPr>
          <a:lstStyle/>
          <a:p>
            <a:r>
              <a:rPr lang="en-US" sz="4000" b="1">
                <a:latin typeface="Britannic Bold" panose="020B0903060703020204" pitchFamily="34" charset="0"/>
              </a:rPr>
              <a:t>+</a:t>
            </a:r>
            <a:endParaRPr lang="en-US" sz="4000" b="1">
              <a:latin typeface="Britannic Bold" panose="020B0903060703020204" pitchFamily="34" charset="0"/>
            </a:endParaRPr>
          </a:p>
        </p:txBody>
      </p:sp>
      <p:sp>
        <p:nvSpPr>
          <p:cNvPr id="13" name="TextBox 12"/>
          <p:cNvSpPr txBox="1"/>
          <p:nvPr/>
        </p:nvSpPr>
        <p:spPr>
          <a:xfrm>
            <a:off x="1136044" y="3161515"/>
            <a:ext cx="2017552" cy="461665"/>
          </a:xfrm>
          <a:prstGeom prst="rect">
            <a:avLst/>
          </a:prstGeom>
          <a:noFill/>
        </p:spPr>
        <p:txBody>
          <a:bodyPr wrap="square" rtlCol="0">
            <a:spAutoFit/>
          </a:bodyPr>
          <a:lstStyle/>
          <a:p>
            <a:pPr algn="ctr"/>
            <a:r>
              <a:rPr lang="en-US" sz="2400" smtClean="0">
                <a:solidFill>
                  <a:srgbClr val="FF0000"/>
                </a:solidFill>
                <a:latin typeface="Britannic Bold" panose="020B0903060703020204" pitchFamily="34" charset="0"/>
              </a:rPr>
              <a:t>Education</a:t>
            </a:r>
            <a:endParaRPr lang="en-US" sz="2400">
              <a:solidFill>
                <a:srgbClr val="FF0000"/>
              </a:solidFill>
              <a:latin typeface="Britannic Bold" panose="020B0903060703020204" pitchFamily="34" charset="0"/>
            </a:endParaRPr>
          </a:p>
        </p:txBody>
      </p:sp>
      <p:sp>
        <p:nvSpPr>
          <p:cNvPr id="15" name="TextBox 14"/>
          <p:cNvSpPr txBox="1"/>
          <p:nvPr/>
        </p:nvSpPr>
        <p:spPr>
          <a:xfrm>
            <a:off x="9072581" y="2881408"/>
            <a:ext cx="2017552" cy="1107996"/>
          </a:xfrm>
          <a:prstGeom prst="rect">
            <a:avLst/>
          </a:prstGeom>
          <a:noFill/>
        </p:spPr>
        <p:txBody>
          <a:bodyPr wrap="square" rtlCol="0">
            <a:spAutoFit/>
          </a:bodyPr>
          <a:lstStyle/>
          <a:p>
            <a:pPr algn="ctr"/>
            <a:r>
              <a:rPr lang="en-US" sz="6600" smtClean="0">
                <a:latin typeface="Britannic Bold" panose="020B0903060703020204" pitchFamily="34" charset="0"/>
              </a:rPr>
              <a:t>Y</a:t>
            </a:r>
            <a:endParaRPr lang="en-US" sz="6600">
              <a:latin typeface="Britannic Bold" panose="020B0903060703020204" pitchFamily="34" charset="0"/>
            </a:endParaRPr>
          </a:p>
        </p:txBody>
      </p:sp>
    </p:spTree>
    <p:extLst>
      <p:ext uri="{BB962C8B-B14F-4D97-AF65-F5344CB8AC3E}">
        <p14:creationId xmlns:p14="http://schemas.microsoft.com/office/powerpoint/2010/main" val="2632951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F9434AC-D3EF-43F5-9499-AB087536477E}" vid="{84D9FD8C-4C06-4ED4-AAD8-5198395E6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1592</TotalTime>
  <Words>2580</Words>
  <Application>Microsoft Office PowerPoint</Application>
  <PresentationFormat>Widescreen</PresentationFormat>
  <Paragraphs>538</Paragraphs>
  <Slides>53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Britannic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Jochem Tolsma</dc:creator>
  <cp:lastModifiedBy>Jochem Tolsma</cp:lastModifiedBy>
  <cp:revision>43</cp:revision>
  <dcterms:created xsi:type="dcterms:W3CDTF">2020-12-04T08:08:04Z</dcterms:created>
  <dcterms:modified xsi:type="dcterms:W3CDTF">2021-01-18T13:26:13Z</dcterms:modified>
</cp:coreProperties>
</file>