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1</a:t>
            </a:r>
            <a:endParaRPr sz="38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2</a:t>
            </a:r>
            <a:endParaRPr sz="38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3</a:t>
            </a:r>
            <a:endParaRPr sz="38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4</a:t>
            </a:r>
            <a:endParaRPr sz="38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1</a:t>
            </a:r>
            <a:endParaRPr sz="4600">
              <a:solidFill>
                <a:srgbClr val="53535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2</a:t>
            </a:r>
            <a:endParaRPr sz="4600">
              <a:solidFill>
                <a:srgbClr val="53535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3</a:t>
            </a:r>
            <a:endParaRPr sz="4600">
              <a:solidFill>
                <a:srgbClr val="535353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4</a:t>
            </a:r>
            <a:endParaRPr sz="4600">
              <a:solidFill>
                <a:srgbClr val="535353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cap="all" sz="72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SIT / SRN </a:t>
            </a:r>
            <a:endParaRPr cap="all" sz="7200">
              <a:solidFill>
                <a:srgbClr val="535353"/>
              </a:solidFill>
            </a:endParaRPr>
          </a:p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ProjektPräsentation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355600" y="5569892"/>
            <a:ext cx="12293600" cy="42679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Vortragende: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		David Seemann					 Jochen Schwander</a:t>
            </a:r>
            <a:endParaRPr sz="38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		Marcel Math					  	 Phil-Patrick Kwiotek</a:t>
            </a:r>
            <a:endParaRPr sz="38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sp>
        <p:nvSpPr>
          <p:cNvPr id="114" name="Shape 114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15" name="Shape 115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118" name="Group 118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17" name="Shape 117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Desktop Client sendet D-H-Parameter, Desktop-Passwort &amp; Benutzername mit AES verschlüsselt und den mit dem Public-Key verschlüsselten AES-Key</a:t>
              </a:r>
            </a:p>
          </p:txBody>
        </p:sp>
        <p:pic>
          <p:nvPicPr>
            <p:cNvPr id="11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grpSp>
        <p:nvGrpSpPr>
          <p:cNvPr id="127" name="Group 127"/>
          <p:cNvGrpSpPr/>
          <p:nvPr/>
        </p:nvGrpSpPr>
        <p:grpSpPr>
          <a:xfrm>
            <a:off x="3003596" y="2365098"/>
            <a:ext cx="6389836" cy="1551613"/>
            <a:chOff x="0" y="-89765"/>
            <a:chExt cx="6389835" cy="1551612"/>
          </a:xfrm>
        </p:grpSpPr>
        <p:sp>
          <p:nvSpPr>
            <p:cNvPr id="119" name="Shape 119"/>
            <p:cNvSpPr/>
            <p:nvPr/>
          </p:nvSpPr>
          <p:spPr>
            <a:xfrm>
              <a:off x="3680114" y="207448"/>
              <a:ext cx="2305035" cy="1244692"/>
            </a:xfrm>
            <a:prstGeom prst="rect">
              <a:avLst/>
            </a:prstGeom>
            <a:solidFill>
              <a:srgbClr val="55F6FE"/>
            </a:solidFill>
            <a:ln w="25400" cap="flat">
              <a:solidFill>
                <a:srgbClr val="80878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207448"/>
              <a:ext cx="2798421" cy="1244692"/>
            </a:xfrm>
            <a:prstGeom prst="rect">
              <a:avLst/>
            </a:prstGeom>
            <a:solidFill>
              <a:srgbClr val="55F6FE"/>
            </a:solidFill>
            <a:ln w="25400" cap="flat">
              <a:solidFill>
                <a:srgbClr val="80878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49984" y="197799"/>
              <a:ext cx="2698452" cy="1263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535353"/>
                  </a:solidFill>
                </a:rPr>
                <a:t>D-H: g, p, A</a:t>
              </a:r>
              <a:endParaRPr sz="2500">
                <a:solidFill>
                  <a:srgbClr val="535353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535353"/>
                  </a:solidFill>
                </a:rPr>
                <a:t>Desktop-Passwort</a:t>
              </a:r>
              <a:endParaRPr sz="2500">
                <a:solidFill>
                  <a:srgbClr val="535353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500">
                  <a:solidFill>
                    <a:srgbClr val="535353"/>
                  </a:solidFill>
                </a:rPr>
                <a:t>Benutzername</a:t>
              </a:r>
            </a:p>
          </p:txBody>
        </p:sp>
        <p:pic>
          <p:nvPicPr>
            <p:cNvPr id="122" name="pasted-image-filtere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2249431" y="509743"/>
              <a:ext cx="1264048" cy="640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 rot="5400000">
              <a:off x="2603418" y="-303801"/>
              <a:ext cx="1231519" cy="1659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endParaRPr b="1" sz="2700">
                <a:solidFill>
                  <a:srgbClr val="535353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535353"/>
                  </a:solidFill>
                </a:rPr>
                <a:t>AES</a:t>
              </a:r>
              <a:endParaRPr b="1" sz="2700">
                <a:solidFill>
                  <a:srgbClr val="535353"/>
                </a:solidFill>
              </a:endParaRPr>
            </a:p>
          </p:txBody>
        </p:sp>
        <p:pic>
          <p:nvPicPr>
            <p:cNvPr id="124" name="pasted-image-filtered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5400000">
              <a:off x="5437732" y="509743"/>
              <a:ext cx="1264048" cy="640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pasted-image-filtered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3990803" y="610209"/>
              <a:ext cx="866379" cy="4389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" name="Shape 126"/>
            <p:cNvSpPr/>
            <p:nvPr/>
          </p:nvSpPr>
          <p:spPr>
            <a:xfrm>
              <a:off x="4845636" y="329356"/>
              <a:ext cx="963998" cy="100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535353"/>
                  </a:solidFill>
                </a:rPr>
                <a:t>AES</a:t>
              </a:r>
              <a:endParaRPr sz="2300">
                <a:solidFill>
                  <a:srgbClr val="535353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535353"/>
                  </a:solidFill>
                </a:rPr>
                <a:t>Key</a:t>
              </a:r>
            </a:p>
          </p:txBody>
        </p:sp>
      </p:grpSp>
      <p:sp>
        <p:nvSpPr>
          <p:cNvPr id="128" name="Shape 128"/>
          <p:cNvSpPr/>
          <p:nvPr/>
        </p:nvSpPr>
        <p:spPr>
          <a:xfrm rot="5400000">
            <a:off x="8783417" y="2171019"/>
            <a:ext cx="1231519" cy="1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b="1" sz="27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535353"/>
                </a:solidFill>
              </a:rPr>
              <a:t>RSA</a:t>
            </a:r>
            <a:endParaRPr b="1" sz="27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32" name="Shape 132"/>
          <p:cNvSpPr/>
          <p:nvPr/>
        </p:nvSpPr>
        <p:spPr>
          <a:xfrm>
            <a:off x="8950392" y="4442678"/>
            <a:ext cx="3917232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D-H: g, p, A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F8C94"/>
                </a:solidFill>
              </a:rPr>
              <a:t>Desktop-Passwort</a:t>
            </a:r>
            <a:endParaRPr b="1" sz="3600">
              <a:solidFill>
                <a:srgbClr val="5F8C94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Benutzername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entschlüsselt D-H-Parameter, Desktop-Passwort &amp; Benutzername</a:t>
              </a:r>
            </a:p>
          </p:txBody>
        </p:sp>
        <p:pic>
          <p:nvPicPr>
            <p:cNvPr id="133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pic>
        <p:nvPicPr>
          <p:cNvPr id="136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465461" y="4975285"/>
            <a:ext cx="1238251" cy="6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5606681" y="4666516"/>
            <a:ext cx="14711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Private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Key</a:t>
            </a:r>
          </a:p>
        </p:txBody>
      </p:sp>
      <p:pic>
        <p:nvPicPr>
          <p:cNvPr id="138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977182" y="5004026"/>
            <a:ext cx="1238251" cy="6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7361512" y="4695257"/>
            <a:ext cx="98494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AES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Key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43" name="Shape 143"/>
          <p:cNvSpPr/>
          <p:nvPr/>
        </p:nvSpPr>
        <p:spPr>
          <a:xfrm>
            <a:off x="3193670" y="2889448"/>
            <a:ext cx="681312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überprüfe: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EB3D44"/>
                </a:solidFill>
              </a:rPr>
              <a:t>x</a:t>
            </a:r>
            <a:r>
              <a:rPr sz="3600">
                <a:solidFill>
                  <a:srgbClr val="535353"/>
                </a:solidFill>
              </a:rPr>
              <a:t> ?= </a:t>
            </a:r>
            <a:r>
              <a:rPr b="1" sz="3600">
                <a:solidFill>
                  <a:srgbClr val="535353"/>
                </a:solidFill>
              </a:rPr>
              <a:t>h( </a:t>
            </a:r>
            <a:r>
              <a:rPr b="1" sz="3600">
                <a:solidFill>
                  <a:srgbClr val="5F8C94"/>
                </a:solidFill>
              </a:rPr>
              <a:t>Desktop-Passwort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b="1" sz="3600">
                <a:solidFill>
                  <a:srgbClr val="EB3D44"/>
                </a:solidFill>
              </a:rPr>
              <a:t>Salt </a:t>
            </a:r>
            <a:r>
              <a:rPr b="1" sz="3600">
                <a:solidFill>
                  <a:srgbClr val="535353"/>
                </a:solidFill>
              </a:rPr>
              <a:t>)</a:t>
            </a:r>
          </a:p>
        </p:txBody>
      </p:sp>
      <p:grpSp>
        <p:nvGrpSpPr>
          <p:cNvPr id="146" name="Group 146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Sever holt sich Benutzerdaten aus der Datenbank und hinterlegt diese für später.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überprüft ob Hash von Desktop-Passwort dem Datenbankeintrag für diesen User übereinstimmt</a:t>
              </a:r>
            </a:p>
          </p:txBody>
        </p:sp>
        <p:pic>
          <p:nvPicPr>
            <p:cNvPr id="144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47" name="Shape 147"/>
          <p:cNvSpPr/>
          <p:nvPr/>
        </p:nvSpPr>
        <p:spPr>
          <a:xfrm>
            <a:off x="587523" y="4718943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148" name="Shape 148"/>
          <p:cNvSpPr/>
          <p:nvPr/>
        </p:nvSpPr>
        <p:spPr>
          <a:xfrm>
            <a:off x="2970349" y="4390947"/>
            <a:ext cx="8589331" cy="185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0">
            <a:solidFill>
              <a:srgbClr val="5A5F5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9" name="Shape 149"/>
          <p:cNvSpPr/>
          <p:nvPr/>
        </p:nvSpPr>
        <p:spPr>
          <a:xfrm>
            <a:off x="11556464" y="4374673"/>
            <a:ext cx="1" cy="171450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0" name="Shape 150"/>
          <p:cNvSpPr/>
          <p:nvPr/>
        </p:nvSpPr>
        <p:spPr>
          <a:xfrm>
            <a:off x="2934228" y="4514849"/>
            <a:ext cx="8583117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Desktop-Passwort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Salt </a:t>
            </a:r>
            <a:r>
              <a:rPr b="1" sz="3600">
                <a:solidFill>
                  <a:srgbClr val="535353"/>
                </a:solidFill>
              </a:rPr>
              <a:t>) </a:t>
            </a:r>
            <a:r>
              <a:rPr sz="3600">
                <a:solidFill>
                  <a:srgbClr val="535353"/>
                </a:solidFill>
              </a:rPr>
              <a:t>=</a:t>
            </a:r>
            <a:r>
              <a:rPr b="1" sz="3600">
                <a:solidFill>
                  <a:srgbClr val="535353"/>
                </a:solidFill>
              </a:rPr>
              <a:t> </a:t>
            </a:r>
            <a:r>
              <a:rPr b="1" sz="3600">
                <a:solidFill>
                  <a:srgbClr val="EB3D44"/>
                </a:solidFill>
              </a:rPr>
              <a:t>x</a:t>
            </a:r>
            <a:r>
              <a:rPr b="1" sz="3600">
                <a:solidFill>
                  <a:srgbClr val="535353"/>
                </a:solidFill>
              </a:rPr>
              <a:t>	   		</a:t>
            </a:r>
            <a:r>
              <a:rPr b="1" sz="3600">
                <a:solidFill>
                  <a:srgbClr val="EB3D44"/>
                </a:solidFill>
              </a:rPr>
              <a:t>Salt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setzt Diffie-Hellman-Schlüsselaustausch fort und sendet Desktop Client sein B</a:t>
              </a:r>
            </a:p>
          </p:txBody>
        </p:sp>
        <p:pic>
          <p:nvPicPr>
            <p:cNvPr id="154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57" name="Shape 157"/>
          <p:cNvSpPr/>
          <p:nvPr/>
        </p:nvSpPr>
        <p:spPr>
          <a:xfrm>
            <a:off x="9808763" y="4415408"/>
            <a:ext cx="2710831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 = g</a:t>
            </a:r>
            <a:r>
              <a:rPr baseline="31999" sz="3600">
                <a:solidFill>
                  <a:srgbClr val="535353"/>
                </a:solidFill>
              </a:rPr>
              <a:t>b</a:t>
            </a:r>
            <a:r>
              <a:rPr sz="3600">
                <a:solidFill>
                  <a:srgbClr val="535353"/>
                </a:solidFill>
              </a:rPr>
              <a:t> mod 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59" name="Shape 159"/>
          <p:cNvSpPr/>
          <p:nvPr/>
        </p:nvSpPr>
        <p:spPr>
          <a:xfrm>
            <a:off x="6128469" y="3378238"/>
            <a:ext cx="3569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65" name="Shape 165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&amp; Desktop Client berechnen </a:t>
              </a:r>
              <a:r>
                <a:rPr b="1" sz="3600">
                  <a:solidFill>
                    <a:srgbClr val="535353"/>
                  </a:solidFill>
                </a:rPr>
                <a:t>K</a:t>
              </a:r>
              <a:r>
                <a:rPr sz="3600">
                  <a:solidFill>
                    <a:srgbClr val="535353"/>
                  </a:solidFill>
                </a:rPr>
                <a:t>, der geheime Schlüssel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&amp; Desktop Client starten AES-verschlüsselten Stream.</a:t>
              </a:r>
              <a:br>
                <a:rPr sz="3600">
                  <a:solidFill>
                    <a:srgbClr val="535353"/>
                  </a:solidFill>
                </a:rPr>
              </a:br>
              <a:r>
                <a:rPr b="1" sz="3600">
                  <a:solidFill>
                    <a:srgbClr val="535353"/>
                  </a:solidFill>
                </a:rPr>
                <a:t>K </a:t>
              </a:r>
              <a:r>
                <a:rPr sz="3600">
                  <a:solidFill>
                    <a:srgbClr val="535353"/>
                  </a:solidFill>
                </a:rPr>
                <a:t>dient dabei als geheimer Schlüssel.</a:t>
              </a:r>
            </a:p>
          </p:txBody>
        </p:sp>
        <p:pic>
          <p:nvPicPr>
            <p:cNvPr id="164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67" name="Shape 167"/>
          <p:cNvSpPr/>
          <p:nvPr/>
        </p:nvSpPr>
        <p:spPr>
          <a:xfrm>
            <a:off x="8662975" y="4650358"/>
            <a:ext cx="3846464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K</a:t>
            </a:r>
            <a:r>
              <a:rPr sz="3600">
                <a:solidFill>
                  <a:srgbClr val="535353"/>
                </a:solidFill>
              </a:rPr>
              <a:t> = A</a:t>
            </a:r>
            <a:r>
              <a:rPr baseline="31999" sz="3600">
                <a:solidFill>
                  <a:srgbClr val="535353"/>
                </a:solidFill>
              </a:rPr>
              <a:t>b</a:t>
            </a:r>
            <a:r>
              <a:rPr sz="3600">
                <a:solidFill>
                  <a:srgbClr val="535353"/>
                </a:solidFill>
              </a:rPr>
              <a:t> mod 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new Stream(AES,</a:t>
            </a:r>
            <a:r>
              <a:rPr b="1" sz="3600">
                <a:solidFill>
                  <a:srgbClr val="535353"/>
                </a:solidFill>
              </a:rPr>
              <a:t>K</a:t>
            </a:r>
            <a:r>
              <a:rPr sz="3600">
                <a:solidFill>
                  <a:srgbClr val="535353"/>
                </a:solidFill>
              </a:rPr>
              <a:t>)</a:t>
            </a:r>
            <a:endParaRPr sz="3600">
              <a:solidFill>
                <a:srgbClr val="535353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69" name="Shape 169"/>
          <p:cNvSpPr/>
          <p:nvPr/>
        </p:nvSpPr>
        <p:spPr>
          <a:xfrm>
            <a:off x="458193" y="4650358"/>
            <a:ext cx="3846464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K</a:t>
            </a:r>
            <a:r>
              <a:rPr sz="3600">
                <a:solidFill>
                  <a:srgbClr val="535353"/>
                </a:solidFill>
              </a:rPr>
              <a:t> = B</a:t>
            </a:r>
            <a:r>
              <a:rPr baseline="31999" sz="3600">
                <a:solidFill>
                  <a:srgbClr val="535353"/>
                </a:solidFill>
              </a:rPr>
              <a:t>a</a:t>
            </a:r>
            <a:r>
              <a:rPr sz="3600">
                <a:solidFill>
                  <a:srgbClr val="535353"/>
                </a:solidFill>
              </a:rPr>
              <a:t> mod 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new Stream(AES,</a:t>
            </a:r>
            <a:r>
              <a:rPr b="1" sz="3600">
                <a:solidFill>
                  <a:srgbClr val="535353"/>
                </a:solidFill>
              </a:rPr>
              <a:t>K</a:t>
            </a:r>
            <a:r>
              <a:rPr sz="3600">
                <a:solidFill>
                  <a:srgbClr val="535353"/>
                </a:solidFill>
              </a:rPr>
              <a:t>)</a:t>
            </a:r>
            <a:endParaRPr sz="3600">
              <a:solidFill>
                <a:srgbClr val="535353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1" name="Shape 171"/>
          <p:cNvSpPr/>
          <p:nvPr/>
        </p:nvSpPr>
        <p:spPr>
          <a:xfrm>
            <a:off x="5442334" y="3360397"/>
            <a:ext cx="227238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3600"/>
              <a:t>AES-Stream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berechnet One Time Password (OTP) und schickt es zusammen mit dem Salt aus der Datenbank an den Desktop Client</a:t>
              </a:r>
            </a:p>
          </p:txBody>
        </p:sp>
        <p:pic>
          <p:nvPicPr>
            <p:cNvPr id="175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78" name="Shape 178"/>
          <p:cNvSpPr/>
          <p:nvPr/>
        </p:nvSpPr>
        <p:spPr>
          <a:xfrm>
            <a:off x="10932033" y="4682558"/>
            <a:ext cx="107848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OTP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EB3D44"/>
                </a:solidFill>
              </a:rPr>
              <a:t>Salt</a:t>
            </a:r>
          </a:p>
        </p:txBody>
      </p:sp>
      <p:sp>
        <p:nvSpPr>
          <p:cNvPr id="179" name="Shape 179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180" name="Shape 180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>
            <a:off x="4895837" y="3327134"/>
            <a:ext cx="30896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/>
              <a:t>AES( OTP,  </a:t>
            </a:r>
            <a:r>
              <a:rPr b="1" sz="3600">
                <a:solidFill>
                  <a:srgbClr val="EB3D44"/>
                </a:solidFill>
              </a:rPr>
              <a:t>Salt</a:t>
            </a:r>
            <a:r>
              <a:rPr sz="3600"/>
              <a:t>)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86" name="Shape 186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Desktop Client zeigt Benutzer OTP &amp; Salt an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</a:t>
              </a:r>
              <a:r>
                <a:rPr b="1" sz="3600">
                  <a:solidFill>
                    <a:srgbClr val="535353"/>
                  </a:solidFill>
                </a:rPr>
                <a:t>Benutzer</a:t>
              </a:r>
              <a:r>
                <a:rPr sz="3600">
                  <a:solidFill>
                    <a:srgbClr val="535353"/>
                  </a:solidFill>
                </a:rPr>
                <a:t> fügt OTP &amp; Salt im Web Client ein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</a:t>
              </a:r>
              <a:r>
                <a:rPr b="1" sz="3600">
                  <a:solidFill>
                    <a:srgbClr val="535353"/>
                  </a:solidFill>
                </a:rPr>
                <a:t>Benutzer</a:t>
              </a:r>
              <a:r>
                <a:rPr sz="3600">
                  <a:solidFill>
                    <a:srgbClr val="535353"/>
                  </a:solidFill>
                </a:rPr>
                <a:t> gibt zusätzlich sein Web-Passwort und seinen Benutzernamen ein</a:t>
              </a:r>
            </a:p>
          </p:txBody>
        </p:sp>
        <p:pic>
          <p:nvPicPr>
            <p:cNvPr id="185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88" name="Shape 188"/>
          <p:cNvSpPr/>
          <p:nvPr/>
        </p:nvSpPr>
        <p:spPr>
          <a:xfrm>
            <a:off x="105270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Web Client</a:t>
            </a:r>
          </a:p>
        </p:txBody>
      </p:sp>
      <p:pic>
        <p:nvPicPr>
          <p:cNvPr id="189" name="Us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4731" y="2376487"/>
            <a:ext cx="1802062" cy="180206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1" name="Shape 191"/>
          <p:cNvSpPr/>
          <p:nvPr/>
        </p:nvSpPr>
        <p:spPr>
          <a:xfrm>
            <a:off x="2993007" y="2902148"/>
            <a:ext cx="701878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/>
              <a:t>OTP 						Web-Passwort</a:t>
            </a:r>
            <a:endParaRPr sz="360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/>
              <a:t>Salt						Benutzernamen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962336" y="3149798"/>
            <a:ext cx="70801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/>
              <a:t>h (</a:t>
            </a:r>
            <a:r>
              <a:rPr sz="3600"/>
              <a:t> </a:t>
            </a:r>
            <a:r>
              <a:rPr b="1" sz="3600"/>
              <a:t>h ( </a:t>
            </a:r>
            <a:r>
              <a:rPr sz="3600"/>
              <a:t>Web-Passwort</a:t>
            </a:r>
            <a:r>
              <a:rPr b="1" sz="3600"/>
              <a:t> + </a:t>
            </a:r>
            <a:r>
              <a:rPr sz="3600"/>
              <a:t>Salt</a:t>
            </a:r>
            <a:r>
              <a:rPr b="1" sz="3600"/>
              <a:t> ) + </a:t>
            </a:r>
            <a:r>
              <a:rPr sz="3600"/>
              <a:t>OTP</a:t>
            </a:r>
            <a:r>
              <a:rPr b="1" sz="3600"/>
              <a:t>)</a:t>
            </a:r>
          </a:p>
        </p:txBody>
      </p:sp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Web Client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97" name="Shape 197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Web Client berechnet den Hash aus dem Web-Passwort und dem Salt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Web Client berechnet den Hash davon und dem OTP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Web Client sendet diesen Hash an den Server</a:t>
              </a:r>
            </a:p>
          </p:txBody>
        </p:sp>
        <p:pic>
          <p:nvPicPr>
            <p:cNvPr id="19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99" name="Shape 199"/>
          <p:cNvSpPr/>
          <p:nvPr/>
        </p:nvSpPr>
        <p:spPr>
          <a:xfrm>
            <a:off x="105270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pic>
        <p:nvPicPr>
          <p:cNvPr id="200" name="User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722" y="1251546"/>
            <a:ext cx="1312417" cy="131241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205" name="Shape 205"/>
          <p:cNvSpPr/>
          <p:nvPr/>
        </p:nvSpPr>
        <p:spPr>
          <a:xfrm>
            <a:off x="2221350" y="2616398"/>
            <a:ext cx="7265641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überprüfe: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b="1" sz="3600">
                <a:solidFill>
                  <a:srgbClr val="EB3D44"/>
                </a:solidFill>
              </a:rPr>
              <a:t>x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OTP</a:t>
            </a:r>
            <a:r>
              <a:rPr b="1" sz="3600">
                <a:solidFill>
                  <a:srgbClr val="535353"/>
                </a:solidFill>
              </a:rPr>
              <a:t>) </a:t>
            </a:r>
            <a:r>
              <a:rPr sz="3600">
                <a:solidFill>
                  <a:srgbClr val="535353"/>
                </a:solidFill>
              </a:rPr>
              <a:t>?= 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F8C94"/>
                </a:solidFill>
              </a:rPr>
              <a:t>h( h( Web-Passwort + Salt ) + OTP)</a:t>
            </a:r>
          </a:p>
        </p:txBody>
      </p:sp>
      <p:grpSp>
        <p:nvGrpSpPr>
          <p:cNvPr id="208" name="Group 208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207" name="Shape 207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Server vergleicht den Hash mit dem Hash aus Datenbank und OTP</a:t>
              </a:r>
            </a:p>
          </p:txBody>
        </p:sp>
        <p:pic>
          <p:nvPicPr>
            <p:cNvPr id="20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209" name="Shape 209"/>
          <p:cNvSpPr/>
          <p:nvPr/>
        </p:nvSpPr>
        <p:spPr>
          <a:xfrm>
            <a:off x="587523" y="4718943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210" name="Shape 210"/>
          <p:cNvSpPr/>
          <p:nvPr/>
        </p:nvSpPr>
        <p:spPr>
          <a:xfrm>
            <a:off x="2970349" y="4390947"/>
            <a:ext cx="8589331" cy="185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0">
            <a:solidFill>
              <a:srgbClr val="5A5F5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1" name="Shape 211"/>
          <p:cNvSpPr/>
          <p:nvPr/>
        </p:nvSpPr>
        <p:spPr>
          <a:xfrm>
            <a:off x="11556464" y="4374673"/>
            <a:ext cx="1" cy="171450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2" name="Shape 212"/>
          <p:cNvSpPr/>
          <p:nvPr/>
        </p:nvSpPr>
        <p:spPr>
          <a:xfrm>
            <a:off x="2934228" y="4514849"/>
            <a:ext cx="7998917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Web-Passwort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Salt </a:t>
            </a:r>
            <a:r>
              <a:rPr b="1" sz="3600">
                <a:solidFill>
                  <a:srgbClr val="535353"/>
                </a:solidFill>
              </a:rPr>
              <a:t>) </a:t>
            </a:r>
            <a:r>
              <a:rPr sz="3600">
                <a:solidFill>
                  <a:srgbClr val="535353"/>
                </a:solidFill>
              </a:rPr>
              <a:t>=</a:t>
            </a:r>
            <a:r>
              <a:rPr b="1" sz="3600">
                <a:solidFill>
                  <a:srgbClr val="535353"/>
                </a:solidFill>
              </a:rPr>
              <a:t> </a:t>
            </a:r>
            <a:r>
              <a:rPr b="1" sz="3600">
                <a:solidFill>
                  <a:srgbClr val="EB3D44"/>
                </a:solidFill>
              </a:rPr>
              <a:t>x</a:t>
            </a:r>
            <a:r>
              <a:rPr b="1" sz="3600">
                <a:solidFill>
                  <a:srgbClr val="535353"/>
                </a:solidFill>
              </a:rPr>
              <a:t>			</a:t>
            </a:r>
            <a:r>
              <a:rPr b="1" sz="3600">
                <a:solidFill>
                  <a:srgbClr val="EB3D44"/>
                </a:solidFill>
              </a:rPr>
              <a:t>Salt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2584499" y="1453689"/>
            <a:ext cx="7835802" cy="582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Der Benutzer ist vollständig authentifiziert!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7200">
                <a:solidFill>
                  <a:srgbClr val="535353"/>
                </a:solidFill>
              </a:rPr>
              <a:t>Gliederung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Verschlüsselung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Registrierung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Login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Sicherheitsvorkehrungen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Live Demo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Sicherheitsvorkehrungen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4672186" y="888999"/>
            <a:ext cx="395272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Man In The Middle</a:t>
            </a:r>
            <a:endParaRPr b="1" sz="3600">
              <a:solidFill>
                <a:srgbClr val="535353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73881" y="4032249"/>
            <a:ext cx="12549337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Ein </a:t>
            </a:r>
            <a:r>
              <a:rPr b="1" sz="3600">
                <a:solidFill>
                  <a:srgbClr val="535353"/>
                </a:solidFill>
              </a:rPr>
              <a:t>Man in the Middle Angriff</a:t>
            </a:r>
            <a:r>
              <a:rPr sz="3600">
                <a:solidFill>
                  <a:srgbClr val="535353"/>
                </a:solidFill>
              </a:rPr>
              <a:t> ist nur möglich, wenn der Public-Key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des Servers ausgetauscht wird oder der Private-Key des Servers kompromittiert ist.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Sicherheitsvorkehrungen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2904" y="888999"/>
            <a:ext cx="26340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Brute Force</a:t>
            </a:r>
            <a:endParaRPr b="1" sz="3600">
              <a:solidFill>
                <a:srgbClr val="535353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66737" y="3511549"/>
            <a:ext cx="12386370" cy="273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Brute Force Angriffe</a:t>
            </a:r>
            <a:r>
              <a:rPr sz="3600">
                <a:solidFill>
                  <a:srgbClr val="535353"/>
                </a:solidFill>
              </a:rPr>
              <a:t> sind nicht möglich, da der Server nur je 3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Login-Versuche zulässt und danach der User sperrt.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Der User muss danach z.B. über Telefon / den Postweg neu aktiviert werden.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Sicherheitsvorkehrungen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5010137" y="888999"/>
            <a:ext cx="298452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SQL Injection</a:t>
            </a:r>
            <a:endParaRPr b="1" sz="3600">
              <a:solidFill>
                <a:srgbClr val="535353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96477" y="4032249"/>
            <a:ext cx="1241184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SQL Injections </a:t>
            </a:r>
            <a:r>
              <a:rPr sz="3600">
                <a:solidFill>
                  <a:srgbClr val="535353"/>
                </a:solidFill>
              </a:rPr>
              <a:t>werden durch Prepared Statements und Whitelisting unterbunden.</a:t>
            </a: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Sicherheitsvorkehrungen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513535" y="888999"/>
            <a:ext cx="39777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OneTimePasswort</a:t>
            </a:r>
            <a:endParaRPr b="1" sz="3600">
              <a:solidFill>
                <a:srgbClr val="535353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96477" y="3771899"/>
            <a:ext cx="12411846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Das </a:t>
            </a:r>
            <a:r>
              <a:rPr b="1" sz="3600">
                <a:solidFill>
                  <a:srgbClr val="535353"/>
                </a:solidFill>
              </a:rPr>
              <a:t>OTP</a:t>
            </a:r>
            <a:r>
              <a:rPr sz="3600">
                <a:solidFill>
                  <a:srgbClr val="535353"/>
                </a:solidFill>
              </a:rPr>
              <a:t> ist nur </a:t>
            </a:r>
            <a:r>
              <a:rPr b="1" sz="3600">
                <a:solidFill>
                  <a:srgbClr val="535353"/>
                </a:solidFill>
              </a:rPr>
              <a:t>einmal</a:t>
            </a:r>
            <a:r>
              <a:rPr sz="3600">
                <a:solidFill>
                  <a:srgbClr val="535353"/>
                </a:solidFill>
              </a:rPr>
              <a:t> gültig und verfällt nach 5 Minuten. 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Außerdem sorgt der Hash des Web-Passwortes mit dem OTP dafür, dass das übertragene Web-Passwort immer einmalig über die unsichere Leitung </a:t>
            </a:r>
            <a:r>
              <a:rPr i="1" sz="3600">
                <a:solidFill>
                  <a:srgbClr val="535353"/>
                </a:solidFill>
              </a:rPr>
              <a:t>(Web-Client zu Server)</a:t>
            </a:r>
            <a:r>
              <a:rPr sz="3600">
                <a:solidFill>
                  <a:srgbClr val="535353"/>
                </a:solidFill>
              </a:rPr>
              <a:t> geschickt wird.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Live Demo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 rot="5400000">
            <a:off x="8401435" y="4491587"/>
            <a:ext cx="770426" cy="770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455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3832940" y="4565650"/>
            <a:ext cx="44659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nun folgt die Live Demo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Verschlüsselung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355600" y="1727200"/>
            <a:ext cx="12293600" cy="6299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Hash SHA-512 mit 1000 Iterationen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RSA mit 4096 Bit </a:t>
            </a:r>
            <a:br>
              <a:rPr sz="4600">
                <a:solidFill>
                  <a:srgbClr val="535353"/>
                </a:solidFill>
              </a:rPr>
            </a:br>
            <a:r>
              <a:rPr sz="4600">
                <a:solidFill>
                  <a:srgbClr val="535353"/>
                </a:solidFill>
              </a:rPr>
              <a:t>&amp; AES im CBC-Modus mit 256 Bit Schlüssel</a:t>
            </a:r>
            <a:endParaRPr sz="4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Stromchiffre: AES im CFB-Modus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659625" y="4761664"/>
            <a:ext cx="3033958" cy="1638301"/>
          </a:xfrm>
          <a:prstGeom prst="rect">
            <a:avLst/>
          </a:prstGeom>
          <a:solidFill>
            <a:srgbClr val="55F6FE"/>
          </a:solidFill>
          <a:ln w="25400">
            <a:solidFill>
              <a:srgbClr val="808785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2" name="Shape 42"/>
          <p:cNvSpPr/>
          <p:nvPr/>
        </p:nvSpPr>
        <p:spPr>
          <a:xfrm>
            <a:off x="537944" y="4761664"/>
            <a:ext cx="3683367" cy="1638301"/>
          </a:xfrm>
          <a:prstGeom prst="rect">
            <a:avLst/>
          </a:prstGeom>
          <a:solidFill>
            <a:srgbClr val="55F6FE"/>
          </a:solidFill>
          <a:ln w="25400">
            <a:solidFill>
              <a:srgbClr val="808785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Registrierung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sp>
        <p:nvSpPr>
          <p:cNvPr id="45" name="Shape 45"/>
          <p:cNvSpPr/>
          <p:nvPr/>
        </p:nvSpPr>
        <p:spPr>
          <a:xfrm>
            <a:off x="603735" y="4748964"/>
            <a:ext cx="355178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Benutzername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Desktop-Passwort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Web-Passwort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Desktop Client wählt Username und Passwörter und verschlüsselt diese mit AES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AES-Schlüssel wird mit RSA verschlüsselt</a:t>
              </a:r>
            </a:p>
          </p:txBody>
        </p:sp>
        <p:pic>
          <p:nvPicPr>
            <p:cNvPr id="46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pic>
        <p:nvPicPr>
          <p:cNvPr id="49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3498769" y="5159531"/>
            <a:ext cx="1663701" cy="842567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4464524" y="4488614"/>
            <a:ext cx="162096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encrypt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AES</a:t>
            </a:r>
            <a:endParaRPr sz="3600">
              <a:solidFill>
                <a:srgbClr val="535353"/>
              </a:solidFill>
            </a:endParaRPr>
          </a:p>
        </p:txBody>
      </p:sp>
      <p:pic>
        <p:nvPicPr>
          <p:cNvPr id="51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9973110" y="5159531"/>
            <a:ext cx="1663701" cy="84256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858304" y="4488614"/>
            <a:ext cx="162096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encrypt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RSA</a:t>
            </a:r>
            <a:endParaRPr sz="3600">
              <a:solidFill>
                <a:srgbClr val="535353"/>
              </a:solidFill>
            </a:endParaRPr>
          </a:p>
        </p:txBody>
      </p:sp>
      <p:pic>
        <p:nvPicPr>
          <p:cNvPr id="53" name="pasted-image-filtered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8068298" y="5292088"/>
            <a:ext cx="1140620" cy="57745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9344993" y="5009314"/>
            <a:ext cx="98494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AES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Key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Registrierung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sp>
        <p:nvSpPr>
          <p:cNvPr id="58" name="Shape 58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59" name="Shape 59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/>
          </a:p>
        </p:txBody>
      </p:sp>
      <p:grpSp>
        <p:nvGrpSpPr>
          <p:cNvPr id="62" name="Group 62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Desktop Client sendet Passwörter &amp; Benutzername </a:t>
              </a:r>
              <a:br>
                <a:rPr sz="3600">
                  <a:solidFill>
                    <a:srgbClr val="535353"/>
                  </a:solidFill>
                </a:rPr>
              </a:br>
              <a:r>
                <a:rPr sz="3600">
                  <a:solidFill>
                    <a:srgbClr val="535353"/>
                  </a:solidFill>
                </a:rPr>
                <a:t>mit Public-Key verschlüsselt an Server</a:t>
              </a:r>
            </a:p>
          </p:txBody>
        </p:sp>
        <p:pic>
          <p:nvPicPr>
            <p:cNvPr id="60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grpSp>
        <p:nvGrpSpPr>
          <p:cNvPr id="71" name="Group 71"/>
          <p:cNvGrpSpPr/>
          <p:nvPr/>
        </p:nvGrpSpPr>
        <p:grpSpPr>
          <a:xfrm>
            <a:off x="3003596" y="2365098"/>
            <a:ext cx="6389836" cy="1551613"/>
            <a:chOff x="0" y="-89765"/>
            <a:chExt cx="6389835" cy="1551612"/>
          </a:xfrm>
        </p:grpSpPr>
        <p:sp>
          <p:nvSpPr>
            <p:cNvPr id="63" name="Shape 63"/>
            <p:cNvSpPr/>
            <p:nvPr/>
          </p:nvSpPr>
          <p:spPr>
            <a:xfrm>
              <a:off x="3680114" y="207448"/>
              <a:ext cx="2305035" cy="1244692"/>
            </a:xfrm>
            <a:prstGeom prst="rect">
              <a:avLst/>
            </a:prstGeom>
            <a:solidFill>
              <a:srgbClr val="55F6FE"/>
            </a:solidFill>
            <a:ln w="25400" cap="flat">
              <a:solidFill>
                <a:srgbClr val="80878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207448"/>
              <a:ext cx="2798421" cy="1244692"/>
            </a:xfrm>
            <a:prstGeom prst="rect">
              <a:avLst/>
            </a:prstGeom>
            <a:solidFill>
              <a:srgbClr val="55F6FE"/>
            </a:solidFill>
            <a:ln w="25400" cap="flat">
              <a:solidFill>
                <a:srgbClr val="808785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49984" y="197799"/>
              <a:ext cx="2698452" cy="1263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535353"/>
                  </a:solidFill>
                </a:rPr>
                <a:t>Benutzername</a:t>
              </a:r>
              <a:endParaRPr sz="2400">
                <a:solidFill>
                  <a:srgbClr val="535353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535353"/>
                  </a:solidFill>
                </a:rPr>
                <a:t>Desktop-Passwort</a:t>
              </a:r>
              <a:endParaRPr sz="2400">
                <a:solidFill>
                  <a:srgbClr val="535353"/>
                </a:solidFill>
              </a:endParaRP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535353"/>
                  </a:solidFill>
                </a:rPr>
                <a:t>Web-Passwort</a:t>
              </a:r>
            </a:p>
          </p:txBody>
        </p:sp>
        <p:pic>
          <p:nvPicPr>
            <p:cNvPr id="66" name="pasted-image-filtere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2249431" y="509743"/>
              <a:ext cx="1264048" cy="640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Shape 67"/>
            <p:cNvSpPr/>
            <p:nvPr/>
          </p:nvSpPr>
          <p:spPr>
            <a:xfrm rot="5400000">
              <a:off x="2603418" y="-303801"/>
              <a:ext cx="1231519" cy="1659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endParaRPr b="1" sz="2700">
                <a:solidFill>
                  <a:srgbClr val="535353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b="1" sz="2700">
                  <a:solidFill>
                    <a:srgbClr val="535353"/>
                  </a:solidFill>
                </a:rPr>
                <a:t>AES</a:t>
              </a:r>
              <a:endParaRPr b="1" sz="2700">
                <a:solidFill>
                  <a:srgbClr val="535353"/>
                </a:solidFill>
              </a:endParaRPr>
            </a:p>
          </p:txBody>
        </p:sp>
        <p:pic>
          <p:nvPicPr>
            <p:cNvPr id="68" name="pasted-image-filtered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5400000">
              <a:off x="5437732" y="509743"/>
              <a:ext cx="1264048" cy="6401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pasted-image-filtered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0800000">
              <a:off x="3990803" y="610209"/>
              <a:ext cx="866379" cy="4389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0" name="Shape 70"/>
            <p:cNvSpPr/>
            <p:nvPr/>
          </p:nvSpPr>
          <p:spPr>
            <a:xfrm>
              <a:off x="4845636" y="329356"/>
              <a:ext cx="963998" cy="100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535353"/>
                  </a:solidFill>
                </a:rPr>
                <a:t>AES</a:t>
              </a:r>
              <a:endParaRPr sz="2300">
                <a:solidFill>
                  <a:srgbClr val="535353"/>
                </a:solidFill>
              </a:endParaRPr>
            </a:p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300">
                  <a:solidFill>
                    <a:srgbClr val="535353"/>
                  </a:solidFill>
                </a:rPr>
                <a:t>Key</a:t>
              </a:r>
            </a:p>
          </p:txBody>
        </p:sp>
      </p:grpSp>
      <p:sp>
        <p:nvSpPr>
          <p:cNvPr id="72" name="Shape 72"/>
          <p:cNvSpPr/>
          <p:nvPr/>
        </p:nvSpPr>
        <p:spPr>
          <a:xfrm rot="5400000">
            <a:off x="8783417" y="2171019"/>
            <a:ext cx="1231519" cy="1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b="1" sz="27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2700">
                <a:solidFill>
                  <a:srgbClr val="535353"/>
                </a:solidFill>
              </a:rPr>
              <a:t>RSA</a:t>
            </a:r>
            <a:endParaRPr b="1" sz="27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Registrierung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sp>
        <p:nvSpPr>
          <p:cNvPr id="76" name="Shape 76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sp>
        <p:nvSpPr>
          <p:cNvPr id="77" name="Shape 77"/>
          <p:cNvSpPr/>
          <p:nvPr/>
        </p:nvSpPr>
        <p:spPr>
          <a:xfrm>
            <a:off x="8950392" y="4455378"/>
            <a:ext cx="355178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Benutzername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Desktop-Passwort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Web-Passwort</a:t>
            </a:r>
          </a:p>
        </p:txBody>
      </p:sp>
      <p:pic>
        <p:nvPicPr>
          <p:cNvPr id="78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465461" y="4975285"/>
            <a:ext cx="1238251" cy="6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5606681" y="4666516"/>
            <a:ext cx="147116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Private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Key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entschlüsselt Benutzername und Passwörter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prüft ob Benutzername noch verfügbar ist</a:t>
              </a:r>
            </a:p>
          </p:txBody>
        </p:sp>
        <p:pic>
          <p:nvPicPr>
            <p:cNvPr id="80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83" name="Shape 83"/>
          <p:cNvSpPr/>
          <p:nvPr/>
        </p:nvSpPr>
        <p:spPr>
          <a:xfrm flipV="1">
            <a:off x="2938024" y="4149923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prstDash val="sysDot"/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>
            <a:off x="3595712" y="3369101"/>
            <a:ext cx="59284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(Benutzername existiert bereits)</a:t>
            </a:r>
          </a:p>
        </p:txBody>
      </p:sp>
      <p:pic>
        <p:nvPicPr>
          <p:cNvPr id="85" name="pasted-image-filtered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7977182" y="5004026"/>
            <a:ext cx="1238251" cy="627063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7361512" y="4695257"/>
            <a:ext cx="984946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AES</a:t>
            </a:r>
            <a:endParaRPr sz="360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Key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Registrierung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generiert Salt</a:t>
              </a:r>
              <a:endParaRPr sz="3600">
                <a:solidFill>
                  <a:srgbClr val="535353"/>
                </a:solidFill>
              </a:endParaRPr>
            </a:p>
            <a:p>
              <a:pPr lvl="0" marL="407504" indent="-407504" algn="l">
                <a:buClr>
                  <a:srgbClr val="535353"/>
                </a:buClr>
                <a:buSzPct val="82000"/>
                <a:buChar char="•"/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erstellt Salted-Hash von Passwörtern</a:t>
              </a:r>
            </a:p>
          </p:txBody>
        </p:sp>
        <p:pic>
          <p:nvPicPr>
            <p:cNvPr id="90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93" name="Shape 93"/>
          <p:cNvSpPr/>
          <p:nvPr/>
        </p:nvSpPr>
        <p:spPr>
          <a:xfrm>
            <a:off x="7254467" y="4427408"/>
            <a:ext cx="5956301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EB3D44"/>
                </a:solidFill>
              </a:rPr>
              <a:t>Salt</a:t>
            </a:r>
            <a:endParaRPr sz="3600">
              <a:solidFill>
                <a:srgbClr val="EB3D44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Web-Passwort     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sz="3600">
                <a:solidFill>
                  <a:srgbClr val="EB3D44"/>
                </a:solidFill>
              </a:rPr>
              <a:t>Salt </a:t>
            </a:r>
            <a:r>
              <a:rPr b="1" sz="3600">
                <a:solidFill>
                  <a:srgbClr val="535353"/>
                </a:solidFill>
              </a:rPr>
              <a:t>)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Desktop-Passwort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sz="3600">
                <a:solidFill>
                  <a:srgbClr val="EB3D44"/>
                </a:solidFill>
              </a:rPr>
              <a:t>Salt </a:t>
            </a:r>
            <a:r>
              <a:rPr b="1" sz="3600">
                <a:solidFill>
                  <a:srgbClr val="535353"/>
                </a:solidFill>
              </a:rPr>
              <a:t>)</a:t>
            </a:r>
            <a:r>
              <a:rPr sz="3600">
                <a:solidFill>
                  <a:srgbClr val="535353"/>
                </a:solidFill>
              </a:rPr>
              <a:t>	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Registrierung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10527506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Server</a:t>
            </a:r>
          </a:p>
        </p:txBody>
      </p:sp>
      <p:grpSp>
        <p:nvGrpSpPr>
          <p:cNvPr id="99" name="Group 99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Server legt Benutzer in Datenbank</a:t>
              </a:r>
            </a:p>
          </p:txBody>
        </p:sp>
        <p:pic>
          <p:nvPicPr>
            <p:cNvPr id="97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  <p:sp>
        <p:nvSpPr>
          <p:cNvPr id="100" name="Shape 100"/>
          <p:cNvSpPr/>
          <p:nvPr/>
        </p:nvSpPr>
        <p:spPr>
          <a:xfrm>
            <a:off x="587523" y="4718943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80878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DB</a:t>
            </a:r>
          </a:p>
        </p:txBody>
      </p:sp>
      <p:sp>
        <p:nvSpPr>
          <p:cNvPr id="101" name="Shape 101"/>
          <p:cNvSpPr/>
          <p:nvPr/>
        </p:nvSpPr>
        <p:spPr>
          <a:xfrm>
            <a:off x="2970349" y="4390947"/>
            <a:ext cx="8589331" cy="1851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63500">
            <a:solidFill>
              <a:srgbClr val="5A5F5E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2" name="Shape 102"/>
          <p:cNvSpPr/>
          <p:nvPr/>
        </p:nvSpPr>
        <p:spPr>
          <a:xfrm flipV="1">
            <a:off x="2796529" y="6244471"/>
            <a:ext cx="7179552" cy="1"/>
          </a:xfrm>
          <a:prstGeom prst="line">
            <a:avLst/>
          </a:prstGeom>
          <a:ln w="63500">
            <a:solidFill>
              <a:srgbClr val="5A5F5E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2934228" y="5022849"/>
            <a:ext cx="8674274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Web-Passwort     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sz="3600">
                <a:solidFill>
                  <a:srgbClr val="EB3D44"/>
                </a:solidFill>
              </a:rPr>
              <a:t>Salt </a:t>
            </a:r>
            <a:r>
              <a:rPr b="1" sz="3600">
                <a:solidFill>
                  <a:srgbClr val="535353"/>
                </a:solidFill>
              </a:rPr>
              <a:t>)</a:t>
            </a:r>
            <a:r>
              <a:rPr sz="3600">
                <a:solidFill>
                  <a:srgbClr val="535353"/>
                </a:solidFill>
              </a:rPr>
              <a:t>	</a:t>
            </a:r>
            <a:r>
              <a:rPr sz="3600">
                <a:solidFill>
                  <a:srgbClr val="EB3D44"/>
                </a:solidFill>
              </a:rPr>
              <a:t>Salt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535353"/>
                </a:solidFill>
              </a:rPr>
              <a:t>h( </a:t>
            </a:r>
            <a:r>
              <a:rPr sz="3600">
                <a:solidFill>
                  <a:srgbClr val="535353"/>
                </a:solidFill>
              </a:rPr>
              <a:t>Desktop-Passwort </a:t>
            </a:r>
            <a:r>
              <a:rPr b="1" sz="3600">
                <a:solidFill>
                  <a:srgbClr val="535353"/>
                </a:solidFill>
              </a:rPr>
              <a:t>+</a:t>
            </a:r>
            <a:r>
              <a:rPr sz="3600">
                <a:solidFill>
                  <a:srgbClr val="535353"/>
                </a:solidFill>
              </a:rPr>
              <a:t> </a:t>
            </a:r>
            <a:r>
              <a:rPr sz="3600">
                <a:solidFill>
                  <a:srgbClr val="EB3D44"/>
                </a:solidFill>
              </a:rPr>
              <a:t>Salt </a:t>
            </a:r>
            <a:r>
              <a:rPr b="1" sz="3600">
                <a:solidFill>
                  <a:srgbClr val="535353"/>
                </a:solidFill>
              </a:rPr>
              <a:t>)</a:t>
            </a:r>
            <a:r>
              <a:rPr sz="3600">
                <a:solidFill>
                  <a:srgbClr val="535353"/>
                </a:solidFill>
              </a:rPr>
              <a:t>	Benutzername</a:t>
            </a:r>
            <a:endParaRPr sz="360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4600"/>
              </a:spcBef>
              <a:defRPr cap="none" sz="4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 —— Login ——</a:t>
            </a:r>
            <a:endParaRPr sz="4600">
              <a:solidFill>
                <a:srgbClr val="535353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587523" y="2572618"/>
            <a:ext cx="2004815" cy="1802061"/>
          </a:xfrm>
          <a:prstGeom prst="roundRect">
            <a:avLst>
              <a:gd name="adj" fmla="val 10571"/>
            </a:avLst>
          </a:prstGeom>
          <a:solidFill>
            <a:srgbClr val="AB180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Desktop Client</a:t>
            </a:r>
          </a:p>
        </p:txBody>
      </p:sp>
      <p:sp>
        <p:nvSpPr>
          <p:cNvPr id="107" name="Shape 107"/>
          <p:cNvSpPr/>
          <p:nvPr/>
        </p:nvSpPr>
        <p:spPr>
          <a:xfrm>
            <a:off x="603735" y="4425114"/>
            <a:ext cx="355178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a, g, 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A = g</a:t>
            </a:r>
            <a:r>
              <a:rPr baseline="31999" sz="3600">
                <a:solidFill>
                  <a:srgbClr val="535353"/>
                </a:solidFill>
              </a:rPr>
              <a:t>a</a:t>
            </a:r>
            <a:r>
              <a:rPr sz="3600">
                <a:solidFill>
                  <a:srgbClr val="535353"/>
                </a:solidFill>
              </a:rPr>
              <a:t> mod p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Desktop-Passwort</a:t>
            </a:r>
            <a:endParaRPr sz="3600">
              <a:solidFill>
                <a:srgbClr val="53535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353"/>
                </a:solidFill>
              </a:rPr>
              <a:t>Benutzername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512202" y="6640538"/>
            <a:ext cx="12031196" cy="2710431"/>
            <a:chOff x="-38099" y="-38099"/>
            <a:chExt cx="12031194" cy="2710430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1954995" cy="2634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407504" indent="-407504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rgbClr val="535353"/>
                  </a:solidFill>
                </a:rPr>
                <a:t>Der Desktop Client beginnt Diffie-Hellman-Schlüsselaustausch</a:t>
              </a:r>
            </a:p>
          </p:txBody>
        </p:sp>
        <p:pic>
          <p:nvPicPr>
            <p:cNvPr id="108" name="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0" y="-38100"/>
              <a:ext cx="12031195" cy="271043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