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328" r:id="rId6"/>
    <p:sldId id="279" r:id="rId7"/>
    <p:sldId id="342" r:id="rId8"/>
    <p:sldId id="338" r:id="rId9"/>
    <p:sldId id="280" r:id="rId10"/>
    <p:sldId id="339" r:id="rId11"/>
    <p:sldId id="340" r:id="rId12"/>
    <p:sldId id="341" r:id="rId13"/>
    <p:sldId id="331" r:id="rId14"/>
    <p:sldId id="343" r:id="rId15"/>
    <p:sldId id="344" r:id="rId16"/>
    <p:sldId id="345" r:id="rId17"/>
    <p:sldId id="346" r:id="rId18"/>
    <p:sldId id="347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Economica" panose="020B0604020202020204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56" roundtripDataSignature="AMtx7mhLhqz0GMAOSFe5WqUClEN2ctfQ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89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25708b6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225708b6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01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25708b6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225708b6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731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25708b6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225708b6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68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25708b6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225708b6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55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25708b6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225708b6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0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48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225708b6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225708b6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43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225708b6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225708b6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63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25708b6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225708b6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25708b6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225708b6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95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25708b6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225708b6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424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225708b6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225708b6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4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0BE88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9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0BE88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0BE88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1" name="Google Shape;21;p11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0BE88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0BE8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572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0BE8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C6BA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2800"/>
              <a:buFont typeface="Roboto"/>
              <a:buNone/>
              <a:defRPr>
                <a:solidFill>
                  <a:srgbClr val="141C3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2400"/>
              <a:buFont typeface="Roboto"/>
              <a:buNone/>
              <a:defRPr sz="2400">
                <a:solidFill>
                  <a:srgbClr val="141C3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2400"/>
              <a:buFont typeface="Economica"/>
              <a:buNone/>
              <a:defRPr sz="2400">
                <a:solidFill>
                  <a:srgbClr val="141C3A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2400"/>
              <a:buFont typeface="Economica"/>
              <a:buNone/>
              <a:defRPr sz="2400">
                <a:solidFill>
                  <a:srgbClr val="141C3A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2400"/>
              <a:buFont typeface="Economica"/>
              <a:buNone/>
              <a:defRPr sz="2400">
                <a:solidFill>
                  <a:srgbClr val="141C3A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2400"/>
              <a:buFont typeface="Economica"/>
              <a:buNone/>
              <a:defRPr sz="2400">
                <a:solidFill>
                  <a:srgbClr val="141C3A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2400"/>
              <a:buFont typeface="Economica"/>
              <a:buNone/>
              <a:defRPr sz="2400">
                <a:solidFill>
                  <a:srgbClr val="141C3A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2400"/>
              <a:buFont typeface="Economica"/>
              <a:buNone/>
              <a:defRPr sz="2400">
                <a:solidFill>
                  <a:srgbClr val="141C3A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2400"/>
              <a:buFont typeface="Economica"/>
              <a:buNone/>
              <a:defRPr sz="2400">
                <a:solidFill>
                  <a:srgbClr val="141C3A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2400"/>
              <a:buFont typeface="Economica"/>
              <a:buNone/>
              <a:defRPr sz="2400">
                <a:solidFill>
                  <a:srgbClr val="141C3A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2400"/>
              <a:buNone/>
              <a:defRPr sz="2400">
                <a:solidFill>
                  <a:srgbClr val="141C3A"/>
                </a:solidFill>
              </a:defRPr>
            </a:lvl1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rgbClr val="FAF8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2800"/>
              <a:buFont typeface="Poppins"/>
              <a:buNone/>
              <a:defRPr sz="28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Boolean logica in Java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Zelfstudie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Voorbeeld uitlezen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851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Hoe lees je boolean logica uit?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311700" y="12097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Voordat je met de opdrachten aan de slag gaat kijk je onderstaand voorbeeld even door. Je leest een tabel met </a:t>
            </a:r>
            <a:r>
              <a:rPr lang="nl-NL" err="1"/>
              <a:t>boolean</a:t>
            </a:r>
            <a:r>
              <a:rPr lang="nl-NL"/>
              <a:t> logica altijd van links naar rechts uit.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Tabel 3">
            <a:extLst>
              <a:ext uri="{FF2B5EF4-FFF2-40B4-BE49-F238E27FC236}">
                <a16:creationId xmlns:a16="http://schemas.microsoft.com/office/drawing/2014/main" id="{2D84BB59-FFA3-79A2-4AF0-A59DFDC6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77533"/>
              </p:ext>
            </p:extLst>
          </p:nvPr>
        </p:nvGraphicFramePr>
        <p:xfrm>
          <a:off x="462894" y="2441489"/>
          <a:ext cx="805931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863">
                  <a:extLst>
                    <a:ext uri="{9D8B030D-6E8A-4147-A177-3AD203B41FA5}">
                      <a16:colId xmlns:a16="http://schemas.microsoft.com/office/drawing/2014/main" val="3895222052"/>
                    </a:ext>
                  </a:extLst>
                </a:gridCol>
                <a:gridCol w="1611863">
                  <a:extLst>
                    <a:ext uri="{9D8B030D-6E8A-4147-A177-3AD203B41FA5}">
                      <a16:colId xmlns:a16="http://schemas.microsoft.com/office/drawing/2014/main" val="3201433506"/>
                    </a:ext>
                  </a:extLst>
                </a:gridCol>
                <a:gridCol w="1611863">
                  <a:extLst>
                    <a:ext uri="{9D8B030D-6E8A-4147-A177-3AD203B41FA5}">
                      <a16:colId xmlns:a16="http://schemas.microsoft.com/office/drawing/2014/main" val="4149139842"/>
                    </a:ext>
                  </a:extLst>
                </a:gridCol>
                <a:gridCol w="1611863">
                  <a:extLst>
                    <a:ext uri="{9D8B030D-6E8A-4147-A177-3AD203B41FA5}">
                      <a16:colId xmlns:a16="http://schemas.microsoft.com/office/drawing/2014/main" val="2772699046"/>
                    </a:ext>
                  </a:extLst>
                </a:gridCol>
                <a:gridCol w="1611863">
                  <a:extLst>
                    <a:ext uri="{9D8B030D-6E8A-4147-A177-3AD203B41FA5}">
                      <a16:colId xmlns:a16="http://schemas.microsoft.com/office/drawing/2014/main" val="194875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800" b="1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A ^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A ^ B &amp;&amp;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7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  <a:endParaRPr lang="nl-NL" i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  <a:endParaRPr lang="nl-NL" i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2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r>
                        <a:rPr lang="nl-NL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94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err="1"/>
                        <a:t>False</a:t>
                      </a:r>
                      <a:r>
                        <a:rPr lang="nl-NL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85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Hoe lees je boolean logica uit?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Tabel 3">
            <a:extLst>
              <a:ext uri="{FF2B5EF4-FFF2-40B4-BE49-F238E27FC236}">
                <a16:creationId xmlns:a16="http://schemas.microsoft.com/office/drawing/2014/main" id="{2D84BB59-FFA3-79A2-4AF0-A59DFDC6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55746"/>
              </p:ext>
            </p:extLst>
          </p:nvPr>
        </p:nvGraphicFramePr>
        <p:xfrm>
          <a:off x="462894" y="2973375"/>
          <a:ext cx="805931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863">
                  <a:extLst>
                    <a:ext uri="{9D8B030D-6E8A-4147-A177-3AD203B41FA5}">
                      <a16:colId xmlns:a16="http://schemas.microsoft.com/office/drawing/2014/main" val="3895222052"/>
                    </a:ext>
                  </a:extLst>
                </a:gridCol>
                <a:gridCol w="1611863">
                  <a:extLst>
                    <a:ext uri="{9D8B030D-6E8A-4147-A177-3AD203B41FA5}">
                      <a16:colId xmlns:a16="http://schemas.microsoft.com/office/drawing/2014/main" val="3201433506"/>
                    </a:ext>
                  </a:extLst>
                </a:gridCol>
                <a:gridCol w="1611863">
                  <a:extLst>
                    <a:ext uri="{9D8B030D-6E8A-4147-A177-3AD203B41FA5}">
                      <a16:colId xmlns:a16="http://schemas.microsoft.com/office/drawing/2014/main" val="4149139842"/>
                    </a:ext>
                  </a:extLst>
                </a:gridCol>
                <a:gridCol w="1611863">
                  <a:extLst>
                    <a:ext uri="{9D8B030D-6E8A-4147-A177-3AD203B41FA5}">
                      <a16:colId xmlns:a16="http://schemas.microsoft.com/office/drawing/2014/main" val="2772699046"/>
                    </a:ext>
                  </a:extLst>
                </a:gridCol>
                <a:gridCol w="1611863">
                  <a:extLst>
                    <a:ext uri="{9D8B030D-6E8A-4147-A177-3AD203B41FA5}">
                      <a16:colId xmlns:a16="http://schemas.microsoft.com/office/drawing/2014/main" val="194875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800" b="1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A ^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A ^ B &amp;&amp;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7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  <a:endParaRPr lang="nl-NL" i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  <a:endParaRPr lang="nl-NL" i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2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r>
                        <a:rPr lang="nl-NL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94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err="1"/>
                        <a:t>False</a:t>
                      </a:r>
                      <a:r>
                        <a:rPr lang="nl-NL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853453"/>
                  </a:ext>
                </a:extLst>
              </a:tr>
            </a:tbl>
          </a:graphicData>
        </a:graphic>
      </p:graphicFrame>
      <p:sp>
        <p:nvSpPr>
          <p:cNvPr id="11" name="Pijl: gekromd omlaag 10">
            <a:extLst>
              <a:ext uri="{FF2B5EF4-FFF2-40B4-BE49-F238E27FC236}">
                <a16:creationId xmlns:a16="http://schemas.microsoft.com/office/drawing/2014/main" id="{70BD459F-A3A0-58FF-274E-C9332859F04F}"/>
              </a:ext>
            </a:extLst>
          </p:cNvPr>
          <p:cNvSpPr/>
          <p:nvPr/>
        </p:nvSpPr>
        <p:spPr>
          <a:xfrm flipH="1">
            <a:off x="740325" y="1976194"/>
            <a:ext cx="4017412" cy="831300"/>
          </a:xfrm>
          <a:prstGeom prst="curved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Pijl: gekromd omlaag 11">
            <a:extLst>
              <a:ext uri="{FF2B5EF4-FFF2-40B4-BE49-F238E27FC236}">
                <a16:creationId xmlns:a16="http://schemas.microsoft.com/office/drawing/2014/main" id="{6DE19599-9ADA-91D6-9E76-8A8789D0A7DB}"/>
              </a:ext>
            </a:extLst>
          </p:cNvPr>
          <p:cNvSpPr/>
          <p:nvPr/>
        </p:nvSpPr>
        <p:spPr>
          <a:xfrm flipH="1">
            <a:off x="2307430" y="2206956"/>
            <a:ext cx="1871663" cy="600538"/>
          </a:xfrm>
          <a:prstGeom prst="curved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28B51EB-A3F2-3B09-E5E7-195DDD511B44}"/>
              </a:ext>
            </a:extLst>
          </p:cNvPr>
          <p:cNvSpPr txBox="1"/>
          <p:nvPr/>
        </p:nvSpPr>
        <p:spPr>
          <a:xfrm>
            <a:off x="4260300" y="1519768"/>
            <a:ext cx="42619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>
                <a:latin typeface="Poppins"/>
                <a:ea typeface="Poppins"/>
                <a:cs typeface="Poppins"/>
                <a:sym typeface="Poppins"/>
              </a:rPr>
              <a:t>A ^ B </a:t>
            </a:r>
            <a:r>
              <a:rPr lang="nl-NL">
                <a:latin typeface="Poppins"/>
                <a:ea typeface="Poppins"/>
                <a:cs typeface="Poppins"/>
                <a:sym typeface="Poppins"/>
              </a:rPr>
              <a:t>kijkt naar de waarde die uit A </a:t>
            </a:r>
            <a:r>
              <a:rPr lang="nl-NL" i="1">
                <a:latin typeface="Poppins"/>
                <a:ea typeface="Poppins"/>
                <a:cs typeface="Poppins"/>
                <a:sym typeface="Poppins"/>
              </a:rPr>
              <a:t>of </a:t>
            </a:r>
            <a:r>
              <a:rPr lang="nl-NL">
                <a:latin typeface="Poppins"/>
                <a:ea typeface="Poppins"/>
                <a:cs typeface="Poppins"/>
                <a:sym typeface="Poppins"/>
              </a:rPr>
              <a:t>B komt.</a:t>
            </a:r>
            <a:endParaRPr lang="nl-NL" b="1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8711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Hoe lees je boolean logica uit?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Tabel 3">
            <a:extLst>
              <a:ext uri="{FF2B5EF4-FFF2-40B4-BE49-F238E27FC236}">
                <a16:creationId xmlns:a16="http://schemas.microsoft.com/office/drawing/2014/main" id="{2D84BB59-FFA3-79A2-4AF0-A59DFDC630AE}"/>
              </a:ext>
            </a:extLst>
          </p:cNvPr>
          <p:cNvGraphicFramePr>
            <a:graphicFrameLocks noGrp="1"/>
          </p:cNvGraphicFramePr>
          <p:nvPr/>
        </p:nvGraphicFramePr>
        <p:xfrm>
          <a:off x="462894" y="2973375"/>
          <a:ext cx="805931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863">
                  <a:extLst>
                    <a:ext uri="{9D8B030D-6E8A-4147-A177-3AD203B41FA5}">
                      <a16:colId xmlns:a16="http://schemas.microsoft.com/office/drawing/2014/main" val="3895222052"/>
                    </a:ext>
                  </a:extLst>
                </a:gridCol>
                <a:gridCol w="1611863">
                  <a:extLst>
                    <a:ext uri="{9D8B030D-6E8A-4147-A177-3AD203B41FA5}">
                      <a16:colId xmlns:a16="http://schemas.microsoft.com/office/drawing/2014/main" val="3201433506"/>
                    </a:ext>
                  </a:extLst>
                </a:gridCol>
                <a:gridCol w="1611863">
                  <a:extLst>
                    <a:ext uri="{9D8B030D-6E8A-4147-A177-3AD203B41FA5}">
                      <a16:colId xmlns:a16="http://schemas.microsoft.com/office/drawing/2014/main" val="4149139842"/>
                    </a:ext>
                  </a:extLst>
                </a:gridCol>
                <a:gridCol w="1611863">
                  <a:extLst>
                    <a:ext uri="{9D8B030D-6E8A-4147-A177-3AD203B41FA5}">
                      <a16:colId xmlns:a16="http://schemas.microsoft.com/office/drawing/2014/main" val="2772699046"/>
                    </a:ext>
                  </a:extLst>
                </a:gridCol>
                <a:gridCol w="1611863">
                  <a:extLst>
                    <a:ext uri="{9D8B030D-6E8A-4147-A177-3AD203B41FA5}">
                      <a16:colId xmlns:a16="http://schemas.microsoft.com/office/drawing/2014/main" val="194875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800" b="1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A ^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A ^ B &amp;&amp;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7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  <a:endParaRPr lang="nl-NL" i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  <a:endParaRPr lang="nl-NL" i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2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r>
                        <a:rPr lang="nl-NL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94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err="1"/>
                        <a:t>False</a:t>
                      </a:r>
                      <a:r>
                        <a:rPr lang="nl-NL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853453"/>
                  </a:ext>
                </a:extLst>
              </a:tr>
            </a:tbl>
          </a:graphicData>
        </a:graphic>
      </p:graphicFrame>
      <p:sp>
        <p:nvSpPr>
          <p:cNvPr id="11" name="Pijl: gekromd omlaag 10">
            <a:extLst>
              <a:ext uri="{FF2B5EF4-FFF2-40B4-BE49-F238E27FC236}">
                <a16:creationId xmlns:a16="http://schemas.microsoft.com/office/drawing/2014/main" id="{70BD459F-A3A0-58FF-274E-C9332859F04F}"/>
              </a:ext>
            </a:extLst>
          </p:cNvPr>
          <p:cNvSpPr/>
          <p:nvPr/>
        </p:nvSpPr>
        <p:spPr>
          <a:xfrm flipH="1">
            <a:off x="3976443" y="1976194"/>
            <a:ext cx="4017412" cy="831300"/>
          </a:xfrm>
          <a:prstGeom prst="curved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Pijl: gekromd omlaag 11">
            <a:extLst>
              <a:ext uri="{FF2B5EF4-FFF2-40B4-BE49-F238E27FC236}">
                <a16:creationId xmlns:a16="http://schemas.microsoft.com/office/drawing/2014/main" id="{6DE19599-9ADA-91D6-9E76-8A8789D0A7DB}"/>
              </a:ext>
            </a:extLst>
          </p:cNvPr>
          <p:cNvSpPr/>
          <p:nvPr/>
        </p:nvSpPr>
        <p:spPr>
          <a:xfrm flipH="1">
            <a:off x="5543548" y="2206956"/>
            <a:ext cx="1871663" cy="600538"/>
          </a:xfrm>
          <a:prstGeom prst="curved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28B51EB-A3F2-3B09-E5E7-195DDD511B44}"/>
              </a:ext>
            </a:extLst>
          </p:cNvPr>
          <p:cNvSpPr txBox="1"/>
          <p:nvPr/>
        </p:nvSpPr>
        <p:spPr>
          <a:xfrm>
            <a:off x="462894" y="1519768"/>
            <a:ext cx="4261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>
                <a:latin typeface="Poppins"/>
                <a:ea typeface="Poppins"/>
                <a:cs typeface="Poppins"/>
                <a:sym typeface="Poppins"/>
              </a:rPr>
              <a:t>A ^ B &amp;&amp; C </a:t>
            </a:r>
            <a:r>
              <a:rPr lang="nl-NL">
                <a:latin typeface="Poppins"/>
                <a:ea typeface="Poppins"/>
                <a:cs typeface="Poppins"/>
                <a:sym typeface="Poppins"/>
              </a:rPr>
              <a:t>kijkt naar de waarde die uit A ^ B </a:t>
            </a:r>
            <a:r>
              <a:rPr lang="nl-NL" i="1">
                <a:latin typeface="Poppins"/>
                <a:ea typeface="Poppins"/>
                <a:cs typeface="Poppins"/>
                <a:sym typeface="Poppins"/>
              </a:rPr>
              <a:t>en </a:t>
            </a:r>
            <a:r>
              <a:rPr lang="nl-NL">
                <a:latin typeface="Poppins"/>
                <a:ea typeface="Poppins"/>
                <a:cs typeface="Poppins"/>
                <a:sym typeface="Poppins"/>
              </a:rPr>
              <a:t>C komt.</a:t>
            </a:r>
            <a:endParaRPr lang="nl-NL" b="1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7145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Hoe ziet dit er in code uit?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373;p54">
            <a:extLst>
              <a:ext uri="{FF2B5EF4-FFF2-40B4-BE49-F238E27FC236}">
                <a16:creationId xmlns:a16="http://schemas.microsoft.com/office/drawing/2014/main" id="{62EFC11B-1008-6406-4310-9E73A6AF9362}"/>
              </a:ext>
            </a:extLst>
          </p:cNvPr>
          <p:cNvSpPr txBox="1"/>
          <p:nvPr/>
        </p:nvSpPr>
        <p:spPr>
          <a:xfrm>
            <a:off x="394924" y="3082817"/>
            <a:ext cx="8077563" cy="10635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(A ^ B)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chemeClr val="bg1">
                    <a:lumMod val="50000"/>
                  </a:schemeClr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/* Jouw code voert iets uit */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7C42091-3369-CA44-1A6F-E67859B7487A}"/>
              </a:ext>
            </a:extLst>
          </p:cNvPr>
          <p:cNvSpPr txBox="1"/>
          <p:nvPr/>
        </p:nvSpPr>
        <p:spPr>
          <a:xfrm>
            <a:off x="462894" y="1519768"/>
            <a:ext cx="7873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latin typeface="Poppins"/>
                <a:ea typeface="Poppins"/>
                <a:cs typeface="Poppins"/>
                <a:sym typeface="Poppins"/>
              </a:rPr>
              <a:t>Een </a:t>
            </a:r>
            <a:r>
              <a:rPr lang="nl-NL" b="1" err="1"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lang="nl-NL" b="1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nl-NL">
                <a:latin typeface="Poppins"/>
                <a:ea typeface="Poppins"/>
                <a:cs typeface="Poppins"/>
                <a:sym typeface="Poppins"/>
              </a:rPr>
              <a:t>statement (meer hierover in les 4) kijkt wat er gebeurt als A ^ B &amp;&amp; C </a:t>
            </a:r>
            <a:r>
              <a:rPr lang="nl-NL" b="1" err="1">
                <a:latin typeface="Poppins"/>
                <a:ea typeface="Poppins"/>
                <a:cs typeface="Poppins"/>
                <a:sym typeface="Poppins"/>
              </a:rPr>
              <a:t>true</a:t>
            </a:r>
            <a:r>
              <a:rPr lang="nl-NL" b="1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nl-NL">
                <a:latin typeface="Poppins"/>
                <a:ea typeface="Poppins"/>
                <a:cs typeface="Poppins"/>
                <a:sym typeface="Poppins"/>
              </a:rPr>
              <a:t>is, vervolgens voert jouw code </a:t>
            </a:r>
            <a:r>
              <a:rPr lang="nl-NL" i="1">
                <a:latin typeface="Poppins"/>
                <a:ea typeface="Poppins"/>
                <a:cs typeface="Poppins"/>
                <a:sym typeface="Poppins"/>
              </a:rPr>
              <a:t>iets</a:t>
            </a:r>
            <a:r>
              <a:rPr lang="nl-NL">
                <a:latin typeface="Poppins"/>
                <a:ea typeface="Poppins"/>
                <a:cs typeface="Poppins"/>
                <a:sym typeface="Poppins"/>
              </a:rPr>
              <a:t> uit. </a:t>
            </a:r>
          </a:p>
        </p:txBody>
      </p:sp>
    </p:spTree>
    <p:extLst>
      <p:ext uri="{BB962C8B-B14F-4D97-AF65-F5344CB8AC3E}">
        <p14:creationId xmlns:p14="http://schemas.microsoft.com/office/powerpoint/2010/main" val="400562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 dirty="0"/>
              <a:t>Opdracht:</a:t>
            </a:r>
            <a:endParaRPr sz="3480" dirty="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Tabel 3">
            <a:extLst>
              <a:ext uri="{FF2B5EF4-FFF2-40B4-BE49-F238E27FC236}">
                <a16:creationId xmlns:a16="http://schemas.microsoft.com/office/drawing/2014/main" id="{2D84BB59-FFA3-79A2-4AF0-A59DFDC6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37982"/>
              </p:ext>
            </p:extLst>
          </p:nvPr>
        </p:nvGraphicFramePr>
        <p:xfrm>
          <a:off x="1159779" y="2200088"/>
          <a:ext cx="7130047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196">
                  <a:extLst>
                    <a:ext uri="{9D8B030D-6E8A-4147-A177-3AD203B41FA5}">
                      <a16:colId xmlns:a16="http://schemas.microsoft.com/office/drawing/2014/main" val="3895222052"/>
                    </a:ext>
                  </a:extLst>
                </a:gridCol>
                <a:gridCol w="818329">
                  <a:extLst>
                    <a:ext uri="{9D8B030D-6E8A-4147-A177-3AD203B41FA5}">
                      <a16:colId xmlns:a16="http://schemas.microsoft.com/office/drawing/2014/main" val="3201433506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val="4120765611"/>
                    </a:ext>
                  </a:extLst>
                </a:gridCol>
                <a:gridCol w="950119">
                  <a:extLst>
                    <a:ext uri="{9D8B030D-6E8A-4147-A177-3AD203B41FA5}">
                      <a16:colId xmlns:a16="http://schemas.microsoft.com/office/drawing/2014/main" val="4149139842"/>
                    </a:ext>
                  </a:extLst>
                </a:gridCol>
                <a:gridCol w="1021556">
                  <a:extLst>
                    <a:ext uri="{9D8B030D-6E8A-4147-A177-3AD203B41FA5}">
                      <a16:colId xmlns:a16="http://schemas.microsoft.com/office/drawing/2014/main" val="2772699046"/>
                    </a:ext>
                  </a:extLst>
                </a:gridCol>
                <a:gridCol w="892969">
                  <a:extLst>
                    <a:ext uri="{9D8B030D-6E8A-4147-A177-3AD203B41FA5}">
                      <a16:colId xmlns:a16="http://schemas.microsoft.com/office/drawing/2014/main" val="3963522521"/>
                    </a:ext>
                  </a:extLst>
                </a:gridCol>
                <a:gridCol w="1563616">
                  <a:extLst>
                    <a:ext uri="{9D8B030D-6E8A-4147-A177-3AD203B41FA5}">
                      <a16:colId xmlns:a16="http://schemas.microsoft.com/office/drawing/2014/main" val="194875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b="1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b="1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b="1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b="1" dirty="0"/>
                        <a:t>B ||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b="1" dirty="0"/>
                        <a:t>A &amp;&amp; B ||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b="1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200" b="1"/>
                        <a:t>A &amp;&amp; B || C &amp;&amp; 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7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 dirty="0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 dirty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dirty="0" err="1">
                          <a:highlight>
                            <a:srgbClr val="FF00FF"/>
                          </a:highlight>
                        </a:rPr>
                        <a:t>False</a:t>
                      </a:r>
                      <a:r>
                        <a:rPr lang="nl-NL" i="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  <a:endParaRPr lang="nl-NL" i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dirty="0">
                          <a:solidFill>
                            <a:srgbClr val="00B050"/>
                          </a:solidFill>
                          <a:highlight>
                            <a:srgbClr val="FF00FF"/>
                          </a:highlight>
                        </a:rPr>
                        <a:t>True</a:t>
                      </a:r>
                      <a:r>
                        <a:rPr lang="nl-NL" i="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2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dirty="0" err="1">
                          <a:highlight>
                            <a:srgbClr val="FF00FF"/>
                          </a:highlight>
                        </a:rPr>
                        <a:t>False</a:t>
                      </a:r>
                      <a:endParaRPr lang="nl-NL" i="0" dirty="0">
                        <a:highlight>
                          <a:srgbClr val="FF0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0" dirty="0">
                          <a:solidFill>
                            <a:srgbClr val="00B050"/>
                          </a:solidFill>
                          <a:highlight>
                            <a:srgbClr val="FF00FF"/>
                          </a:highlight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0" dirty="0">
                          <a:solidFill>
                            <a:srgbClr val="00B050"/>
                          </a:solidFill>
                          <a:highlight>
                            <a:srgbClr val="FF00FF"/>
                          </a:highlight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 dirty="0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 dirty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 dirty="0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 dirty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0" dirty="0" err="1">
                          <a:solidFill>
                            <a:srgbClr val="00B050"/>
                          </a:solidFill>
                          <a:highlight>
                            <a:srgbClr val="FF00FF"/>
                          </a:highlight>
                        </a:rPr>
                        <a:t>False</a:t>
                      </a:r>
                      <a:r>
                        <a:rPr lang="nl-NL" i="0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err="1"/>
                        <a:t>False</a:t>
                      </a:r>
                      <a:r>
                        <a:rPr lang="nl-NL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dirty="0">
                          <a:highlight>
                            <a:srgbClr val="FF00FF"/>
                          </a:highlight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 dirty="0">
                          <a:solidFill>
                            <a:srgbClr val="00B050"/>
                          </a:solidFill>
                          <a:highlight>
                            <a:srgbClr val="FF00FF"/>
                          </a:highlight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 dirty="0" err="1">
                          <a:solidFill>
                            <a:srgbClr val="00B050"/>
                          </a:solidFill>
                          <a:highlight>
                            <a:srgbClr val="FF00FF"/>
                          </a:highlight>
                        </a:rPr>
                        <a:t>False</a:t>
                      </a:r>
                      <a:endParaRPr lang="nl-NL" i="1" dirty="0">
                        <a:solidFill>
                          <a:srgbClr val="00B050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highlight>
                            <a:srgbClr val="FF00FF"/>
                          </a:highlight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0" dirty="0" err="1">
                          <a:solidFill>
                            <a:srgbClr val="00B050"/>
                          </a:solidFill>
                          <a:highlight>
                            <a:srgbClr val="FF00FF"/>
                          </a:highlight>
                        </a:rPr>
                        <a:t>true</a:t>
                      </a:r>
                      <a:endParaRPr lang="nl-NL" i="0" dirty="0">
                        <a:solidFill>
                          <a:srgbClr val="00B050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0" dirty="0" err="1">
                          <a:solidFill>
                            <a:srgbClr val="00B050"/>
                          </a:solidFill>
                          <a:highlight>
                            <a:srgbClr val="FF00FF"/>
                          </a:highlight>
                        </a:rPr>
                        <a:t>false</a:t>
                      </a:r>
                      <a:endParaRPr lang="nl-NL" i="0" dirty="0">
                        <a:solidFill>
                          <a:srgbClr val="00B050"/>
                        </a:solidFill>
                        <a:highlight>
                          <a:srgbClr val="FF00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 dirty="0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 dirty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949809"/>
                  </a:ext>
                </a:extLst>
              </a:tr>
            </a:tbl>
          </a:graphicData>
        </a:graphic>
      </p:graphicFrame>
      <p:sp>
        <p:nvSpPr>
          <p:cNvPr id="16" name="Tekstvak 15">
            <a:extLst>
              <a:ext uri="{FF2B5EF4-FFF2-40B4-BE49-F238E27FC236}">
                <a16:creationId xmlns:a16="http://schemas.microsoft.com/office/drawing/2014/main" id="{D28B51EB-A3F2-3B09-E5E7-195DDD511B44}"/>
              </a:ext>
            </a:extLst>
          </p:cNvPr>
          <p:cNvSpPr txBox="1"/>
          <p:nvPr/>
        </p:nvSpPr>
        <p:spPr>
          <a:xfrm>
            <a:off x="462894" y="1519768"/>
            <a:ext cx="42619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>
                <a:latin typeface="Poppins"/>
                <a:ea typeface="Poppins"/>
                <a:cs typeface="Poppins"/>
                <a:sym typeface="Poppins"/>
              </a:rPr>
              <a:t>Vul de tabel verder in</a:t>
            </a:r>
          </a:p>
        </p:txBody>
      </p:sp>
    </p:spTree>
    <p:extLst>
      <p:ext uri="{BB962C8B-B14F-4D97-AF65-F5344CB8AC3E}">
        <p14:creationId xmlns:p14="http://schemas.microsoft.com/office/powerpoint/2010/main" val="63816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Vergelijkende operatoren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8515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Wat zijn vergelijkende operatoren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700" y="12097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err="1">
                <a:latin typeface="Poppins"/>
                <a:ea typeface="Poppins"/>
                <a:cs typeface="Poppins"/>
                <a:sym typeface="Poppins"/>
              </a:rPr>
              <a:t>Boolean</a:t>
            </a:r>
            <a:r>
              <a:rPr lang="nl-NL">
                <a:latin typeface="Poppins"/>
                <a:ea typeface="Poppins"/>
                <a:cs typeface="Poppins"/>
                <a:sym typeface="Poppins"/>
              </a:rPr>
              <a:t> logica is opgebouwd uit vergelijkingen die </a:t>
            </a:r>
            <a:r>
              <a:rPr lang="nl-NL" b="1" err="1"/>
              <a:t>true</a:t>
            </a:r>
            <a:r>
              <a:rPr lang="nl-NL" b="1"/>
              <a:t> </a:t>
            </a:r>
            <a:r>
              <a:rPr lang="nl-NL"/>
              <a:t>(waar) of </a:t>
            </a:r>
            <a:r>
              <a:rPr lang="nl-NL" b="1" err="1"/>
              <a:t>false</a:t>
            </a:r>
            <a:r>
              <a:rPr lang="nl-NL" b="1"/>
              <a:t> </a:t>
            </a:r>
            <a:r>
              <a:rPr lang="nl-NL"/>
              <a:t>(niet waar) kunnen zijn. Vergelijkende operatoren zijn </a:t>
            </a:r>
            <a:r>
              <a:rPr lang="nl-NL" err="1"/>
              <a:t>wijzes</a:t>
            </a:r>
            <a:r>
              <a:rPr lang="nl-NL"/>
              <a:t> waarop </a:t>
            </a:r>
            <a:r>
              <a:rPr lang="nl-NL" err="1"/>
              <a:t>boolean</a:t>
            </a:r>
            <a:r>
              <a:rPr lang="nl-NL"/>
              <a:t> logica deze vergelijkingen maakt.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Tabel 2">
            <a:extLst>
              <a:ext uri="{FF2B5EF4-FFF2-40B4-BE49-F238E27FC236}">
                <a16:creationId xmlns:a16="http://schemas.microsoft.com/office/drawing/2014/main" id="{E7E9F2C9-841B-595C-4BBA-4DD3AEC7B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13976"/>
              </p:ext>
            </p:extLst>
          </p:nvPr>
        </p:nvGraphicFramePr>
        <p:xfrm>
          <a:off x="1524000" y="539750"/>
          <a:ext cx="6096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948356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8513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623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5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1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16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9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1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169372"/>
                  </a:ext>
                </a:extLst>
              </a:tr>
            </a:tbl>
          </a:graphicData>
        </a:graphic>
      </p:graphicFrame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6162860C-7E29-1E67-C7C8-696F1AC76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34132"/>
              </p:ext>
            </p:extLst>
          </p:nvPr>
        </p:nvGraphicFramePr>
        <p:xfrm>
          <a:off x="1524000" y="2553005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9522205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49139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1"/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b="1"/>
                        <a:t>Betekenis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7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Groter 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94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Kleiner dan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85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Groter dan of gelijk aan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7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Gelijk aan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5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Niet gelijk aan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2516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Boolean operatoren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2172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Wat zijn boolean operatoren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1"/>
          </p:nvPr>
        </p:nvSpPr>
        <p:spPr>
          <a:xfrm>
            <a:off x="311700" y="12097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err="1">
                <a:latin typeface="Poppins"/>
                <a:ea typeface="Poppins"/>
                <a:cs typeface="Poppins"/>
                <a:sym typeface="Poppins"/>
              </a:rPr>
              <a:t>Boolean</a:t>
            </a:r>
            <a:r>
              <a:rPr lang="nl-NL">
                <a:latin typeface="Poppins"/>
                <a:ea typeface="Poppins"/>
                <a:cs typeface="Poppins"/>
                <a:sym typeface="Poppins"/>
              </a:rPr>
              <a:t> is het simpelste datatype. Dit type data geeft altijd een waarde van 0 of 1 door. </a:t>
            </a:r>
            <a:r>
              <a:rPr lang="nl-NL"/>
              <a:t> Je raad het misschien al, </a:t>
            </a:r>
            <a:r>
              <a:rPr lang="nl-NL" err="1"/>
              <a:t>Boolean</a:t>
            </a:r>
            <a:r>
              <a:rPr lang="nl-NL"/>
              <a:t> data is altijd </a:t>
            </a:r>
            <a:r>
              <a:rPr lang="nl-NL" b="1" err="1"/>
              <a:t>true</a:t>
            </a:r>
            <a:r>
              <a:rPr lang="nl-NL" b="1"/>
              <a:t> </a:t>
            </a:r>
            <a:r>
              <a:rPr lang="nl-NL"/>
              <a:t>(waar) of </a:t>
            </a:r>
            <a:r>
              <a:rPr lang="nl-NL" b="1" err="1"/>
              <a:t>false</a:t>
            </a:r>
            <a:r>
              <a:rPr lang="nl-NL" b="1"/>
              <a:t> </a:t>
            </a:r>
            <a:r>
              <a:rPr lang="nl-NL"/>
              <a:t>(niet waar).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6162860C-7E29-1E67-C7C8-696F1AC76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55788"/>
              </p:ext>
            </p:extLst>
          </p:nvPr>
        </p:nvGraphicFramePr>
        <p:xfrm>
          <a:off x="1524000" y="2783555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9522205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49139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1"/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b="1"/>
                        <a:t>Betekenis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7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Not</a:t>
                      </a:r>
                      <a:r>
                        <a:rPr lang="nl-NL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94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And</a:t>
                      </a:r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85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7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/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Xor</a:t>
                      </a:r>
                      <a:r>
                        <a:rPr lang="nl-NL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513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62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Boolean Not operator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311700" y="12097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Wanneer je het hebt over een </a:t>
            </a:r>
            <a:r>
              <a:rPr lang="nl-NL" b="1"/>
              <a:t>! </a:t>
            </a:r>
            <a:r>
              <a:rPr lang="nl-NL"/>
              <a:t>(</a:t>
            </a:r>
            <a:r>
              <a:rPr lang="nl-NL" err="1"/>
              <a:t>not</a:t>
            </a:r>
            <a:r>
              <a:rPr lang="nl-NL"/>
              <a:t>)</a:t>
            </a:r>
            <a:r>
              <a:rPr lang="nl-NL" b="1"/>
              <a:t> </a:t>
            </a:r>
            <a:r>
              <a:rPr lang="nl-NL"/>
              <a:t>operator in </a:t>
            </a:r>
            <a:r>
              <a:rPr lang="nl-NL" err="1"/>
              <a:t>boolean</a:t>
            </a:r>
            <a:r>
              <a:rPr lang="nl-NL"/>
              <a:t> logica, dan wordt de volgende vergelijking eigenlijk gemaakt: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Tabel 3">
            <a:extLst>
              <a:ext uri="{FF2B5EF4-FFF2-40B4-BE49-F238E27FC236}">
                <a16:creationId xmlns:a16="http://schemas.microsoft.com/office/drawing/2014/main" id="{2D84BB59-FFA3-79A2-4AF0-A59DFDC6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37238"/>
              </p:ext>
            </p:extLst>
          </p:nvPr>
        </p:nvGraphicFramePr>
        <p:xfrm>
          <a:off x="1524000" y="2295875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9522205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49139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800" b="1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!A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7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r>
                        <a:rPr lang="nl-NL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94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853453"/>
                  </a:ext>
                </a:extLst>
              </a:tr>
            </a:tbl>
          </a:graphicData>
        </a:graphic>
      </p:graphicFrame>
      <p:sp>
        <p:nvSpPr>
          <p:cNvPr id="3" name="Google Shape;261;p37">
            <a:extLst>
              <a:ext uri="{FF2B5EF4-FFF2-40B4-BE49-F238E27FC236}">
                <a16:creationId xmlns:a16="http://schemas.microsoft.com/office/drawing/2014/main" id="{09CD8A18-4A03-8BAE-9A71-53BDD0B0C8FD}"/>
              </a:ext>
            </a:extLst>
          </p:cNvPr>
          <p:cNvSpPr txBox="1">
            <a:spLocks/>
          </p:cNvSpPr>
          <p:nvPr/>
        </p:nvSpPr>
        <p:spPr>
          <a:xfrm>
            <a:off x="1524000" y="3583446"/>
            <a:ext cx="5607516" cy="142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nl-NL"/>
              <a:t>Als A waar (later genoteerd als 1 of </a:t>
            </a:r>
            <a:r>
              <a:rPr lang="nl-NL" err="1"/>
              <a:t>true</a:t>
            </a:r>
            <a:r>
              <a:rPr lang="nl-NL"/>
              <a:t>) is, dan is de vergelijking waarin jouw programma kijkt of A (dus !A) niet waar (later genoteerd als 0 of </a:t>
            </a:r>
            <a:r>
              <a:rPr lang="nl-NL" err="1"/>
              <a:t>false</a:t>
            </a:r>
            <a:r>
              <a:rPr lang="nl-NL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Boolean And operator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311700" y="12097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Wanneer je het hebt over een </a:t>
            </a:r>
            <a:r>
              <a:rPr lang="nl-NL" b="1"/>
              <a:t>&amp;&amp; </a:t>
            </a:r>
            <a:r>
              <a:rPr lang="nl-NL"/>
              <a:t>(</a:t>
            </a:r>
            <a:r>
              <a:rPr lang="nl-NL" err="1"/>
              <a:t>and</a:t>
            </a:r>
            <a:r>
              <a:rPr lang="nl-NL"/>
              <a:t>)</a:t>
            </a:r>
            <a:r>
              <a:rPr lang="nl-NL" b="1"/>
              <a:t> </a:t>
            </a:r>
            <a:r>
              <a:rPr lang="nl-NL"/>
              <a:t>operator in </a:t>
            </a:r>
            <a:r>
              <a:rPr lang="nl-NL" err="1"/>
              <a:t>boolean</a:t>
            </a:r>
            <a:r>
              <a:rPr lang="nl-NL"/>
              <a:t> logica, dan wordt de volgende vergelijking eigenlijk gemaakt: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Tabel 3">
            <a:extLst>
              <a:ext uri="{FF2B5EF4-FFF2-40B4-BE49-F238E27FC236}">
                <a16:creationId xmlns:a16="http://schemas.microsoft.com/office/drawing/2014/main" id="{2D84BB59-FFA3-79A2-4AF0-A59DFDC6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23364"/>
              </p:ext>
            </p:extLst>
          </p:nvPr>
        </p:nvGraphicFramePr>
        <p:xfrm>
          <a:off x="462894" y="2441489"/>
          <a:ext cx="386486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288">
                  <a:extLst>
                    <a:ext uri="{9D8B030D-6E8A-4147-A177-3AD203B41FA5}">
                      <a16:colId xmlns:a16="http://schemas.microsoft.com/office/drawing/2014/main" val="3895222052"/>
                    </a:ext>
                  </a:extLst>
                </a:gridCol>
                <a:gridCol w="1288288">
                  <a:extLst>
                    <a:ext uri="{9D8B030D-6E8A-4147-A177-3AD203B41FA5}">
                      <a16:colId xmlns:a16="http://schemas.microsoft.com/office/drawing/2014/main" val="3201433506"/>
                    </a:ext>
                  </a:extLst>
                </a:gridCol>
                <a:gridCol w="1288288">
                  <a:extLst>
                    <a:ext uri="{9D8B030D-6E8A-4147-A177-3AD203B41FA5}">
                      <a16:colId xmlns:a16="http://schemas.microsoft.com/office/drawing/2014/main" val="4149139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800" b="1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A &amp;&amp;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7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2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r>
                        <a:rPr lang="nl-NL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94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853453"/>
                  </a:ext>
                </a:extLst>
              </a:tr>
            </a:tbl>
          </a:graphicData>
        </a:graphic>
      </p:graphicFrame>
      <p:sp>
        <p:nvSpPr>
          <p:cNvPr id="3" name="Google Shape;261;p37">
            <a:extLst>
              <a:ext uri="{FF2B5EF4-FFF2-40B4-BE49-F238E27FC236}">
                <a16:creationId xmlns:a16="http://schemas.microsoft.com/office/drawing/2014/main" id="{09CD8A18-4A03-8BAE-9A71-53BDD0B0C8FD}"/>
              </a:ext>
            </a:extLst>
          </p:cNvPr>
          <p:cNvSpPr txBox="1">
            <a:spLocks/>
          </p:cNvSpPr>
          <p:nvPr/>
        </p:nvSpPr>
        <p:spPr>
          <a:xfrm>
            <a:off x="4816244" y="2441488"/>
            <a:ext cx="4016056" cy="18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nl-NL"/>
              <a:t>Als A </a:t>
            </a:r>
            <a:r>
              <a:rPr lang="nl-NL" b="1"/>
              <a:t>en </a:t>
            </a:r>
            <a:r>
              <a:rPr lang="nl-NL"/>
              <a:t>B waar zijn, dan is de vergelijking </a:t>
            </a:r>
            <a:r>
              <a:rPr lang="nl-NL" b="1"/>
              <a:t>A &amp;&amp; B </a:t>
            </a:r>
            <a:r>
              <a:rPr lang="nl-NL"/>
              <a:t>natuurlijk ook waar. Wanneer enkel A of B (of geen van beide) waar is, dan is </a:t>
            </a:r>
            <a:r>
              <a:rPr lang="nl-NL" b="1"/>
              <a:t>A &amp;&amp; B </a:t>
            </a:r>
            <a:r>
              <a:rPr lang="nl-NL"/>
              <a:t>ook niet waar.</a:t>
            </a:r>
          </a:p>
        </p:txBody>
      </p:sp>
    </p:spTree>
    <p:extLst>
      <p:ext uri="{BB962C8B-B14F-4D97-AF65-F5344CB8AC3E}">
        <p14:creationId xmlns:p14="http://schemas.microsoft.com/office/powerpoint/2010/main" val="425591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Boolean Or operator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311700" y="12097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Wanneer je het hebt over een </a:t>
            </a:r>
            <a:r>
              <a:rPr lang="nl-NL" b="1"/>
              <a:t>|| </a:t>
            </a:r>
            <a:r>
              <a:rPr lang="nl-NL"/>
              <a:t>(or)</a:t>
            </a:r>
            <a:r>
              <a:rPr lang="nl-NL" b="1"/>
              <a:t> </a:t>
            </a:r>
            <a:r>
              <a:rPr lang="nl-NL"/>
              <a:t>operator in </a:t>
            </a:r>
            <a:r>
              <a:rPr lang="nl-NL" err="1"/>
              <a:t>boolean</a:t>
            </a:r>
            <a:r>
              <a:rPr lang="nl-NL"/>
              <a:t> logica, dan wordt de volgende vergelijking eigenlijk gemaakt: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Tabel 3">
            <a:extLst>
              <a:ext uri="{FF2B5EF4-FFF2-40B4-BE49-F238E27FC236}">
                <a16:creationId xmlns:a16="http://schemas.microsoft.com/office/drawing/2014/main" id="{2D84BB59-FFA3-79A2-4AF0-A59DFDC6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22410"/>
              </p:ext>
            </p:extLst>
          </p:nvPr>
        </p:nvGraphicFramePr>
        <p:xfrm>
          <a:off x="462894" y="2441489"/>
          <a:ext cx="386486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288">
                  <a:extLst>
                    <a:ext uri="{9D8B030D-6E8A-4147-A177-3AD203B41FA5}">
                      <a16:colId xmlns:a16="http://schemas.microsoft.com/office/drawing/2014/main" val="3895222052"/>
                    </a:ext>
                  </a:extLst>
                </a:gridCol>
                <a:gridCol w="1288288">
                  <a:extLst>
                    <a:ext uri="{9D8B030D-6E8A-4147-A177-3AD203B41FA5}">
                      <a16:colId xmlns:a16="http://schemas.microsoft.com/office/drawing/2014/main" val="3201433506"/>
                    </a:ext>
                  </a:extLst>
                </a:gridCol>
                <a:gridCol w="1288288">
                  <a:extLst>
                    <a:ext uri="{9D8B030D-6E8A-4147-A177-3AD203B41FA5}">
                      <a16:colId xmlns:a16="http://schemas.microsoft.com/office/drawing/2014/main" val="4149139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800" b="1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A ||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7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2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r>
                        <a:rPr lang="nl-NL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94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853453"/>
                  </a:ext>
                </a:extLst>
              </a:tr>
            </a:tbl>
          </a:graphicData>
        </a:graphic>
      </p:graphicFrame>
      <p:sp>
        <p:nvSpPr>
          <p:cNvPr id="3" name="Google Shape;261;p37">
            <a:extLst>
              <a:ext uri="{FF2B5EF4-FFF2-40B4-BE49-F238E27FC236}">
                <a16:creationId xmlns:a16="http://schemas.microsoft.com/office/drawing/2014/main" id="{09CD8A18-4A03-8BAE-9A71-53BDD0B0C8FD}"/>
              </a:ext>
            </a:extLst>
          </p:cNvPr>
          <p:cNvSpPr txBox="1">
            <a:spLocks/>
          </p:cNvSpPr>
          <p:nvPr/>
        </p:nvSpPr>
        <p:spPr>
          <a:xfrm>
            <a:off x="4816244" y="2441488"/>
            <a:ext cx="4016056" cy="18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nl-NL"/>
              <a:t>Als A </a:t>
            </a:r>
            <a:r>
              <a:rPr lang="nl-NL" b="1"/>
              <a:t>of </a:t>
            </a:r>
            <a:r>
              <a:rPr lang="nl-NL"/>
              <a:t>B waar is, dan is de vergelijking </a:t>
            </a:r>
            <a:r>
              <a:rPr lang="nl-NL" b="1"/>
              <a:t>A || B </a:t>
            </a:r>
            <a:r>
              <a:rPr lang="nl-NL"/>
              <a:t>natuurlijk ook waar. Wanneer zowel A als B waar is, dan is </a:t>
            </a:r>
            <a:r>
              <a:rPr lang="nl-NL" b="1"/>
              <a:t>A || B </a:t>
            </a:r>
            <a:r>
              <a:rPr lang="nl-NL"/>
              <a:t>ook waar.</a:t>
            </a:r>
          </a:p>
        </p:txBody>
      </p:sp>
    </p:spTree>
    <p:extLst>
      <p:ext uri="{BB962C8B-B14F-4D97-AF65-F5344CB8AC3E}">
        <p14:creationId xmlns:p14="http://schemas.microsoft.com/office/powerpoint/2010/main" val="84277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Boolean XOr operator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311700" y="12097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Wanneer je het hebt over een </a:t>
            </a:r>
            <a:r>
              <a:rPr lang="nl-NL" b="1"/>
              <a:t>^ </a:t>
            </a:r>
            <a:r>
              <a:rPr lang="nl-NL"/>
              <a:t>(</a:t>
            </a:r>
            <a:r>
              <a:rPr lang="nl-NL" err="1"/>
              <a:t>Xor</a:t>
            </a:r>
            <a:r>
              <a:rPr lang="nl-NL"/>
              <a:t>)</a:t>
            </a:r>
            <a:r>
              <a:rPr lang="nl-NL" b="1"/>
              <a:t> </a:t>
            </a:r>
            <a:r>
              <a:rPr lang="nl-NL"/>
              <a:t>operator in </a:t>
            </a:r>
            <a:r>
              <a:rPr lang="nl-NL" err="1"/>
              <a:t>boolean</a:t>
            </a:r>
            <a:r>
              <a:rPr lang="nl-NL"/>
              <a:t> logica, dan wordt de volgende vergelijking eigenlijk gemaakt: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Tabel 3">
            <a:extLst>
              <a:ext uri="{FF2B5EF4-FFF2-40B4-BE49-F238E27FC236}">
                <a16:creationId xmlns:a16="http://schemas.microsoft.com/office/drawing/2014/main" id="{2D84BB59-FFA3-79A2-4AF0-A59DFDC63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34540"/>
              </p:ext>
            </p:extLst>
          </p:nvPr>
        </p:nvGraphicFramePr>
        <p:xfrm>
          <a:off x="462894" y="2441489"/>
          <a:ext cx="386486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288">
                  <a:extLst>
                    <a:ext uri="{9D8B030D-6E8A-4147-A177-3AD203B41FA5}">
                      <a16:colId xmlns:a16="http://schemas.microsoft.com/office/drawing/2014/main" val="3895222052"/>
                    </a:ext>
                  </a:extLst>
                </a:gridCol>
                <a:gridCol w="1288288">
                  <a:extLst>
                    <a:ext uri="{9D8B030D-6E8A-4147-A177-3AD203B41FA5}">
                      <a16:colId xmlns:a16="http://schemas.microsoft.com/office/drawing/2014/main" val="3201433506"/>
                    </a:ext>
                  </a:extLst>
                </a:gridCol>
                <a:gridCol w="1288288">
                  <a:extLst>
                    <a:ext uri="{9D8B030D-6E8A-4147-A177-3AD203B41FA5}">
                      <a16:colId xmlns:a16="http://schemas.microsoft.com/office/drawing/2014/main" val="4149139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800" b="1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1"/>
                        <a:t>A ^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7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23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7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0" err="1"/>
                        <a:t>False</a:t>
                      </a:r>
                      <a:r>
                        <a:rPr lang="nl-NL" i="0"/>
                        <a:t>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r>
                        <a:rPr lang="nl-NL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94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nl-NL" i="0">
                          <a:solidFill>
                            <a:srgbClr val="00B050"/>
                          </a:solidFill>
                        </a:rPr>
                        <a:t>(1)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err="1"/>
                        <a:t>False</a:t>
                      </a:r>
                      <a:r>
                        <a:rPr lang="nl-NL"/>
                        <a:t> </a:t>
                      </a:r>
                      <a:r>
                        <a:rPr lang="nl-NL" i="0"/>
                        <a:t>(0)</a:t>
                      </a:r>
                      <a:endParaRPr lang="nl-NL" i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853453"/>
                  </a:ext>
                </a:extLst>
              </a:tr>
            </a:tbl>
          </a:graphicData>
        </a:graphic>
      </p:graphicFrame>
      <p:sp>
        <p:nvSpPr>
          <p:cNvPr id="3" name="Google Shape;261;p37">
            <a:extLst>
              <a:ext uri="{FF2B5EF4-FFF2-40B4-BE49-F238E27FC236}">
                <a16:creationId xmlns:a16="http://schemas.microsoft.com/office/drawing/2014/main" id="{09CD8A18-4A03-8BAE-9A71-53BDD0B0C8FD}"/>
              </a:ext>
            </a:extLst>
          </p:cNvPr>
          <p:cNvSpPr txBox="1">
            <a:spLocks/>
          </p:cNvSpPr>
          <p:nvPr/>
        </p:nvSpPr>
        <p:spPr>
          <a:xfrm>
            <a:off x="4816244" y="2441488"/>
            <a:ext cx="4016056" cy="18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C3A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141C3A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buFont typeface="Poppins"/>
              <a:buNone/>
            </a:pPr>
            <a:r>
              <a:rPr lang="nl-NL"/>
              <a:t>Als A </a:t>
            </a:r>
            <a:r>
              <a:rPr lang="nl-NL" b="1"/>
              <a:t>of </a:t>
            </a:r>
            <a:r>
              <a:rPr lang="nl-NL"/>
              <a:t>B waar is, dan is de vergelijking </a:t>
            </a:r>
            <a:r>
              <a:rPr lang="nl-NL" b="1"/>
              <a:t>A ^ B </a:t>
            </a:r>
            <a:r>
              <a:rPr lang="nl-NL"/>
              <a:t>natuurlijk ook waar. Wanneer zowel A als B waar is, dan is </a:t>
            </a:r>
            <a:r>
              <a:rPr lang="nl-NL" b="1"/>
              <a:t>A ^ B </a:t>
            </a:r>
            <a:r>
              <a:rPr lang="nl-NL"/>
              <a:t>niet waar. De </a:t>
            </a:r>
            <a:r>
              <a:rPr lang="nl-NL" err="1"/>
              <a:t>Xor</a:t>
            </a:r>
            <a:r>
              <a:rPr lang="nl-NL"/>
              <a:t> operator geeft namelijk alleen </a:t>
            </a:r>
            <a:r>
              <a:rPr lang="nl-NL" b="1" err="1"/>
              <a:t>true</a:t>
            </a:r>
            <a:r>
              <a:rPr lang="nl-NL" b="1"/>
              <a:t> </a:t>
            </a:r>
            <a:r>
              <a:rPr lang="nl-NL"/>
              <a:t>terug als één van de eerder gegeven waarden </a:t>
            </a:r>
            <a:r>
              <a:rPr lang="nl-NL" b="1" err="1"/>
              <a:t>true</a:t>
            </a:r>
            <a:r>
              <a:rPr lang="nl-NL"/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2591280052"/>
      </p:ext>
    </p:extLst>
  </p:cSld>
  <p:clrMapOvr>
    <a:masterClrMapping/>
  </p:clrMapOvr>
</p:sld>
</file>

<file path=ppt/theme/theme1.xml><?xml version="1.0" encoding="utf-8"?>
<a:theme xmlns:a="http://schemas.openxmlformats.org/drawingml/2006/main" name="Code Café">
  <a:themeElements>
    <a:clrScheme name="Luxe">
      <a:dk1>
        <a:srgbClr val="141C3A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A3B6CE60A896449DDD60B947E43225" ma:contentTypeVersion="8" ma:contentTypeDescription="Create a new document." ma:contentTypeScope="" ma:versionID="c10a065fee17552bc966baa48e71d8c5">
  <xsd:schema xmlns:xsd="http://www.w3.org/2001/XMLSchema" xmlns:xs="http://www.w3.org/2001/XMLSchema" xmlns:p="http://schemas.microsoft.com/office/2006/metadata/properties" xmlns:ns2="504e56e5-cedb-4235-b26c-4fec7fcb42ff" xmlns:ns3="e26cfe1f-4cd7-48fa-80f2-4db4cafaa88b" targetNamespace="http://schemas.microsoft.com/office/2006/metadata/properties" ma:root="true" ma:fieldsID="624e5dbd4d3ddc09452571656d7d2f4c" ns2:_="" ns3:_="">
    <xsd:import namespace="504e56e5-cedb-4235-b26c-4fec7fcb42ff"/>
    <xsd:import namespace="e26cfe1f-4cd7-48fa-80f2-4db4cafaa8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e56e5-cedb-4235-b26c-4fec7fcb42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f66f4fa-7e88-47e7-b700-2a33fed31b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6cfe1f-4cd7-48fa-80f2-4db4cafaa88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15e26c3-e7bb-48b3-82c0-29656680af33}" ma:internalName="TaxCatchAll" ma:showField="CatchAllData" ma:web="e26cfe1f-4cd7-48fa-80f2-4db4cafaa8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6cfe1f-4cd7-48fa-80f2-4db4cafaa88b" xsi:nil="true"/>
    <lcf76f155ced4ddcb4097134ff3c332f xmlns="504e56e5-cedb-4235-b26c-4fec7fcb42f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E3A2780-709D-41DB-8427-F5EC12A69076}">
  <ds:schemaRefs>
    <ds:schemaRef ds:uri="504e56e5-cedb-4235-b26c-4fec7fcb42ff"/>
    <ds:schemaRef ds:uri="e26cfe1f-4cd7-48fa-80f2-4db4cafaa8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1C8226B-00F7-4EF1-AAAD-9236805FA8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196695-CED0-457A-A5E3-B27021872E15}">
  <ds:schemaRefs>
    <ds:schemaRef ds:uri="504e56e5-cedb-4235-b26c-4fec7fcb42ff"/>
    <ds:schemaRef ds:uri="e26cfe1f-4cd7-48fa-80f2-4db4cafaa88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1051</Words>
  <Application>Microsoft Office PowerPoint</Application>
  <PresentationFormat>Diavoorstelling (16:9)</PresentationFormat>
  <Paragraphs>210</Paragraphs>
  <Slides>15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Roboto</vt:lpstr>
      <vt:lpstr>Poppins</vt:lpstr>
      <vt:lpstr>Arial</vt:lpstr>
      <vt:lpstr>Consolas</vt:lpstr>
      <vt:lpstr>Economica</vt:lpstr>
      <vt:lpstr>Code Café</vt:lpstr>
      <vt:lpstr>Boolean logica in Java</vt:lpstr>
      <vt:lpstr>Vergelijkende operatoren</vt:lpstr>
      <vt:lpstr>Wat zijn vergelijkende operatoren</vt:lpstr>
      <vt:lpstr>Boolean operatoren</vt:lpstr>
      <vt:lpstr>Wat zijn boolean operatoren</vt:lpstr>
      <vt:lpstr>Boolean Not operator</vt:lpstr>
      <vt:lpstr>Boolean And operator</vt:lpstr>
      <vt:lpstr>Boolean Or operator</vt:lpstr>
      <vt:lpstr>Boolean XOr operator</vt:lpstr>
      <vt:lpstr>Voorbeeld uitlezen</vt:lpstr>
      <vt:lpstr>Hoe lees je boolean logica uit?</vt:lpstr>
      <vt:lpstr>Hoe lees je boolean logica uit?</vt:lpstr>
      <vt:lpstr>Hoe lees je boolean logica uit?</vt:lpstr>
      <vt:lpstr>Hoe ziet dit er in code uit?</vt:lpstr>
      <vt:lpstr>Opdracht: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OOP met Java</dc:title>
  <dc:creator>hp</dc:creator>
  <cp:lastModifiedBy>Josie Knipping</cp:lastModifiedBy>
  <cp:revision>3</cp:revision>
  <dcterms:modified xsi:type="dcterms:W3CDTF">2023-05-15T13:55:56Z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0x010100B3A3B6CE60A896449DDD60B947E43225</vt:lpwstr>
  </property>
  <property fmtid="{D5CDD505-2E9C-101B-9397-08002B2CF9AE}" pid="3" name="MediaServiceImageTags">
    <vt:lpwstr/>
  </property>
</Properties>
</file>