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75" r:id="rId14"/>
    <p:sldId id="270" r:id="rId15"/>
    <p:sldId id="271" r:id="rId16"/>
    <p:sldId id="272" r:id="rId17"/>
    <p:sldId id="273" r:id="rId18"/>
    <p:sldId id="267" r:id="rId19"/>
    <p:sldId id="274" r:id="rId20"/>
    <p:sldId id="278" r:id="rId21"/>
    <p:sldId id="276" r:id="rId22"/>
    <p:sldId id="277" r:id="rId23"/>
    <p:sldId id="26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8FD16-AF7B-4ADD-AB0F-3BDD0A0E9B89}" type="datetimeFigureOut">
              <a:rPr lang="en-US" smtClean="0"/>
              <a:t>22-Nov-23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DFC9-1809-4492-9A4C-7AE8F732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A5A9-8066-49C7-8F8E-F239009BDC92}" type="datetime1">
              <a:rPr lang="en-US" smtClean="0"/>
              <a:t>22-Nov-23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CC9F-98DF-4B1B-9455-E64737FEE4A4}" type="datetime1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79C-5072-4634-A21E-0CA68ADF409C}" type="datetime1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2DC5-FE3E-4674-86A9-7FF1BB59D7FB}" type="datetime1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049C-CD7B-48EC-A1E1-DC762536AEDB}" type="datetime1">
              <a:rPr lang="en-US" smtClean="0"/>
              <a:t>22-Nov-23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1EAD-6332-4224-AF13-6167AEA876B2}" type="datetime1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E245-F8AC-47E9-8216-EBC3F1FE1CAA}" type="datetime1">
              <a:rPr lang="en-US" smtClean="0"/>
              <a:t>22-Nov-23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53EC-D8BE-4581-8F69-2D28E24998AA}" type="datetime1">
              <a:rPr lang="en-US" smtClean="0"/>
              <a:t>22-Nov-23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E209-400F-4DA5-81AD-E433EA15D7E3}" type="datetime1">
              <a:rPr lang="en-US" smtClean="0"/>
              <a:t>22-Nov-23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B8DF-3B16-4503-8770-2FE17FE9D65D}" type="datetime1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4BE5-5D9A-42E6-9BD3-479DF1E5F14F}" type="datetime1">
              <a:rPr lang="en-US" smtClean="0"/>
              <a:t>22-Nov-23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B2682F-3702-44E1-B554-D0CA01C16C7E}" type="datetime1">
              <a:rPr lang="en-US" smtClean="0"/>
              <a:t>22-Nov-23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PL                                          Prof. Saleh Abu-Soud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7426258-D0AE-4E15-B63E-64E314B9CF9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7772400" cy="147002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Programming Languages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Design and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7406640" cy="1752600"/>
          </a:xfrm>
        </p:spPr>
        <p:txBody>
          <a:bodyPr/>
          <a:lstStyle/>
          <a:p>
            <a:pPr algn="ctr"/>
            <a:r>
              <a:rPr lang="en-US" dirty="0"/>
              <a:t>Prof. Saleh Abu-Soud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Fall 23/24</a:t>
            </a:r>
          </a:p>
        </p:txBody>
      </p:sp>
    </p:spTree>
    <p:extLst>
      <p:ext uri="{BB962C8B-B14F-4D97-AF65-F5344CB8AC3E}">
        <p14:creationId xmlns:p14="http://schemas.microsoft.com/office/powerpoint/2010/main" val="266289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 a good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8064896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sz="2800" dirty="0">
                <a:solidFill>
                  <a:srgbClr val="00B050"/>
                </a:solidFill>
              </a:rPr>
              <a:t>Programming environment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External support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Special editors for maintaining and modifying a program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Support of multiple versions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2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 a good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708920"/>
            <a:ext cx="8064896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7"/>
            </a:pPr>
            <a:r>
              <a:rPr lang="en-US" sz="2800" dirty="0">
                <a:solidFill>
                  <a:srgbClr val="00B050"/>
                </a:solidFill>
              </a:rPr>
              <a:t>Portability of Programs</a:t>
            </a:r>
          </a:p>
          <a:p>
            <a:pPr marL="772668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program runs on different SW and HW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5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 a good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708920"/>
            <a:ext cx="8064896" cy="2592288"/>
          </a:xfrm>
        </p:spPr>
        <p:txBody>
          <a:bodyPr>
            <a:normAutofit fontScale="85000" lnSpcReduction="10000"/>
          </a:bodyPr>
          <a:lstStyle/>
          <a:p>
            <a:pPr marL="514350" indent="-514350" algn="l">
              <a:buFont typeface="+mj-lt"/>
              <a:buAutoNum type="arabicPeriod" startAt="8"/>
            </a:pPr>
            <a:r>
              <a:rPr lang="en-US" sz="2800" dirty="0">
                <a:solidFill>
                  <a:srgbClr val="00B050"/>
                </a:solidFill>
              </a:rPr>
              <a:t>Cost of use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Of program execution (CPU time, space, …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Of program translation (students compile more than execute)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Of program creation, testing, and use.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Of program maintenance (higher cost: errors, change of HW, and enhancements)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0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Programming languages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928" y="1916832"/>
            <a:ext cx="7675536" cy="4320480"/>
          </a:xfrm>
        </p:spPr>
        <p:txBody>
          <a:bodyPr>
            <a:normAutofit lnSpcReduction="10000"/>
          </a:bodyPr>
          <a:lstStyle/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Machine Code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Assembly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3</a:t>
            </a:r>
            <a:r>
              <a:rPr lang="en-US" sz="2800" baseline="30000" dirty="0">
                <a:solidFill>
                  <a:srgbClr val="00B0F0"/>
                </a:solidFill>
              </a:rPr>
              <a:t>rd</a:t>
            </a:r>
            <a:r>
              <a:rPr lang="en-US" sz="2800" dirty="0">
                <a:solidFill>
                  <a:srgbClr val="00B0F0"/>
                </a:solidFill>
              </a:rPr>
              <a:t> GL</a:t>
            </a:r>
            <a:r>
              <a:rPr lang="en-US" sz="2800" dirty="0">
                <a:solidFill>
                  <a:schemeClr val="tx1"/>
                </a:solidFill>
              </a:rPr>
              <a:t>: FORTRAN, COBOL, BASIC, PL/I, C, ….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4</a:t>
            </a:r>
            <a:r>
              <a:rPr lang="en-US" sz="2800" baseline="30000" dirty="0">
                <a:solidFill>
                  <a:srgbClr val="00B0F0"/>
                </a:solidFill>
              </a:rPr>
              <a:t>th</a:t>
            </a:r>
            <a:r>
              <a:rPr lang="en-US" sz="2800" dirty="0">
                <a:solidFill>
                  <a:srgbClr val="00B0F0"/>
                </a:solidFill>
              </a:rPr>
              <a:t> GL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Visual Languages, OO PL, C++, ORACLE, </a:t>
            </a:r>
            <a:r>
              <a:rPr lang="en-US" sz="3000" dirty="0" err="1">
                <a:solidFill>
                  <a:schemeClr val="tx1"/>
                </a:solidFill>
              </a:rPr>
              <a:t>.Net</a:t>
            </a:r>
            <a:r>
              <a:rPr lang="en-US" sz="3000" dirty="0">
                <a:solidFill>
                  <a:schemeClr val="tx1"/>
                </a:solidFill>
              </a:rPr>
              <a:t>, ….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000" dirty="0"/>
              <a:t>Window-based programmer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Easy access to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000" dirty="0"/>
              <a:t>Input forms &amp; elegant output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5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Programming languages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928" y="1916832"/>
            <a:ext cx="7675536" cy="4320480"/>
          </a:xfrm>
        </p:spPr>
        <p:txBody>
          <a:bodyPr>
            <a:normAutofit/>
          </a:bodyPr>
          <a:lstStyle/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Numerically based languages (scientific)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FORTRAN,  was designed for IBM 704,  FORTRAN II, FORTRAN IV, FORTRAN 66, FORTRAN 77, FORTRAN 90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ALGOL, ALGOL-W, ALGOL 60, ALGOL 68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run on </a:t>
            </a:r>
            <a:r>
              <a:rPr lang="en-US" sz="1600" dirty="0" err="1">
                <a:solidFill>
                  <a:schemeClr val="tx1"/>
                </a:solidFill>
              </a:rPr>
              <a:t>Burrroughs</a:t>
            </a:r>
            <a:endParaRPr lang="en-US" sz="1600" dirty="0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Close to standard mathematics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Useful for description of algorithms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 err="1"/>
              <a:t>Compilable</a:t>
            </a:r>
            <a:r>
              <a:rPr lang="en-US" sz="1600" dirty="0"/>
              <a:t> to machine language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On several computer architectures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IBM developed PL/I (FORTRAN + COBOL)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BASIC (Numerical for </a:t>
            </a:r>
            <a:r>
              <a:rPr lang="en-US" sz="2000" dirty="0" err="1"/>
              <a:t>nonscientests</a:t>
            </a:r>
            <a:r>
              <a:rPr lang="en-US" sz="20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 C++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Programming languages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928" y="1916832"/>
            <a:ext cx="7675536" cy="4320480"/>
          </a:xfrm>
        </p:spPr>
        <p:txBody>
          <a:bodyPr>
            <a:normAutofit/>
          </a:bodyPr>
          <a:lstStyle/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Business languages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FLOWMATIC (55) for Univac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Englishlike</a:t>
            </a:r>
            <a:r>
              <a:rPr lang="en-US" sz="2400" dirty="0"/>
              <a:t>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COBOL  (60), 61, 62, 68, 74, and 84 </a:t>
            </a:r>
          </a:p>
        </p:txBody>
      </p:sp>
    </p:spTree>
    <p:extLst>
      <p:ext uri="{BB962C8B-B14F-4D97-AF65-F5344CB8AC3E}">
        <p14:creationId xmlns:p14="http://schemas.microsoft.com/office/powerpoint/2010/main" val="240669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Programming languages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928" y="1916832"/>
            <a:ext cx="7675536" cy="4320480"/>
          </a:xfrm>
        </p:spPr>
        <p:txBody>
          <a:bodyPr>
            <a:normAutofit/>
          </a:bodyPr>
          <a:lstStyle/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AI languages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IPL-V: fairly known, limited (50s)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LISP  (58), for IBM 704, LISP 1.5, Common LISP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General purpose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Games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Machine Translation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COMIT: Machine Translation, MIT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SNOBOL: AT&amp;T Bell Labs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Prolog: (80s), based on logic</a:t>
            </a:r>
          </a:p>
        </p:txBody>
      </p:sp>
    </p:spTree>
    <p:extLst>
      <p:ext uri="{BB962C8B-B14F-4D97-AF65-F5344CB8AC3E}">
        <p14:creationId xmlns:p14="http://schemas.microsoft.com/office/powerpoint/2010/main" val="187683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Programming languages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928" y="1916832"/>
            <a:ext cx="7675536" cy="4320480"/>
          </a:xfrm>
        </p:spPr>
        <p:txBody>
          <a:bodyPr>
            <a:normAutofit/>
          </a:bodyPr>
          <a:lstStyle/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System languages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Assembly: efficient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CPL and BCPL: not widely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 (70s) on UNIX</a:t>
            </a:r>
          </a:p>
        </p:txBody>
      </p:sp>
    </p:spTree>
    <p:extLst>
      <p:ext uri="{BB962C8B-B14F-4D97-AF65-F5344CB8AC3E}">
        <p14:creationId xmlns:p14="http://schemas.microsoft.com/office/powerpoint/2010/main" val="233794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Programming languages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928" y="1916832"/>
            <a:ext cx="7675536" cy="4320480"/>
          </a:xfrm>
        </p:spPr>
        <p:txBody>
          <a:bodyPr>
            <a:normAutofit fontScale="77500" lnSpcReduction="20000"/>
          </a:bodyPr>
          <a:lstStyle/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&lt;50		Machine code</a:t>
            </a: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50 – 55  	Assembly, experimental HLL	</a:t>
            </a: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56 – 60		FORTRAN, ALGOL 58 and ALGOL 60, COBOL, LISP</a:t>
            </a: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61 – 65		FORTRAN IV, COBOL 61, ALGOL 60 revised, SNOBOL</a:t>
            </a:r>
          </a:p>
          <a:p>
            <a:pPr marL="182563" lvl="1" indent="-169863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66 – 70		PL/I, FORTRAN 66, COBOL 65, ALGOL 68, SNOBOL 4, 				SIMULA 67,  BASIC, ALGOL-W</a:t>
            </a: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71 – 75		Pascal, COBOL 74, PL/I(standard), C, Prolog</a:t>
            </a: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76 – 80		Ada, FORTRAN 77, Smalltalk, ML</a:t>
            </a: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81 – 85		Turbo Pascal, Smalltalk-80, Prolog, Ada 83, Postscript</a:t>
            </a: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/>
              <a:t>86 – 90		FORTRAN 90, C++, SML</a:t>
            </a: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91 – 95		Ada 95, PERL, HTML</a:t>
            </a: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/>
              <a:t>96 – 2000	Java, Java script, XML</a:t>
            </a:r>
            <a:endParaRPr lang="en-US" sz="2000" dirty="0">
              <a:solidFill>
                <a:schemeClr val="tx1"/>
              </a:solidFill>
            </a:endParaRPr>
          </a:p>
          <a:p>
            <a:pPr marL="177800" lvl="1" indent="-165100" algn="l">
              <a:buFont typeface="Arial" panose="020B0604020202020204" pitchFamily="34" charset="0"/>
              <a:buChar char="•"/>
            </a:pPr>
            <a:r>
              <a:rPr lang="en-US" sz="2000" dirty="0"/>
              <a:t>01 – now	</a:t>
            </a:r>
            <a:r>
              <a:rPr lang="en-US" sz="2000" dirty="0">
                <a:solidFill>
                  <a:schemeClr val="tx1"/>
                </a:solidFill>
              </a:rPr>
              <a:t>visual PL:  VB, </a:t>
            </a:r>
            <a:r>
              <a:rPr lang="en-US" sz="2000" dirty="0" err="1">
                <a:solidFill>
                  <a:schemeClr val="tx1"/>
                </a:solidFill>
              </a:rPr>
              <a:t>.Net</a:t>
            </a:r>
            <a:endParaRPr lang="en-US" sz="2000" dirty="0">
              <a:solidFill>
                <a:schemeClr val="tx1"/>
              </a:solidFill>
            </a:endParaRPr>
          </a:p>
          <a:p>
            <a:pPr marL="12700" lvl="1" algn="l"/>
            <a:r>
              <a:rPr lang="en-US" sz="2000" dirty="0">
                <a:solidFill>
                  <a:schemeClr val="tx1"/>
                </a:solidFill>
              </a:rPr>
              <a:t>		4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GL:  ORACLE</a:t>
            </a:r>
          </a:p>
          <a:p>
            <a:pPr marL="12700" lvl="1" algn="l"/>
            <a:r>
              <a:rPr lang="en-US" sz="2000" dirty="0">
                <a:solidFill>
                  <a:schemeClr val="tx1"/>
                </a:solidFill>
              </a:rPr>
              <a:t>		OO PL: C++, Java</a:t>
            </a:r>
          </a:p>
          <a:p>
            <a:pPr marL="12700" lvl="1" algn="l"/>
            <a:r>
              <a:rPr lang="en-US" sz="2000" dirty="0">
                <a:solidFill>
                  <a:schemeClr val="tx1"/>
                </a:solidFill>
              </a:rPr>
              <a:t>		Python, R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5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Programming languages history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6632"/>
            <a:ext cx="7344816" cy="49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00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780928"/>
            <a:ext cx="7406640" cy="17526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Introduction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8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Programming languages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928" y="1916832"/>
            <a:ext cx="7675536" cy="4320480"/>
          </a:xfrm>
        </p:spPr>
        <p:txBody>
          <a:bodyPr>
            <a:normAutofit/>
          </a:bodyPr>
          <a:lstStyle/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ALGOL is replaced by Pascal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Pascal is replaced by C++ and Java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COBOL is replaced by C++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APL, PL/I, and SNOBOL4 (60s) and Pascal (70s) disappeared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3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Evolution of Software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928" y="1916832"/>
            <a:ext cx="7675536" cy="4320480"/>
          </a:xfrm>
        </p:spPr>
        <p:txBody>
          <a:bodyPr>
            <a:normAutofit/>
          </a:bodyPr>
          <a:lstStyle/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</a:rPr>
              <a:t>Operating Environment</a:t>
            </a:r>
            <a:r>
              <a:rPr lang="en-US" sz="3600" dirty="0">
                <a:solidFill>
                  <a:schemeClr val="tx1"/>
                </a:solidFill>
              </a:rPr>
              <a:t>:  in which the program is designed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</a:rPr>
              <a:t>Host Environment</a:t>
            </a:r>
            <a:r>
              <a:rPr lang="en-US" sz="3600" dirty="0">
                <a:solidFill>
                  <a:schemeClr val="tx1"/>
                </a:solidFill>
              </a:rPr>
              <a:t>: in which the program is used</a:t>
            </a:r>
          </a:p>
        </p:txBody>
      </p:sp>
    </p:spTree>
    <p:extLst>
      <p:ext uri="{BB962C8B-B14F-4D97-AF65-F5344CB8AC3E}">
        <p14:creationId xmlns:p14="http://schemas.microsoft.com/office/powerpoint/2010/main" val="2336223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Evolution of Software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928" y="1916832"/>
            <a:ext cx="7675536" cy="4320480"/>
          </a:xfrm>
        </p:spPr>
        <p:txBody>
          <a:bodyPr>
            <a:normAutofit/>
          </a:bodyPr>
          <a:lstStyle/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Mainframe Era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Batch environment: 50-60s,FORTRAN, COBOL, Pascal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Interactive Environments: 70s to mid 80s, timesharing, centralized computing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Minicomputer Era: </a:t>
            </a:r>
            <a:r>
              <a:rPr lang="en-US" sz="2000" dirty="0">
                <a:solidFill>
                  <a:schemeClr val="tx1"/>
                </a:solidFill>
              </a:rPr>
              <a:t>70s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PC Era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70s, by IBM, Apple (78), Windows, graphics PL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Embedded- System Environment: </a:t>
            </a:r>
            <a:r>
              <a:rPr lang="en-US" sz="2000" dirty="0">
                <a:solidFill>
                  <a:schemeClr val="tx1"/>
                </a:solidFill>
              </a:rPr>
              <a:t>Java, C++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Networking Era</a:t>
            </a:r>
            <a:r>
              <a:rPr lang="en-US" sz="2000" dirty="0">
                <a:solidFill>
                  <a:schemeClr val="tx1"/>
                </a:solidFill>
              </a:rPr>
              <a:t>: Distributed computing,  Internet, HTML, centralized computing, security, performance</a:t>
            </a:r>
          </a:p>
        </p:txBody>
      </p:sp>
    </p:spTree>
    <p:extLst>
      <p:ext uri="{BB962C8B-B14F-4D97-AF65-F5344CB8AC3E}">
        <p14:creationId xmlns:p14="http://schemas.microsoft.com/office/powerpoint/2010/main" val="98691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do make a language strong?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708920"/>
            <a:ext cx="8064896" cy="2592288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Government agencies: COBOL, ORACLE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Strong support of computers manufacturers: FORTRAN, PL/I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Good documentation: SNOBOL4, ORACLE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Theoretical study and actual practical use: Pascal, Java, LISP, Python, C++</a:t>
            </a:r>
          </a:p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8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are the influences of PL?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708920"/>
            <a:ext cx="8064896" cy="2592288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Computer capabilities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Applications: scientific, business, games, …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Programming methods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Implementation methods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Theoretical studies (research)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Standardization 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study programming languages?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8064896" cy="352839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improve your ability to develop effective algorithms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improve your understanding and use of the language you are using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increase your vocabulary of useful programming constructs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allow a better choice of programming languages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make it easier to learn a new language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make it easier to design a new language</a:t>
            </a:r>
          </a:p>
        </p:txBody>
      </p:sp>
    </p:spTree>
    <p:extLst>
      <p:ext uri="{BB962C8B-B14F-4D97-AF65-F5344CB8AC3E}">
        <p14:creationId xmlns:p14="http://schemas.microsoft.com/office/powerpoint/2010/main" val="26994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 a good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708920"/>
            <a:ext cx="8064896" cy="17526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</a:rPr>
              <a:t>Clarity, simplicity, and unity of language concept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6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 a good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708920"/>
            <a:ext cx="8064896" cy="2592288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sz="3000" dirty="0">
                <a:solidFill>
                  <a:srgbClr val="00B050"/>
                </a:solidFill>
              </a:rPr>
              <a:t>Clarity of program syntax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Readability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Structured programming (top-down)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FORTRAN is widely used but Pascal is favorable over it because it gives more encouragement to elegant program design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 a good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708920"/>
            <a:ext cx="8064896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sz="2800" dirty="0">
                <a:solidFill>
                  <a:srgbClr val="00B050"/>
                </a:solidFill>
              </a:rPr>
              <a:t>Naturalness for the application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COBOL is suitable for business applications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FORTRAN is suitable for scientific applications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 a good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276872"/>
            <a:ext cx="8064896" cy="396044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 startAt="4"/>
            </a:pPr>
            <a:r>
              <a:rPr lang="en-US" sz="2800" dirty="0">
                <a:solidFill>
                  <a:srgbClr val="00B050"/>
                </a:solidFill>
              </a:rPr>
              <a:t>Support for abstraction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gap between the abstract data structures and operations of the problem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/>
              <a:t>EXAMPLE: Pascal may be an appropriate language for constructing a program to do class scheduling. But, the abstract data structures of “student”, “class section”, and the abstract operations of “assign a student to a class section” are not provided directly by Pascal.</a:t>
            </a:r>
          </a:p>
          <a:p>
            <a:pPr lvl="1" algn="l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 be defined and maintained as self-contained abstractions. (can be used without knowing their details)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4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 a good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276872"/>
            <a:ext cx="8064896" cy="396044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 startAt="4"/>
            </a:pPr>
            <a:r>
              <a:rPr lang="en-US" sz="2800" dirty="0">
                <a:solidFill>
                  <a:srgbClr val="00B050"/>
                </a:solidFill>
              </a:rPr>
              <a:t>Support for abstraction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/>
              <a:t>An important part of the programmer’s task is to design the appropriate abstractions for the problem solution and use the more primitive features of the PL</a:t>
            </a:r>
          </a:p>
          <a:p>
            <a:pPr lvl="1" algn="l"/>
            <a:endParaRPr lang="en-US" sz="2400" dirty="0"/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/>
              <a:t>Ideally the language should allow data structures, types, and operations as self-contained abstractions, so the programmer may use them in other parts of the program knowing only their abstract properties, without concern for the details of their implementations. (subprogram call)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their details)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8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072" y="54868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 a good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708920"/>
            <a:ext cx="8064896" cy="2592288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sz="2800" dirty="0">
                <a:solidFill>
                  <a:srgbClr val="00B050"/>
                </a:solidFill>
              </a:rPr>
              <a:t>Ease of program verification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Simple semantics and syntax simplify program verification.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Verification may be: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By desk checking informally (reading and checking the text)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By testing it against input data, or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Formally, by a formal verification method</a:t>
            </a:r>
          </a:p>
          <a:p>
            <a:pPr lvl="1"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6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495</TotalTime>
  <Words>1099</Words>
  <Application>Microsoft Office PowerPoint</Application>
  <PresentationFormat>On-screen Show (4:3)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Verdana</vt:lpstr>
      <vt:lpstr>Wingdings 2</vt:lpstr>
      <vt:lpstr>Solstice</vt:lpstr>
      <vt:lpstr>Programming Languages Design and Implementation</vt:lpstr>
      <vt:lpstr>Chapter 1</vt:lpstr>
      <vt:lpstr>Why study programming languages?</vt:lpstr>
      <vt:lpstr>What make a good language?</vt:lpstr>
      <vt:lpstr>What make a good language?</vt:lpstr>
      <vt:lpstr>What make a good language?</vt:lpstr>
      <vt:lpstr>What make a good language?</vt:lpstr>
      <vt:lpstr>What make a good language?</vt:lpstr>
      <vt:lpstr>What make a good language?</vt:lpstr>
      <vt:lpstr>What make a good language?</vt:lpstr>
      <vt:lpstr>What make a good language?</vt:lpstr>
      <vt:lpstr>What make a good language?</vt:lpstr>
      <vt:lpstr>Programming languages history</vt:lpstr>
      <vt:lpstr>Programming languages history</vt:lpstr>
      <vt:lpstr>Programming languages history</vt:lpstr>
      <vt:lpstr>Programming languages history</vt:lpstr>
      <vt:lpstr>Programming languages history</vt:lpstr>
      <vt:lpstr>Programming languages history</vt:lpstr>
      <vt:lpstr>Programming languages history</vt:lpstr>
      <vt:lpstr>Programming languages history</vt:lpstr>
      <vt:lpstr>Evolution of Software Architectures</vt:lpstr>
      <vt:lpstr>Evolution of Software Architectures</vt:lpstr>
      <vt:lpstr>What do make a language strong?</vt:lpstr>
      <vt:lpstr>What are the influences of PL?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Design and Implementation</dc:title>
  <dc:creator>Saleh</dc:creator>
  <cp:lastModifiedBy>Belal AboYarob</cp:lastModifiedBy>
  <cp:revision>92</cp:revision>
  <dcterms:created xsi:type="dcterms:W3CDTF">2022-10-15T14:22:34Z</dcterms:created>
  <dcterms:modified xsi:type="dcterms:W3CDTF">2023-11-22T20:26:48Z</dcterms:modified>
</cp:coreProperties>
</file>