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4/17/2025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2.xml" /><Relationship Id="rId4" Type="http://schemas.openxmlformats.org/officeDocument/2006/relationships/image" Target="../media/image21.jpe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4" Type="http://schemas.openxmlformats.org/officeDocument/2006/relationships/image" Target="../media/image6.jpe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Layout" Target="../slideLayouts/slideLayout2.xml" /><Relationship Id="rId5" Type="http://schemas.openxmlformats.org/officeDocument/2006/relationships/image" Target="../media/image10.jpeg" /><Relationship Id="rId4" Type="http://schemas.openxmlformats.org/officeDocument/2006/relationships/image" Target="../media/image9.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50637-5A34-AC3C-B238-EEE037CB9AF5}"/>
              </a:ext>
            </a:extLst>
          </p:cNvPr>
          <p:cNvSpPr>
            <a:spLocks noGrp="1"/>
          </p:cNvSpPr>
          <p:nvPr>
            <p:ph type="ctrTitle"/>
          </p:nvPr>
        </p:nvSpPr>
        <p:spPr>
          <a:xfrm>
            <a:off x="3962399" y="1964266"/>
            <a:ext cx="7535074" cy="2623927"/>
          </a:xfrm>
        </p:spPr>
        <p:txBody>
          <a:bodyPr>
            <a:noAutofit/>
          </a:bodyPr>
          <a:lstStyle/>
          <a:p>
            <a:r>
              <a:rPr lang="en-US" b="1">
                <a:latin typeface="Times New Roman" panose="02020603050405020304" pitchFamily="18" charset="0"/>
                <a:cs typeface="Times New Roman" panose="02020603050405020304" pitchFamily="18" charset="0"/>
              </a:rPr>
              <a:t>EVENTS HANDLING AND USER INTERFACE GROUP NO 09.</a:t>
            </a:r>
          </a:p>
        </p:txBody>
      </p:sp>
    </p:spTree>
    <p:extLst>
      <p:ext uri="{BB962C8B-B14F-4D97-AF65-F5344CB8AC3E}">
        <p14:creationId xmlns:p14="http://schemas.microsoft.com/office/powerpoint/2010/main" val="112251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4EBE-B5CD-C13C-AEA0-C9DEFE3AE9D5}"/>
              </a:ext>
            </a:extLst>
          </p:cNvPr>
          <p:cNvSpPr>
            <a:spLocks noGrp="1"/>
          </p:cNvSpPr>
          <p:nvPr>
            <p:ph type="title"/>
          </p:nvPr>
        </p:nvSpPr>
        <p:spPr>
          <a:xfrm>
            <a:off x="1030287" y="2700866"/>
            <a:ext cx="10131425" cy="1456267"/>
          </a:xfrm>
        </p:spPr>
        <p:txBody>
          <a:bodyPr>
            <a:noAutofit/>
          </a:bodyPr>
          <a:lstStyle/>
          <a:p>
            <a:r>
              <a:rPr lang="en-US" sz="4800" b="1">
                <a:latin typeface="Times New Roman" panose="02020603050405020304" pitchFamily="18" charset="0"/>
                <a:cs typeface="Times New Roman" panose="02020603050405020304" pitchFamily="18" charset="0"/>
              </a:rPr>
              <a:t>2. Event Listeners (onClick, onTouch, etc.)</a:t>
            </a:r>
          </a:p>
        </p:txBody>
      </p:sp>
    </p:spTree>
    <p:extLst>
      <p:ext uri="{BB962C8B-B14F-4D97-AF65-F5344CB8AC3E}">
        <p14:creationId xmlns:p14="http://schemas.microsoft.com/office/powerpoint/2010/main" val="210542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C055E6-CEEF-6DA9-F26F-22406EDC0934}"/>
              </a:ext>
            </a:extLst>
          </p:cNvPr>
          <p:cNvSpPr>
            <a:spLocks noGrp="1"/>
          </p:cNvSpPr>
          <p:nvPr>
            <p:ph idx="1"/>
          </p:nvPr>
        </p:nvSpPr>
        <p:spPr>
          <a:xfrm>
            <a:off x="528227" y="1442496"/>
            <a:ext cx="11135546" cy="3649133"/>
          </a:xfrm>
        </p:spPr>
        <p:txBody>
          <a:bodyPr>
            <a:noAutofit/>
          </a:bodyPr>
          <a:lstStyle/>
          <a:p>
            <a:r>
              <a:rPr lang="en-US" sz="3200">
                <a:latin typeface="Times New Roman" panose="02020603050405020304" pitchFamily="18" charset="0"/>
                <a:cs typeface="Times New Roman" panose="02020603050405020304" pitchFamily="18" charset="0"/>
              </a:rPr>
              <a:t>Event listeners are functions that wait for specific actions or "events" from users, such as a click, touch, or keypress. For example, `onClick()` listens for when a button is clicked and executes the assigned function. Similarly, `onTouch()` detects gestures on touch-sensitive devices, enabling features like swipe-based navigation or drag-and-drop interactions.   - A critical aspect of event listeners is their efficiency and proper implementation to avoid performance issues. Using tools like event delegation can ensure better handling of events for dynamic and larger interfaces.</a:t>
            </a:r>
          </a:p>
        </p:txBody>
      </p:sp>
    </p:spTree>
    <p:extLst>
      <p:ext uri="{BB962C8B-B14F-4D97-AF65-F5344CB8AC3E}">
        <p14:creationId xmlns:p14="http://schemas.microsoft.com/office/powerpoint/2010/main" val="354905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3931-1DB1-6EDB-A1C1-7876794472EF}"/>
              </a:ext>
            </a:extLst>
          </p:cNvPr>
          <p:cNvSpPr>
            <a:spLocks noGrp="1"/>
          </p:cNvSpPr>
          <p:nvPr>
            <p:ph type="title"/>
          </p:nvPr>
        </p:nvSpPr>
        <p:spPr>
          <a:xfrm>
            <a:off x="685801" y="609600"/>
            <a:ext cx="10131425" cy="1456267"/>
          </a:xfrm>
        </p:spPr>
        <p:txBody>
          <a:bodyPr>
            <a:normAutofit/>
          </a:bodyPr>
          <a:lstStyle/>
          <a:p>
            <a:r>
              <a:rPr lang="en-US" sz="4800" b="1">
                <a:latin typeface="Times New Roman" panose="02020603050405020304" pitchFamily="18" charset="0"/>
                <a:cs typeface="Times New Roman" panose="02020603050405020304" pitchFamily="18" charset="0"/>
              </a:rPr>
              <a:t>Examples:</a:t>
            </a:r>
          </a:p>
        </p:txBody>
      </p:sp>
      <p:pic>
        <p:nvPicPr>
          <p:cNvPr id="4" name="Picture 4">
            <a:extLst>
              <a:ext uri="{FF2B5EF4-FFF2-40B4-BE49-F238E27FC236}">
                <a16:creationId xmlns:a16="http://schemas.microsoft.com/office/drawing/2014/main" id="{2B893546-FC28-FCE2-2BAC-83D64FFA8F08}"/>
              </a:ext>
            </a:extLst>
          </p:cNvPr>
          <p:cNvPicPr>
            <a:picLocks noChangeAspect="1"/>
          </p:cNvPicPr>
          <p:nvPr/>
        </p:nvPicPr>
        <p:blipFill>
          <a:blip r:embed="rId2"/>
          <a:stretch>
            <a:fillRect/>
          </a:stretch>
        </p:blipFill>
        <p:spPr>
          <a:xfrm>
            <a:off x="685801" y="2483022"/>
            <a:ext cx="6324600" cy="3765378"/>
          </a:xfrm>
          <a:prstGeom prst="rect">
            <a:avLst/>
          </a:prstGeom>
        </p:spPr>
      </p:pic>
      <p:pic>
        <p:nvPicPr>
          <p:cNvPr id="5" name="Picture 5">
            <a:extLst>
              <a:ext uri="{FF2B5EF4-FFF2-40B4-BE49-F238E27FC236}">
                <a16:creationId xmlns:a16="http://schemas.microsoft.com/office/drawing/2014/main" id="{952B9669-7A25-1118-28C5-505E26BD1034}"/>
              </a:ext>
            </a:extLst>
          </p:cNvPr>
          <p:cNvPicPr>
            <a:picLocks noChangeAspect="1"/>
          </p:cNvPicPr>
          <p:nvPr/>
        </p:nvPicPr>
        <p:blipFill>
          <a:blip r:embed="rId3"/>
          <a:stretch>
            <a:fillRect/>
          </a:stretch>
        </p:blipFill>
        <p:spPr>
          <a:xfrm>
            <a:off x="7575189" y="2483022"/>
            <a:ext cx="4066228" cy="3765378"/>
          </a:xfrm>
          <a:prstGeom prst="rect">
            <a:avLst/>
          </a:prstGeom>
        </p:spPr>
      </p:pic>
    </p:spTree>
    <p:extLst>
      <p:ext uri="{BB962C8B-B14F-4D97-AF65-F5344CB8AC3E}">
        <p14:creationId xmlns:p14="http://schemas.microsoft.com/office/powerpoint/2010/main" val="5611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8535-1653-B56E-5006-432BA707932F}"/>
              </a:ext>
            </a:extLst>
          </p:cNvPr>
          <p:cNvSpPr>
            <a:spLocks noGrp="1"/>
          </p:cNvSpPr>
          <p:nvPr>
            <p:ph type="title"/>
          </p:nvPr>
        </p:nvSpPr>
        <p:spPr>
          <a:xfrm>
            <a:off x="1294237" y="2179456"/>
            <a:ext cx="11402818" cy="2499087"/>
          </a:xfrm>
        </p:spPr>
        <p:txBody>
          <a:bodyPr>
            <a:normAutofit/>
          </a:bodyPr>
          <a:lstStyle/>
          <a:p>
            <a:r>
              <a:rPr lang="en-US" sz="4800" b="1">
                <a:latin typeface="Times New Roman" panose="02020603050405020304" pitchFamily="18" charset="0"/>
                <a:cs typeface="Times New Roman" panose="02020603050405020304" pitchFamily="18" charset="0"/>
              </a:rPr>
              <a:t>3. Toasts, Snackbars, and Dialogs:</a:t>
            </a:r>
            <a:endParaRPr lang="en-US"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50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A347D-645F-6604-75E2-1D2E54909670}"/>
              </a:ext>
            </a:extLst>
          </p:cNvPr>
          <p:cNvSpPr>
            <a:spLocks noGrp="1"/>
          </p:cNvSpPr>
          <p:nvPr>
            <p:ph type="title"/>
          </p:nvPr>
        </p:nvSpPr>
        <p:spPr>
          <a:xfrm>
            <a:off x="811753" y="0"/>
            <a:ext cx="4370208" cy="1532467"/>
          </a:xfrm>
        </p:spPr>
        <p:txBody>
          <a:bodyPr>
            <a:normAutofit/>
          </a:bodyPr>
          <a:lstStyle/>
          <a:p>
            <a:r>
              <a:rPr lang="en-US" sz="4800" b="1">
                <a:latin typeface="Times New Roman" panose="02020603050405020304" pitchFamily="18" charset="0"/>
                <a:cs typeface="Times New Roman" panose="02020603050405020304" pitchFamily="18" charset="0"/>
              </a:rPr>
              <a:t>Toasts</a:t>
            </a:r>
          </a:p>
        </p:txBody>
      </p:sp>
      <p:sp>
        <p:nvSpPr>
          <p:cNvPr id="3" name="Content Placeholder 2">
            <a:extLst>
              <a:ext uri="{FF2B5EF4-FFF2-40B4-BE49-F238E27FC236}">
                <a16:creationId xmlns:a16="http://schemas.microsoft.com/office/drawing/2014/main" id="{B2D2AC39-DF1C-57F0-E820-900D90FCF518}"/>
              </a:ext>
            </a:extLst>
          </p:cNvPr>
          <p:cNvSpPr>
            <a:spLocks noGrp="1"/>
          </p:cNvSpPr>
          <p:nvPr>
            <p:ph idx="1"/>
          </p:nvPr>
        </p:nvSpPr>
        <p:spPr>
          <a:xfrm>
            <a:off x="811753" y="1802355"/>
            <a:ext cx="10131425" cy="3649133"/>
          </a:xfrm>
        </p:spPr>
        <p:txBody>
          <a:bodyPr>
            <a:noAutofit/>
          </a:bodyPr>
          <a:lstStyle/>
          <a:p>
            <a:r>
              <a:rPr lang="en-US" sz="4000">
                <a:latin typeface="Times New Roman" panose="02020603050405020304" pitchFamily="18" charset="0"/>
                <a:cs typeface="Times New Roman" panose="02020603050405020304" pitchFamily="18" charset="0"/>
              </a:rPr>
              <a:t>Toasts are small messages that briefly appear on the screen, often at the bottom or top, and disappear automatically after a short duration. They are ideal for non-intrusive feedback, such as "Message Sent Successfully" after hitting a send button. They don’t require user interaction and are excellent for quick updates.</a:t>
            </a:r>
          </a:p>
        </p:txBody>
      </p:sp>
    </p:spTree>
    <p:extLst>
      <p:ext uri="{BB962C8B-B14F-4D97-AF65-F5344CB8AC3E}">
        <p14:creationId xmlns:p14="http://schemas.microsoft.com/office/powerpoint/2010/main" val="10765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37B6-E7D9-7AE8-E90A-A7ED67A18C36}"/>
              </a:ext>
            </a:extLst>
          </p:cNvPr>
          <p:cNvSpPr>
            <a:spLocks noGrp="1"/>
          </p:cNvSpPr>
          <p:nvPr>
            <p:ph type="title"/>
          </p:nvPr>
        </p:nvSpPr>
        <p:spPr>
          <a:xfrm>
            <a:off x="685800" y="-182089"/>
            <a:ext cx="10131425" cy="1456267"/>
          </a:xfrm>
        </p:spPr>
        <p:txBody>
          <a:bodyPr>
            <a:normAutofit/>
          </a:bodyPr>
          <a:lstStyle/>
          <a:p>
            <a:r>
              <a:rPr lang="en-US" sz="4800" b="1">
                <a:latin typeface="Times New Roman" panose="02020603050405020304" pitchFamily="18" charset="0"/>
                <a:cs typeface="Times New Roman" panose="02020603050405020304" pitchFamily="18" charset="0"/>
              </a:rPr>
              <a:t>Examples:</a:t>
            </a:r>
          </a:p>
        </p:txBody>
      </p:sp>
      <p:pic>
        <p:nvPicPr>
          <p:cNvPr id="4" name="Picture 4">
            <a:extLst>
              <a:ext uri="{FF2B5EF4-FFF2-40B4-BE49-F238E27FC236}">
                <a16:creationId xmlns:a16="http://schemas.microsoft.com/office/drawing/2014/main" id="{74E1485D-6595-99BC-BC46-2A285BF9B93D}"/>
              </a:ext>
            </a:extLst>
          </p:cNvPr>
          <p:cNvPicPr>
            <a:picLocks noChangeAspect="1"/>
          </p:cNvPicPr>
          <p:nvPr/>
        </p:nvPicPr>
        <p:blipFill>
          <a:blip r:embed="rId2"/>
          <a:stretch>
            <a:fillRect/>
          </a:stretch>
        </p:blipFill>
        <p:spPr>
          <a:xfrm>
            <a:off x="523864" y="1436114"/>
            <a:ext cx="2235024" cy="4735456"/>
          </a:xfrm>
          <a:prstGeom prst="rect">
            <a:avLst/>
          </a:prstGeom>
        </p:spPr>
      </p:pic>
      <p:pic>
        <p:nvPicPr>
          <p:cNvPr id="6" name="Picture 6">
            <a:extLst>
              <a:ext uri="{FF2B5EF4-FFF2-40B4-BE49-F238E27FC236}">
                <a16:creationId xmlns:a16="http://schemas.microsoft.com/office/drawing/2014/main" id="{3507B01D-DA8F-583E-CB21-79483497849D}"/>
              </a:ext>
            </a:extLst>
          </p:cNvPr>
          <p:cNvPicPr>
            <a:picLocks noChangeAspect="1"/>
          </p:cNvPicPr>
          <p:nvPr/>
        </p:nvPicPr>
        <p:blipFill>
          <a:blip r:embed="rId3"/>
          <a:stretch>
            <a:fillRect/>
          </a:stretch>
        </p:blipFill>
        <p:spPr>
          <a:xfrm>
            <a:off x="3249548" y="1436114"/>
            <a:ext cx="8418588" cy="4735456"/>
          </a:xfrm>
          <a:prstGeom prst="rect">
            <a:avLst/>
          </a:prstGeom>
        </p:spPr>
      </p:pic>
    </p:spTree>
    <p:extLst>
      <p:ext uri="{BB962C8B-B14F-4D97-AF65-F5344CB8AC3E}">
        <p14:creationId xmlns:p14="http://schemas.microsoft.com/office/powerpoint/2010/main" val="101367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91AB7-D98B-D8DC-FEED-31088C1EE2A0}"/>
              </a:ext>
            </a:extLst>
          </p:cNvPr>
          <p:cNvSpPr>
            <a:spLocks noGrp="1"/>
          </p:cNvSpPr>
          <p:nvPr>
            <p:ph type="title"/>
          </p:nvPr>
        </p:nvSpPr>
        <p:spPr>
          <a:xfrm>
            <a:off x="829744" y="179929"/>
            <a:ext cx="10131425" cy="1456267"/>
          </a:xfrm>
        </p:spPr>
        <p:txBody>
          <a:bodyPr>
            <a:normAutofit/>
          </a:bodyPr>
          <a:lstStyle/>
          <a:p>
            <a:r>
              <a:rPr lang="en-US" sz="4800" b="1">
                <a:latin typeface="Times New Roman" panose="02020603050405020304" pitchFamily="18" charset="0"/>
                <a:cs typeface="Times New Roman" panose="02020603050405020304" pitchFamily="18" charset="0"/>
              </a:rPr>
              <a:t>Snackbars</a:t>
            </a:r>
          </a:p>
        </p:txBody>
      </p:sp>
      <p:sp>
        <p:nvSpPr>
          <p:cNvPr id="3" name="Content Placeholder 2">
            <a:extLst>
              <a:ext uri="{FF2B5EF4-FFF2-40B4-BE49-F238E27FC236}">
                <a16:creationId xmlns:a16="http://schemas.microsoft.com/office/drawing/2014/main" id="{2FBB15B3-457F-219A-948C-EE77A68269C8}"/>
              </a:ext>
            </a:extLst>
          </p:cNvPr>
          <p:cNvSpPr>
            <a:spLocks noGrp="1"/>
          </p:cNvSpPr>
          <p:nvPr>
            <p:ph idx="1"/>
          </p:nvPr>
        </p:nvSpPr>
        <p:spPr>
          <a:xfrm>
            <a:off x="829744" y="1906090"/>
            <a:ext cx="10703714" cy="3649133"/>
          </a:xfrm>
        </p:spPr>
        <p:txBody>
          <a:bodyPr>
            <a:noAutofit/>
          </a:bodyPr>
          <a:lstStyle/>
          <a:p>
            <a:r>
              <a:rPr lang="en-US" sz="4800">
                <a:latin typeface="Times New Roman" panose="02020603050405020304" pitchFamily="18" charset="0"/>
                <a:cs typeface="Times New Roman" panose="02020603050405020304" pitchFamily="18" charset="0"/>
              </a:rPr>
              <a:t>Snackbars are similar to Toasts but are slightly more advanced. They allow for user interaction, such as an undo button to reverse an action (e.g., "Email deleted. Undo?"). Snackbars are visible for a short duration but are dismissible.</a:t>
            </a:r>
          </a:p>
        </p:txBody>
      </p:sp>
    </p:spTree>
    <p:extLst>
      <p:ext uri="{BB962C8B-B14F-4D97-AF65-F5344CB8AC3E}">
        <p14:creationId xmlns:p14="http://schemas.microsoft.com/office/powerpoint/2010/main" val="89110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228D0-78C5-84B4-893B-B1C4A3AA2CBC}"/>
              </a:ext>
            </a:extLst>
          </p:cNvPr>
          <p:cNvSpPr>
            <a:spLocks noGrp="1"/>
          </p:cNvSpPr>
          <p:nvPr>
            <p:ph type="title"/>
          </p:nvPr>
        </p:nvSpPr>
        <p:spPr>
          <a:xfrm>
            <a:off x="1030287" y="0"/>
            <a:ext cx="10131425" cy="1456267"/>
          </a:xfrm>
        </p:spPr>
        <p:txBody>
          <a:bodyPr/>
          <a:lstStyle/>
          <a:p>
            <a:r>
              <a:rPr lang="en-US" b="1">
                <a:latin typeface="Times New Roman" panose="02020603050405020304" pitchFamily="18" charset="0"/>
                <a:cs typeface="Times New Roman" panose="02020603050405020304" pitchFamily="18" charset="0"/>
              </a:rPr>
              <a:t>Examples:</a:t>
            </a:r>
          </a:p>
        </p:txBody>
      </p:sp>
      <p:pic>
        <p:nvPicPr>
          <p:cNvPr id="4" name="Picture 4">
            <a:extLst>
              <a:ext uri="{FF2B5EF4-FFF2-40B4-BE49-F238E27FC236}">
                <a16:creationId xmlns:a16="http://schemas.microsoft.com/office/drawing/2014/main" id="{7970200D-DD9D-0F14-43A3-BFEA515221D0}"/>
              </a:ext>
            </a:extLst>
          </p:cNvPr>
          <p:cNvPicPr>
            <a:picLocks noChangeAspect="1"/>
          </p:cNvPicPr>
          <p:nvPr/>
        </p:nvPicPr>
        <p:blipFill>
          <a:blip r:embed="rId2"/>
          <a:stretch>
            <a:fillRect/>
          </a:stretch>
        </p:blipFill>
        <p:spPr>
          <a:xfrm>
            <a:off x="600076" y="1456267"/>
            <a:ext cx="2590823" cy="4607346"/>
          </a:xfrm>
          <a:prstGeom prst="rect">
            <a:avLst/>
          </a:prstGeom>
        </p:spPr>
      </p:pic>
      <p:pic>
        <p:nvPicPr>
          <p:cNvPr id="5" name="Picture 5">
            <a:extLst>
              <a:ext uri="{FF2B5EF4-FFF2-40B4-BE49-F238E27FC236}">
                <a16:creationId xmlns:a16="http://schemas.microsoft.com/office/drawing/2014/main" id="{C389206F-3E32-0726-5AC9-482C3BA39A0A}"/>
              </a:ext>
            </a:extLst>
          </p:cNvPr>
          <p:cNvPicPr>
            <a:picLocks noChangeAspect="1"/>
          </p:cNvPicPr>
          <p:nvPr/>
        </p:nvPicPr>
        <p:blipFill>
          <a:blip r:embed="rId3"/>
          <a:stretch>
            <a:fillRect/>
          </a:stretch>
        </p:blipFill>
        <p:spPr>
          <a:xfrm>
            <a:off x="3621110" y="1456267"/>
            <a:ext cx="7970813" cy="4607346"/>
          </a:xfrm>
          <a:prstGeom prst="rect">
            <a:avLst/>
          </a:prstGeom>
        </p:spPr>
      </p:pic>
    </p:spTree>
    <p:extLst>
      <p:ext uri="{BB962C8B-B14F-4D97-AF65-F5344CB8AC3E}">
        <p14:creationId xmlns:p14="http://schemas.microsoft.com/office/powerpoint/2010/main" val="2604688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9AAE7-9E1B-9A42-5581-EDBF952EDDDE}"/>
              </a:ext>
            </a:extLst>
          </p:cNvPr>
          <p:cNvSpPr>
            <a:spLocks noGrp="1"/>
          </p:cNvSpPr>
          <p:nvPr>
            <p:ph type="title"/>
          </p:nvPr>
        </p:nvSpPr>
        <p:spPr>
          <a:xfrm>
            <a:off x="685801" y="0"/>
            <a:ext cx="10131425" cy="1456267"/>
          </a:xfrm>
        </p:spPr>
        <p:txBody>
          <a:bodyPr>
            <a:normAutofit/>
          </a:bodyPr>
          <a:lstStyle/>
          <a:p>
            <a:r>
              <a:rPr lang="en-US" sz="4400">
                <a:latin typeface="Times New Roman" panose="02020603050405020304" pitchFamily="18" charset="0"/>
                <a:cs typeface="Times New Roman" panose="02020603050405020304" pitchFamily="18" charset="0"/>
              </a:rPr>
              <a:t>Dialogs</a:t>
            </a:r>
          </a:p>
        </p:txBody>
      </p:sp>
      <p:sp>
        <p:nvSpPr>
          <p:cNvPr id="3" name="Content Placeholder 2">
            <a:extLst>
              <a:ext uri="{FF2B5EF4-FFF2-40B4-BE49-F238E27FC236}">
                <a16:creationId xmlns:a16="http://schemas.microsoft.com/office/drawing/2014/main" id="{9CA30E09-507F-C2C5-E553-1DFA5E9629B4}"/>
              </a:ext>
            </a:extLst>
          </p:cNvPr>
          <p:cNvSpPr>
            <a:spLocks noGrp="1"/>
          </p:cNvSpPr>
          <p:nvPr>
            <p:ph idx="1"/>
          </p:nvPr>
        </p:nvSpPr>
        <p:spPr>
          <a:xfrm>
            <a:off x="685801" y="1980130"/>
            <a:ext cx="10793680" cy="3649133"/>
          </a:xfrm>
        </p:spPr>
        <p:txBody>
          <a:bodyPr>
            <a:noAutofit/>
          </a:bodyPr>
          <a:lstStyle/>
          <a:p>
            <a:r>
              <a:rPr lang="en-US" sz="4000">
                <a:latin typeface="Times New Roman" panose="02020603050405020304" pitchFamily="18" charset="0"/>
                <a:cs typeface="Times New Roman" panose="02020603050405020304" pitchFamily="18" charset="0"/>
              </a:rPr>
              <a:t>Dialogs are pop-up windows used for critical or interactive messages, requiring user input or confirmation. For example, when a user clicks "Delete Account," a dialog might appear saying, "Are you sure you want to delete your account? This action cannot be undone." Dialogs ensure that users don’t accidentally perform irreversible actions.</a:t>
            </a:r>
          </a:p>
        </p:txBody>
      </p:sp>
    </p:spTree>
    <p:extLst>
      <p:ext uri="{BB962C8B-B14F-4D97-AF65-F5344CB8AC3E}">
        <p14:creationId xmlns:p14="http://schemas.microsoft.com/office/powerpoint/2010/main" val="1686923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D7D1-C0E7-5922-B697-9B07093FA674}"/>
              </a:ext>
            </a:extLst>
          </p:cNvPr>
          <p:cNvSpPr>
            <a:spLocks noGrp="1"/>
          </p:cNvSpPr>
          <p:nvPr>
            <p:ph type="title"/>
          </p:nvPr>
        </p:nvSpPr>
        <p:spPr>
          <a:xfrm>
            <a:off x="685800" y="-164095"/>
            <a:ext cx="10131425" cy="1456267"/>
          </a:xfrm>
        </p:spPr>
        <p:txBody>
          <a:bodyPr>
            <a:normAutofit/>
          </a:bodyPr>
          <a:lstStyle/>
          <a:p>
            <a:r>
              <a:rPr lang="en-US" sz="4000" b="1">
                <a:latin typeface="Times New Roman" panose="02020603050405020304" pitchFamily="18" charset="0"/>
                <a:cs typeface="Times New Roman" panose="02020603050405020304" pitchFamily="18" charset="0"/>
              </a:rPr>
              <a:t>Examples:</a:t>
            </a:r>
          </a:p>
        </p:txBody>
      </p:sp>
      <p:pic>
        <p:nvPicPr>
          <p:cNvPr id="4" name="Picture 4">
            <a:extLst>
              <a:ext uri="{FF2B5EF4-FFF2-40B4-BE49-F238E27FC236}">
                <a16:creationId xmlns:a16="http://schemas.microsoft.com/office/drawing/2014/main" id="{24B5315B-47AD-702E-04C9-7F6D81C8F578}"/>
              </a:ext>
            </a:extLst>
          </p:cNvPr>
          <p:cNvPicPr>
            <a:picLocks noChangeAspect="1"/>
          </p:cNvPicPr>
          <p:nvPr/>
        </p:nvPicPr>
        <p:blipFill>
          <a:blip r:embed="rId2"/>
          <a:stretch>
            <a:fillRect/>
          </a:stretch>
        </p:blipFill>
        <p:spPr>
          <a:xfrm>
            <a:off x="97604" y="1292172"/>
            <a:ext cx="2823984" cy="4009149"/>
          </a:xfrm>
          <a:prstGeom prst="rect">
            <a:avLst/>
          </a:prstGeom>
        </p:spPr>
      </p:pic>
      <p:pic>
        <p:nvPicPr>
          <p:cNvPr id="5" name="Picture 5">
            <a:extLst>
              <a:ext uri="{FF2B5EF4-FFF2-40B4-BE49-F238E27FC236}">
                <a16:creationId xmlns:a16="http://schemas.microsoft.com/office/drawing/2014/main" id="{80C1E62B-1118-642A-8258-B8B2B2C0C838}"/>
              </a:ext>
            </a:extLst>
          </p:cNvPr>
          <p:cNvPicPr>
            <a:picLocks noChangeAspect="1"/>
          </p:cNvPicPr>
          <p:nvPr/>
        </p:nvPicPr>
        <p:blipFill>
          <a:blip r:embed="rId3"/>
          <a:stretch>
            <a:fillRect/>
          </a:stretch>
        </p:blipFill>
        <p:spPr>
          <a:xfrm>
            <a:off x="3319007" y="1268686"/>
            <a:ext cx="3486217" cy="4009149"/>
          </a:xfrm>
          <a:prstGeom prst="rect">
            <a:avLst/>
          </a:prstGeom>
        </p:spPr>
      </p:pic>
      <p:pic>
        <p:nvPicPr>
          <p:cNvPr id="6" name="Picture 6">
            <a:extLst>
              <a:ext uri="{FF2B5EF4-FFF2-40B4-BE49-F238E27FC236}">
                <a16:creationId xmlns:a16="http://schemas.microsoft.com/office/drawing/2014/main" id="{636839A8-ED45-C891-8C50-3681AF78AEA4}"/>
              </a:ext>
            </a:extLst>
          </p:cNvPr>
          <p:cNvPicPr>
            <a:picLocks noChangeAspect="1"/>
          </p:cNvPicPr>
          <p:nvPr/>
        </p:nvPicPr>
        <p:blipFill>
          <a:blip r:embed="rId4"/>
          <a:stretch>
            <a:fillRect/>
          </a:stretch>
        </p:blipFill>
        <p:spPr>
          <a:xfrm>
            <a:off x="7202643" y="1245201"/>
            <a:ext cx="4647796" cy="4056120"/>
          </a:xfrm>
          <a:prstGeom prst="rect">
            <a:avLst/>
          </a:prstGeom>
        </p:spPr>
      </p:pic>
    </p:spTree>
    <p:extLst>
      <p:ext uri="{BB962C8B-B14F-4D97-AF65-F5344CB8AC3E}">
        <p14:creationId xmlns:p14="http://schemas.microsoft.com/office/powerpoint/2010/main" val="372335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A1F4-5AC7-EE30-6F1E-9E1F9FFA03B4}"/>
              </a:ext>
            </a:extLst>
          </p:cNvPr>
          <p:cNvSpPr>
            <a:spLocks noGrp="1"/>
          </p:cNvSpPr>
          <p:nvPr>
            <p:ph idx="1"/>
          </p:nvPr>
        </p:nvSpPr>
        <p:spPr>
          <a:xfrm>
            <a:off x="1141297" y="1604433"/>
            <a:ext cx="9909406" cy="3649133"/>
          </a:xfrm>
        </p:spPr>
        <p:txBody>
          <a:bodyPr>
            <a:noAutofit/>
          </a:bodyPr>
          <a:lstStyle/>
          <a:p>
            <a:r>
              <a:rPr lang="en-US" sz="4800" dirty="0"/>
              <a:t>❖ Buttons, touch gestures, form inputs</a:t>
            </a:r>
          </a:p>
          <a:p>
            <a:r>
              <a:rPr lang="en-US" sz="4800" dirty="0"/>
              <a:t>❖ Event listeners (</a:t>
            </a:r>
            <a:r>
              <a:rPr lang="en-US" sz="4800" dirty="0" err="1"/>
              <a:t>onClick</a:t>
            </a:r>
            <a:r>
              <a:rPr lang="en-US" sz="4800" dirty="0"/>
              <a:t>, </a:t>
            </a:r>
            <a:r>
              <a:rPr lang="en-US" sz="4800" dirty="0" err="1"/>
              <a:t>onTouch</a:t>
            </a:r>
            <a:r>
              <a:rPr lang="en-US" sz="4800" dirty="0"/>
              <a:t>, </a:t>
            </a:r>
          </a:p>
          <a:p>
            <a:pPr marL="0" indent="0">
              <a:buNone/>
            </a:pPr>
            <a:r>
              <a:rPr lang="en-US" sz="4800" dirty="0"/>
              <a:t>etc.)</a:t>
            </a:r>
          </a:p>
          <a:p>
            <a:r>
              <a:rPr lang="en-US" sz="4800" dirty="0"/>
              <a:t>❖ Toasts, </a:t>
            </a:r>
            <a:r>
              <a:rPr lang="en-US" sz="4800" dirty="0" err="1"/>
              <a:t>Snackbars</a:t>
            </a:r>
            <a:r>
              <a:rPr lang="en-US" sz="4800" dirty="0"/>
              <a:t>, and Dialogs</a:t>
            </a:r>
          </a:p>
          <a:p>
            <a:r>
              <a:rPr lang="en-US" sz="4800" dirty="0"/>
              <a:t>❖ Basic UI/UX best practices</a:t>
            </a:r>
          </a:p>
        </p:txBody>
      </p:sp>
    </p:spTree>
    <p:extLst>
      <p:ext uri="{BB962C8B-B14F-4D97-AF65-F5344CB8AC3E}">
        <p14:creationId xmlns:p14="http://schemas.microsoft.com/office/powerpoint/2010/main" val="1454722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E3300-982E-D028-20DB-416F64BFD276}"/>
              </a:ext>
            </a:extLst>
          </p:cNvPr>
          <p:cNvSpPr>
            <a:spLocks noGrp="1"/>
          </p:cNvSpPr>
          <p:nvPr>
            <p:ph type="title"/>
          </p:nvPr>
        </p:nvSpPr>
        <p:spPr>
          <a:xfrm>
            <a:off x="465252" y="2386375"/>
            <a:ext cx="11261495" cy="2085250"/>
          </a:xfrm>
        </p:spPr>
        <p:txBody>
          <a:bodyPr>
            <a:noAutofit/>
          </a:bodyPr>
          <a:lstStyle/>
          <a:p>
            <a:r>
              <a:rPr lang="en-US" sz="5400" b="1" dirty="0">
                <a:latin typeface="Times New Roman" panose="02020603050405020304" pitchFamily="18" charset="0"/>
                <a:cs typeface="Times New Roman" panose="02020603050405020304" pitchFamily="18" charset="0"/>
              </a:rPr>
              <a:t>4. Basic UI/UX best practices</a:t>
            </a:r>
          </a:p>
        </p:txBody>
      </p:sp>
    </p:spTree>
    <p:extLst>
      <p:ext uri="{BB962C8B-B14F-4D97-AF65-F5344CB8AC3E}">
        <p14:creationId xmlns:p14="http://schemas.microsoft.com/office/powerpoint/2010/main" val="367376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BF8289-142E-3064-F026-DEF65C741E86}"/>
              </a:ext>
            </a:extLst>
          </p:cNvPr>
          <p:cNvSpPr>
            <a:spLocks noGrp="1"/>
          </p:cNvSpPr>
          <p:nvPr>
            <p:ph idx="1"/>
          </p:nvPr>
        </p:nvSpPr>
        <p:spPr>
          <a:xfrm>
            <a:off x="735145" y="1136435"/>
            <a:ext cx="10721709" cy="4585130"/>
          </a:xfrm>
        </p:spPr>
        <p:txBody>
          <a:bodyPr>
            <a:noAutofit/>
          </a:bodyPr>
          <a:lstStyle/>
          <a:p>
            <a:r>
              <a:rPr lang="en-US" sz="4000">
                <a:latin typeface="Times New Roman" panose="02020603050405020304" pitchFamily="18" charset="0"/>
                <a:cs typeface="Times New Roman" panose="02020603050405020304" pitchFamily="18" charset="0"/>
              </a:rPr>
              <a:t>The user interface (UI)refers to the visual and interactive elements of a system, software, or application that users interact with to perform tasks. It serves as the medium between users and the functionality of a device or program, ensuring ease of use and accessibility.</a:t>
            </a:r>
          </a:p>
        </p:txBody>
      </p:sp>
    </p:spTree>
    <p:extLst>
      <p:ext uri="{BB962C8B-B14F-4D97-AF65-F5344CB8AC3E}">
        <p14:creationId xmlns:p14="http://schemas.microsoft.com/office/powerpoint/2010/main" val="3931070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4422C-8F1A-F02B-2A88-96D2ECD2427F}"/>
              </a:ext>
            </a:extLst>
          </p:cNvPr>
          <p:cNvSpPr>
            <a:spLocks noGrp="1"/>
          </p:cNvSpPr>
          <p:nvPr>
            <p:ph type="title"/>
          </p:nvPr>
        </p:nvSpPr>
        <p:spPr>
          <a:xfrm>
            <a:off x="1030287" y="195763"/>
            <a:ext cx="10131425" cy="1456267"/>
          </a:xfrm>
        </p:spPr>
        <p:txBody>
          <a:bodyPr/>
          <a:lstStyle/>
          <a:p>
            <a:r>
              <a:rPr lang="en-US" b="1">
                <a:latin typeface="Times New Roman" panose="02020603050405020304" pitchFamily="18" charset="0"/>
                <a:cs typeface="Times New Roman" panose="02020603050405020304" pitchFamily="18" charset="0"/>
              </a:rPr>
              <a:t>Key Aspects of a User Interface.</a:t>
            </a:r>
          </a:p>
        </p:txBody>
      </p:sp>
      <p:sp>
        <p:nvSpPr>
          <p:cNvPr id="3" name="Content Placeholder 2">
            <a:extLst>
              <a:ext uri="{FF2B5EF4-FFF2-40B4-BE49-F238E27FC236}">
                <a16:creationId xmlns:a16="http://schemas.microsoft.com/office/drawing/2014/main" id="{7663867E-519B-39D2-EBD1-1A1D580D4908}"/>
              </a:ext>
            </a:extLst>
          </p:cNvPr>
          <p:cNvSpPr>
            <a:spLocks noGrp="1"/>
          </p:cNvSpPr>
          <p:nvPr>
            <p:ph idx="1"/>
          </p:nvPr>
        </p:nvSpPr>
        <p:spPr>
          <a:xfrm>
            <a:off x="685799" y="1836187"/>
            <a:ext cx="10131425" cy="3649133"/>
          </a:xfrm>
        </p:spPr>
        <p:txBody>
          <a:bodyPr>
            <a:noAutofit/>
          </a:bodyPr>
          <a:lstStyle/>
          <a:p>
            <a:r>
              <a:rPr lang="en-US" sz="4000" dirty="0">
                <a:latin typeface="Times New Roman" panose="02020603050405020304" pitchFamily="18" charset="0"/>
                <a:cs typeface="Times New Roman" panose="02020603050405020304" pitchFamily="18" charset="0"/>
              </a:rPr>
              <a:t>1.</a:t>
            </a:r>
            <a:r>
              <a:rPr lang="en-US" sz="4000" b="1" dirty="0">
                <a:latin typeface="Times New Roman" panose="02020603050405020304" pitchFamily="18" charset="0"/>
                <a:cs typeface="Times New Roman" panose="02020603050405020304" pitchFamily="18" charset="0"/>
              </a:rPr>
              <a:t>Visual Components</a:t>
            </a:r>
            <a:r>
              <a:rPr lang="en-US" sz="4000" dirty="0">
                <a:latin typeface="Times New Roman" panose="02020603050405020304" pitchFamily="18" charset="0"/>
                <a:cs typeface="Times New Roman" panose="02020603050405020304" pitchFamily="18" charset="0"/>
              </a:rPr>
              <a:t>:   - Buttons, icons, menus, sliders, text boxes, and images are examples of visual elements that users see and interact with.   - These components should be well-designed, intuitive, and visually appealing to enhance user experience.</a:t>
            </a:r>
          </a:p>
        </p:txBody>
      </p:sp>
    </p:spTree>
    <p:extLst>
      <p:ext uri="{BB962C8B-B14F-4D97-AF65-F5344CB8AC3E}">
        <p14:creationId xmlns:p14="http://schemas.microsoft.com/office/powerpoint/2010/main" val="222615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48E1D2-4802-B284-4436-FB5B2F42CEBF}"/>
              </a:ext>
            </a:extLst>
          </p:cNvPr>
          <p:cNvSpPr>
            <a:spLocks noGrp="1"/>
          </p:cNvSpPr>
          <p:nvPr>
            <p:ph idx="1"/>
          </p:nvPr>
        </p:nvSpPr>
        <p:spPr>
          <a:xfrm>
            <a:off x="411273" y="1604433"/>
            <a:ext cx="11369453" cy="3649133"/>
          </a:xfrm>
        </p:spPr>
        <p:txBody>
          <a:bodyPr>
            <a:noAutofit/>
          </a:bodyPr>
          <a:lstStyle/>
          <a:p>
            <a:r>
              <a:rPr lang="en-US" sz="4800" dirty="0">
                <a:latin typeface="Times New Roman" panose="02020603050405020304" pitchFamily="18" charset="0"/>
                <a:cs typeface="Times New Roman" panose="02020603050405020304" pitchFamily="18" charset="0"/>
              </a:rPr>
              <a:t>2.</a:t>
            </a:r>
            <a:r>
              <a:rPr lang="en-US" sz="4800" b="1" dirty="0">
                <a:latin typeface="Times New Roman" panose="02020603050405020304" pitchFamily="18" charset="0"/>
                <a:cs typeface="Times New Roman" panose="02020603050405020304" pitchFamily="18" charset="0"/>
              </a:rPr>
              <a:t>Interactive Elements</a:t>
            </a:r>
            <a:r>
              <a:rPr lang="en-US" sz="4800" dirty="0">
                <a:latin typeface="Times New Roman" panose="02020603050405020304" pitchFamily="18" charset="0"/>
                <a:cs typeface="Times New Roman" panose="02020603050405020304" pitchFamily="18" charset="0"/>
              </a:rPr>
              <a:t>:   - The UI involves how users interact with the system, such as clicking buttons, typing text, swiping screens, or using gestures.   - It includes feedback mechanisms like animations, sounds, and error messages to guide users during interaction.</a:t>
            </a:r>
          </a:p>
        </p:txBody>
      </p:sp>
    </p:spTree>
    <p:extLst>
      <p:ext uri="{BB962C8B-B14F-4D97-AF65-F5344CB8AC3E}">
        <p14:creationId xmlns:p14="http://schemas.microsoft.com/office/powerpoint/2010/main" val="378383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A399A50-3FB3-350F-0390-E43EB3D5E21C}"/>
              </a:ext>
            </a:extLst>
          </p:cNvPr>
          <p:cNvSpPr>
            <a:spLocks noGrp="1"/>
          </p:cNvSpPr>
          <p:nvPr>
            <p:ph idx="1"/>
          </p:nvPr>
        </p:nvSpPr>
        <p:spPr>
          <a:xfrm>
            <a:off x="323873" y="1388518"/>
            <a:ext cx="12120793" cy="3649133"/>
          </a:xfrm>
        </p:spPr>
        <p:txBody>
          <a:bodyPr>
            <a:noAutofit/>
          </a:bodyPr>
          <a:lstStyle/>
          <a:p>
            <a:r>
              <a:rPr lang="en-US" sz="5400" b="1" dirty="0">
                <a:latin typeface="Times New Roman" panose="02020603050405020304" pitchFamily="18" charset="0"/>
                <a:cs typeface="Times New Roman" panose="02020603050405020304" pitchFamily="18" charset="0"/>
              </a:rPr>
              <a:t>3. Design Principles:</a:t>
            </a:r>
            <a:r>
              <a:rPr lang="en-US" sz="5400" dirty="0">
                <a:latin typeface="Times New Roman" panose="02020603050405020304" pitchFamily="18" charset="0"/>
                <a:cs typeface="Times New Roman" panose="02020603050405020304" pitchFamily="18" charset="0"/>
              </a:rPr>
              <a:t>   - A good UI should be </a:t>
            </a:r>
            <a:r>
              <a:rPr lang="en-US" sz="5400" dirty="0" err="1">
                <a:latin typeface="Times New Roman" panose="02020603050405020304" pitchFamily="18" charset="0"/>
                <a:cs typeface="Times New Roman" panose="02020603050405020304" pitchFamily="18" charset="0"/>
              </a:rPr>
              <a:t>simple,consistent,responsive</a:t>
            </a:r>
            <a:r>
              <a:rPr lang="en-US" sz="5400" dirty="0">
                <a:latin typeface="Times New Roman" panose="02020603050405020304" pitchFamily="18" charset="0"/>
                <a:cs typeface="Times New Roman" panose="02020603050405020304" pitchFamily="18" charset="0"/>
              </a:rPr>
              <a:t>, and accessible, ensuring users can navigate efficiently without confusion.</a:t>
            </a:r>
          </a:p>
        </p:txBody>
      </p:sp>
    </p:spTree>
    <p:extLst>
      <p:ext uri="{BB962C8B-B14F-4D97-AF65-F5344CB8AC3E}">
        <p14:creationId xmlns:p14="http://schemas.microsoft.com/office/powerpoint/2010/main" val="300620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C299F69-20DD-5613-B837-FC3292F8BCD0}"/>
              </a:ext>
            </a:extLst>
          </p:cNvPr>
          <p:cNvSpPr>
            <a:spLocks noGrp="1"/>
          </p:cNvSpPr>
          <p:nvPr>
            <p:ph idx="1"/>
          </p:nvPr>
        </p:nvSpPr>
        <p:spPr>
          <a:xfrm>
            <a:off x="474249" y="639203"/>
            <a:ext cx="11243502" cy="5579593"/>
          </a:xfrm>
        </p:spPr>
        <p:txBody>
          <a:bodyPr>
            <a:normAutofit/>
          </a:bodyPr>
          <a:lstStyle/>
          <a:p>
            <a:r>
              <a:rPr lang="en-US" sz="5400" b="1" dirty="0">
                <a:latin typeface="Times New Roman" panose="02020603050405020304" pitchFamily="18" charset="0"/>
                <a:cs typeface="Times New Roman" panose="02020603050405020304" pitchFamily="18" charset="0"/>
              </a:rPr>
              <a:t>4.Purpose</a:t>
            </a:r>
            <a:r>
              <a:rPr lang="en-US" sz="5400" dirty="0">
                <a:latin typeface="Times New Roman" panose="02020603050405020304" pitchFamily="18" charset="0"/>
                <a:cs typeface="Times New Roman" panose="02020603050405020304" pitchFamily="18" charset="0"/>
              </a:rPr>
              <a:t>:- The main goal of a user interface is to make interaction seamless and help users accomplish their tasks without frustration.</a:t>
            </a:r>
          </a:p>
        </p:txBody>
      </p:sp>
    </p:spTree>
    <p:extLst>
      <p:ext uri="{BB962C8B-B14F-4D97-AF65-F5344CB8AC3E}">
        <p14:creationId xmlns:p14="http://schemas.microsoft.com/office/powerpoint/2010/main" val="250821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AB42-ABB5-AFE5-3AC8-C50B591B0A01}"/>
              </a:ext>
            </a:extLst>
          </p:cNvPr>
          <p:cNvSpPr>
            <a:spLocks noGrp="1"/>
          </p:cNvSpPr>
          <p:nvPr>
            <p:ph type="title"/>
          </p:nvPr>
        </p:nvSpPr>
        <p:spPr>
          <a:xfrm>
            <a:off x="1030287" y="2700866"/>
            <a:ext cx="10131425" cy="1456267"/>
          </a:xfrm>
        </p:spPr>
        <p:txBody>
          <a:bodyPr>
            <a:noAutofit/>
          </a:bodyPr>
          <a:lstStyle/>
          <a:p>
            <a:r>
              <a:rPr lang="en-US" sz="9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765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4B219-9BFB-3C18-ECD0-7BCC9885BDA7}"/>
              </a:ext>
            </a:extLst>
          </p:cNvPr>
          <p:cNvSpPr>
            <a:spLocks noGrp="1"/>
          </p:cNvSpPr>
          <p:nvPr>
            <p:ph type="title"/>
          </p:nvPr>
        </p:nvSpPr>
        <p:spPr>
          <a:xfrm>
            <a:off x="1030287" y="2700866"/>
            <a:ext cx="10131425" cy="1456267"/>
          </a:xfrm>
        </p:spPr>
        <p:txBody>
          <a:bodyPr>
            <a:noAutofit/>
          </a:bodyPr>
          <a:lstStyle/>
          <a:p>
            <a:r>
              <a:rPr lang="en-US" sz="4800" b="1">
                <a:latin typeface="Times New Roman" panose="02020603050405020304" pitchFamily="18" charset="0"/>
                <a:cs typeface="Times New Roman" panose="02020603050405020304" pitchFamily="18" charset="0"/>
              </a:rPr>
              <a:t>1.Buttons, Touch Gestures, and Form Inputs:</a:t>
            </a:r>
          </a:p>
        </p:txBody>
      </p:sp>
    </p:spTree>
    <p:extLst>
      <p:ext uri="{BB962C8B-B14F-4D97-AF65-F5344CB8AC3E}">
        <p14:creationId xmlns:p14="http://schemas.microsoft.com/office/powerpoint/2010/main" val="707319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D24A-6405-006A-23D2-E5E646450058}"/>
              </a:ext>
            </a:extLst>
          </p:cNvPr>
          <p:cNvSpPr>
            <a:spLocks noGrp="1"/>
          </p:cNvSpPr>
          <p:nvPr>
            <p:ph type="title"/>
          </p:nvPr>
        </p:nvSpPr>
        <p:spPr>
          <a:xfrm>
            <a:off x="750575" y="303721"/>
            <a:ext cx="8670515" cy="685890"/>
          </a:xfrm>
        </p:spPr>
        <p:txBody>
          <a:bodyPr>
            <a:normAutofit fontScale="90000"/>
          </a:bodyPr>
          <a:lstStyle/>
          <a:p>
            <a:r>
              <a:rPr lang="en-US" sz="6000" b="1">
                <a:latin typeface="Times New Roman" panose="02020603050405020304" pitchFamily="18" charset="0"/>
                <a:cs typeface="Times New Roman" panose="02020603050405020304" pitchFamily="18" charset="0"/>
              </a:rPr>
              <a:t>Buttons</a:t>
            </a:r>
          </a:p>
        </p:txBody>
      </p:sp>
      <p:sp>
        <p:nvSpPr>
          <p:cNvPr id="3" name="Content Placeholder 2">
            <a:extLst>
              <a:ext uri="{FF2B5EF4-FFF2-40B4-BE49-F238E27FC236}">
                <a16:creationId xmlns:a16="http://schemas.microsoft.com/office/drawing/2014/main" id="{2F968216-BB8F-8017-73EE-6D1B0719124C}"/>
              </a:ext>
            </a:extLst>
          </p:cNvPr>
          <p:cNvSpPr>
            <a:spLocks noGrp="1"/>
          </p:cNvSpPr>
          <p:nvPr>
            <p:ph idx="1"/>
          </p:nvPr>
        </p:nvSpPr>
        <p:spPr>
          <a:xfrm>
            <a:off x="750575" y="1133554"/>
            <a:ext cx="11124748" cy="5068514"/>
          </a:xfrm>
        </p:spPr>
        <p:txBody>
          <a:bodyPr>
            <a:noAutofit/>
          </a:bodyPr>
          <a:lstStyle/>
          <a:p>
            <a:r>
              <a:rPr lang="en-US" sz="4000">
                <a:latin typeface="Times New Roman" panose="02020603050405020304" pitchFamily="18" charset="0"/>
                <a:cs typeface="Times New Roman" panose="02020603050405020304" pitchFamily="18" charset="0"/>
              </a:rPr>
              <a:t>Buttons are essential interactive elements in any user interface. They act as the primary way for users to perform actions, such as submitting forms or navigating between screens. They should be clearly labeled and positioned for easy access. A good example would be a "Submit" button that visually changes when clicked, indicating the user’s action has been recognized.</a:t>
            </a:r>
          </a:p>
        </p:txBody>
      </p:sp>
    </p:spTree>
    <p:extLst>
      <p:ext uri="{BB962C8B-B14F-4D97-AF65-F5344CB8AC3E}">
        <p14:creationId xmlns:p14="http://schemas.microsoft.com/office/powerpoint/2010/main" val="28617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7779E-F582-8D01-AD21-726F7C93CDAD}"/>
              </a:ext>
            </a:extLst>
          </p:cNvPr>
          <p:cNvSpPr>
            <a:spLocks noGrp="1"/>
          </p:cNvSpPr>
          <p:nvPr>
            <p:ph type="title"/>
          </p:nvPr>
        </p:nvSpPr>
        <p:spPr>
          <a:xfrm>
            <a:off x="685802" y="287887"/>
            <a:ext cx="5410198" cy="1043590"/>
          </a:xfrm>
        </p:spPr>
        <p:txBody>
          <a:bodyPr/>
          <a:lstStyle/>
          <a:p>
            <a:r>
              <a:rPr lang="en-US" b="1" u="sng">
                <a:latin typeface="Times New Roman" panose="02020603050405020304" pitchFamily="18" charset="0"/>
                <a:cs typeface="Times New Roman" panose="02020603050405020304" pitchFamily="18" charset="0"/>
              </a:rPr>
              <a:t>Examples:</a:t>
            </a:r>
          </a:p>
        </p:txBody>
      </p:sp>
      <p:pic>
        <p:nvPicPr>
          <p:cNvPr id="7" name="Picture 7">
            <a:extLst>
              <a:ext uri="{FF2B5EF4-FFF2-40B4-BE49-F238E27FC236}">
                <a16:creationId xmlns:a16="http://schemas.microsoft.com/office/drawing/2014/main" id="{7A563A82-1924-13DD-D130-5EC8AD0F7D59}"/>
              </a:ext>
            </a:extLst>
          </p:cNvPr>
          <p:cNvPicPr>
            <a:picLocks noChangeAspect="1"/>
          </p:cNvPicPr>
          <p:nvPr/>
        </p:nvPicPr>
        <p:blipFill>
          <a:blip r:embed="rId2"/>
          <a:stretch>
            <a:fillRect/>
          </a:stretch>
        </p:blipFill>
        <p:spPr>
          <a:xfrm>
            <a:off x="7191167" y="1570381"/>
            <a:ext cx="2036061" cy="3110248"/>
          </a:xfrm>
          <a:prstGeom prst="rect">
            <a:avLst/>
          </a:prstGeom>
        </p:spPr>
      </p:pic>
      <p:pic>
        <p:nvPicPr>
          <p:cNvPr id="8" name="Picture 8">
            <a:extLst>
              <a:ext uri="{FF2B5EF4-FFF2-40B4-BE49-F238E27FC236}">
                <a16:creationId xmlns:a16="http://schemas.microsoft.com/office/drawing/2014/main" id="{760335E8-EE73-1A1D-BA39-2F75869CD072}"/>
              </a:ext>
            </a:extLst>
          </p:cNvPr>
          <p:cNvPicPr>
            <a:picLocks noChangeAspect="1"/>
          </p:cNvPicPr>
          <p:nvPr/>
        </p:nvPicPr>
        <p:blipFill>
          <a:blip r:embed="rId3"/>
          <a:stretch>
            <a:fillRect/>
          </a:stretch>
        </p:blipFill>
        <p:spPr>
          <a:xfrm>
            <a:off x="322951" y="1583473"/>
            <a:ext cx="6405286" cy="3202643"/>
          </a:xfrm>
          <a:prstGeom prst="rect">
            <a:avLst/>
          </a:prstGeom>
        </p:spPr>
      </p:pic>
      <p:pic>
        <p:nvPicPr>
          <p:cNvPr id="9" name="Picture 9">
            <a:extLst>
              <a:ext uri="{FF2B5EF4-FFF2-40B4-BE49-F238E27FC236}">
                <a16:creationId xmlns:a16="http://schemas.microsoft.com/office/drawing/2014/main" id="{3A672EF4-5FAF-2B3C-2A74-63C7634F0633}"/>
              </a:ext>
            </a:extLst>
          </p:cNvPr>
          <p:cNvPicPr>
            <a:picLocks noChangeAspect="1"/>
          </p:cNvPicPr>
          <p:nvPr/>
        </p:nvPicPr>
        <p:blipFill>
          <a:blip r:embed="rId4"/>
          <a:stretch>
            <a:fillRect/>
          </a:stretch>
        </p:blipFill>
        <p:spPr>
          <a:xfrm>
            <a:off x="9690158" y="1570381"/>
            <a:ext cx="2178891" cy="3178146"/>
          </a:xfrm>
          <a:prstGeom prst="rect">
            <a:avLst/>
          </a:prstGeom>
        </p:spPr>
      </p:pic>
    </p:spTree>
    <p:extLst>
      <p:ext uri="{BB962C8B-B14F-4D97-AF65-F5344CB8AC3E}">
        <p14:creationId xmlns:p14="http://schemas.microsoft.com/office/powerpoint/2010/main" val="3133455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0CCD-F6DB-A9C3-E76B-4F7B08605BB9}"/>
              </a:ext>
            </a:extLst>
          </p:cNvPr>
          <p:cNvSpPr>
            <a:spLocks noGrp="1"/>
          </p:cNvSpPr>
          <p:nvPr>
            <p:ph type="title"/>
          </p:nvPr>
        </p:nvSpPr>
        <p:spPr>
          <a:xfrm>
            <a:off x="685801" y="314158"/>
            <a:ext cx="6961187" cy="829832"/>
          </a:xfrm>
        </p:spPr>
        <p:txBody>
          <a:bodyPr>
            <a:normAutofit fontScale="90000"/>
          </a:bodyPr>
          <a:lstStyle/>
          <a:p>
            <a:r>
              <a:rPr lang="en-US" sz="5400" b="1">
                <a:latin typeface="Times New Roman" panose="02020603050405020304" pitchFamily="18" charset="0"/>
                <a:cs typeface="Times New Roman" panose="02020603050405020304" pitchFamily="18" charset="0"/>
              </a:rPr>
              <a:t>Touch Gestures</a:t>
            </a:r>
          </a:p>
        </p:txBody>
      </p:sp>
      <p:sp>
        <p:nvSpPr>
          <p:cNvPr id="3" name="Content Placeholder 2">
            <a:extLst>
              <a:ext uri="{FF2B5EF4-FFF2-40B4-BE49-F238E27FC236}">
                <a16:creationId xmlns:a16="http://schemas.microsoft.com/office/drawing/2014/main" id="{103E5D37-10C3-ED5E-28EB-513EA8749A30}"/>
              </a:ext>
            </a:extLst>
          </p:cNvPr>
          <p:cNvSpPr>
            <a:spLocks noGrp="1"/>
          </p:cNvSpPr>
          <p:nvPr>
            <p:ph idx="1"/>
          </p:nvPr>
        </p:nvSpPr>
        <p:spPr>
          <a:xfrm>
            <a:off x="685801" y="1143990"/>
            <a:ext cx="10343857" cy="5814768"/>
          </a:xfrm>
        </p:spPr>
        <p:txBody>
          <a:bodyPr>
            <a:noAutofit/>
          </a:bodyPr>
          <a:lstStyle/>
          <a:p>
            <a:r>
              <a:rPr lang="en-US" sz="4800">
                <a:latin typeface="Times New Roman" panose="02020603050405020304" pitchFamily="18" charset="0"/>
                <a:cs typeface="Times New Roman" panose="02020603050405020304" pitchFamily="18" charset="0"/>
              </a:rPr>
              <a:t>Touch gestures, such as swiping, pinching, or tapping, enhance navigation in apps and provide intuitive controls. For instance, swiping left to delete an item or pinching to zoom in on an image feels natural and reduces clutter from unnecessary buttons.</a:t>
            </a:r>
          </a:p>
        </p:txBody>
      </p:sp>
    </p:spTree>
    <p:extLst>
      <p:ext uri="{BB962C8B-B14F-4D97-AF65-F5344CB8AC3E}">
        <p14:creationId xmlns:p14="http://schemas.microsoft.com/office/powerpoint/2010/main" val="675810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557D-A4D4-3C14-A870-1F4D6F301A43}"/>
              </a:ext>
            </a:extLst>
          </p:cNvPr>
          <p:cNvSpPr>
            <a:spLocks noGrp="1"/>
          </p:cNvSpPr>
          <p:nvPr>
            <p:ph type="title"/>
          </p:nvPr>
        </p:nvSpPr>
        <p:spPr>
          <a:xfrm>
            <a:off x="685802" y="485810"/>
            <a:ext cx="4532144" cy="834448"/>
          </a:xfrm>
        </p:spPr>
        <p:txBody>
          <a:bodyPr/>
          <a:lstStyle/>
          <a:p>
            <a:r>
              <a:rPr lang="en-US" b="1" u="sng">
                <a:latin typeface="Times New Roman" panose="02020603050405020304" pitchFamily="18" charset="0"/>
                <a:cs typeface="Times New Roman" panose="02020603050405020304" pitchFamily="18" charset="0"/>
              </a:rPr>
              <a:t>Examples:</a:t>
            </a:r>
          </a:p>
        </p:txBody>
      </p:sp>
      <p:pic>
        <p:nvPicPr>
          <p:cNvPr id="5" name="Picture 5">
            <a:extLst>
              <a:ext uri="{FF2B5EF4-FFF2-40B4-BE49-F238E27FC236}">
                <a16:creationId xmlns:a16="http://schemas.microsoft.com/office/drawing/2014/main" id="{C1E58141-5571-5977-B1E9-2DF417386C89}"/>
              </a:ext>
            </a:extLst>
          </p:cNvPr>
          <p:cNvPicPr>
            <a:picLocks noChangeAspect="1"/>
          </p:cNvPicPr>
          <p:nvPr/>
        </p:nvPicPr>
        <p:blipFill>
          <a:blip r:embed="rId2"/>
          <a:stretch>
            <a:fillRect/>
          </a:stretch>
        </p:blipFill>
        <p:spPr>
          <a:xfrm>
            <a:off x="557780" y="1500188"/>
            <a:ext cx="3620623" cy="2406524"/>
          </a:xfrm>
          <a:prstGeom prst="rect">
            <a:avLst/>
          </a:prstGeom>
        </p:spPr>
      </p:pic>
      <p:pic>
        <p:nvPicPr>
          <p:cNvPr id="6" name="Picture 6">
            <a:extLst>
              <a:ext uri="{FF2B5EF4-FFF2-40B4-BE49-F238E27FC236}">
                <a16:creationId xmlns:a16="http://schemas.microsoft.com/office/drawing/2014/main" id="{0B40A37F-2562-B84D-B5DB-8C8B94BA061B}"/>
              </a:ext>
            </a:extLst>
          </p:cNvPr>
          <p:cNvPicPr>
            <a:picLocks noChangeAspect="1"/>
          </p:cNvPicPr>
          <p:nvPr/>
        </p:nvPicPr>
        <p:blipFill>
          <a:blip r:embed="rId3"/>
          <a:stretch>
            <a:fillRect/>
          </a:stretch>
        </p:blipFill>
        <p:spPr>
          <a:xfrm>
            <a:off x="8013597" y="1500188"/>
            <a:ext cx="3392720" cy="2406524"/>
          </a:xfrm>
          <a:prstGeom prst="rect">
            <a:avLst/>
          </a:prstGeom>
        </p:spPr>
      </p:pic>
      <p:pic>
        <p:nvPicPr>
          <p:cNvPr id="7" name="Picture 7">
            <a:extLst>
              <a:ext uri="{FF2B5EF4-FFF2-40B4-BE49-F238E27FC236}">
                <a16:creationId xmlns:a16="http://schemas.microsoft.com/office/drawing/2014/main" id="{4477537B-BEA6-8491-7BEA-8A85A560114A}"/>
              </a:ext>
            </a:extLst>
          </p:cNvPr>
          <p:cNvPicPr>
            <a:picLocks noChangeAspect="1"/>
          </p:cNvPicPr>
          <p:nvPr/>
        </p:nvPicPr>
        <p:blipFill>
          <a:blip r:embed="rId4"/>
          <a:stretch>
            <a:fillRect/>
          </a:stretch>
        </p:blipFill>
        <p:spPr>
          <a:xfrm>
            <a:off x="4868220" y="1500188"/>
            <a:ext cx="2455560" cy="2406524"/>
          </a:xfrm>
          <a:prstGeom prst="rect">
            <a:avLst/>
          </a:prstGeom>
        </p:spPr>
      </p:pic>
      <p:pic>
        <p:nvPicPr>
          <p:cNvPr id="8" name="Picture 8">
            <a:extLst>
              <a:ext uri="{FF2B5EF4-FFF2-40B4-BE49-F238E27FC236}">
                <a16:creationId xmlns:a16="http://schemas.microsoft.com/office/drawing/2014/main" id="{35711F26-FE9D-3A37-F58B-15C29DE2CFD1}"/>
              </a:ext>
            </a:extLst>
          </p:cNvPr>
          <p:cNvPicPr>
            <a:picLocks noChangeAspect="1"/>
          </p:cNvPicPr>
          <p:nvPr/>
        </p:nvPicPr>
        <p:blipFill>
          <a:blip r:embed="rId5"/>
          <a:stretch>
            <a:fillRect/>
          </a:stretch>
        </p:blipFill>
        <p:spPr>
          <a:xfrm>
            <a:off x="3378957" y="4208515"/>
            <a:ext cx="5434085" cy="2273259"/>
          </a:xfrm>
          <a:prstGeom prst="rect">
            <a:avLst/>
          </a:prstGeom>
        </p:spPr>
      </p:pic>
    </p:spTree>
    <p:extLst>
      <p:ext uri="{BB962C8B-B14F-4D97-AF65-F5344CB8AC3E}">
        <p14:creationId xmlns:p14="http://schemas.microsoft.com/office/powerpoint/2010/main" val="353187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7AAB-2E25-422C-AED4-ECC3067EB0CF}"/>
              </a:ext>
            </a:extLst>
          </p:cNvPr>
          <p:cNvSpPr>
            <a:spLocks noGrp="1"/>
          </p:cNvSpPr>
          <p:nvPr>
            <p:ph type="title"/>
          </p:nvPr>
        </p:nvSpPr>
        <p:spPr>
          <a:xfrm>
            <a:off x="685801" y="0"/>
            <a:ext cx="4748060" cy="1279656"/>
          </a:xfrm>
        </p:spPr>
        <p:txBody>
          <a:bodyPr>
            <a:normAutofit/>
          </a:bodyPr>
          <a:lstStyle/>
          <a:p>
            <a:r>
              <a:rPr lang="en-US" sz="4800" b="1">
                <a:latin typeface="Times New Roman" panose="02020603050405020304" pitchFamily="18" charset="0"/>
                <a:cs typeface="Times New Roman" panose="02020603050405020304" pitchFamily="18" charset="0"/>
              </a:rPr>
              <a:t>Form Inputs</a:t>
            </a:r>
          </a:p>
        </p:txBody>
      </p:sp>
      <p:sp>
        <p:nvSpPr>
          <p:cNvPr id="3" name="Content Placeholder 2">
            <a:extLst>
              <a:ext uri="{FF2B5EF4-FFF2-40B4-BE49-F238E27FC236}">
                <a16:creationId xmlns:a16="http://schemas.microsoft.com/office/drawing/2014/main" id="{1CEB844C-A10A-D646-D72A-A84C8BA44981}"/>
              </a:ext>
            </a:extLst>
          </p:cNvPr>
          <p:cNvSpPr>
            <a:spLocks noGrp="1"/>
          </p:cNvSpPr>
          <p:nvPr>
            <p:ph idx="1"/>
          </p:nvPr>
        </p:nvSpPr>
        <p:spPr>
          <a:xfrm>
            <a:off x="685801" y="-435247"/>
            <a:ext cx="11522663" cy="8604030"/>
          </a:xfrm>
        </p:spPr>
        <p:txBody>
          <a:bodyPr>
            <a:noAutofit/>
          </a:bodyPr>
          <a:lstStyle/>
          <a:p>
            <a:r>
              <a:rPr lang="en-US" sz="4800">
                <a:latin typeface="Times New Roman" panose="02020603050405020304" pitchFamily="18" charset="0"/>
                <a:cs typeface="Times New Roman" panose="02020603050405020304" pitchFamily="18" charset="0"/>
              </a:rPr>
              <a:t>Form inputs allow users to enter and submit data. They should be designed with accessibility in mind, including clear labels and error feedback. For example, a form asking for an email address might highlight the input box red with an error message if the format is incorrect</a:t>
            </a:r>
          </a:p>
        </p:txBody>
      </p:sp>
    </p:spTree>
    <p:extLst>
      <p:ext uri="{BB962C8B-B14F-4D97-AF65-F5344CB8AC3E}">
        <p14:creationId xmlns:p14="http://schemas.microsoft.com/office/powerpoint/2010/main" val="3895970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11CE4-BD76-4C3C-11E0-B03DE6C8F8FF}"/>
              </a:ext>
            </a:extLst>
          </p:cNvPr>
          <p:cNvSpPr>
            <a:spLocks noGrp="1"/>
          </p:cNvSpPr>
          <p:nvPr>
            <p:ph type="title"/>
          </p:nvPr>
        </p:nvSpPr>
        <p:spPr>
          <a:xfrm>
            <a:off x="685801" y="411678"/>
            <a:ext cx="5089925" cy="793847"/>
          </a:xfrm>
        </p:spPr>
        <p:txBody>
          <a:bodyPr/>
          <a:lstStyle/>
          <a:p>
            <a:r>
              <a:rPr lang="en-US" b="1">
                <a:latin typeface="Times New Roman" panose="02020603050405020304" pitchFamily="18" charset="0"/>
                <a:cs typeface="Times New Roman" panose="02020603050405020304" pitchFamily="18" charset="0"/>
              </a:rPr>
              <a:t>Examples:</a:t>
            </a:r>
          </a:p>
        </p:txBody>
      </p:sp>
      <p:pic>
        <p:nvPicPr>
          <p:cNvPr id="4" name="Picture 4">
            <a:extLst>
              <a:ext uri="{FF2B5EF4-FFF2-40B4-BE49-F238E27FC236}">
                <a16:creationId xmlns:a16="http://schemas.microsoft.com/office/drawing/2014/main" id="{A5649789-D64E-FE95-64F5-C74B5583EDB7}"/>
              </a:ext>
            </a:extLst>
          </p:cNvPr>
          <p:cNvPicPr>
            <a:picLocks noChangeAspect="1"/>
          </p:cNvPicPr>
          <p:nvPr/>
        </p:nvPicPr>
        <p:blipFill>
          <a:blip r:embed="rId2"/>
          <a:stretch>
            <a:fillRect/>
          </a:stretch>
        </p:blipFill>
        <p:spPr>
          <a:xfrm>
            <a:off x="685801" y="1435552"/>
            <a:ext cx="6928473" cy="4439996"/>
          </a:xfrm>
          <a:prstGeom prst="rect">
            <a:avLst/>
          </a:prstGeom>
        </p:spPr>
      </p:pic>
      <p:pic>
        <p:nvPicPr>
          <p:cNvPr id="5" name="Picture 5">
            <a:extLst>
              <a:ext uri="{FF2B5EF4-FFF2-40B4-BE49-F238E27FC236}">
                <a16:creationId xmlns:a16="http://schemas.microsoft.com/office/drawing/2014/main" id="{7FA8454A-DA39-BD8A-239F-678856224176}"/>
              </a:ext>
            </a:extLst>
          </p:cNvPr>
          <p:cNvPicPr>
            <a:picLocks noChangeAspect="1"/>
          </p:cNvPicPr>
          <p:nvPr/>
        </p:nvPicPr>
        <p:blipFill>
          <a:blip r:embed="rId3"/>
          <a:stretch>
            <a:fillRect/>
          </a:stretch>
        </p:blipFill>
        <p:spPr>
          <a:xfrm>
            <a:off x="8266351" y="1435553"/>
            <a:ext cx="3365820" cy="4439996"/>
          </a:xfrm>
          <a:prstGeom prst="rect">
            <a:avLst/>
          </a:prstGeom>
        </p:spPr>
      </p:pic>
    </p:spTree>
    <p:extLst>
      <p:ext uri="{BB962C8B-B14F-4D97-AF65-F5344CB8AC3E}">
        <p14:creationId xmlns:p14="http://schemas.microsoft.com/office/powerpoint/2010/main" val="31555855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Celestial</vt:lpstr>
      <vt:lpstr>EVENTS HANDLING AND USER INTERFACE GROUP NO 09.</vt:lpstr>
      <vt:lpstr>PowerPoint Presentation</vt:lpstr>
      <vt:lpstr>1.Buttons, Touch Gestures, and Form Inputs:</vt:lpstr>
      <vt:lpstr>Buttons</vt:lpstr>
      <vt:lpstr>Examples:</vt:lpstr>
      <vt:lpstr>Touch Gestures</vt:lpstr>
      <vt:lpstr>Examples:</vt:lpstr>
      <vt:lpstr>Form Inputs</vt:lpstr>
      <vt:lpstr>Examples:</vt:lpstr>
      <vt:lpstr>2. Event Listeners (onClick, onTouch, etc.)</vt:lpstr>
      <vt:lpstr>PowerPoint Presentation</vt:lpstr>
      <vt:lpstr>Examples:</vt:lpstr>
      <vt:lpstr>3. Toasts, Snackbars, and Dialogs:</vt:lpstr>
      <vt:lpstr>Toasts</vt:lpstr>
      <vt:lpstr>Examples:</vt:lpstr>
      <vt:lpstr>Snackbars</vt:lpstr>
      <vt:lpstr>Examples:</vt:lpstr>
      <vt:lpstr>Dialogs</vt:lpstr>
      <vt:lpstr>Examples:</vt:lpstr>
      <vt:lpstr>4. Basic UI/UX best practices</vt:lpstr>
      <vt:lpstr>PowerPoint Presentation</vt:lpstr>
      <vt:lpstr>Key Aspects of a User Interface.</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HANDLING AND USER INTERFACE GROUP NO 09.</dc:title>
  <dc:creator>mfungojoctan01@gmail.com</dc:creator>
  <cp:lastModifiedBy>mfungojoctan01@gmail.com</cp:lastModifiedBy>
  <cp:revision>2</cp:revision>
  <dcterms:created xsi:type="dcterms:W3CDTF">2025-04-17T07:12:21Z</dcterms:created>
  <dcterms:modified xsi:type="dcterms:W3CDTF">2025-04-17T09:34:50Z</dcterms:modified>
</cp:coreProperties>
</file>