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sldIdLst>
    <p:sldId id="259" r:id="rId5"/>
    <p:sldId id="281" r:id="rId6"/>
    <p:sldId id="295" r:id="rId7"/>
    <p:sldId id="294" r:id="rId8"/>
    <p:sldId id="307" r:id="rId9"/>
    <p:sldId id="306" r:id="rId10"/>
    <p:sldId id="312" r:id="rId11"/>
    <p:sldId id="296" r:id="rId12"/>
    <p:sldId id="309" r:id="rId13"/>
    <p:sldId id="310" r:id="rId14"/>
    <p:sldId id="311" r:id="rId15"/>
    <p:sldId id="308" r:id="rId16"/>
    <p:sldId id="30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59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 Id="rId5" Type="http://schemas.openxmlformats.org/officeDocument/2006/relationships/image" Target="../media/image23.jpe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rikdifos/credit-card-approval-prediction?select=credit_record.csv" TargetMode="External"/><Relationship Id="rId7" Type="http://schemas.openxmlformats.org/officeDocument/2006/relationships/hyperlink" Target="https://towardsdatascience.com/change-column-data-type-in-pandas-954d7acdef1d" TargetMode="External"/><Relationship Id="rId2" Type="http://schemas.openxmlformats.org/officeDocument/2006/relationships/image" Target="../media/image24.jpeg"/><Relationship Id="rId1" Type="http://schemas.openxmlformats.org/officeDocument/2006/relationships/slideLayout" Target="../slideLayouts/slideLayout13.xml"/><Relationship Id="rId6" Type="http://schemas.openxmlformats.org/officeDocument/2006/relationships/hyperlink" Target="https://stackoverflow.com/" TargetMode="External"/><Relationship Id="rId5" Type="http://schemas.openxmlformats.org/officeDocument/2006/relationships/hyperlink" Target="https://www.geeksforgeeks.org/" TargetMode="External"/><Relationship Id="rId4" Type="http://schemas.openxmlformats.org/officeDocument/2006/relationships/hyperlink" Target="https://scikit-learn.org/stable/auto_examples/model_selection/plot_precision_recall.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sz="2800" dirty="0"/>
              <a:t>Credit  Records</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By Jodee Harris</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201203C-8B7E-84C1-DFDD-0508BD98DC48}"/>
              </a:ext>
            </a:extLst>
          </p:cNvPr>
          <p:cNvPicPr>
            <a:picLocks noGrp="1" noChangeAspect="1"/>
          </p:cNvPicPr>
          <p:nvPr>
            <p:ph idx="1"/>
          </p:nvPr>
        </p:nvPicPr>
        <p:blipFill>
          <a:blip r:embed="rId2"/>
          <a:srcRect/>
          <a:stretch/>
        </p:blipFill>
        <p:spPr>
          <a:xfrm>
            <a:off x="0" y="1825625"/>
            <a:ext cx="12073363" cy="4351338"/>
          </a:xfrm>
        </p:spPr>
      </p:pic>
      <p:sp>
        <p:nvSpPr>
          <p:cNvPr id="3" name="Title 2">
            <a:extLst>
              <a:ext uri="{FF2B5EF4-FFF2-40B4-BE49-F238E27FC236}">
                <a16:creationId xmlns:a16="http://schemas.microsoft.com/office/drawing/2014/main" id="{E8B0E750-B439-E2AF-4F48-D093D71988DD}"/>
              </a:ext>
            </a:extLst>
          </p:cNvPr>
          <p:cNvSpPr>
            <a:spLocks noGrp="1"/>
          </p:cNvSpPr>
          <p:nvPr>
            <p:ph type="title"/>
          </p:nvPr>
        </p:nvSpPr>
        <p:spPr/>
        <p:txBody>
          <a:bodyPr/>
          <a:lstStyle/>
          <a:p>
            <a:r>
              <a:rPr lang="en-US" dirty="0"/>
              <a:t>Status, # of Family vs. Months</a:t>
            </a:r>
          </a:p>
        </p:txBody>
      </p:sp>
      <p:sp>
        <p:nvSpPr>
          <p:cNvPr id="4" name="Footer Placeholder 3">
            <a:extLst>
              <a:ext uri="{FF2B5EF4-FFF2-40B4-BE49-F238E27FC236}">
                <a16:creationId xmlns:a16="http://schemas.microsoft.com/office/drawing/2014/main" id="{A446C2F3-83ED-E69A-AF5C-0CDCE215571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90A6DB5-B26F-B425-4BF5-CD611D959010}"/>
              </a:ext>
            </a:extLst>
          </p:cNvPr>
          <p:cNvSpPr>
            <a:spLocks noGrp="1"/>
          </p:cNvSpPr>
          <p:nvPr>
            <p:ph type="sldNum" sz="quarter" idx="12"/>
          </p:nvPr>
        </p:nvSpPr>
        <p:spPr/>
        <p:txBody>
          <a:bodyPr/>
          <a:lstStyle/>
          <a:p>
            <a:fld id="{312CC964-A50B-4C29-B4E4-2C30BB34CCF3}" type="slidenum">
              <a:rPr lang="en-US" smtClean="0"/>
              <a:t>10</a:t>
            </a:fld>
            <a:endParaRPr lang="en-US" dirty="0"/>
          </a:p>
        </p:txBody>
      </p:sp>
    </p:spTree>
    <p:extLst>
      <p:ext uri="{BB962C8B-B14F-4D97-AF65-F5344CB8AC3E}">
        <p14:creationId xmlns:p14="http://schemas.microsoft.com/office/powerpoint/2010/main" val="359639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603F095-3619-A237-1C9F-DE35F568FC20}"/>
              </a:ext>
            </a:extLst>
          </p:cNvPr>
          <p:cNvSpPr>
            <a:spLocks noGrp="1"/>
          </p:cNvSpPr>
          <p:nvPr>
            <p:ph type="title"/>
          </p:nvPr>
        </p:nvSpPr>
        <p:spPr>
          <a:xfrm>
            <a:off x="1143000" y="533401"/>
            <a:ext cx="9906000" cy="1382156"/>
          </a:xfrm>
        </p:spPr>
        <p:txBody>
          <a:bodyPr/>
          <a:lstStyle/>
          <a:p>
            <a:r>
              <a:rPr lang="en-US" dirty="0"/>
              <a:t>Occupation Versus Avg. Status</a:t>
            </a:r>
          </a:p>
        </p:txBody>
      </p:sp>
      <p:pic>
        <p:nvPicPr>
          <p:cNvPr id="12" name="Content Placeholder 11">
            <a:extLst>
              <a:ext uri="{FF2B5EF4-FFF2-40B4-BE49-F238E27FC236}">
                <a16:creationId xmlns:a16="http://schemas.microsoft.com/office/drawing/2014/main" id="{AD48A114-9581-DFF5-8613-1300F15F8318}"/>
              </a:ext>
            </a:extLst>
          </p:cNvPr>
          <p:cNvPicPr>
            <a:picLocks noGrp="1" noChangeAspect="1"/>
          </p:cNvPicPr>
          <p:nvPr>
            <p:ph idx="1"/>
          </p:nvPr>
        </p:nvPicPr>
        <p:blipFill>
          <a:blip r:embed="rId2"/>
          <a:stretch/>
        </p:blipFill>
        <p:spPr>
          <a:xfrm>
            <a:off x="0" y="1965683"/>
            <a:ext cx="12192000" cy="4848445"/>
          </a:xfrm>
          <a:noFill/>
        </p:spPr>
      </p:pic>
      <p:sp>
        <p:nvSpPr>
          <p:cNvPr id="10" name="Slide Number Placeholder 9">
            <a:extLst>
              <a:ext uri="{FF2B5EF4-FFF2-40B4-BE49-F238E27FC236}">
                <a16:creationId xmlns:a16="http://schemas.microsoft.com/office/drawing/2014/main" id="{44FD7CE8-6B40-D832-C69E-BAB05C842216}"/>
              </a:ext>
            </a:extLst>
          </p:cNvPr>
          <p:cNvSpPr>
            <a:spLocks noGrp="1"/>
          </p:cNvSpPr>
          <p:nvPr>
            <p:ph type="sldNum" sz="quarter" idx="12"/>
          </p:nvPr>
        </p:nvSpPr>
        <p:spPr>
          <a:xfrm>
            <a:off x="11602477" y="6398878"/>
            <a:ext cx="470887" cy="365125"/>
          </a:xfrm>
        </p:spPr>
        <p:txBody>
          <a:bodyPr anchor="ctr">
            <a:normAutofit/>
          </a:bodyPr>
          <a:lstStyle/>
          <a:p>
            <a:pPr>
              <a:spcAft>
                <a:spcPts val="600"/>
              </a:spcAft>
            </a:pPr>
            <a:fld id="{312CC964-A50B-4C29-B4E4-2C30BB34CCF3}" type="slidenum">
              <a:rPr lang="en-US" smtClean="0"/>
              <a:pPr>
                <a:spcAft>
                  <a:spcPts val="600"/>
                </a:spcAft>
              </a:pPr>
              <a:t>11</a:t>
            </a:fld>
            <a:endParaRPr lang="en-US"/>
          </a:p>
        </p:txBody>
      </p:sp>
    </p:spTree>
    <p:extLst>
      <p:ext uri="{BB962C8B-B14F-4D97-AF65-F5344CB8AC3E}">
        <p14:creationId xmlns:p14="http://schemas.microsoft.com/office/powerpoint/2010/main" val="352757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5494705"/>
          </a:xfrm>
        </p:spPr>
        <p:txBody>
          <a:bodyPr anchor="t">
            <a:noAutofit/>
          </a:bodyPr>
          <a:lstStyle/>
          <a:p>
            <a:r>
              <a:rPr lang="en-US" sz="1800" dirty="0"/>
              <a:t>The prediction of the logistic regression model has no rate of success in Precision identifying the '0’ (delinquent credit reports) and high rate for  '1’ (good or paid off credit reports). in recall ‘0’ there is a 100% of STATUS, while ‘1’ has a 0% recall of dues paid . The F1-score of 75% reflects the measure of precision to recall of this class. In summary, this is a skewed logistic regression model that has a higher result relevancy, with low to none truly relevant results returned for status Credit Reports.</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pic>
        <p:nvPicPr>
          <p:cNvPr id="3" name="Picture 2" descr="A screenshot of a number&#10;&#10;Description automatically generated">
            <a:extLst>
              <a:ext uri="{FF2B5EF4-FFF2-40B4-BE49-F238E27FC236}">
                <a16:creationId xmlns:a16="http://schemas.microsoft.com/office/drawing/2014/main" id="{B9645824-0325-5FE4-3791-81DE7A10477A}"/>
              </a:ext>
            </a:extLst>
          </p:cNvPr>
          <p:cNvPicPr>
            <a:picLocks noChangeAspect="1"/>
          </p:cNvPicPr>
          <p:nvPr/>
        </p:nvPicPr>
        <p:blipFill>
          <a:blip r:embed="rId3"/>
          <a:stretch>
            <a:fillRect/>
          </a:stretch>
        </p:blipFill>
        <p:spPr>
          <a:xfrm>
            <a:off x="5451402" y="4229547"/>
            <a:ext cx="5418687" cy="1563738"/>
          </a:xfrm>
          <a:prstGeom prst="rect">
            <a:avLst/>
          </a:prstGeom>
        </p:spPr>
      </p:pic>
      <p:pic>
        <p:nvPicPr>
          <p:cNvPr id="11" name="Picture 10">
            <a:extLst>
              <a:ext uri="{FF2B5EF4-FFF2-40B4-BE49-F238E27FC236}">
                <a16:creationId xmlns:a16="http://schemas.microsoft.com/office/drawing/2014/main" id="{FBF89938-4BE4-744B-EB19-4C0E2257488F}"/>
              </a:ext>
            </a:extLst>
          </p:cNvPr>
          <p:cNvPicPr>
            <a:picLocks noChangeAspect="1"/>
          </p:cNvPicPr>
          <p:nvPr/>
        </p:nvPicPr>
        <p:blipFill>
          <a:blip r:embed="rId4"/>
          <a:stretch>
            <a:fillRect/>
          </a:stretch>
        </p:blipFill>
        <p:spPr>
          <a:xfrm>
            <a:off x="8160745" y="6053559"/>
            <a:ext cx="2952467" cy="394510"/>
          </a:xfrm>
          <a:prstGeom prst="rect">
            <a:avLst/>
          </a:prstGeom>
        </p:spPr>
      </p:pic>
      <p:sp>
        <p:nvSpPr>
          <p:cNvPr id="12" name="TextBox 11">
            <a:extLst>
              <a:ext uri="{FF2B5EF4-FFF2-40B4-BE49-F238E27FC236}">
                <a16:creationId xmlns:a16="http://schemas.microsoft.com/office/drawing/2014/main" id="{B9DCABF3-8D87-28A4-D6C6-A80F087C6215}"/>
              </a:ext>
            </a:extLst>
          </p:cNvPr>
          <p:cNvSpPr txBox="1"/>
          <p:nvPr/>
        </p:nvSpPr>
        <p:spPr>
          <a:xfrm>
            <a:off x="5335006" y="6018834"/>
            <a:ext cx="2952467" cy="369332"/>
          </a:xfrm>
          <a:prstGeom prst="rect">
            <a:avLst/>
          </a:prstGeom>
          <a:noFill/>
        </p:spPr>
        <p:txBody>
          <a:bodyPr wrap="square" rtlCol="0">
            <a:spAutoFit/>
          </a:bodyPr>
          <a:lstStyle/>
          <a:p>
            <a:r>
              <a:rPr lang="en-US" dirty="0">
                <a:latin typeface="Walbaum Display Light (Headings)"/>
              </a:rPr>
              <a:t>BALANCED ACCURACY %</a:t>
            </a:r>
          </a:p>
        </p:txBody>
      </p:sp>
    </p:spTree>
    <p:extLst>
      <p:ext uri="{BB962C8B-B14F-4D97-AF65-F5344CB8AC3E}">
        <p14:creationId xmlns:p14="http://schemas.microsoft.com/office/powerpoint/2010/main" val="71881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Results</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Due to the data results being skewed in the predication models, this would not be a reliable source to determine good credit reports. Based on the information learned though the visuals of data, children and other necessities did not affect the status of peoples delayed payments. Occupation seemed to affect how long payments proceeded, or how the status of good or bad credit reports swayed.</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Sources</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hlinkClick r:id="rId3"/>
              </a:rPr>
              <a:t>https://www.kaggle.com/datasets/rikdifos/credit-card-approval-prediction?select=credit_record.csv</a:t>
            </a:r>
            <a:endParaRPr lang="en-US" dirty="0"/>
          </a:p>
          <a:p>
            <a:r>
              <a:rPr lang="en-US" dirty="0">
                <a:hlinkClick r:id="rId4"/>
              </a:rPr>
              <a:t>https://scikit-learn.org/stable/auto_examples/model_selection/plot_precision_recall.html</a:t>
            </a:r>
            <a:endParaRPr lang="en-US" dirty="0"/>
          </a:p>
          <a:p>
            <a:r>
              <a:rPr lang="en-US" dirty="0">
                <a:hlinkClick r:id="rId5"/>
              </a:rPr>
              <a:t>https://www.geeksforgeeks.org/</a:t>
            </a:r>
            <a:endParaRPr lang="en-US" dirty="0"/>
          </a:p>
          <a:p>
            <a:r>
              <a:rPr lang="en-US" dirty="0">
                <a:hlinkClick r:id="rId6"/>
              </a:rPr>
              <a:t>https://stackoverflow.com/</a:t>
            </a:r>
            <a:endParaRPr lang="en-US" dirty="0"/>
          </a:p>
          <a:p>
            <a:r>
              <a:rPr lang="en-US" dirty="0">
                <a:hlinkClick r:id="rId7"/>
              </a:rPr>
              <a:t>https://towardsdatascience.com/change-column-data-type-in-pandas-954d7acdef1d</a:t>
            </a:r>
            <a:endParaRPr lang="en-US" dirty="0"/>
          </a:p>
          <a:p>
            <a:endParaRPr lang="en-US" dirty="0"/>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Purpose</a:t>
            </a:r>
          </a:p>
          <a:p>
            <a:r>
              <a:rPr lang="en-US" dirty="0"/>
              <a:t>Data Design</a:t>
            </a:r>
          </a:p>
          <a:p>
            <a:r>
              <a:rPr lang="en-US" dirty="0"/>
              <a:t>Results</a:t>
            </a:r>
          </a:p>
          <a:p>
            <a:r>
              <a:rPr lang="en-US" dirty="0"/>
              <a:t>Sources</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Purpose</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Is having less or more assets going to affect the eligibility of credit card approvals regardless of credit scores? The purpose of this is for consumer education on how other necessity bills may affect your eligibility for credit or your scheduling of payments.</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DATA design</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ouple of logos with text&#10;&#10;Description automatically generated with medium confidence">
            <a:extLst>
              <a:ext uri="{FF2B5EF4-FFF2-40B4-BE49-F238E27FC236}">
                <a16:creationId xmlns:a16="http://schemas.microsoft.com/office/drawing/2014/main" id="{144DB294-BB17-BD00-A569-305BCAB70F63}"/>
              </a:ext>
            </a:extLst>
          </p:cNvPr>
          <p:cNvPicPr>
            <a:picLocks noChangeAspect="1"/>
          </p:cNvPicPr>
          <p:nvPr/>
        </p:nvPicPr>
        <p:blipFill>
          <a:blip r:embed="rId2"/>
          <a:stretch>
            <a:fillRect/>
          </a:stretch>
        </p:blipFill>
        <p:spPr>
          <a:xfrm>
            <a:off x="7543098" y="4737914"/>
            <a:ext cx="4417828" cy="1431279"/>
          </a:xfrm>
          <a:prstGeom prst="rect">
            <a:avLst/>
          </a:prstGeom>
        </p:spPr>
      </p:pic>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Programs</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MongoDB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Used to store the data and  aggregate the two CSV files together.</a:t>
            </a:r>
          </a:p>
          <a:p>
            <a:pPr lvl="0"/>
            <a:endParaRPr lang="en-US" dirty="0"/>
          </a:p>
          <a:p>
            <a:pPr lvl="0"/>
            <a:endParaRPr lang="en-US" dirty="0"/>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Tableau</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Used to form visual graphs for the presentation and present how the personal information interacted with status.</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err="1"/>
              <a:t>Jupyter</a:t>
            </a:r>
            <a:r>
              <a:rPr lang="en-US" dirty="0"/>
              <a:t> &amp; python</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Used to clean the data and formulate the algorithms using</a:t>
            </a:r>
            <a:r>
              <a:rPr lang="en-US" sz="2000" dirty="0"/>
              <a:t> </a:t>
            </a:r>
            <a:r>
              <a:rPr lang="en-US" sz="2000" dirty="0" err="1"/>
              <a:t>sklearn</a:t>
            </a:r>
            <a:r>
              <a:rPr lang="en-US" sz="2000" dirty="0"/>
              <a:t> library metrics</a:t>
            </a:r>
            <a:r>
              <a:rPr lang="en-US" dirty="0"/>
              <a:t> for the trained models to predict the safe to unsafe credit scores.</a:t>
            </a:r>
          </a:p>
          <a:p>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pic>
        <p:nvPicPr>
          <p:cNvPr id="10" name="Picture 9" descr="A green leaf with text&#10;&#10;Description automatically generated">
            <a:extLst>
              <a:ext uri="{FF2B5EF4-FFF2-40B4-BE49-F238E27FC236}">
                <a16:creationId xmlns:a16="http://schemas.microsoft.com/office/drawing/2014/main" id="{5FE6E80C-02D9-156A-C5C9-B2447F80E705}"/>
              </a:ext>
            </a:extLst>
          </p:cNvPr>
          <p:cNvPicPr>
            <a:picLocks noChangeAspect="1"/>
          </p:cNvPicPr>
          <p:nvPr/>
        </p:nvPicPr>
        <p:blipFill>
          <a:blip r:embed="rId3"/>
          <a:stretch>
            <a:fillRect/>
          </a:stretch>
        </p:blipFill>
        <p:spPr>
          <a:xfrm>
            <a:off x="1331523" y="3896988"/>
            <a:ext cx="2143125" cy="2143125"/>
          </a:xfrm>
          <a:prstGeom prst="rect">
            <a:avLst/>
          </a:prstGeom>
        </p:spPr>
      </p:pic>
      <p:pic>
        <p:nvPicPr>
          <p:cNvPr id="14" name="Picture 13" descr="A blue and white logo&#10;&#10;Description automatically generated">
            <a:extLst>
              <a:ext uri="{FF2B5EF4-FFF2-40B4-BE49-F238E27FC236}">
                <a16:creationId xmlns:a16="http://schemas.microsoft.com/office/drawing/2014/main" id="{3184AB5C-16CA-F862-989C-04B51F499ED6}"/>
              </a:ext>
            </a:extLst>
          </p:cNvPr>
          <p:cNvPicPr>
            <a:picLocks noChangeAspect="1"/>
          </p:cNvPicPr>
          <p:nvPr/>
        </p:nvPicPr>
        <p:blipFill>
          <a:blip r:embed="rId4"/>
          <a:stretch>
            <a:fillRect/>
          </a:stretch>
        </p:blipFill>
        <p:spPr>
          <a:xfrm>
            <a:off x="4573772" y="4168450"/>
            <a:ext cx="3044456" cy="1600200"/>
          </a:xfrm>
          <a:prstGeom prst="rect">
            <a:avLst/>
          </a:prstGeom>
        </p:spPr>
      </p:pic>
    </p:spTree>
    <p:extLst>
      <p:ext uri="{BB962C8B-B14F-4D97-AF65-F5344CB8AC3E}">
        <p14:creationId xmlns:p14="http://schemas.microsoft.com/office/powerpoint/2010/main" val="408177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Explaining the Data</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Credit_record.CSV</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normAutofit fontScale="92500" lnSpcReduction="10000"/>
          </a:bodyPr>
          <a:lstStyle/>
          <a:p>
            <a:r>
              <a:rPr lang="en-US" dirty="0"/>
              <a:t>One ID number had multiple accounts.</a:t>
            </a:r>
          </a:p>
          <a:p>
            <a:r>
              <a:rPr lang="en-US" dirty="0"/>
              <a:t>MONTHS_BALANCE is recording the month of the extracted data’s  starting point, going backwards from 0. Example, -1 is the previous month, and so on.</a:t>
            </a:r>
          </a:p>
          <a:p>
            <a:r>
              <a:rPr lang="en-US" dirty="0"/>
              <a:t>STATUS was ranging from 0-5 equaling variating dates of delinquency from 1 to 150 days or more marking delinquencies, C meant paid off that month, X meant no loan for the month.</a:t>
            </a:r>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Application_record.csv</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normAutofit fontScale="92500" lnSpcReduction="10000"/>
          </a:bodyPr>
          <a:lstStyle/>
          <a:p>
            <a:r>
              <a:rPr lang="en-US" dirty="0"/>
              <a:t>ID, Gender, FLAG_OWN_CAR, FLAG_OWN_REALTY, CNT_CHILDREN, AMT_INCOME_TOTAL, NAME_INCOME_TYPE, NAME_EDUCATION_TYPE, NAME_FAMILY_STATUS, NAME_HOUSING_TYPE, DAYS_BIRTH, DAYS_EMPLOYED, DAYS_EMPLOYED, FLAG_WORK_PHONE, FLAG_PHONE, FLAG_EMAIL, OCCUPATION_TYPE, CNT_FAM_MEMBERS.</a:t>
            </a:r>
          </a:p>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3E2A23-2B9A-C01C-2F78-DEEBDDC277BC}"/>
              </a:ext>
            </a:extLst>
          </p:cNvPr>
          <p:cNvSpPr>
            <a:spLocks noGrp="1"/>
          </p:cNvSpPr>
          <p:nvPr>
            <p:ph type="title"/>
          </p:nvPr>
        </p:nvSpPr>
        <p:spPr/>
        <p:txBody>
          <a:bodyPr/>
          <a:lstStyle/>
          <a:p>
            <a:r>
              <a:rPr lang="en-US" dirty="0"/>
              <a:t>Schema via </a:t>
            </a:r>
            <a:r>
              <a:rPr lang="en-US" dirty="0" err="1"/>
              <a:t>hackolade</a:t>
            </a:r>
            <a:endParaRPr lang="en-US" dirty="0"/>
          </a:p>
        </p:txBody>
      </p:sp>
      <p:pic>
        <p:nvPicPr>
          <p:cNvPr id="12" name="Content Placeholder 11" descr="A screenshot of a computer&#10;&#10;Description automatically generated">
            <a:extLst>
              <a:ext uri="{FF2B5EF4-FFF2-40B4-BE49-F238E27FC236}">
                <a16:creationId xmlns:a16="http://schemas.microsoft.com/office/drawing/2014/main" id="{91122B3A-EC13-E184-FB36-E8F69F2B039B}"/>
              </a:ext>
            </a:extLst>
          </p:cNvPr>
          <p:cNvPicPr>
            <a:picLocks noGrp="1" noChangeAspect="1"/>
          </p:cNvPicPr>
          <p:nvPr>
            <p:ph idx="1"/>
          </p:nvPr>
        </p:nvPicPr>
        <p:blipFill>
          <a:blip r:embed="rId2"/>
          <a:stretch>
            <a:fillRect/>
          </a:stretch>
        </p:blipFill>
        <p:spPr>
          <a:xfrm>
            <a:off x="1142999" y="1915557"/>
            <a:ext cx="9344025" cy="4024313"/>
          </a:xfrm>
        </p:spPr>
      </p:pic>
      <p:sp>
        <p:nvSpPr>
          <p:cNvPr id="7" name="Footer Placeholder 6">
            <a:extLst>
              <a:ext uri="{FF2B5EF4-FFF2-40B4-BE49-F238E27FC236}">
                <a16:creationId xmlns:a16="http://schemas.microsoft.com/office/drawing/2014/main" id="{713F6990-65EE-8630-91DD-5CB6CD53B227}"/>
              </a:ext>
            </a:extLst>
          </p:cNvPr>
          <p:cNvSpPr>
            <a:spLocks noGrp="1"/>
          </p:cNvSpPr>
          <p:nvPr>
            <p:ph type="ftr" sz="quarter" idx="11"/>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02616810-64DB-2DC2-95C8-86944A4DA005}"/>
              </a:ext>
            </a:extLst>
          </p:cNvPr>
          <p:cNvSpPr>
            <a:spLocks noGrp="1"/>
          </p:cNvSpPr>
          <p:nvPr>
            <p:ph type="sldNum" sz="quarter" idx="12"/>
          </p:nvPr>
        </p:nvSpPr>
        <p:spPr/>
        <p:txBody>
          <a:bodyPr/>
          <a:lstStyle/>
          <a:p>
            <a:fld id="{312CC964-A50B-4C29-B4E4-2C30BB34CCF3}" type="slidenum">
              <a:rPr lang="en-US" smtClean="0"/>
              <a:t>7</a:t>
            </a:fld>
            <a:endParaRPr lang="en-US" dirty="0"/>
          </a:p>
        </p:txBody>
      </p:sp>
    </p:spTree>
    <p:extLst>
      <p:ext uri="{BB962C8B-B14F-4D97-AF65-F5344CB8AC3E}">
        <p14:creationId xmlns:p14="http://schemas.microsoft.com/office/powerpoint/2010/main" val="230804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Table</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2908320921"/>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r>
                        <a:rPr lang="en-US" dirty="0"/>
                        <a:t>Item 1</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4.5</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2.3</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5</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2465055832"/>
                  </a:ext>
                </a:extLst>
              </a:tr>
              <a:tr h="529938">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474616042"/>
                  </a:ext>
                </a:extLst>
              </a:tr>
              <a:tr h="529938">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4" name="Picture 3" descr="A graph of numbers and letters&#10;&#10;Description automatically generated with medium confidence">
            <a:extLst>
              <a:ext uri="{FF2B5EF4-FFF2-40B4-BE49-F238E27FC236}">
                <a16:creationId xmlns:a16="http://schemas.microsoft.com/office/drawing/2014/main" id="{BED23BAF-5A67-2B92-3CB1-9C4457FFC44E}"/>
              </a:ext>
            </a:extLst>
          </p:cNvPr>
          <p:cNvPicPr>
            <a:picLocks noChangeAspect="1"/>
          </p:cNvPicPr>
          <p:nvPr/>
        </p:nvPicPr>
        <p:blipFill>
          <a:blip r:embed="rId2"/>
          <a:stretch>
            <a:fillRect/>
          </a:stretch>
        </p:blipFill>
        <p:spPr>
          <a:xfrm>
            <a:off x="1" y="802137"/>
            <a:ext cx="12191999" cy="5064966"/>
          </a:xfrm>
          <a:prstGeom prst="rect">
            <a:avLst/>
          </a:prstGeom>
        </p:spPr>
      </p:pic>
    </p:spTree>
    <p:extLst>
      <p:ext uri="{BB962C8B-B14F-4D97-AF65-F5344CB8AC3E}">
        <p14:creationId xmlns:p14="http://schemas.microsoft.com/office/powerpoint/2010/main" val="269439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graph&#10;&#10;Description automatically generated with medium confidence">
            <a:extLst>
              <a:ext uri="{FF2B5EF4-FFF2-40B4-BE49-F238E27FC236}">
                <a16:creationId xmlns:a16="http://schemas.microsoft.com/office/drawing/2014/main" id="{44B57EE6-4F23-48DD-5AF6-404E31D0C7F7}"/>
              </a:ext>
            </a:extLst>
          </p:cNvPr>
          <p:cNvPicPr>
            <a:picLocks noGrp="1" noChangeAspect="1"/>
          </p:cNvPicPr>
          <p:nvPr>
            <p:ph idx="1"/>
          </p:nvPr>
        </p:nvPicPr>
        <p:blipFill>
          <a:blip r:embed="rId2"/>
          <a:stretch>
            <a:fillRect/>
          </a:stretch>
        </p:blipFill>
        <p:spPr>
          <a:xfrm>
            <a:off x="382047" y="1915557"/>
            <a:ext cx="11427905" cy="4351338"/>
          </a:xfrm>
          <a:noFill/>
        </p:spPr>
      </p:pic>
      <p:sp>
        <p:nvSpPr>
          <p:cNvPr id="14" name="Title 2">
            <a:extLst>
              <a:ext uri="{FF2B5EF4-FFF2-40B4-BE49-F238E27FC236}">
                <a16:creationId xmlns:a16="http://schemas.microsoft.com/office/drawing/2014/main" id="{8A038066-FF00-6290-B25F-AA7CAB463CAB}"/>
              </a:ext>
            </a:extLst>
          </p:cNvPr>
          <p:cNvSpPr>
            <a:spLocks noGrp="1"/>
          </p:cNvSpPr>
          <p:nvPr>
            <p:ph type="title"/>
          </p:nvPr>
        </p:nvSpPr>
        <p:spPr>
          <a:xfrm>
            <a:off x="1143000" y="533401"/>
            <a:ext cx="9906000" cy="1382156"/>
          </a:xfrm>
        </p:spPr>
        <p:txBody>
          <a:bodyPr/>
          <a:lstStyle/>
          <a:p>
            <a:r>
              <a:rPr lang="en-US" dirty="0"/>
              <a:t>Age to Children to Status</a:t>
            </a:r>
          </a:p>
        </p:txBody>
      </p:sp>
      <p:sp>
        <p:nvSpPr>
          <p:cNvPr id="4" name="Footer Placeholder 3">
            <a:extLst>
              <a:ext uri="{FF2B5EF4-FFF2-40B4-BE49-F238E27FC236}">
                <a16:creationId xmlns:a16="http://schemas.microsoft.com/office/drawing/2014/main" id="{662F2F5B-4E0E-2787-255A-C349A0053696}"/>
              </a:ext>
            </a:extLst>
          </p:cNvPr>
          <p:cNvSpPr>
            <a:spLocks noGrp="1"/>
          </p:cNvSpPr>
          <p:nvPr>
            <p:ph type="ftr" sz="quarter" idx="11"/>
          </p:nvPr>
        </p:nvSpPr>
        <p:spPr>
          <a:xfrm>
            <a:off x="154429" y="6398878"/>
            <a:ext cx="4497315" cy="365125"/>
          </a:xfrm>
        </p:spPr>
        <p:txBody>
          <a:bodyPr anchor="ctr">
            <a:normAutofit/>
          </a:bodyPr>
          <a:lstStyle/>
          <a:p>
            <a:pPr>
              <a:spcAft>
                <a:spcPts val="600"/>
              </a:spcAft>
            </a:pPr>
            <a:r>
              <a:rPr lang="en-US" dirty="0"/>
              <a:t>Sample Footer Text</a:t>
            </a:r>
          </a:p>
        </p:txBody>
      </p:sp>
      <p:sp>
        <p:nvSpPr>
          <p:cNvPr id="5" name="Slide Number Placeholder 4">
            <a:extLst>
              <a:ext uri="{FF2B5EF4-FFF2-40B4-BE49-F238E27FC236}">
                <a16:creationId xmlns:a16="http://schemas.microsoft.com/office/drawing/2014/main" id="{4A82375F-5104-6AA8-DB86-41E563501001}"/>
              </a:ext>
            </a:extLst>
          </p:cNvPr>
          <p:cNvSpPr>
            <a:spLocks noGrp="1"/>
          </p:cNvSpPr>
          <p:nvPr>
            <p:ph type="sldNum" sz="quarter" idx="12"/>
          </p:nvPr>
        </p:nvSpPr>
        <p:spPr>
          <a:xfrm>
            <a:off x="11602477" y="6398878"/>
            <a:ext cx="470887" cy="365125"/>
          </a:xfrm>
        </p:spPr>
        <p:txBody>
          <a:bodyPr anchor="ctr">
            <a:normAutofit/>
          </a:bodyPr>
          <a:lstStyle/>
          <a:p>
            <a:pPr>
              <a:spcAft>
                <a:spcPts val="600"/>
              </a:spcAft>
            </a:pPr>
            <a:fld id="{312CC964-A50B-4C29-B4E4-2C30BB34CCF3}" type="slidenum">
              <a:rPr lang="en-US" smtClean="0"/>
              <a:pPr>
                <a:spcAft>
                  <a:spcPts val="600"/>
                </a:spcAft>
              </a:pPr>
              <a:t>9</a:t>
            </a:fld>
            <a:endParaRPr lang="en-US"/>
          </a:p>
        </p:txBody>
      </p:sp>
    </p:spTree>
    <p:extLst>
      <p:ext uri="{BB962C8B-B14F-4D97-AF65-F5344CB8AC3E}">
        <p14:creationId xmlns:p14="http://schemas.microsoft.com/office/powerpoint/2010/main" val="332344768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263D7C-E9CB-4C77-8528-77A30083B7F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91F1737-EB5A-49A3-BFCA-A97A8DCDF40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{57452A25-FDD9-466B-B386-3F7273616BAB}tf22797433_win32</Template>
  <TotalTime>187</TotalTime>
  <Words>642</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Univers Condensed Light</vt:lpstr>
      <vt:lpstr>Walbaum Display Light</vt:lpstr>
      <vt:lpstr>Walbaum Display Light (Headings)</vt:lpstr>
      <vt:lpstr>AngleLinesVTI</vt:lpstr>
      <vt:lpstr>Credit  Records</vt:lpstr>
      <vt:lpstr>Agenda </vt:lpstr>
      <vt:lpstr>Purpose</vt:lpstr>
      <vt:lpstr>DATA design</vt:lpstr>
      <vt:lpstr>Programs</vt:lpstr>
      <vt:lpstr>Explaining the Data</vt:lpstr>
      <vt:lpstr>Schema via hackolade</vt:lpstr>
      <vt:lpstr>Table</vt:lpstr>
      <vt:lpstr>Age to Children to Status</vt:lpstr>
      <vt:lpstr>Status, # of Family vs. Months</vt:lpstr>
      <vt:lpstr>Occupation Versus Avg. Status</vt:lpstr>
      <vt:lpstr>The prediction of the logistic regression model has no rate of success in Precision identifying the '0’ (delinquent credit reports) and high rate for  '1’ (good or paid off credit reports). in recall ‘0’ there is a 100% of STATUS, while ‘1’ has a 0% recall of dues paid . The F1-score of 75% reflects the measure of precision to recall of this class. In summary, this is a skewed logistic regression model that has a higher result relevancy, with low to none truly relevant results returned for status Credit Reports.</vt:lpstr>
      <vt:lpstr>Results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Records</dc:title>
  <dc:creator>Jodee Harris</dc:creator>
  <cp:lastModifiedBy>Jodee Harris</cp:lastModifiedBy>
  <cp:revision>4</cp:revision>
  <dcterms:created xsi:type="dcterms:W3CDTF">2023-12-15T00:11:23Z</dcterms:created>
  <dcterms:modified xsi:type="dcterms:W3CDTF">2023-12-15T03:23:05Z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