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sldIdLst>
    <p:sldId id="312" r:id="rId2"/>
    <p:sldId id="270" r:id="rId3"/>
    <p:sldId id="271" r:id="rId4"/>
    <p:sldId id="313" r:id="rId5"/>
    <p:sldId id="314" r:id="rId6"/>
    <p:sldId id="291" r:id="rId7"/>
    <p:sldId id="337" r:id="rId8"/>
    <p:sldId id="274" r:id="rId9"/>
    <p:sldId id="275" r:id="rId10"/>
    <p:sldId id="276" r:id="rId11"/>
    <p:sldId id="281" r:id="rId12"/>
    <p:sldId id="330" r:id="rId13"/>
    <p:sldId id="277" r:id="rId14"/>
    <p:sldId id="278" r:id="rId15"/>
    <p:sldId id="331" r:id="rId16"/>
    <p:sldId id="279" r:id="rId17"/>
    <p:sldId id="332" r:id="rId18"/>
    <p:sldId id="315" r:id="rId19"/>
    <p:sldId id="280" r:id="rId20"/>
    <p:sldId id="317" r:id="rId21"/>
    <p:sldId id="283" r:id="rId22"/>
    <p:sldId id="284" r:id="rId23"/>
    <p:sldId id="318" r:id="rId24"/>
    <p:sldId id="285" r:id="rId25"/>
    <p:sldId id="319" r:id="rId26"/>
    <p:sldId id="290" r:id="rId27"/>
    <p:sldId id="333" r:id="rId28"/>
    <p:sldId id="286" r:id="rId29"/>
    <p:sldId id="309" r:id="rId30"/>
    <p:sldId id="287" r:id="rId31"/>
    <p:sldId id="296" r:id="rId32"/>
    <p:sldId id="292" r:id="rId33"/>
    <p:sldId id="297" r:id="rId34"/>
    <p:sldId id="293" r:id="rId35"/>
    <p:sldId id="299" r:id="rId36"/>
    <p:sldId id="300" r:id="rId37"/>
    <p:sldId id="301" r:id="rId38"/>
    <p:sldId id="302" r:id="rId39"/>
    <p:sldId id="303" r:id="rId40"/>
    <p:sldId id="304" r:id="rId41"/>
    <p:sldId id="306" r:id="rId42"/>
    <p:sldId id="307" r:id="rId43"/>
    <p:sldId id="305" r:id="rId44"/>
    <p:sldId id="320" r:id="rId45"/>
    <p:sldId id="321" r:id="rId46"/>
    <p:sldId id="322" r:id="rId47"/>
    <p:sldId id="329" r:id="rId48"/>
    <p:sldId id="323" r:id="rId49"/>
    <p:sldId id="324" r:id="rId50"/>
    <p:sldId id="325" r:id="rId51"/>
    <p:sldId id="326" r:id="rId52"/>
    <p:sldId id="327" r:id="rId53"/>
    <p:sldId id="334" r:id="rId54"/>
    <p:sldId id="335" r:id="rId55"/>
    <p:sldId id="336" r:id="rId56"/>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charset="0"/>
        <a:ea typeface="宋体" charset="-122"/>
        <a:cs typeface="+mn-cs"/>
      </a:defRPr>
    </a:lvl1pPr>
    <a:lvl2pPr marL="457200" algn="ctr" rtl="0" fontAlgn="base">
      <a:spcBef>
        <a:spcPct val="0"/>
      </a:spcBef>
      <a:spcAft>
        <a:spcPct val="0"/>
      </a:spcAft>
      <a:defRPr b="1" kern="1200">
        <a:solidFill>
          <a:schemeClr val="tx1"/>
        </a:solidFill>
        <a:latin typeface="Arial" charset="0"/>
        <a:ea typeface="宋体" charset="-122"/>
        <a:cs typeface="+mn-cs"/>
      </a:defRPr>
    </a:lvl2pPr>
    <a:lvl3pPr marL="914400" algn="ctr" rtl="0" fontAlgn="base">
      <a:spcBef>
        <a:spcPct val="0"/>
      </a:spcBef>
      <a:spcAft>
        <a:spcPct val="0"/>
      </a:spcAft>
      <a:defRPr b="1" kern="1200">
        <a:solidFill>
          <a:schemeClr val="tx1"/>
        </a:solidFill>
        <a:latin typeface="Arial" charset="0"/>
        <a:ea typeface="宋体" charset="-122"/>
        <a:cs typeface="+mn-cs"/>
      </a:defRPr>
    </a:lvl3pPr>
    <a:lvl4pPr marL="1371600" algn="ctr" rtl="0" fontAlgn="base">
      <a:spcBef>
        <a:spcPct val="0"/>
      </a:spcBef>
      <a:spcAft>
        <a:spcPct val="0"/>
      </a:spcAft>
      <a:defRPr b="1" kern="1200">
        <a:solidFill>
          <a:schemeClr val="tx1"/>
        </a:solidFill>
        <a:latin typeface="Arial" charset="0"/>
        <a:ea typeface="宋体" charset="-122"/>
        <a:cs typeface="+mn-cs"/>
      </a:defRPr>
    </a:lvl4pPr>
    <a:lvl5pPr marL="1828800" algn="ctr"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5" d="100"/>
          <a:sy n="65" d="100"/>
        </p:scale>
        <p:origin x="1323"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FF27A-14A8-4A62-94BD-CB696BC62ABA}" type="datetimeFigureOut">
              <a:rPr lang="zh-CN" altLang="en-US" smtClean="0"/>
              <a:t>2016/12/22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DFF29-B911-4E8E-B5FB-8C04FA0E7B19}" type="slidenum">
              <a:rPr lang="zh-CN" altLang="en-US" smtClean="0"/>
              <a:t>‹#›</a:t>
            </a:fld>
            <a:endParaRPr lang="zh-CN" altLang="en-US"/>
          </a:p>
        </p:txBody>
      </p:sp>
    </p:spTree>
    <p:extLst>
      <p:ext uri="{BB962C8B-B14F-4D97-AF65-F5344CB8AC3E}">
        <p14:creationId xmlns:p14="http://schemas.microsoft.com/office/powerpoint/2010/main" val="172983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Rot="1" noChangeAspect="1" noChangeArrowheads="1" noTextEdit="1"/>
          </p:cNvSpPr>
          <p:nvPr>
            <p:ph type="sldImg"/>
          </p:nvPr>
        </p:nvSpPr>
        <p:spPr>
          <a:xfrm>
            <a:off x="1277938" y="619125"/>
            <a:ext cx="4779962" cy="3584575"/>
          </a:xfrm>
        </p:spPr>
      </p:sp>
      <p:sp>
        <p:nvSpPr>
          <p:cNvPr id="987139" name="Rectangle 3"/>
          <p:cNvSpPr>
            <a:spLocks noGrp="1" noChangeArrowheads="1"/>
          </p:cNvSpPr>
          <p:nvPr>
            <p:ph type="body" idx="1"/>
          </p:nvPr>
        </p:nvSpPr>
        <p:spPr>
          <a:xfrm>
            <a:off x="550334" y="4557236"/>
            <a:ext cx="6304279" cy="4322207"/>
          </a:xfrm>
          <a:ln/>
        </p:spPr>
        <p:txBody>
          <a:bodyPr lIns="96651" tIns="48325" rIns="96651" bIns="48325"/>
          <a:lstStyle/>
          <a:p>
            <a:endParaRPr lang="en-US" dirty="0"/>
          </a:p>
        </p:txBody>
      </p:sp>
    </p:spTree>
    <p:extLst>
      <p:ext uri="{BB962C8B-B14F-4D97-AF65-F5344CB8AC3E}">
        <p14:creationId xmlns:p14="http://schemas.microsoft.com/office/powerpoint/2010/main" val="289216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body" idx="1"/>
          </p:nvPr>
        </p:nvSpPr>
        <p:spPr>
          <a:xfrm>
            <a:off x="549621" y="4000128"/>
            <a:ext cx="6438423" cy="5121534"/>
          </a:xfrm>
          <a:noFill/>
          <a:ln/>
        </p:spPr>
        <p:txBody>
          <a:bodyPr lIns="100746" tIns="49489" rIns="100746" bIns="49489"/>
          <a:lstStyle/>
          <a:p>
            <a:r>
              <a:rPr lang="en-US" altLang="zh-CN"/>
              <a:t>This timing diagram shows the worst case timing of our single cycle datapath which occurs at the load instruction.</a:t>
            </a:r>
          </a:p>
          <a:p>
            <a:r>
              <a:rPr lang="en-US" altLang="zh-CN"/>
              <a:t>Clock to Q time after the clock tick, PC will present its new value to the Instruction memory.</a:t>
            </a:r>
          </a:p>
          <a:p>
            <a:r>
              <a:rPr lang="en-US" altLang="zh-CN"/>
              <a:t>After a delay of instruction access time, the instruction bus (Rs, Rt, ...) becomes valid.</a:t>
            </a:r>
          </a:p>
          <a:p>
            <a:r>
              <a:rPr lang="en-US" altLang="zh-CN"/>
              <a:t>Then three things happens in parallel:</a:t>
            </a:r>
          </a:p>
          <a:p>
            <a:r>
              <a:rPr lang="en-US" altLang="zh-CN"/>
              <a:t>(a) First the Control generates the control signals (Delay through Control Logic).</a:t>
            </a:r>
          </a:p>
          <a:p>
            <a:r>
              <a:rPr lang="en-US" altLang="zh-CN"/>
              <a:t>(b) Secondly, the register file access is to put Rs onto busA.</a:t>
            </a:r>
          </a:p>
          <a:p>
            <a:r>
              <a:rPr lang="en-US" altLang="zh-CN"/>
              <a:t>(c) And we have to sign extended the immediate field to get the second operand (busB).</a:t>
            </a:r>
          </a:p>
          <a:p>
            <a:r>
              <a:rPr lang="en-US" altLang="zh-CN"/>
              <a:t>Here I assume register file access takes longer time than doing the sign extension so we have to wait until busA valid before the ALU can start the address calculation (ALU delay).</a:t>
            </a:r>
          </a:p>
          <a:p>
            <a:r>
              <a:rPr lang="en-US" altLang="zh-CN"/>
              <a:t>With the address ready, we access the data memory and after a delay of the Data Memory Access time, busW will be valid.</a:t>
            </a:r>
          </a:p>
          <a:p>
            <a:r>
              <a:rPr lang="en-US" altLang="zh-CN"/>
              <a:t>And by this time, the control unit would have set the RegWr signal to one so at the next clock tick, we will write the new data coming from memory (busW) into the register file.</a:t>
            </a:r>
          </a:p>
          <a:p>
            <a:endParaRPr lang="en-US" altLang="zh-CN"/>
          </a:p>
          <a:p>
            <a:r>
              <a:rPr lang="en-US" altLang="zh-CN"/>
              <a:t>+3 = 77 min. (Y:57)</a:t>
            </a:r>
          </a:p>
        </p:txBody>
      </p:sp>
      <p:sp>
        <p:nvSpPr>
          <p:cNvPr id="293891" name="Rectangle 3"/>
          <p:cNvSpPr>
            <a:spLocks noGrp="1" noRot="1" noChangeAspect="1" noChangeArrowheads="1" noTextEdit="1"/>
          </p:cNvSpPr>
          <p:nvPr>
            <p:ph type="sldImg"/>
          </p:nvPr>
        </p:nvSpPr>
        <p:spPr>
          <a:xfrm>
            <a:off x="1508125" y="604838"/>
            <a:ext cx="4313238" cy="3235325"/>
          </a:xfrm>
          <a:ln/>
        </p:spPr>
      </p:sp>
    </p:spTree>
    <p:extLst>
      <p:ext uri="{BB962C8B-B14F-4D97-AF65-F5344CB8AC3E}">
        <p14:creationId xmlns:p14="http://schemas.microsoft.com/office/powerpoint/2010/main" val="61492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Rot="1" noChangeAspect="1" noChangeArrowheads="1" noTextEdit="1"/>
          </p:cNvSpPr>
          <p:nvPr>
            <p:ph type="sldImg"/>
          </p:nvPr>
        </p:nvSpPr>
        <p:spPr/>
      </p:sp>
      <p:sp>
        <p:nvSpPr>
          <p:cNvPr id="1257475" name="Rectangle 3"/>
          <p:cNvSpPr>
            <a:spLocks noGrp="1" noChangeArrowheads="1"/>
          </p:cNvSpPr>
          <p:nvPr>
            <p:ph type="body" idx="1"/>
          </p:nvPr>
        </p:nvSpPr>
        <p:spPr>
          <a:ln/>
        </p:spPr>
        <p:txBody>
          <a:bodyPr/>
          <a:lstStyle/>
          <a:p>
            <a:pPr marL="209519" indent="-209519"/>
            <a:r>
              <a:rPr lang="en-US" dirty="0" smtClean="0"/>
              <a:t>How many bits wide is each pipeline register?</a:t>
            </a:r>
          </a:p>
          <a:p>
            <a:pPr marL="209519" indent="-209519"/>
            <a:r>
              <a:rPr lang="en-US" dirty="0" smtClean="0"/>
              <a:t>PC – 32 bits</a:t>
            </a:r>
          </a:p>
          <a:p>
            <a:pPr marL="209519" indent="-209519"/>
            <a:r>
              <a:rPr lang="en-US" dirty="0" smtClean="0"/>
              <a:t>IF/ID – 64 bits   (PC+4,</a:t>
            </a:r>
            <a:r>
              <a:rPr lang="en-US" baseline="0" dirty="0" smtClean="0"/>
              <a:t> instruction</a:t>
            </a:r>
            <a:r>
              <a:rPr lang="en-US" dirty="0" smtClean="0"/>
              <a:t>)</a:t>
            </a:r>
          </a:p>
          <a:p>
            <a:pPr marL="209519" indent="-209519"/>
            <a:r>
              <a:rPr lang="en-US" dirty="0" smtClean="0"/>
              <a:t>ID/EX – 9 + 32x4 + 10 = 147 (</a:t>
            </a:r>
            <a:r>
              <a:rPr lang="zh-CN" altLang="en-US" dirty="0" smtClean="0"/>
              <a:t>控制信号</a:t>
            </a:r>
            <a:r>
              <a:rPr lang="en-US" altLang="zh-CN" dirty="0" smtClean="0"/>
              <a:t>+PC+4 (32), IMM (32), RS(32), RT(32), RT (5), RD(5)</a:t>
            </a:r>
            <a:r>
              <a:rPr lang="en-US" dirty="0" smtClean="0"/>
              <a:t>)</a:t>
            </a:r>
          </a:p>
          <a:p>
            <a:pPr marL="209519" indent="-209519"/>
            <a:r>
              <a:rPr lang="en-US" dirty="0" smtClean="0"/>
              <a:t>EX/MEM – 5 + 1 + 32x3 + 5 = 107 (</a:t>
            </a:r>
            <a:r>
              <a:rPr lang="en-US" dirty="0" err="1" smtClean="0"/>
              <a:t>Mem&amp;WB</a:t>
            </a:r>
            <a:r>
              <a:rPr lang="zh-CN" altLang="en-US" dirty="0" smtClean="0"/>
              <a:t>控制信号</a:t>
            </a:r>
            <a:r>
              <a:rPr lang="en-US" altLang="zh-CN" dirty="0" smtClean="0"/>
              <a:t>+</a:t>
            </a:r>
            <a:r>
              <a:rPr lang="en-US" altLang="zh-CN" dirty="0" err="1" smtClean="0"/>
              <a:t>zero+ALUout+Branch</a:t>
            </a:r>
            <a:r>
              <a:rPr lang="en-US" altLang="zh-CN" baseline="0" dirty="0" smtClean="0"/>
              <a:t> </a:t>
            </a:r>
            <a:r>
              <a:rPr lang="en-US" altLang="zh-CN" baseline="0" dirty="0" err="1" smtClean="0"/>
              <a:t>address+rt</a:t>
            </a:r>
            <a:r>
              <a:rPr lang="en-US" altLang="zh-CN" baseline="0" dirty="0" smtClean="0"/>
              <a:t>+(</a:t>
            </a:r>
            <a:r>
              <a:rPr lang="en-US" altLang="zh-CN" baseline="0" dirty="0" err="1" smtClean="0"/>
              <a:t>rt</a:t>
            </a:r>
            <a:r>
              <a:rPr lang="en-US" altLang="zh-CN" baseline="0" dirty="0" smtClean="0"/>
              <a:t> or </a:t>
            </a:r>
            <a:r>
              <a:rPr lang="en-US" altLang="zh-CN" baseline="0" dirty="0" err="1" smtClean="0"/>
              <a:t>rd’s</a:t>
            </a:r>
            <a:r>
              <a:rPr lang="en-US" altLang="zh-CN" baseline="0" dirty="0" smtClean="0"/>
              <a:t> address)</a:t>
            </a:r>
            <a:r>
              <a:rPr lang="en-US" dirty="0" smtClean="0"/>
              <a:t>)</a:t>
            </a:r>
          </a:p>
          <a:p>
            <a:pPr marL="209519" indent="-209519"/>
            <a:r>
              <a:rPr lang="en-US" dirty="0" smtClean="0"/>
              <a:t>MEM/WB – 2 + 32x2 + 5 = 71 (WB</a:t>
            </a:r>
            <a:r>
              <a:rPr lang="zh-CN" altLang="en-US" dirty="0" smtClean="0"/>
              <a:t>地址</a:t>
            </a:r>
            <a:r>
              <a:rPr lang="en-US" altLang="zh-CN" dirty="0" smtClean="0"/>
              <a:t>+</a:t>
            </a:r>
            <a:r>
              <a:rPr lang="en-US" altLang="zh-CN" dirty="0" err="1" smtClean="0"/>
              <a:t>MEM+ALUout</a:t>
            </a:r>
            <a:r>
              <a:rPr lang="en-US" altLang="zh-CN" dirty="0" smtClean="0"/>
              <a:t>+</a:t>
            </a:r>
            <a:r>
              <a:rPr lang="en-US" altLang="zh-CN" baseline="0" dirty="0" smtClean="0"/>
              <a:t>(</a:t>
            </a:r>
            <a:r>
              <a:rPr lang="en-US" altLang="zh-CN" baseline="0" dirty="0" err="1" smtClean="0"/>
              <a:t>rt</a:t>
            </a:r>
            <a:r>
              <a:rPr lang="en-US" altLang="zh-CN" baseline="0" dirty="0" smtClean="0"/>
              <a:t> or </a:t>
            </a:r>
            <a:r>
              <a:rPr lang="en-US" altLang="zh-CN" baseline="0" dirty="0" err="1" smtClean="0"/>
              <a:t>rd’s</a:t>
            </a:r>
            <a:r>
              <a:rPr lang="en-US" altLang="zh-CN" baseline="0" dirty="0" smtClean="0"/>
              <a:t> address)</a:t>
            </a:r>
            <a:r>
              <a:rPr lang="en-US" altLang="zh-CN" dirty="0" smtClean="0"/>
              <a:t>)</a:t>
            </a:r>
            <a:r>
              <a:rPr lang="en-US" dirty="0" smtClean="0"/>
              <a:t>)</a:t>
            </a:r>
            <a:endParaRPr lang="en-US" dirty="0"/>
          </a:p>
          <a:p>
            <a:pPr marL="209519" indent="-209519"/>
            <a:endParaRPr lang="en-US" dirty="0"/>
          </a:p>
        </p:txBody>
      </p:sp>
    </p:spTree>
    <p:extLst>
      <p:ext uri="{BB962C8B-B14F-4D97-AF65-F5344CB8AC3E}">
        <p14:creationId xmlns:p14="http://schemas.microsoft.com/office/powerpoint/2010/main" val="420497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5" name="矩形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6" name="矩形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7" name="矩形 18"/>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10" name="直接连接符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1"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2" name="直接连接符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3" name="直接连接符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4"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5" name="直接连接符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6"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17"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18" name="椭圆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19" name="椭圆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20" name="椭圆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21" name="椭圆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8" name="标题 7"/>
          <p:cNvSpPr>
            <a:spLocks noGrp="1"/>
          </p:cNvSpPr>
          <p:nvPr>
            <p:ph type="ctrTitle"/>
          </p:nvPr>
        </p:nvSpPr>
        <p:spPr>
          <a:xfrm>
            <a:off x="2286000" y="3124200"/>
            <a:ext cx="61722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2" name="日期占位符 27"/>
          <p:cNvSpPr>
            <a:spLocks noGrp="1"/>
          </p:cNvSpPr>
          <p:nvPr>
            <p:ph type="dt" sz="half" idx="10"/>
          </p:nvPr>
        </p:nvSpPr>
        <p:spPr bwMode="auto">
          <a:xfrm rot="5400000">
            <a:off x="7764463" y="1174750"/>
            <a:ext cx="2286000" cy="381000"/>
          </a:xfrm>
        </p:spPr>
        <p:txBody>
          <a:bodyPr/>
          <a:lstStyle>
            <a:lvl1pPr>
              <a:defRPr/>
            </a:lvl1pPr>
          </a:lstStyle>
          <a:p>
            <a:pPr>
              <a:defRPr/>
            </a:pPr>
            <a:fld id="{2F67CA88-479B-4AFD-AF66-33FFEBEA58B7}" type="datetimeFigureOut">
              <a:rPr lang="zh-CN" altLang="en-US"/>
              <a:pPr>
                <a:defRPr/>
              </a:pPr>
              <a:t>2016/12/22</a:t>
            </a:fld>
            <a:endParaRPr lang="zh-CN" altLang="en-US"/>
          </a:p>
        </p:txBody>
      </p:sp>
      <p:sp>
        <p:nvSpPr>
          <p:cNvPr id="23" name="页脚占位符 16"/>
          <p:cNvSpPr>
            <a:spLocks noGrp="1"/>
          </p:cNvSpPr>
          <p:nvPr>
            <p:ph type="ftr" sz="quarter" idx="11"/>
          </p:nvPr>
        </p:nvSpPr>
        <p:spPr bwMode="auto">
          <a:xfrm rot="5400000">
            <a:off x="7077076" y="4181475"/>
            <a:ext cx="3657600" cy="384175"/>
          </a:xfrm>
        </p:spPr>
        <p:txBody>
          <a:bodyPr/>
          <a:lstStyle>
            <a:lvl1pPr>
              <a:defRPr/>
            </a:lvl1pPr>
          </a:lstStyle>
          <a:p>
            <a:pPr>
              <a:defRPr/>
            </a:pPr>
            <a:endParaRPr lang="zh-CN" altLang="en-US"/>
          </a:p>
        </p:txBody>
      </p:sp>
      <p:sp>
        <p:nvSpPr>
          <p:cNvPr id="24" name="灯片编号占位符 28"/>
          <p:cNvSpPr>
            <a:spLocks noGrp="1"/>
          </p:cNvSpPr>
          <p:nvPr>
            <p:ph type="sldNum" sz="quarter" idx="12"/>
          </p:nvPr>
        </p:nvSpPr>
        <p:spPr bwMode="auto">
          <a:xfrm>
            <a:off x="1325563" y="4929188"/>
            <a:ext cx="609600" cy="517525"/>
          </a:xfrm>
        </p:spPr>
        <p:txBody>
          <a:bodyPr/>
          <a:lstStyle>
            <a:lvl1pPr>
              <a:defRPr/>
            </a:lvl1pPr>
          </a:lstStyle>
          <a:p>
            <a:pPr>
              <a:defRPr/>
            </a:pPr>
            <a:fld id="{73DEF86D-4893-4693-B8D8-754F644FC09A}"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949902E2-1DE0-492C-9D6C-E118F63A1A02}" type="datetimeFigureOut">
              <a:rPr lang="zh-CN" altLang="en-US"/>
              <a:pPr>
                <a:defRPr/>
              </a:pPr>
              <a:t>2016/12/22</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9FFE397E-7FE4-4659-81CD-D52220042C9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10A3C199-E50E-48B7-B1C3-00CBBB1B110E}" type="datetimeFigureOut">
              <a:rPr lang="zh-CN" altLang="en-US"/>
              <a:pPr>
                <a:defRPr/>
              </a:pPr>
              <a:t>2016/12/22</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B0C72004-F7BD-4217-B8E6-ACA77CE316A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6"/>
          <p:cNvSpPr>
            <a:spLocks noGrp="1"/>
          </p:cNvSpPr>
          <p:nvPr>
            <p:ph type="dt" sz="half" idx="10"/>
          </p:nvPr>
        </p:nvSpPr>
        <p:spPr/>
        <p:txBody>
          <a:bodyPr rtlCol="0"/>
          <a:lstStyle>
            <a:lvl1pPr>
              <a:defRPr/>
            </a:lvl1pPr>
          </a:lstStyle>
          <a:p>
            <a:pPr>
              <a:defRPr/>
            </a:pPr>
            <a:fld id="{649F2FDF-2922-41CA-9688-3161C308F132}" type="datetimeFigureOut">
              <a:rPr lang="zh-CN" altLang="en-US"/>
              <a:pPr>
                <a:defRPr/>
              </a:pPr>
              <a:t>2016/12/22</a:t>
            </a:fld>
            <a:endParaRPr lang="zh-CN" altLang="en-US"/>
          </a:p>
        </p:txBody>
      </p:sp>
      <p:sp>
        <p:nvSpPr>
          <p:cNvPr id="5" name="灯片编号占位符 8"/>
          <p:cNvSpPr>
            <a:spLocks noGrp="1"/>
          </p:cNvSpPr>
          <p:nvPr>
            <p:ph type="sldNum" sz="quarter" idx="11"/>
          </p:nvPr>
        </p:nvSpPr>
        <p:spPr/>
        <p:txBody>
          <a:bodyPr rtlCol="0"/>
          <a:lstStyle>
            <a:lvl1pPr>
              <a:defRPr/>
            </a:lvl1pPr>
          </a:lstStyle>
          <a:p>
            <a:pPr>
              <a:defRPr/>
            </a:pPr>
            <a:fld id="{167AB085-DA66-47B5-8AC3-688701530208}" type="slidenum">
              <a:rPr lang="zh-CN" altLang="en-US"/>
              <a:pPr>
                <a:defRPr/>
              </a:pPr>
              <a:t>‹#›</a:t>
            </a:fld>
            <a:endParaRPr lang="zh-CN" altLang="en-US"/>
          </a:p>
        </p:txBody>
      </p:sp>
      <p:sp>
        <p:nvSpPr>
          <p:cNvPr id="6" name="页脚占位符 9"/>
          <p:cNvSpPr>
            <a:spLocks noGrp="1"/>
          </p:cNvSpPr>
          <p:nvPr>
            <p:ph type="ftr" sz="quarter" idx="12"/>
          </p:nvPr>
        </p:nvSpPr>
        <p:spPr/>
        <p:txBody>
          <a:bodyPr rtlCol="0"/>
          <a:lstStyle>
            <a:lvl1pPr>
              <a:defRPr/>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5" name="矩形 9"/>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6" name="矩形 10"/>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7" name="矩形 11"/>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8" name="直接连接符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9"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0" name="直接连接符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1" name="直接连接符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2"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3"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14"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15" name="椭圆 1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16" name="椭圆 20"/>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17" name="椭圆 2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18" name="椭圆 2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19" name="直接连接符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20" name="日期占位符 3"/>
          <p:cNvSpPr>
            <a:spLocks noGrp="1"/>
          </p:cNvSpPr>
          <p:nvPr>
            <p:ph type="dt" sz="half" idx="10"/>
          </p:nvPr>
        </p:nvSpPr>
        <p:spPr bwMode="auto">
          <a:xfrm rot="5400000">
            <a:off x="7762875" y="1169988"/>
            <a:ext cx="2286000" cy="381000"/>
          </a:xfrm>
        </p:spPr>
        <p:txBody>
          <a:bodyPr/>
          <a:lstStyle>
            <a:lvl1pPr>
              <a:defRPr/>
            </a:lvl1pPr>
          </a:lstStyle>
          <a:p>
            <a:pPr>
              <a:defRPr/>
            </a:pPr>
            <a:fld id="{AE934D6E-B2FB-466E-8AD4-24249C2F2DCE}" type="datetimeFigureOut">
              <a:rPr lang="zh-CN" altLang="en-US"/>
              <a:pPr>
                <a:defRPr/>
              </a:pPr>
              <a:t>2016/12/22</a:t>
            </a:fld>
            <a:endParaRPr lang="zh-CN" altLang="en-US"/>
          </a:p>
        </p:txBody>
      </p:sp>
      <p:sp>
        <p:nvSpPr>
          <p:cNvPr id="21" name="页脚占位符 4"/>
          <p:cNvSpPr>
            <a:spLocks noGrp="1"/>
          </p:cNvSpPr>
          <p:nvPr>
            <p:ph type="ftr" sz="quarter" idx="11"/>
          </p:nvPr>
        </p:nvSpPr>
        <p:spPr bwMode="auto">
          <a:xfrm rot="5400000">
            <a:off x="7077076" y="4178300"/>
            <a:ext cx="3657600" cy="384175"/>
          </a:xfrm>
        </p:spPr>
        <p:txBody>
          <a:bodyPr/>
          <a:lstStyle>
            <a:lvl1pPr>
              <a:defRPr/>
            </a:lvl1pPr>
          </a:lstStyle>
          <a:p>
            <a:pPr>
              <a:defRPr/>
            </a:pPr>
            <a:endParaRPr lang="zh-CN" altLang="en-US"/>
          </a:p>
        </p:txBody>
      </p:sp>
      <p:sp>
        <p:nvSpPr>
          <p:cNvPr id="22" name="灯片编号占位符 5"/>
          <p:cNvSpPr>
            <a:spLocks noGrp="1"/>
          </p:cNvSpPr>
          <p:nvPr>
            <p:ph type="sldNum" sz="quarter" idx="12"/>
          </p:nvPr>
        </p:nvSpPr>
        <p:spPr bwMode="auto">
          <a:xfrm>
            <a:off x="1339850" y="4929188"/>
            <a:ext cx="609600" cy="517525"/>
          </a:xfrm>
        </p:spPr>
        <p:txBody>
          <a:bodyPr/>
          <a:lstStyle>
            <a:lvl1pPr>
              <a:defRPr/>
            </a:lvl1pPr>
          </a:lstStyle>
          <a:p>
            <a:pPr>
              <a:defRPr/>
            </a:pPr>
            <a:fld id="{8EAD6B0E-9D20-45A9-B567-BCEFE16867B9}"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7FBAA8BF-7029-4C15-A586-F0A5B64B2115}" type="datetimeFigureOut">
              <a:rPr lang="zh-CN" altLang="en-US"/>
              <a:pPr>
                <a:defRPr/>
              </a:pPr>
              <a:t>2016/12/22</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E394C8E0-6288-4FEC-81C9-5F8DFA521B3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7" name="日期占位符 13"/>
          <p:cNvSpPr>
            <a:spLocks noGrp="1"/>
          </p:cNvSpPr>
          <p:nvPr>
            <p:ph type="dt" sz="half" idx="10"/>
          </p:nvPr>
        </p:nvSpPr>
        <p:spPr/>
        <p:txBody>
          <a:bodyPr/>
          <a:lstStyle>
            <a:lvl1pPr>
              <a:defRPr/>
            </a:lvl1pPr>
          </a:lstStyle>
          <a:p>
            <a:pPr>
              <a:defRPr/>
            </a:pPr>
            <a:fld id="{724D219C-2359-474C-86D8-CAEEF226F21B}" type="datetimeFigureOut">
              <a:rPr lang="zh-CN" altLang="en-US"/>
              <a:pPr>
                <a:defRPr/>
              </a:pPr>
              <a:t>2016/12/22</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98785062-4AC5-4105-ACAE-7651375C728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5"/>
          <p:cNvSpPr>
            <a:spLocks noGrp="1"/>
          </p:cNvSpPr>
          <p:nvPr>
            <p:ph type="dt" sz="half" idx="10"/>
          </p:nvPr>
        </p:nvSpPr>
        <p:spPr/>
        <p:txBody>
          <a:bodyPr rtlCol="0"/>
          <a:lstStyle>
            <a:lvl1pPr>
              <a:defRPr/>
            </a:lvl1pPr>
          </a:lstStyle>
          <a:p>
            <a:pPr>
              <a:defRPr/>
            </a:pPr>
            <a:fld id="{E7BE2F48-0F4B-4A15-9DD7-2C0647AC23B5}" type="datetimeFigureOut">
              <a:rPr lang="zh-CN" altLang="en-US"/>
              <a:pPr>
                <a:defRPr/>
              </a:pPr>
              <a:t>2016/12/22</a:t>
            </a:fld>
            <a:endParaRPr lang="zh-CN" altLang="en-US"/>
          </a:p>
        </p:txBody>
      </p:sp>
      <p:sp>
        <p:nvSpPr>
          <p:cNvPr id="4" name="灯片编号占位符 6"/>
          <p:cNvSpPr>
            <a:spLocks noGrp="1"/>
          </p:cNvSpPr>
          <p:nvPr>
            <p:ph type="sldNum" sz="quarter" idx="11"/>
          </p:nvPr>
        </p:nvSpPr>
        <p:spPr/>
        <p:txBody>
          <a:bodyPr rtlCol="0"/>
          <a:lstStyle>
            <a:lvl1pPr>
              <a:defRPr/>
            </a:lvl1pPr>
          </a:lstStyle>
          <a:p>
            <a:pPr>
              <a:defRPr/>
            </a:pPr>
            <a:fld id="{DFBC3A4A-D4BA-4B06-80A7-8FC366A82AD5}" type="slidenum">
              <a:rPr lang="zh-CN" altLang="en-US"/>
              <a:pPr>
                <a:defRPr/>
              </a:pPr>
              <a:t>‹#›</a:t>
            </a:fld>
            <a:endParaRPr lang="zh-CN" altLang="en-US"/>
          </a:p>
        </p:txBody>
      </p:sp>
      <p:sp>
        <p:nvSpPr>
          <p:cNvPr id="5" name="页脚占位符 7"/>
          <p:cNvSpPr>
            <a:spLocks noGrp="1"/>
          </p:cNvSpPr>
          <p:nvPr>
            <p:ph type="ftr" sz="quarter" idx="12"/>
          </p:nvPr>
        </p:nvSpPr>
        <p:spPr/>
        <p:txBody>
          <a:bodyPr rtlCol="0"/>
          <a:lstStyle>
            <a:lvl1pPr>
              <a:defRPr/>
            </a:lvl1p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D553321E-4B24-4038-A8BC-71A498F1A194}" type="datetimeFigureOut">
              <a:rPr lang="zh-CN" altLang="en-US"/>
              <a:pPr>
                <a:defRPr/>
              </a:pPr>
              <a:t>2016/12/22</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E32D6F54-C1D6-4FC5-AB4F-29EC38E5551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dirty="0">
              <a:latin typeface="+mn-lt"/>
              <a:ea typeface="+mn-ea"/>
            </a:endParaRPr>
          </a:p>
        </p:txBody>
      </p:sp>
      <p:sp>
        <p:nvSpPr>
          <p:cNvPr id="6"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dirty="0">
              <a:latin typeface="+mn-lt"/>
              <a:ea typeface="+mn-ea"/>
            </a:endParaRPr>
          </a:p>
        </p:txBody>
      </p:sp>
      <p:sp>
        <p:nvSpPr>
          <p:cNvPr id="7" name="直接连接符 8"/>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lgn="l" fontAlgn="auto">
              <a:spcBef>
                <a:spcPts val="0"/>
              </a:spcBef>
              <a:spcAft>
                <a:spcPts val="0"/>
              </a:spcAft>
              <a:defRPr/>
            </a:pPr>
            <a:endParaRPr lang="en-US" b="0" dirty="0">
              <a:latin typeface="+mn-lt"/>
              <a:ea typeface="+mn-ea"/>
            </a:endParaRPr>
          </a:p>
        </p:txBody>
      </p:sp>
      <p:sp>
        <p:nvSpPr>
          <p:cNvPr id="8"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9"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10"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1" name="椭圆 13"/>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日期占位符 20"/>
          <p:cNvSpPr>
            <a:spLocks noGrp="1"/>
          </p:cNvSpPr>
          <p:nvPr>
            <p:ph type="dt" sz="half" idx="10"/>
          </p:nvPr>
        </p:nvSpPr>
        <p:spPr/>
        <p:txBody>
          <a:bodyPr rtlCol="0"/>
          <a:lstStyle>
            <a:lvl1pPr>
              <a:defRPr/>
            </a:lvl1pPr>
          </a:lstStyle>
          <a:p>
            <a:pPr>
              <a:defRPr/>
            </a:pPr>
            <a:fld id="{2AC5B118-02E0-4D96-A896-57D51444B351}" type="datetimeFigureOut">
              <a:rPr lang="zh-CN" altLang="en-US"/>
              <a:pPr>
                <a:defRPr/>
              </a:pPr>
              <a:t>2016/12/22</a:t>
            </a:fld>
            <a:endParaRPr lang="zh-CN" altLang="en-US"/>
          </a:p>
        </p:txBody>
      </p:sp>
      <p:sp>
        <p:nvSpPr>
          <p:cNvPr id="13" name="灯片编号占位符 21"/>
          <p:cNvSpPr>
            <a:spLocks noGrp="1"/>
          </p:cNvSpPr>
          <p:nvPr>
            <p:ph type="sldNum" sz="quarter" idx="11"/>
          </p:nvPr>
        </p:nvSpPr>
        <p:spPr/>
        <p:txBody>
          <a:bodyPr rtlCol="0"/>
          <a:lstStyle>
            <a:lvl1pPr>
              <a:defRPr/>
            </a:lvl1pPr>
          </a:lstStyle>
          <a:p>
            <a:pPr>
              <a:defRPr/>
            </a:pPr>
            <a:fld id="{4B369B14-DE05-43FD-BCA8-56C198385E48}" type="slidenum">
              <a:rPr lang="zh-CN" altLang="en-US"/>
              <a:pPr>
                <a:defRPr/>
              </a:pPr>
              <a:t>‹#›</a:t>
            </a:fld>
            <a:endParaRPr lang="zh-CN" altLang="en-US"/>
          </a:p>
        </p:txBody>
      </p:sp>
      <p:sp>
        <p:nvSpPr>
          <p:cNvPr id="14" name="页脚占位符 22"/>
          <p:cNvSpPr>
            <a:spLocks noGrp="1"/>
          </p:cNvSpPr>
          <p:nvPr>
            <p:ph type="ftr" sz="quarter" idx="12"/>
          </p:nvPr>
        </p:nvSpPr>
        <p:spPr/>
        <p:txBody>
          <a:bodyPr rtlCol="0"/>
          <a:lstStyle>
            <a:lvl1pPr>
              <a:defRPr/>
            </a:lvl1pPr>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6" name="椭圆 12"/>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7"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8"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9"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0"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dirty="0">
              <a:latin typeface="+mn-lt"/>
              <a:ea typeface="+mn-ea"/>
            </a:endParaRPr>
          </a:p>
        </p:txBody>
      </p:sp>
      <p:sp>
        <p:nvSpPr>
          <p:cNvPr id="11" name="直接连接符 19"/>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lgn="l" fontAlgn="auto">
              <a:spcBef>
                <a:spcPts val="0"/>
              </a:spcBef>
              <a:spcAft>
                <a:spcPts val="0"/>
              </a:spcAft>
              <a:defRPr/>
            </a:pPr>
            <a:endParaRPr lang="en-US" b="0" dirty="0">
              <a:latin typeface="+mn-lt"/>
              <a:ea typeface="+mn-ea"/>
            </a:endParaRPr>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12" name="日期占位符 16"/>
          <p:cNvSpPr>
            <a:spLocks noGrp="1"/>
          </p:cNvSpPr>
          <p:nvPr>
            <p:ph type="dt" sz="half" idx="10"/>
          </p:nvPr>
        </p:nvSpPr>
        <p:spPr/>
        <p:txBody>
          <a:bodyPr rtlCol="0"/>
          <a:lstStyle>
            <a:lvl1pPr>
              <a:defRPr/>
            </a:lvl1pPr>
          </a:lstStyle>
          <a:p>
            <a:pPr>
              <a:defRPr/>
            </a:pPr>
            <a:fld id="{7F3BAC2A-8B66-4D70-B4D4-450161DD41EB}" type="datetimeFigureOut">
              <a:rPr lang="zh-CN" altLang="en-US"/>
              <a:pPr>
                <a:defRPr/>
              </a:pPr>
              <a:t>2016/12/22</a:t>
            </a:fld>
            <a:endParaRPr lang="zh-CN" altLang="en-US"/>
          </a:p>
        </p:txBody>
      </p:sp>
      <p:sp>
        <p:nvSpPr>
          <p:cNvPr id="13" name="灯片编号占位符 17"/>
          <p:cNvSpPr>
            <a:spLocks noGrp="1"/>
          </p:cNvSpPr>
          <p:nvPr>
            <p:ph type="sldNum" sz="quarter" idx="11"/>
          </p:nvPr>
        </p:nvSpPr>
        <p:spPr/>
        <p:txBody>
          <a:bodyPr rtlCol="0"/>
          <a:lstStyle>
            <a:lvl1pPr>
              <a:defRPr/>
            </a:lvl1pPr>
          </a:lstStyle>
          <a:p>
            <a:pPr>
              <a:defRPr/>
            </a:pPr>
            <a:fld id="{D4E1C7A8-AF74-4BCA-94B4-AC96C2F4DDAC}" type="slidenum">
              <a:rPr lang="zh-CN" altLang="en-US"/>
              <a:pPr>
                <a:defRPr/>
              </a:pPr>
              <a:t>‹#›</a:t>
            </a:fld>
            <a:endParaRPr lang="zh-CN" altLang="en-US"/>
          </a:p>
        </p:txBody>
      </p:sp>
      <p:sp>
        <p:nvSpPr>
          <p:cNvPr id="14" name="页脚占位符 20"/>
          <p:cNvSpPr>
            <a:spLocks noGrp="1"/>
          </p:cNvSpPr>
          <p:nvPr>
            <p:ph type="ftr" sz="quarter" idx="12"/>
          </p:nvPr>
        </p:nvSpPr>
        <p:spPr/>
        <p:txBody>
          <a:bodyPr rtlCol="0"/>
          <a:lstStyle>
            <a:lvl1pPr>
              <a:defRPr/>
            </a:lvl1p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dirty="0">
              <a:latin typeface="+mn-lt"/>
              <a:ea typeface="+mn-ea"/>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b="0" smtClean="0">
                <a:solidFill>
                  <a:schemeClr val="tx2"/>
                </a:solidFill>
                <a:latin typeface="+mn-lt"/>
                <a:ea typeface="+mn-ea"/>
              </a:defRPr>
            </a:lvl1pPr>
          </a:lstStyle>
          <a:p>
            <a:pPr>
              <a:defRPr/>
            </a:pPr>
            <a:fld id="{0711BA1D-B986-4667-9855-D8A667A8728D}" type="datetimeFigureOut">
              <a:rPr lang="zh-CN" altLang="en-US"/>
              <a:pPr>
                <a:defRPr/>
              </a:pPr>
              <a:t>2016/12/22</a:t>
            </a:fld>
            <a:endParaRPr lang="zh-CN" altLang="en-US"/>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b="0">
                <a:solidFill>
                  <a:schemeClr val="tx2"/>
                </a:solidFill>
                <a:latin typeface="+mn-lt"/>
                <a:ea typeface="+mn-ea"/>
              </a:defRPr>
            </a:lvl1pPr>
          </a:lstStyle>
          <a:p>
            <a:pPr>
              <a:defRPr/>
            </a:pPr>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l" fontAlgn="auto">
              <a:spcBef>
                <a:spcPts val="0"/>
              </a:spcBef>
              <a:spcAft>
                <a:spcPts val="0"/>
              </a:spcAft>
              <a:defRPr/>
            </a:pPr>
            <a:endParaRPr lang="en-US" b="0">
              <a:latin typeface="+mn-lt"/>
              <a:ea typeface="+mn-ea"/>
            </a:endParaRPr>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defRPr/>
            </a:pPr>
            <a:endParaRPr lang="en-US" b="0" dirty="0"/>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ea typeface="+mn-ea"/>
              </a:defRPr>
            </a:lvl1pPr>
          </a:lstStyle>
          <a:p>
            <a:pPr>
              <a:defRPr/>
            </a:pPr>
            <a:fld id="{D1B01B6E-BB2E-46E5-8BF8-329AB18715C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3" r:id="rId4"/>
    <p:sldLayoutId id="2147483682" r:id="rId5"/>
    <p:sldLayoutId id="2147483687" r:id="rId6"/>
    <p:sldLayoutId id="2147483681" r:id="rId7"/>
    <p:sldLayoutId id="2147483688" r:id="rId8"/>
    <p:sldLayoutId id="2147483689" r:id="rId9"/>
    <p:sldLayoutId id="2147483680" r:id="rId10"/>
    <p:sldLayoutId id="2147483679" r:id="rId11"/>
  </p:sldLayoutIdLst>
  <p:txStyles>
    <p:titleStyle>
      <a:lvl1pPr algn="l" rtl="0" fontAlgn="base">
        <a:spcBef>
          <a:spcPct val="0"/>
        </a:spcBef>
        <a:spcAft>
          <a:spcPct val="0"/>
        </a:spcAft>
        <a:defRPr sz="3000" kern="1200" cap="small">
          <a:solidFill>
            <a:schemeClr val="tx2"/>
          </a:solidFill>
          <a:latin typeface="+mj-lt"/>
          <a:ea typeface="+mj-ea"/>
          <a:cs typeface="华文楷体"/>
        </a:defRPr>
      </a:lvl1pPr>
      <a:lvl2pPr algn="l" rtl="0" fontAlgn="base">
        <a:spcBef>
          <a:spcPct val="0"/>
        </a:spcBef>
        <a:spcAft>
          <a:spcPct val="0"/>
        </a:spcAft>
        <a:defRPr sz="3000">
          <a:solidFill>
            <a:schemeClr val="tx2"/>
          </a:solidFill>
          <a:latin typeface="Century Schoolbook"/>
          <a:ea typeface="华文楷体"/>
          <a:cs typeface="华文楷体"/>
        </a:defRPr>
      </a:lvl2pPr>
      <a:lvl3pPr algn="l" rtl="0" fontAlgn="base">
        <a:spcBef>
          <a:spcPct val="0"/>
        </a:spcBef>
        <a:spcAft>
          <a:spcPct val="0"/>
        </a:spcAft>
        <a:defRPr sz="3000">
          <a:solidFill>
            <a:schemeClr val="tx2"/>
          </a:solidFill>
          <a:latin typeface="Century Schoolbook"/>
          <a:ea typeface="华文楷体"/>
          <a:cs typeface="华文楷体"/>
        </a:defRPr>
      </a:lvl3pPr>
      <a:lvl4pPr algn="l" rtl="0" fontAlgn="base">
        <a:spcBef>
          <a:spcPct val="0"/>
        </a:spcBef>
        <a:spcAft>
          <a:spcPct val="0"/>
        </a:spcAft>
        <a:defRPr sz="3000">
          <a:solidFill>
            <a:schemeClr val="tx2"/>
          </a:solidFill>
          <a:latin typeface="Century Schoolbook"/>
          <a:ea typeface="华文楷体"/>
          <a:cs typeface="华文楷体"/>
        </a:defRPr>
      </a:lvl4pPr>
      <a:lvl5pPr algn="l" rtl="0" fontAlgn="base">
        <a:spcBef>
          <a:spcPct val="0"/>
        </a:spcBef>
        <a:spcAft>
          <a:spcPct val="0"/>
        </a:spcAft>
        <a:defRPr sz="3000">
          <a:solidFill>
            <a:schemeClr val="tx2"/>
          </a:solidFill>
          <a:latin typeface="Century Schoolbook"/>
          <a:ea typeface="华文楷体"/>
          <a:cs typeface="华文楷体"/>
        </a:defRPr>
      </a:lvl5pPr>
      <a:lvl6pPr marL="457200" algn="l" rtl="0" fontAlgn="base">
        <a:spcBef>
          <a:spcPct val="0"/>
        </a:spcBef>
        <a:spcAft>
          <a:spcPct val="0"/>
        </a:spcAft>
        <a:defRPr sz="3000">
          <a:solidFill>
            <a:schemeClr val="tx2"/>
          </a:solidFill>
          <a:latin typeface="Century Schoolbook"/>
          <a:ea typeface="华文楷体"/>
          <a:cs typeface="华文楷体"/>
        </a:defRPr>
      </a:lvl6pPr>
      <a:lvl7pPr marL="914400" algn="l" rtl="0" fontAlgn="base">
        <a:spcBef>
          <a:spcPct val="0"/>
        </a:spcBef>
        <a:spcAft>
          <a:spcPct val="0"/>
        </a:spcAft>
        <a:defRPr sz="3000">
          <a:solidFill>
            <a:schemeClr val="tx2"/>
          </a:solidFill>
          <a:latin typeface="Century Schoolbook"/>
          <a:ea typeface="华文楷体"/>
          <a:cs typeface="华文楷体"/>
        </a:defRPr>
      </a:lvl7pPr>
      <a:lvl8pPr marL="1371600" algn="l" rtl="0" fontAlgn="base">
        <a:spcBef>
          <a:spcPct val="0"/>
        </a:spcBef>
        <a:spcAft>
          <a:spcPct val="0"/>
        </a:spcAft>
        <a:defRPr sz="3000">
          <a:solidFill>
            <a:schemeClr val="tx2"/>
          </a:solidFill>
          <a:latin typeface="Century Schoolbook"/>
          <a:ea typeface="华文楷体"/>
          <a:cs typeface="华文楷体"/>
        </a:defRPr>
      </a:lvl8pPr>
      <a:lvl9pPr marL="1828800" algn="l" rtl="0" fontAlgn="base">
        <a:spcBef>
          <a:spcPct val="0"/>
        </a:spcBef>
        <a:spcAft>
          <a:spcPct val="0"/>
        </a:spcAft>
        <a:defRPr sz="3000">
          <a:solidFill>
            <a:schemeClr val="tx2"/>
          </a:solidFill>
          <a:latin typeface="Century Schoolbook"/>
          <a:ea typeface="华文楷体"/>
          <a:cs typeface="华文楷体"/>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86000" y="3124200"/>
            <a:ext cx="6172200" cy="1893888"/>
          </a:xfrm>
        </p:spPr>
        <p:txBody>
          <a:bodyPr wrap="square" lIns="91440" tIns="45720" rIns="91440" bIns="45720" numCol="1" anchorCtr="0" compatLnSpc="1">
            <a:prstTxWarp prst="textNoShape">
              <a:avLst/>
            </a:prstTxWarp>
            <a:noAutofit/>
          </a:bodyPr>
          <a:lstStyle/>
          <a:p>
            <a:r>
              <a:rPr lang="en-US" altLang="zh-CN" sz="6600" cap="none" smtClean="0"/>
              <a:t>SOLUTIONS</a:t>
            </a:r>
            <a:br>
              <a:rPr lang="en-US" altLang="zh-CN" sz="6600" cap="none" smtClean="0"/>
            </a:br>
            <a:r>
              <a:rPr lang="en-US" altLang="zh-CN" sz="6600" cap="none" smtClean="0"/>
              <a:t>CHAPTER 4</a:t>
            </a:r>
            <a:endParaRPr lang="zh-CN" altLang="en-US" sz="6600" cap="none"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7467600" cy="2232025"/>
          </a:xfrm>
        </p:spPr>
        <p:txBody>
          <a:bodyPr>
            <a:noAutofit/>
          </a:bodyPr>
          <a:lstStyle/>
          <a:p>
            <a:r>
              <a:rPr lang="en-US" altLang="zh-CN" b="1" dirty="0" smtClean="0">
                <a:latin typeface="Times New Roman" panose="02020603050405020304" pitchFamily="18" charset="0"/>
                <a:cs typeface="Times New Roman" panose="02020603050405020304" pitchFamily="18" charset="0"/>
              </a:rPr>
              <a:t>4.9.6 </a:t>
            </a:r>
            <a:r>
              <a:rPr lang="en-US" altLang="zh-CN" dirty="0" smtClean="0">
                <a:latin typeface="Times New Roman" panose="02020603050405020304" pitchFamily="18" charset="0"/>
                <a:cs typeface="Times New Roman" panose="02020603050405020304" pitchFamily="18" charset="0"/>
              </a:rPr>
              <a:t>Repeat 4.9.5, but now implement both of these signals.</a:t>
            </a:r>
          </a:p>
          <a:p>
            <a:r>
              <a:rPr lang="en-US" altLang="zh-CN" dirty="0" smtClean="0">
                <a:latin typeface="Times New Roman" panose="02020603050405020304" pitchFamily="18" charset="0"/>
                <a:cs typeface="Times New Roman" panose="02020603050405020304" pitchFamily="18" charset="0"/>
              </a:rPr>
              <a:t>Solution:</a:t>
            </a:r>
          </a:p>
          <a:p>
            <a:pPr>
              <a:buFont typeface="Wingdings" pitchFamily="2" charset="2"/>
              <a:buNone/>
            </a:pPr>
            <a:r>
              <a:rPr lang="en-US" altLang="zh-CN" dirty="0" smtClean="0">
                <a:latin typeface="Times New Roman" panose="02020603050405020304" pitchFamily="18" charset="0"/>
                <a:cs typeface="Times New Roman" panose="02020603050405020304" pitchFamily="18" charset="0"/>
              </a:rPr>
              <a:t>        If possible, we try to reuse some or all of the logic needed for one signal to help us compute the other signal at a lower cost:</a:t>
            </a:r>
            <a:endParaRPr lang="zh-CN" altLang="en-US" dirty="0" smtClean="0">
              <a:latin typeface="Times New Roman" panose="02020603050405020304" pitchFamily="18" charset="0"/>
              <a:cs typeface="Times New Roman" panose="02020603050405020304" pitchFamily="18" charset="0"/>
            </a:endParaRPr>
          </a:p>
        </p:txBody>
      </p:sp>
      <p:graphicFrame>
        <p:nvGraphicFramePr>
          <p:cNvPr id="21557" name="Group 53"/>
          <p:cNvGraphicFramePr>
            <a:graphicFrameLocks noGrp="1"/>
          </p:cNvGraphicFramePr>
          <p:nvPr>
            <p:extLst>
              <p:ext uri="{D42A27DB-BD31-4B8C-83A1-F6EECF244321}">
                <p14:modId xmlns:p14="http://schemas.microsoft.com/office/powerpoint/2010/main" val="149666094"/>
              </p:ext>
            </p:extLst>
          </p:nvPr>
        </p:nvGraphicFramePr>
        <p:xfrm>
          <a:off x="1042988" y="2954640"/>
          <a:ext cx="6337300" cy="1554480"/>
        </p:xfrm>
        <a:graphic>
          <a:graphicData uri="http://schemas.openxmlformats.org/drawingml/2006/table">
            <a:tbl>
              <a:tblPr/>
              <a:tblGrid>
                <a:gridCol w="608012">
                  <a:extLst>
                    <a:ext uri="{9D8B030D-6E8A-4147-A177-3AD203B41FA5}">
                      <a16:colId xmlns:a16="http://schemas.microsoft.com/office/drawing/2014/main" val="20000"/>
                    </a:ext>
                  </a:extLst>
                </a:gridCol>
                <a:gridCol w="5729288">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latin typeface="Century Schoolbook"/>
                          <a:ea typeface="宋体" charset="-122"/>
                        </a:rPr>
                        <a:t>ALUSrc</a:t>
                      </a:r>
                      <a:r>
                        <a:rPr kumimoji="0" lang="en-US" altLang="zh-CN" sz="2000" b="0" i="0" u="none" strike="noStrike" cap="none" normalizeH="0" baseline="0" dirty="0" smtClean="0">
                          <a:ln>
                            <a:noFill/>
                          </a:ln>
                          <a:solidFill>
                            <a:schemeClr val="tx1"/>
                          </a:solidFill>
                          <a:effectLst/>
                          <a:latin typeface="Century Schoolbook"/>
                          <a:ea typeface="宋体" charset="-122"/>
                        </a:rPr>
                        <a:t> = I31</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Century Schoolbook"/>
                          <a:ea typeface="宋体" charset="-122"/>
                        </a:rPr>
                        <a:t>Branch = I28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latin typeface="Century Schoolbook"/>
                          <a:ea typeface="宋体" charset="-122"/>
                        </a:rPr>
                        <a:t>RegDst</a:t>
                      </a:r>
                      <a:r>
                        <a:rPr kumimoji="0" lang="en-US" altLang="zh-CN" sz="2000" b="0" i="0" u="none" strike="noStrike" cap="none" normalizeH="0" baseline="0" dirty="0" smtClean="0">
                          <a:ln>
                            <a:noFill/>
                          </a:ln>
                          <a:solidFill>
                            <a:schemeClr val="tx1"/>
                          </a:solidFill>
                          <a:effectLst/>
                          <a:latin typeface="Century Schoolbook"/>
                          <a:ea typeface="宋体" charset="-122"/>
                        </a:rPr>
                        <a:t> = NOT I31</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Century Schoolbook"/>
                          <a:ea typeface="宋体" charset="-122"/>
                        </a:rPr>
                        <a:t>Jump = </a:t>
                      </a:r>
                      <a:r>
                        <a:rPr kumimoji="0" lang="en-US" altLang="zh-CN" sz="2000" b="0" i="0" u="none" strike="noStrike" cap="none" normalizeH="0" baseline="0" dirty="0" err="1" smtClean="0">
                          <a:ln>
                            <a:noFill/>
                          </a:ln>
                          <a:solidFill>
                            <a:schemeClr val="tx1"/>
                          </a:solidFill>
                          <a:effectLst/>
                          <a:latin typeface="Century Schoolbook"/>
                          <a:ea typeface="宋体" charset="-122"/>
                        </a:rPr>
                        <a:t>RegDst</a:t>
                      </a:r>
                      <a:r>
                        <a:rPr kumimoji="0" lang="en-US" altLang="zh-CN" sz="2000" b="0" i="0" u="none" strike="noStrike" cap="none" normalizeH="0" baseline="0" dirty="0" smtClean="0">
                          <a:ln>
                            <a:noFill/>
                          </a:ln>
                          <a:solidFill>
                            <a:schemeClr val="tx1"/>
                          </a:solidFill>
                          <a:effectLst/>
                          <a:latin typeface="Century Schoolbook"/>
                          <a:ea typeface="宋体" charset="-122"/>
                        </a:rPr>
                        <a:t> AND I27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633412"/>
          </a:xfrm>
        </p:spPr>
        <p:txBody>
          <a:bodyPr wrap="square" lIns="91440" tIns="45720" rIns="91440" bIns="45720" numCol="1" anchorCtr="0" compatLnSpc="1">
            <a:prstTxWarp prst="textNoShape">
              <a:avLst/>
            </a:prstTxWarp>
          </a:bodyPr>
          <a:lstStyle/>
          <a:p>
            <a:r>
              <a:rPr lang="en-US" altLang="zh-CN" cap="none" smtClean="0"/>
              <a:t>EXERCISE 4.10</a:t>
            </a:r>
            <a:endParaRPr lang="zh-CN" altLang="en-US" cap="none" smtClean="0"/>
          </a:p>
        </p:txBody>
      </p:sp>
      <p:sp>
        <p:nvSpPr>
          <p:cNvPr id="22530" name="内容占位符 2"/>
          <p:cNvSpPr>
            <a:spLocks noGrp="1"/>
          </p:cNvSpPr>
          <p:nvPr>
            <p:ph sz="quarter" idx="1"/>
          </p:nvPr>
        </p:nvSpPr>
        <p:spPr>
          <a:xfrm>
            <a:off x="457200" y="908050"/>
            <a:ext cx="8219256" cy="1944688"/>
          </a:xfrm>
        </p:spPr>
        <p:txBody>
          <a:bodyPr/>
          <a:lstStyle/>
          <a:p>
            <a:r>
              <a:rPr lang="en-US" altLang="zh-CN" dirty="0" smtClean="0">
                <a:latin typeface="Times New Roman" panose="02020603050405020304" pitchFamily="18" charset="0"/>
                <a:cs typeface="Times New Roman" panose="02020603050405020304" pitchFamily="18" charset="0"/>
              </a:rPr>
              <a:t>In this exercise we examine how the clock cycle time of the processor affects the design of the control unit, and vice versa. Problems in this exercise assume that the logic blocks used to implement the </a:t>
            </a:r>
            <a:r>
              <a:rPr lang="en-US" altLang="zh-CN" dirty="0" err="1" smtClean="0">
                <a:latin typeface="Times New Roman" panose="02020603050405020304" pitchFamily="18" charset="0"/>
                <a:cs typeface="Times New Roman" panose="02020603050405020304" pitchFamily="18" charset="0"/>
              </a:rPr>
              <a:t>datapath</a:t>
            </a:r>
            <a:r>
              <a:rPr lang="en-US" altLang="zh-CN" dirty="0" smtClean="0">
                <a:latin typeface="Times New Roman" panose="02020603050405020304" pitchFamily="18" charset="0"/>
                <a:cs typeface="Times New Roman" panose="02020603050405020304" pitchFamily="18" charset="0"/>
              </a:rPr>
              <a:t> have the following latencies.</a:t>
            </a:r>
          </a:p>
        </p:txBody>
      </p:sp>
      <p:graphicFrame>
        <p:nvGraphicFramePr>
          <p:cNvPr id="22656" name="Group 128"/>
          <p:cNvGraphicFramePr>
            <a:graphicFrameLocks noGrp="1"/>
          </p:cNvGraphicFramePr>
          <p:nvPr>
            <p:extLst>
              <p:ext uri="{D42A27DB-BD31-4B8C-83A1-F6EECF244321}">
                <p14:modId xmlns:p14="http://schemas.microsoft.com/office/powerpoint/2010/main" val="474916612"/>
              </p:ext>
            </p:extLst>
          </p:nvPr>
        </p:nvGraphicFramePr>
        <p:xfrm>
          <a:off x="107950" y="2564904"/>
          <a:ext cx="8634413" cy="1794828"/>
        </p:xfrm>
        <a:graphic>
          <a:graphicData uri="http://schemas.openxmlformats.org/drawingml/2006/table">
            <a:tbl>
              <a:tblPr/>
              <a:tblGrid>
                <a:gridCol w="311150">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958850">
                  <a:extLst>
                    <a:ext uri="{9D8B030D-6E8A-4147-A177-3AD203B41FA5}">
                      <a16:colId xmlns:a16="http://schemas.microsoft.com/office/drawing/2014/main" val="20005"/>
                    </a:ext>
                  </a:extLst>
                </a:gridCol>
                <a:gridCol w="1017587">
                  <a:extLst>
                    <a:ext uri="{9D8B030D-6E8A-4147-A177-3AD203B41FA5}">
                      <a16:colId xmlns:a16="http://schemas.microsoft.com/office/drawing/2014/main" val="20006"/>
                    </a:ext>
                  </a:extLst>
                </a:gridCol>
                <a:gridCol w="806450">
                  <a:extLst>
                    <a:ext uri="{9D8B030D-6E8A-4147-A177-3AD203B41FA5}">
                      <a16:colId xmlns:a16="http://schemas.microsoft.com/office/drawing/2014/main" val="20007"/>
                    </a:ext>
                  </a:extLst>
                </a:gridCol>
                <a:gridCol w="1060450">
                  <a:extLst>
                    <a:ext uri="{9D8B030D-6E8A-4147-A177-3AD203B41FA5}">
                      <a16:colId xmlns:a16="http://schemas.microsoft.com/office/drawing/2014/main" val="20008"/>
                    </a:ext>
                  </a:extLst>
                </a:gridCol>
                <a:gridCol w="776288">
                  <a:extLst>
                    <a:ext uri="{9D8B030D-6E8A-4147-A177-3AD203B41FA5}">
                      <a16:colId xmlns:a16="http://schemas.microsoft.com/office/drawing/2014/main" val="20009"/>
                    </a:ext>
                  </a:extLst>
                </a:gridCol>
              </a:tblGrid>
              <a:tr h="746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I-</a:t>
                      </a: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charset="-122"/>
                          <a:cs typeface="Times New Roman" panose="02020603050405020304" pitchFamily="18" charset="0"/>
                        </a:rPr>
                        <a:t>Mem</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Add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MUX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ALU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charset="-122"/>
                          <a:cs typeface="Times New Roman" panose="02020603050405020304" pitchFamily="18" charset="0"/>
                        </a:rPr>
                        <a:t>Regs</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D-</a:t>
                      </a: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宋体" charset="-122"/>
                          <a:cs typeface="Times New Roman" panose="02020603050405020304" pitchFamily="18" charset="0"/>
                        </a:rPr>
                        <a:t>Mem</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Sign-extend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Shift-left-2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ALU Ctrl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entury Schoolbook"/>
                          <a:ea typeface="宋体" charset="-122"/>
                        </a:rPr>
                        <a:t>70ps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15ps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30ps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750ps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300ps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500ps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5ps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entury Schoolbook"/>
                          <a:ea typeface="宋体" charset="-122"/>
                        </a:rPr>
                        <a:t>70ps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
        <p:nvSpPr>
          <p:cNvPr id="22657" name="内容占位符 2"/>
          <p:cNvSpPr>
            <a:spLocks/>
          </p:cNvSpPr>
          <p:nvPr/>
        </p:nvSpPr>
        <p:spPr bwMode="auto">
          <a:xfrm>
            <a:off x="395288" y="4652664"/>
            <a:ext cx="8424862" cy="1944688"/>
          </a:xfrm>
          <a:prstGeom prst="rect">
            <a:avLst/>
          </a:prstGeom>
          <a:noFill/>
          <a:ln w="9525">
            <a:noFill/>
            <a:miter lim="800000"/>
            <a:headEnd/>
            <a:tailEnd/>
          </a:ln>
        </p:spPr>
        <p:txBody>
          <a:bodyPr/>
          <a:lstStyle/>
          <a:p>
            <a:pPr marL="273050" indent="-273050" algn="l">
              <a:spcBef>
                <a:spcPts val="600"/>
              </a:spcBef>
              <a:buClr>
                <a:schemeClr val="accent1"/>
              </a:buClr>
              <a:buSzPct val="70000"/>
              <a:buFont typeface="Wingdings" pitchFamily="2" charset="2"/>
              <a:buChar char=""/>
            </a:pPr>
            <a:r>
              <a:rPr lang="en-US" altLang="zh-CN" sz="2000" b="0" dirty="0">
                <a:latin typeface="Times New Roman" panose="02020603050405020304" pitchFamily="18" charset="0"/>
                <a:cs typeface="Times New Roman" panose="02020603050405020304" pitchFamily="18" charset="0"/>
              </a:rPr>
              <a:t>To solve the problems in this exercise, it helps to first determine the latencies of different paths inside the processor. Assuming zero latency for the Control unit, the critical path is the path to get the data for a load instruction, so we have I-</a:t>
            </a:r>
            <a:r>
              <a:rPr lang="en-US" altLang="zh-CN" sz="2000" b="0" dirty="0" err="1">
                <a:latin typeface="Times New Roman" panose="02020603050405020304" pitchFamily="18" charset="0"/>
                <a:cs typeface="Times New Roman" panose="02020603050405020304" pitchFamily="18" charset="0"/>
              </a:rPr>
              <a:t>Mem,Mux</a:t>
            </a:r>
            <a:r>
              <a:rPr lang="en-US" altLang="zh-CN" sz="2000" b="0" dirty="0">
                <a:latin typeface="Times New Roman" panose="02020603050405020304" pitchFamily="18" charset="0"/>
                <a:cs typeface="Times New Roman" panose="02020603050405020304" pitchFamily="18" charset="0"/>
              </a:rPr>
              <a:t>, </a:t>
            </a:r>
            <a:r>
              <a:rPr lang="en-US" altLang="zh-CN" sz="2000" b="0" dirty="0" err="1">
                <a:latin typeface="Times New Roman" panose="02020603050405020304" pitchFamily="18" charset="0"/>
                <a:cs typeface="Times New Roman" panose="02020603050405020304" pitchFamily="18" charset="0"/>
              </a:rPr>
              <a:t>Regs</a:t>
            </a:r>
            <a:r>
              <a:rPr lang="en-US" altLang="zh-CN" sz="2000" b="0" dirty="0">
                <a:latin typeface="Times New Roman" panose="02020603050405020304" pitchFamily="18" charset="0"/>
                <a:cs typeface="Times New Roman" panose="02020603050405020304" pitchFamily="18" charset="0"/>
              </a:rPr>
              <a:t>, Mux, ALU, D-</a:t>
            </a:r>
            <a:r>
              <a:rPr lang="en-US" altLang="zh-CN" sz="2000" b="0" dirty="0" err="1">
                <a:latin typeface="Times New Roman" panose="02020603050405020304" pitchFamily="18" charset="0"/>
                <a:cs typeface="Times New Roman" panose="02020603050405020304" pitchFamily="18" charset="0"/>
              </a:rPr>
              <a:t>Mem</a:t>
            </a:r>
            <a:r>
              <a:rPr lang="en-US" altLang="zh-CN" sz="2000" b="0" dirty="0">
                <a:latin typeface="Times New Roman" panose="02020603050405020304" pitchFamily="18" charset="0"/>
                <a:cs typeface="Times New Roman" panose="02020603050405020304" pitchFamily="18" charset="0"/>
              </a:rPr>
              <a:t>, and Mux on this path.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533400" y="304800"/>
            <a:ext cx="8077200" cy="422275"/>
          </a:xfrm>
        </p:spPr>
        <p:txBody>
          <a:bodyPr>
            <a:normAutofit fontScale="90000"/>
          </a:bodyPr>
          <a:lstStyle/>
          <a:p>
            <a:r>
              <a:rPr lang="en-US"/>
              <a:t>Single Cycle Datapath with Control Unit</a:t>
            </a:r>
          </a:p>
        </p:txBody>
      </p:sp>
      <p:grpSp>
        <p:nvGrpSpPr>
          <p:cNvPr id="4" name="组合 3"/>
          <p:cNvGrpSpPr/>
          <p:nvPr/>
        </p:nvGrpSpPr>
        <p:grpSpPr>
          <a:xfrm>
            <a:off x="179512" y="838200"/>
            <a:ext cx="8812088" cy="6019800"/>
            <a:chOff x="214313" y="838200"/>
            <a:chExt cx="8777287" cy="5638800"/>
          </a:xfrm>
        </p:grpSpPr>
        <p:grpSp>
          <p:nvGrpSpPr>
            <p:cNvPr id="2" name="Group 3"/>
            <p:cNvGrpSpPr>
              <a:grpSpLocks/>
            </p:cNvGrpSpPr>
            <p:nvPr/>
          </p:nvGrpSpPr>
          <p:grpSpPr bwMode="auto">
            <a:xfrm>
              <a:off x="1752600" y="914400"/>
              <a:ext cx="381000" cy="990600"/>
              <a:chOff x="1392" y="2880"/>
              <a:chExt cx="288" cy="480"/>
            </a:xfrm>
          </p:grpSpPr>
          <p:sp>
            <p:nvSpPr>
              <p:cNvPr id="986116"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17"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18"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19"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20"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21"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22"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grpSp>
        <p:sp>
          <p:nvSpPr>
            <p:cNvPr id="986123"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124"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125"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26"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27"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28" name="Text Box 16"/>
            <p:cNvSpPr txBox="1">
              <a:spLocks noChangeArrowheads="1"/>
            </p:cNvSpPr>
            <p:nvPr/>
          </p:nvSpPr>
          <p:spPr bwMode="auto">
            <a:xfrm>
              <a:off x="935441" y="4114799"/>
              <a:ext cx="823105" cy="493136"/>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Read</a:t>
              </a:r>
            </a:p>
            <a:p>
              <a:r>
                <a:rPr lang="en-US" sz="1050">
                  <a:solidFill>
                    <a:schemeClr val="tx1"/>
                  </a:solidFill>
                  <a:latin typeface="Times New Roman" panose="02020603050405020304" pitchFamily="18" charset="0"/>
                  <a:cs typeface="Times New Roman" panose="02020603050405020304" pitchFamily="18" charset="0"/>
                </a:rPr>
                <a:t>Address</a:t>
              </a:r>
            </a:p>
          </p:txBody>
        </p:sp>
        <p:sp>
          <p:nvSpPr>
            <p:cNvPr id="986129" name="Text Box 17"/>
            <p:cNvSpPr txBox="1">
              <a:spLocks noChangeArrowheads="1"/>
            </p:cNvSpPr>
            <p:nvPr/>
          </p:nvSpPr>
          <p:spPr bwMode="auto">
            <a:xfrm>
              <a:off x="1668428" y="4191000"/>
              <a:ext cx="1009720"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Instr[31-0]</a:t>
              </a:r>
            </a:p>
          </p:txBody>
        </p:sp>
        <p:sp>
          <p:nvSpPr>
            <p:cNvPr id="986130" name="Text Box 18"/>
            <p:cNvSpPr txBox="1">
              <a:spLocks noChangeArrowheads="1"/>
            </p:cNvSpPr>
            <p:nvPr/>
          </p:nvSpPr>
          <p:spPr bwMode="auto">
            <a:xfrm>
              <a:off x="1248775" y="3657600"/>
              <a:ext cx="1037812" cy="493136"/>
            </a:xfrm>
            <a:prstGeom prst="rect">
              <a:avLst/>
            </a:prstGeom>
            <a:noFill/>
            <a:ln w="12700">
              <a:noFill/>
              <a:miter lim="800000"/>
              <a:headEnd/>
              <a:tailEnd/>
            </a:ln>
            <a:effectLst/>
          </p:spPr>
          <p:txBody>
            <a:bodyPr wrap="none">
              <a:spAutoFit/>
            </a:bodyPr>
            <a:lstStyle/>
            <a:p>
              <a:pPr algn="ctr"/>
              <a:r>
                <a:rPr lang="en-US" sz="1050" b="1">
                  <a:solidFill>
                    <a:schemeClr val="tx1"/>
                  </a:solidFill>
                  <a:latin typeface="Times New Roman" panose="02020603050405020304" pitchFamily="18" charset="0"/>
                  <a:cs typeface="Times New Roman" panose="02020603050405020304" pitchFamily="18" charset="0"/>
                </a:rPr>
                <a:t>Instruction</a:t>
              </a:r>
            </a:p>
            <a:p>
              <a:pPr algn="ctr"/>
              <a:r>
                <a:rPr lang="en-US" sz="1050" b="1">
                  <a:solidFill>
                    <a:schemeClr val="tx1"/>
                  </a:solidFill>
                  <a:latin typeface="Times New Roman" panose="02020603050405020304" pitchFamily="18" charset="0"/>
                  <a:cs typeface="Times New Roman" panose="02020603050405020304" pitchFamily="18" charset="0"/>
                </a:rPr>
                <a:t>Memory</a:t>
              </a:r>
            </a:p>
          </p:txBody>
        </p:sp>
        <p:sp>
          <p:nvSpPr>
            <p:cNvPr id="986131" name="Text Box 19"/>
            <p:cNvSpPr txBox="1">
              <a:spLocks noChangeArrowheads="1"/>
            </p:cNvSpPr>
            <p:nvPr/>
          </p:nvSpPr>
          <p:spPr bwMode="auto">
            <a:xfrm>
              <a:off x="1722015" y="1295399"/>
              <a:ext cx="542183" cy="301362"/>
            </a:xfrm>
            <a:prstGeom prst="rect">
              <a:avLst/>
            </a:prstGeom>
            <a:noFill/>
            <a:ln w="12700">
              <a:noFill/>
              <a:miter lim="800000"/>
              <a:headEnd/>
              <a:tailEnd/>
            </a:ln>
            <a:effectLst/>
          </p:spPr>
          <p:txBody>
            <a:bodyPr wrap="none">
              <a:spAutoFit/>
            </a:bodyPr>
            <a:lstStyle/>
            <a:p>
              <a:r>
                <a:rPr lang="en-US" sz="1050" b="1">
                  <a:solidFill>
                    <a:schemeClr val="tx1"/>
                  </a:solidFill>
                  <a:latin typeface="Times New Roman" panose="02020603050405020304" pitchFamily="18" charset="0"/>
                  <a:cs typeface="Times New Roman" panose="02020603050405020304" pitchFamily="18" charset="0"/>
                </a:rPr>
                <a:t>Add</a:t>
              </a:r>
            </a:p>
          </p:txBody>
        </p:sp>
        <p:sp>
          <p:nvSpPr>
            <p:cNvPr id="986132" name="Text Box 20"/>
            <p:cNvSpPr txBox="1">
              <a:spLocks noChangeArrowheads="1"/>
            </p:cNvSpPr>
            <p:nvPr/>
          </p:nvSpPr>
          <p:spPr bwMode="auto">
            <a:xfrm>
              <a:off x="412607" y="4191000"/>
              <a:ext cx="455898" cy="301362"/>
            </a:xfrm>
            <a:prstGeom prst="rect">
              <a:avLst/>
            </a:prstGeom>
            <a:noFill/>
            <a:ln w="12700">
              <a:noFill/>
              <a:miter lim="800000"/>
              <a:headEnd/>
              <a:tailEnd/>
            </a:ln>
            <a:effectLst/>
          </p:spPr>
          <p:txBody>
            <a:bodyPr wrap="none">
              <a:spAutoFit/>
            </a:bodyPr>
            <a:lstStyle/>
            <a:p>
              <a:r>
                <a:rPr lang="en-US" sz="1050" b="1">
                  <a:solidFill>
                    <a:schemeClr val="tx1"/>
                  </a:solidFill>
                  <a:latin typeface="Times New Roman" panose="02020603050405020304" pitchFamily="18" charset="0"/>
                  <a:cs typeface="Times New Roman" panose="02020603050405020304" pitchFamily="18" charset="0"/>
                </a:rPr>
                <a:t>PC</a:t>
              </a:r>
            </a:p>
          </p:txBody>
        </p:sp>
        <p:sp>
          <p:nvSpPr>
            <p:cNvPr id="986133"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34"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35" name="Text Box 23"/>
            <p:cNvSpPr txBox="1">
              <a:spLocks noChangeArrowheads="1"/>
            </p:cNvSpPr>
            <p:nvPr/>
          </p:nvSpPr>
          <p:spPr bwMode="auto">
            <a:xfrm>
              <a:off x="1119426" y="1600199"/>
              <a:ext cx="315438" cy="301362"/>
            </a:xfrm>
            <a:prstGeom prst="rect">
              <a:avLst/>
            </a:prstGeom>
            <a:noFill/>
            <a:ln w="12700">
              <a:noFill/>
              <a:miter lim="800000"/>
              <a:headEnd/>
              <a:tailEnd/>
            </a:ln>
            <a:effectLst/>
          </p:spPr>
          <p:txBody>
            <a:bodyPr wrap="none">
              <a:spAutoFit/>
            </a:bodyPr>
            <a:lstStyle/>
            <a:p>
              <a:r>
                <a:rPr lang="en-US" sz="1050" b="1">
                  <a:solidFill>
                    <a:schemeClr val="tx1"/>
                  </a:solidFill>
                  <a:latin typeface="Times New Roman" panose="02020603050405020304" pitchFamily="18" charset="0"/>
                  <a:cs typeface="Times New Roman" panose="02020603050405020304" pitchFamily="18" charset="0"/>
                </a:rPr>
                <a:t>4</a:t>
              </a:r>
            </a:p>
          </p:txBody>
        </p:sp>
        <p:sp>
          <p:nvSpPr>
            <p:cNvPr id="986136"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137"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38"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39"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40"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41"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42"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43"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44"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45"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46" name="Text Box 34"/>
            <p:cNvSpPr txBox="1">
              <a:spLocks noChangeArrowheads="1"/>
            </p:cNvSpPr>
            <p:nvPr/>
          </p:nvSpPr>
          <p:spPr bwMode="auto">
            <a:xfrm>
              <a:off x="3360735" y="4724400"/>
              <a:ext cx="1039818"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Write Data</a:t>
              </a:r>
            </a:p>
          </p:txBody>
        </p:sp>
        <p:sp>
          <p:nvSpPr>
            <p:cNvPr id="986147" name="Text Box 35"/>
            <p:cNvSpPr txBox="1">
              <a:spLocks noChangeArrowheads="1"/>
            </p:cNvSpPr>
            <p:nvPr/>
          </p:nvSpPr>
          <p:spPr bwMode="auto">
            <a:xfrm>
              <a:off x="3367212" y="3581400"/>
              <a:ext cx="1160214"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Read Addr 1</a:t>
              </a:r>
            </a:p>
          </p:txBody>
        </p:sp>
        <p:sp>
          <p:nvSpPr>
            <p:cNvPr id="986148" name="Text Box 36"/>
            <p:cNvSpPr txBox="1">
              <a:spLocks noChangeArrowheads="1"/>
            </p:cNvSpPr>
            <p:nvPr/>
          </p:nvSpPr>
          <p:spPr bwMode="auto">
            <a:xfrm>
              <a:off x="3367212" y="3962400"/>
              <a:ext cx="1160214"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Read Addr 2</a:t>
              </a:r>
            </a:p>
          </p:txBody>
        </p:sp>
        <p:sp>
          <p:nvSpPr>
            <p:cNvPr id="986149" name="Text Box 37"/>
            <p:cNvSpPr txBox="1">
              <a:spLocks noChangeArrowheads="1"/>
            </p:cNvSpPr>
            <p:nvPr/>
          </p:nvSpPr>
          <p:spPr bwMode="auto">
            <a:xfrm>
              <a:off x="3341672" y="4343400"/>
              <a:ext cx="1077942"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Write Addr</a:t>
              </a:r>
            </a:p>
          </p:txBody>
        </p:sp>
        <p:sp>
          <p:nvSpPr>
            <p:cNvPr id="986150" name="Text Box 38"/>
            <p:cNvSpPr txBox="1">
              <a:spLocks noChangeArrowheads="1"/>
            </p:cNvSpPr>
            <p:nvPr/>
          </p:nvSpPr>
          <p:spPr bwMode="auto">
            <a:xfrm>
              <a:off x="3734369" y="3809999"/>
              <a:ext cx="829125" cy="684912"/>
            </a:xfrm>
            <a:prstGeom prst="rect">
              <a:avLst/>
            </a:prstGeom>
            <a:noFill/>
            <a:ln w="12700">
              <a:noFill/>
              <a:miter lim="800000"/>
              <a:headEnd/>
              <a:tailEnd/>
            </a:ln>
            <a:effectLst/>
          </p:spPr>
          <p:txBody>
            <a:bodyPr wrap="none">
              <a:spAutoFit/>
            </a:bodyPr>
            <a:lstStyle/>
            <a:p>
              <a:pPr algn="ctr"/>
              <a:r>
                <a:rPr lang="en-US" sz="1050" b="1" dirty="0">
                  <a:solidFill>
                    <a:schemeClr val="tx1"/>
                  </a:solidFill>
                  <a:latin typeface="Times New Roman" panose="02020603050405020304" pitchFamily="18" charset="0"/>
                  <a:cs typeface="Times New Roman" panose="02020603050405020304" pitchFamily="18" charset="0"/>
                </a:rPr>
                <a:t>Register</a:t>
              </a:r>
            </a:p>
            <a:p>
              <a:pPr algn="ctr"/>
              <a:endParaRPr lang="en-US" sz="1050" b="1" dirty="0">
                <a:solidFill>
                  <a:schemeClr val="tx1"/>
                </a:solidFill>
                <a:latin typeface="Times New Roman" panose="02020603050405020304" pitchFamily="18" charset="0"/>
                <a:cs typeface="Times New Roman" panose="02020603050405020304" pitchFamily="18" charset="0"/>
              </a:endParaRPr>
            </a:p>
            <a:p>
              <a:pPr algn="ctr"/>
              <a:r>
                <a:rPr lang="en-US" sz="1050" b="1" dirty="0">
                  <a:solidFill>
                    <a:schemeClr val="tx1"/>
                  </a:solidFill>
                  <a:latin typeface="Times New Roman" panose="02020603050405020304" pitchFamily="18" charset="0"/>
                  <a:cs typeface="Times New Roman" panose="02020603050405020304" pitchFamily="18" charset="0"/>
                </a:rPr>
                <a:t>File</a:t>
              </a:r>
            </a:p>
          </p:txBody>
        </p:sp>
        <p:sp>
          <p:nvSpPr>
            <p:cNvPr id="986151" name="Text Box 39"/>
            <p:cNvSpPr txBox="1">
              <a:spLocks noChangeArrowheads="1"/>
            </p:cNvSpPr>
            <p:nvPr/>
          </p:nvSpPr>
          <p:spPr bwMode="auto">
            <a:xfrm>
              <a:off x="4271233" y="3733800"/>
              <a:ext cx="746855" cy="493136"/>
            </a:xfrm>
            <a:prstGeom prst="rect">
              <a:avLst/>
            </a:prstGeom>
            <a:noFill/>
            <a:ln w="12700">
              <a:noFill/>
              <a:miter lim="800000"/>
              <a:headEnd/>
              <a:tailEnd/>
            </a:ln>
            <a:effectLst/>
          </p:spPr>
          <p:txBody>
            <a:bodyPr wrap="none">
              <a:spAutoFit/>
            </a:bodyPr>
            <a:lstStyle/>
            <a:p>
              <a:pPr algn="r"/>
              <a:r>
                <a:rPr lang="en-US" sz="1050">
                  <a:solidFill>
                    <a:schemeClr val="tx1"/>
                  </a:solidFill>
                  <a:latin typeface="Times New Roman" panose="02020603050405020304" pitchFamily="18" charset="0"/>
                  <a:cs typeface="Times New Roman" panose="02020603050405020304" pitchFamily="18" charset="0"/>
                </a:rPr>
                <a:t>Read</a:t>
              </a:r>
            </a:p>
            <a:p>
              <a:pPr algn="r"/>
              <a:r>
                <a:rPr lang="en-US" sz="1050">
                  <a:solidFill>
                    <a:schemeClr val="tx1"/>
                  </a:solidFill>
                  <a:latin typeface="Times New Roman" panose="02020603050405020304" pitchFamily="18" charset="0"/>
                  <a:cs typeface="Times New Roman" panose="02020603050405020304" pitchFamily="18" charset="0"/>
                </a:rPr>
                <a:t> Data 1</a:t>
              </a:r>
            </a:p>
          </p:txBody>
        </p:sp>
        <p:sp>
          <p:nvSpPr>
            <p:cNvPr id="986152" name="Text Box 40"/>
            <p:cNvSpPr txBox="1">
              <a:spLocks noChangeArrowheads="1"/>
            </p:cNvSpPr>
            <p:nvPr/>
          </p:nvSpPr>
          <p:spPr bwMode="auto">
            <a:xfrm>
              <a:off x="4296633" y="4419599"/>
              <a:ext cx="746855" cy="493136"/>
            </a:xfrm>
            <a:prstGeom prst="rect">
              <a:avLst/>
            </a:prstGeom>
            <a:noFill/>
            <a:ln w="12700">
              <a:noFill/>
              <a:miter lim="800000"/>
              <a:headEnd/>
              <a:tailEnd/>
            </a:ln>
            <a:effectLst/>
          </p:spPr>
          <p:txBody>
            <a:bodyPr wrap="none">
              <a:spAutoFit/>
            </a:bodyPr>
            <a:lstStyle/>
            <a:p>
              <a:pPr algn="r"/>
              <a:r>
                <a:rPr lang="en-US" sz="1050">
                  <a:solidFill>
                    <a:schemeClr val="tx1"/>
                  </a:solidFill>
                  <a:latin typeface="Times New Roman" panose="02020603050405020304" pitchFamily="18" charset="0"/>
                  <a:cs typeface="Times New Roman" panose="02020603050405020304" pitchFamily="18" charset="0"/>
                </a:rPr>
                <a:t>Read</a:t>
              </a:r>
            </a:p>
            <a:p>
              <a:pPr algn="r"/>
              <a:r>
                <a:rPr lang="en-US" sz="1050">
                  <a:solidFill>
                    <a:schemeClr val="tx1"/>
                  </a:solidFill>
                  <a:latin typeface="Times New Roman" panose="02020603050405020304" pitchFamily="18" charset="0"/>
                  <a:cs typeface="Times New Roman" panose="02020603050405020304" pitchFamily="18" charset="0"/>
                </a:rPr>
                <a:t> Data 2</a:t>
              </a:r>
            </a:p>
          </p:txBody>
        </p:sp>
        <p:sp>
          <p:nvSpPr>
            <p:cNvPr id="986153"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54"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050" b="1">
                  <a:solidFill>
                    <a:srgbClr val="000000"/>
                  </a:solidFill>
                  <a:latin typeface="Times New Roman" panose="02020603050405020304" pitchFamily="18" charset="0"/>
                  <a:cs typeface="Times New Roman" panose="02020603050405020304" pitchFamily="18" charset="0"/>
                </a:rPr>
                <a:t>ALU</a:t>
              </a:r>
            </a:p>
          </p:txBody>
        </p:sp>
        <p:sp>
          <p:nvSpPr>
            <p:cNvPr id="986155" name="Rectangle 43"/>
            <p:cNvSpPr>
              <a:spLocks noChangeArrowheads="1"/>
            </p:cNvSpPr>
            <p:nvPr/>
          </p:nvSpPr>
          <p:spPr bwMode="auto">
            <a:xfrm>
              <a:off x="5791200" y="3276600"/>
              <a:ext cx="4572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solidFill>
                    <a:srgbClr val="000000"/>
                  </a:solidFill>
                  <a:latin typeface="Times New Roman" panose="02020603050405020304" pitchFamily="18" charset="0"/>
                  <a:cs typeface="Times New Roman" panose="02020603050405020304" pitchFamily="18" charset="0"/>
                </a:rPr>
                <a:t>ovf</a:t>
              </a:r>
            </a:p>
          </p:txBody>
        </p:sp>
        <p:sp>
          <p:nvSpPr>
            <p:cNvPr id="986156"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solidFill>
                    <a:srgbClr val="000000"/>
                  </a:solidFill>
                  <a:latin typeface="Times New Roman" panose="02020603050405020304" pitchFamily="18" charset="0"/>
                  <a:cs typeface="Times New Roman" panose="02020603050405020304" pitchFamily="18" charset="0"/>
                </a:rPr>
                <a:t>zero</a:t>
              </a:r>
            </a:p>
          </p:txBody>
        </p:sp>
        <p:sp>
          <p:nvSpPr>
            <p:cNvPr id="986157"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58"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59"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latin typeface="Times New Roman" panose="02020603050405020304" pitchFamily="18" charset="0"/>
                  <a:cs typeface="Times New Roman" panose="02020603050405020304" pitchFamily="18" charset="0"/>
                </a:rPr>
                <a:t>RegWrite</a:t>
              </a:r>
            </a:p>
          </p:txBody>
        </p:sp>
        <p:sp>
          <p:nvSpPr>
            <p:cNvPr id="986160"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61"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62"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63"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164"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65"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66"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67" name="Text Box 55"/>
            <p:cNvSpPr txBox="1">
              <a:spLocks noChangeArrowheads="1"/>
            </p:cNvSpPr>
            <p:nvPr/>
          </p:nvSpPr>
          <p:spPr bwMode="auto">
            <a:xfrm>
              <a:off x="6741589" y="4038600"/>
              <a:ext cx="847184" cy="493136"/>
            </a:xfrm>
            <a:prstGeom prst="rect">
              <a:avLst/>
            </a:prstGeom>
            <a:noFill/>
            <a:ln w="12700">
              <a:noFill/>
              <a:miter lim="800000"/>
              <a:headEnd/>
              <a:tailEnd/>
            </a:ln>
            <a:effectLst/>
          </p:spPr>
          <p:txBody>
            <a:bodyPr wrap="none">
              <a:spAutoFit/>
            </a:bodyPr>
            <a:lstStyle/>
            <a:p>
              <a:pPr algn="ctr"/>
              <a:r>
                <a:rPr lang="en-US" sz="1050" b="1">
                  <a:solidFill>
                    <a:schemeClr val="tx1"/>
                  </a:solidFill>
                  <a:latin typeface="Times New Roman" panose="02020603050405020304" pitchFamily="18" charset="0"/>
                  <a:cs typeface="Times New Roman" panose="02020603050405020304" pitchFamily="18" charset="0"/>
                </a:rPr>
                <a:t>Data</a:t>
              </a:r>
            </a:p>
            <a:p>
              <a:pPr algn="ctr"/>
              <a:r>
                <a:rPr lang="en-US" sz="1050" b="1">
                  <a:solidFill>
                    <a:schemeClr val="tx1"/>
                  </a:solidFill>
                  <a:latin typeface="Times New Roman" panose="02020603050405020304" pitchFamily="18" charset="0"/>
                  <a:cs typeface="Times New Roman" panose="02020603050405020304" pitchFamily="18" charset="0"/>
                </a:rPr>
                <a:t>Memory</a:t>
              </a:r>
            </a:p>
          </p:txBody>
        </p:sp>
        <p:sp>
          <p:nvSpPr>
            <p:cNvPr id="986168" name="Text Box 56"/>
            <p:cNvSpPr txBox="1">
              <a:spLocks noChangeArrowheads="1"/>
            </p:cNvSpPr>
            <p:nvPr/>
          </p:nvSpPr>
          <p:spPr bwMode="auto">
            <a:xfrm>
              <a:off x="6740930" y="3733800"/>
              <a:ext cx="823105"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Address</a:t>
              </a:r>
            </a:p>
          </p:txBody>
        </p:sp>
        <p:sp>
          <p:nvSpPr>
            <p:cNvPr id="986169" name="Text Box 57"/>
            <p:cNvSpPr txBox="1">
              <a:spLocks noChangeArrowheads="1"/>
            </p:cNvSpPr>
            <p:nvPr/>
          </p:nvSpPr>
          <p:spPr bwMode="auto">
            <a:xfrm>
              <a:off x="6713536" y="4572000"/>
              <a:ext cx="1039818"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Write Data</a:t>
              </a:r>
            </a:p>
          </p:txBody>
        </p:sp>
        <p:sp>
          <p:nvSpPr>
            <p:cNvPr id="986170" name="Text Box 58"/>
            <p:cNvSpPr txBox="1">
              <a:spLocks noChangeArrowheads="1"/>
            </p:cNvSpPr>
            <p:nvPr/>
          </p:nvSpPr>
          <p:spPr bwMode="auto">
            <a:xfrm>
              <a:off x="7424583" y="4191000"/>
              <a:ext cx="995673"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Read Data</a:t>
              </a:r>
            </a:p>
          </p:txBody>
        </p:sp>
        <p:sp>
          <p:nvSpPr>
            <p:cNvPr id="986171"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72"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MemWrite</a:t>
              </a:r>
            </a:p>
          </p:txBody>
        </p:sp>
        <p:sp>
          <p:nvSpPr>
            <p:cNvPr id="986173"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MemRead</a:t>
              </a:r>
            </a:p>
          </p:txBody>
        </p:sp>
        <p:sp>
          <p:nvSpPr>
            <p:cNvPr id="986174"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75"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76"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77"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78"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179"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050" b="1">
                  <a:solidFill>
                    <a:srgbClr val="000000"/>
                  </a:solidFill>
                  <a:latin typeface="Times New Roman" panose="02020603050405020304" pitchFamily="18" charset="0"/>
                  <a:cs typeface="Times New Roman" panose="02020603050405020304" pitchFamily="18" charset="0"/>
                </a:rPr>
                <a:t>Sign</a:t>
              </a:r>
            </a:p>
            <a:p>
              <a:pPr algn="ctr"/>
              <a:r>
                <a:rPr lang="en-US" sz="1050" b="1">
                  <a:solidFill>
                    <a:srgbClr val="000000"/>
                  </a:solidFill>
                  <a:latin typeface="Times New Roman" panose="02020603050405020304" pitchFamily="18" charset="0"/>
                  <a:cs typeface="Times New Roman" panose="02020603050405020304" pitchFamily="18" charset="0"/>
                </a:rPr>
                <a:t>Extend</a:t>
              </a:r>
            </a:p>
          </p:txBody>
        </p:sp>
        <p:sp>
          <p:nvSpPr>
            <p:cNvPr id="986180"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81"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82"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83" name="Text Box 71"/>
            <p:cNvSpPr txBox="1">
              <a:spLocks noChangeArrowheads="1"/>
            </p:cNvSpPr>
            <p:nvPr/>
          </p:nvSpPr>
          <p:spPr bwMode="auto">
            <a:xfrm>
              <a:off x="3848268" y="5562600"/>
              <a:ext cx="399713"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16</a:t>
              </a:r>
            </a:p>
          </p:txBody>
        </p:sp>
        <p:sp>
          <p:nvSpPr>
            <p:cNvPr id="986184" name="Text Box 72"/>
            <p:cNvSpPr txBox="1">
              <a:spLocks noChangeArrowheads="1"/>
            </p:cNvSpPr>
            <p:nvPr/>
          </p:nvSpPr>
          <p:spPr bwMode="auto">
            <a:xfrm>
              <a:off x="4864269" y="5562600"/>
              <a:ext cx="399713" cy="301362"/>
            </a:xfrm>
            <a:prstGeom prst="rect">
              <a:avLst/>
            </a:prstGeom>
            <a:noFill/>
            <a:ln w="12700">
              <a:noFill/>
              <a:miter lim="800000"/>
              <a:headEnd/>
              <a:tailEnd/>
            </a:ln>
            <a:effectLst/>
          </p:spPr>
          <p:txBody>
            <a:bodyPr wrap="none">
              <a:spAutoFit/>
            </a:bodyPr>
            <a:lstStyle/>
            <a:p>
              <a:r>
                <a:rPr lang="en-US" sz="1050">
                  <a:solidFill>
                    <a:schemeClr val="tx1"/>
                  </a:solidFill>
                  <a:latin typeface="Times New Roman" panose="02020603050405020304" pitchFamily="18" charset="0"/>
                  <a:cs typeface="Times New Roman" panose="02020603050405020304" pitchFamily="18" charset="0"/>
                </a:rPr>
                <a:t>32</a:t>
              </a:r>
            </a:p>
          </p:txBody>
        </p:sp>
        <p:sp>
          <p:nvSpPr>
            <p:cNvPr id="986185"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86"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87"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88"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89"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190"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91"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192"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93"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94"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195"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MemtoReg</a:t>
              </a:r>
            </a:p>
          </p:txBody>
        </p:sp>
        <p:sp>
          <p:nvSpPr>
            <p:cNvPr id="986196"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latin typeface="Times New Roman" panose="02020603050405020304" pitchFamily="18" charset="0"/>
                  <a:cs typeface="Times New Roman" panose="02020603050405020304" pitchFamily="18" charset="0"/>
                </a:rPr>
                <a:t>ALUSrc</a:t>
              </a:r>
            </a:p>
          </p:txBody>
        </p:sp>
        <p:sp>
          <p:nvSpPr>
            <p:cNvPr id="986197"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198"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050" b="1">
                  <a:solidFill>
                    <a:srgbClr val="000000"/>
                  </a:solidFill>
                  <a:latin typeface="Times New Roman" panose="02020603050405020304" pitchFamily="18" charset="0"/>
                  <a:cs typeface="Times New Roman" panose="02020603050405020304" pitchFamily="18" charset="0"/>
                </a:rPr>
                <a:t>Shift</a:t>
              </a:r>
            </a:p>
            <a:p>
              <a:pPr algn="ctr" defTabSz="904875">
                <a:lnSpc>
                  <a:spcPts val="1600"/>
                </a:lnSpc>
                <a:tabLst>
                  <a:tab pos="452438" algn="l"/>
                  <a:tab pos="904875" algn="l"/>
                  <a:tab pos="1357313" algn="l"/>
                </a:tabLst>
              </a:pPr>
              <a:r>
                <a:rPr lang="en-US" sz="1050" b="1">
                  <a:solidFill>
                    <a:srgbClr val="000000"/>
                  </a:solidFill>
                  <a:latin typeface="Times New Roman" panose="02020603050405020304" pitchFamily="18" charset="0"/>
                  <a:cs typeface="Times New Roman" panose="02020603050405020304" pitchFamily="18" charset="0"/>
                </a:rPr>
                <a:t>left 2</a:t>
              </a:r>
            </a:p>
          </p:txBody>
        </p:sp>
        <p:sp>
          <p:nvSpPr>
            <p:cNvPr id="986199"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00"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grpSp>
          <p:nvGrpSpPr>
            <p:cNvPr id="3" name="Group 89"/>
            <p:cNvGrpSpPr>
              <a:grpSpLocks/>
            </p:cNvGrpSpPr>
            <p:nvPr/>
          </p:nvGrpSpPr>
          <p:grpSpPr bwMode="auto">
            <a:xfrm>
              <a:off x="6096000" y="1143000"/>
              <a:ext cx="381000" cy="914400"/>
              <a:chOff x="1392" y="2880"/>
              <a:chExt cx="288" cy="480"/>
            </a:xfrm>
          </p:grpSpPr>
          <p:sp>
            <p:nvSpPr>
              <p:cNvPr id="986202"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03"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04"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05"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06"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07"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08"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grpSp>
        <p:sp>
          <p:nvSpPr>
            <p:cNvPr id="986209" name="Text Box 97"/>
            <p:cNvSpPr txBox="1">
              <a:spLocks noChangeArrowheads="1"/>
            </p:cNvSpPr>
            <p:nvPr/>
          </p:nvSpPr>
          <p:spPr bwMode="auto">
            <a:xfrm>
              <a:off x="6065416" y="1447800"/>
              <a:ext cx="542183" cy="301362"/>
            </a:xfrm>
            <a:prstGeom prst="rect">
              <a:avLst/>
            </a:prstGeom>
            <a:noFill/>
            <a:ln w="12700">
              <a:noFill/>
              <a:miter lim="800000"/>
              <a:headEnd/>
              <a:tailEnd/>
            </a:ln>
            <a:effectLst/>
          </p:spPr>
          <p:txBody>
            <a:bodyPr wrap="none">
              <a:spAutoFit/>
            </a:bodyPr>
            <a:lstStyle/>
            <a:p>
              <a:r>
                <a:rPr lang="en-US" sz="1050" b="1">
                  <a:solidFill>
                    <a:schemeClr val="tx1"/>
                  </a:solidFill>
                  <a:latin typeface="Times New Roman" panose="02020603050405020304" pitchFamily="18" charset="0"/>
                  <a:cs typeface="Times New Roman" panose="02020603050405020304" pitchFamily="18" charset="0"/>
                </a:rPr>
                <a:t>Add</a:t>
              </a:r>
            </a:p>
          </p:txBody>
        </p:sp>
        <p:sp>
          <p:nvSpPr>
            <p:cNvPr id="986210"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11"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12"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13"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214"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15"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16"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17"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18"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latin typeface="Times New Roman" panose="02020603050405020304" pitchFamily="18" charset="0"/>
                  <a:cs typeface="Times New Roman" panose="02020603050405020304" pitchFamily="18" charset="0"/>
                </a:rPr>
                <a:t>PCSrc</a:t>
              </a:r>
            </a:p>
          </p:txBody>
        </p:sp>
        <p:sp>
          <p:nvSpPr>
            <p:cNvPr id="986219"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20"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221"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22"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23"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24"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25"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latin typeface="Times New Roman" panose="02020603050405020304" pitchFamily="18" charset="0"/>
                  <a:cs typeface="Times New Roman" panose="02020603050405020304" pitchFamily="18" charset="0"/>
                </a:rPr>
                <a:t>RegDst</a:t>
              </a:r>
            </a:p>
          </p:txBody>
        </p:sp>
        <p:sp>
          <p:nvSpPr>
            <p:cNvPr id="986226"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227"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050" b="1">
                  <a:latin typeface="Times New Roman" panose="02020603050405020304" pitchFamily="18" charset="0"/>
                  <a:cs typeface="Times New Roman" panose="02020603050405020304" pitchFamily="18" charset="0"/>
                </a:rPr>
                <a:t>ALU</a:t>
              </a:r>
            </a:p>
            <a:p>
              <a:pPr algn="ctr"/>
              <a:r>
                <a:rPr lang="en-US" sz="1050" b="1">
                  <a:latin typeface="Times New Roman" panose="02020603050405020304" pitchFamily="18" charset="0"/>
                  <a:cs typeface="Times New Roman" panose="02020603050405020304" pitchFamily="18" charset="0"/>
                </a:rPr>
                <a:t>control</a:t>
              </a:r>
            </a:p>
          </p:txBody>
        </p:sp>
        <p:sp>
          <p:nvSpPr>
            <p:cNvPr id="986228"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29"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30"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1</a:t>
              </a:r>
            </a:p>
          </p:txBody>
        </p:sp>
        <p:sp>
          <p:nvSpPr>
            <p:cNvPr id="986231"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1</a:t>
              </a:r>
            </a:p>
          </p:txBody>
        </p:sp>
        <p:sp>
          <p:nvSpPr>
            <p:cNvPr id="986232"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1</a:t>
              </a:r>
            </a:p>
          </p:txBody>
        </p:sp>
        <p:sp>
          <p:nvSpPr>
            <p:cNvPr id="986233"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0</a:t>
              </a:r>
            </a:p>
          </p:txBody>
        </p:sp>
        <p:sp>
          <p:nvSpPr>
            <p:cNvPr id="986234"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0</a:t>
              </a:r>
            </a:p>
          </p:txBody>
        </p:sp>
        <p:sp>
          <p:nvSpPr>
            <p:cNvPr id="986235"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0</a:t>
              </a:r>
            </a:p>
          </p:txBody>
        </p:sp>
        <p:sp>
          <p:nvSpPr>
            <p:cNvPr id="986236"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0</a:t>
              </a:r>
            </a:p>
          </p:txBody>
        </p:sp>
        <p:sp>
          <p:nvSpPr>
            <p:cNvPr id="986237"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050">
                  <a:latin typeface="Times New Roman" panose="02020603050405020304" pitchFamily="18" charset="0"/>
                  <a:cs typeface="Times New Roman" panose="02020603050405020304" pitchFamily="18" charset="0"/>
                </a:rPr>
                <a:t>1</a:t>
              </a:r>
            </a:p>
          </p:txBody>
        </p:sp>
        <p:sp>
          <p:nvSpPr>
            <p:cNvPr id="986238"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latin typeface="Times New Roman" panose="02020603050405020304" pitchFamily="18" charset="0"/>
                  <a:cs typeface="Times New Roman" panose="02020603050405020304" pitchFamily="18" charset="0"/>
                </a:rPr>
                <a:t>ALUOp</a:t>
              </a:r>
            </a:p>
          </p:txBody>
        </p:sp>
        <p:sp>
          <p:nvSpPr>
            <p:cNvPr id="986239"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40"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solidFill>
                    <a:schemeClr val="tx1"/>
                  </a:solidFill>
                  <a:latin typeface="Times New Roman" panose="02020603050405020304" pitchFamily="18" charset="0"/>
                  <a:cs typeface="Times New Roman" panose="02020603050405020304" pitchFamily="18" charset="0"/>
                </a:rPr>
                <a:t>Instr[5-0]</a:t>
              </a:r>
            </a:p>
          </p:txBody>
        </p:sp>
        <p:sp>
          <p:nvSpPr>
            <p:cNvPr id="986241"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solidFill>
                    <a:schemeClr val="tx1"/>
                  </a:solidFill>
                  <a:latin typeface="Times New Roman" panose="02020603050405020304" pitchFamily="18" charset="0"/>
                  <a:cs typeface="Times New Roman" panose="02020603050405020304" pitchFamily="18" charset="0"/>
                </a:rPr>
                <a:t>Instr[15-0]</a:t>
              </a:r>
            </a:p>
          </p:txBody>
        </p:sp>
        <p:sp>
          <p:nvSpPr>
            <p:cNvPr id="986242"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dirty="0" err="1">
                  <a:solidFill>
                    <a:schemeClr val="tx1"/>
                  </a:solidFill>
                  <a:latin typeface="Times New Roman" panose="02020603050405020304" pitchFamily="18" charset="0"/>
                  <a:cs typeface="Times New Roman" panose="02020603050405020304" pitchFamily="18" charset="0"/>
                </a:rPr>
                <a:t>Instr</a:t>
              </a:r>
              <a:r>
                <a:rPr lang="en-US" sz="1050" dirty="0">
                  <a:solidFill>
                    <a:schemeClr val="tx1"/>
                  </a:solidFill>
                  <a:latin typeface="Times New Roman" panose="02020603050405020304" pitchFamily="18" charset="0"/>
                  <a:cs typeface="Times New Roman" panose="02020603050405020304" pitchFamily="18" charset="0"/>
                </a:rPr>
                <a:t>[25-21]</a:t>
              </a:r>
            </a:p>
          </p:txBody>
        </p:sp>
        <p:sp>
          <p:nvSpPr>
            <p:cNvPr id="986243"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solidFill>
                    <a:schemeClr val="tx1"/>
                  </a:solidFill>
                  <a:latin typeface="Times New Roman" panose="02020603050405020304" pitchFamily="18" charset="0"/>
                  <a:cs typeface="Times New Roman" panose="02020603050405020304" pitchFamily="18" charset="0"/>
                </a:rPr>
                <a:t>Instr[20-16]</a:t>
              </a:r>
            </a:p>
          </p:txBody>
        </p:sp>
        <p:sp>
          <p:nvSpPr>
            <p:cNvPr id="986244" name="Text Box 132"/>
            <p:cNvSpPr txBox="1">
              <a:spLocks noChangeArrowheads="1"/>
            </p:cNvSpPr>
            <p:nvPr/>
          </p:nvSpPr>
          <p:spPr bwMode="auto">
            <a:xfrm>
              <a:off x="2576512" y="4648200"/>
              <a:ext cx="701675" cy="684912"/>
            </a:xfrm>
            <a:prstGeom prst="rect">
              <a:avLst/>
            </a:prstGeom>
            <a:noFill/>
            <a:ln w="12700">
              <a:noFill/>
              <a:miter lim="800000"/>
              <a:headEnd/>
              <a:tailEnd/>
            </a:ln>
            <a:effectLst/>
          </p:spPr>
          <p:txBody>
            <a:bodyPr>
              <a:spAutoFit/>
            </a:bodyPr>
            <a:lstStyle/>
            <a:p>
              <a:pPr algn="r"/>
              <a:r>
                <a:rPr lang="en-US" sz="1050">
                  <a:solidFill>
                    <a:schemeClr val="tx1"/>
                  </a:solidFill>
                  <a:latin typeface="Times New Roman" panose="02020603050405020304" pitchFamily="18" charset="0"/>
                  <a:cs typeface="Times New Roman" panose="02020603050405020304" pitchFamily="18" charset="0"/>
                </a:rPr>
                <a:t>Instr[15  -11]</a:t>
              </a:r>
            </a:p>
          </p:txBody>
        </p:sp>
        <p:sp>
          <p:nvSpPr>
            <p:cNvPr id="986245"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46" name="Line 134"/>
            <p:cNvSpPr>
              <a:spLocks noChangeShapeType="1"/>
            </p:cNvSpPr>
            <p:nvPr/>
          </p:nvSpPr>
          <p:spPr bwMode="auto">
            <a:xfrm>
              <a:off x="7162800" y="876300"/>
              <a:ext cx="0" cy="5334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47"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48"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249"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050" b="1">
                  <a:latin typeface="Times New Roman" panose="02020603050405020304" pitchFamily="18" charset="0"/>
                  <a:cs typeface="Times New Roman" panose="02020603050405020304" pitchFamily="18" charset="0"/>
                </a:rPr>
                <a:t>Control</a:t>
              </a:r>
            </a:p>
            <a:p>
              <a:pPr algn="ctr"/>
              <a:r>
                <a:rPr lang="en-US" sz="1050" b="1">
                  <a:latin typeface="Times New Roman" panose="02020603050405020304" pitchFamily="18" charset="0"/>
                  <a:cs typeface="Times New Roman" panose="02020603050405020304" pitchFamily="18" charset="0"/>
                </a:rPr>
                <a:t>Unit</a:t>
              </a:r>
            </a:p>
          </p:txBody>
        </p:sp>
        <p:sp>
          <p:nvSpPr>
            <p:cNvPr id="986250" name="Line 138"/>
            <p:cNvSpPr>
              <a:spLocks noChangeShapeType="1"/>
            </p:cNvSpPr>
            <p:nvPr/>
          </p:nvSpPr>
          <p:spPr bwMode="auto">
            <a:xfrm>
              <a:off x="2667000" y="2514600"/>
              <a:ext cx="0" cy="30480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51"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52"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solidFill>
                    <a:schemeClr val="tx1"/>
                  </a:solidFill>
                  <a:latin typeface="Times New Roman" panose="02020603050405020304" pitchFamily="18" charset="0"/>
                  <a:cs typeface="Times New Roman" panose="02020603050405020304" pitchFamily="18" charset="0"/>
                </a:rPr>
                <a:t>Instr[31-26]</a:t>
              </a:r>
            </a:p>
          </p:txBody>
        </p:sp>
        <p:sp>
          <p:nvSpPr>
            <p:cNvPr id="986253"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sz="1050">
                <a:latin typeface="Times New Roman" panose="02020603050405020304" pitchFamily="18" charset="0"/>
                <a:cs typeface="Times New Roman" panose="02020603050405020304" pitchFamily="18" charset="0"/>
              </a:endParaRPr>
            </a:p>
          </p:txBody>
        </p:sp>
        <p:sp>
          <p:nvSpPr>
            <p:cNvPr id="986254"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55"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56"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57"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050">
                  <a:latin typeface="Times New Roman" panose="02020603050405020304" pitchFamily="18" charset="0"/>
                  <a:cs typeface="Times New Roman" panose="02020603050405020304" pitchFamily="18" charset="0"/>
                </a:rPr>
                <a:t>Branch</a:t>
              </a:r>
            </a:p>
          </p:txBody>
        </p:sp>
        <p:sp>
          <p:nvSpPr>
            <p:cNvPr id="986258"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59"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0"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1"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2"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3"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4"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5"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6"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7"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8"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69"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70"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71"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72"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73"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74"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75"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76"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sp>
          <p:nvSpPr>
            <p:cNvPr id="986277"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sz="105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975526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7859713" cy="3816350"/>
          </a:xfrm>
        </p:spPr>
        <p:txBody>
          <a:bodyPr>
            <a:normAutofit lnSpcReduction="10000"/>
          </a:bodyPr>
          <a:lstStyle/>
          <a:p>
            <a:r>
              <a:rPr lang="en-US" altLang="zh-CN" b="1" smtClean="0"/>
              <a:t>4.10.1</a:t>
            </a:r>
            <a:r>
              <a:rPr lang="en-US" altLang="zh-CN" smtClean="0"/>
              <a:t> To avoid lengthening the critical path of the datapath shown in Figure 4.24, how much time can the control unit take to generate the MemWrite signal?</a:t>
            </a:r>
          </a:p>
          <a:p>
            <a:r>
              <a:rPr lang="en-US" altLang="zh-CN" smtClean="0"/>
              <a:t>Solution:</a:t>
            </a:r>
          </a:p>
          <a:p>
            <a:pPr>
              <a:buFont typeface="Wingdings" pitchFamily="2" charset="2"/>
              <a:buNone/>
            </a:pPr>
            <a:r>
              <a:rPr lang="en-US" altLang="zh-CN" sz="1800" smtClean="0"/>
              <a:t>    </a:t>
            </a:r>
            <a:r>
              <a:rPr lang="en-US" altLang="zh-CN" sz="2000" smtClean="0"/>
              <a:t>The Control unit can begin generating MemWrite only after I-Mem is read. It must finish generating this signal before the end of the clock cycle. Note that MemWrite is actually a write-enable signal for D-Mem flip-flops, and the actual write is triggered by the edge of the clock signal, so MemWrite need not arrive before that time. So the Control unit must generate the MemWrite in one clock cycle, minus the I-Mem access time:</a:t>
            </a:r>
          </a:p>
          <a:p>
            <a:pPr>
              <a:buFont typeface="Wingdings" pitchFamily="2" charset="2"/>
              <a:buNone/>
            </a:pPr>
            <a:endParaRPr lang="en-US" altLang="zh-CN" sz="2000" smtClean="0"/>
          </a:p>
          <a:p>
            <a:pPr>
              <a:buFont typeface="Wingdings" pitchFamily="2" charset="2"/>
              <a:buNone/>
            </a:pPr>
            <a:endParaRPr lang="en-US" altLang="zh-CN" smtClean="0"/>
          </a:p>
          <a:p>
            <a:pPr>
              <a:buFont typeface="Wingdings" pitchFamily="2" charset="2"/>
              <a:buNone/>
            </a:pPr>
            <a:endParaRPr lang="zh-CN" altLang="en-US" smtClean="0"/>
          </a:p>
        </p:txBody>
      </p:sp>
      <p:graphicFrame>
        <p:nvGraphicFramePr>
          <p:cNvPr id="23612" name="Group 60"/>
          <p:cNvGraphicFramePr>
            <a:graphicFrameLocks noGrp="1"/>
          </p:cNvGraphicFramePr>
          <p:nvPr/>
        </p:nvGraphicFramePr>
        <p:xfrm>
          <a:off x="107950" y="4292600"/>
          <a:ext cx="8896350" cy="2133600"/>
        </p:xfrm>
        <a:graphic>
          <a:graphicData uri="http://schemas.openxmlformats.org/drawingml/2006/table">
            <a:tbl>
              <a:tblPr/>
              <a:tblGrid>
                <a:gridCol w="311150">
                  <a:extLst>
                    <a:ext uri="{9D8B030D-6E8A-4147-A177-3AD203B41FA5}">
                      <a16:colId xmlns:a16="http://schemas.microsoft.com/office/drawing/2014/main" val="20000"/>
                    </a:ext>
                  </a:extLst>
                </a:gridCol>
                <a:gridCol w="4032250">
                  <a:extLst>
                    <a:ext uri="{9D8B030D-6E8A-4147-A177-3AD203B41FA5}">
                      <a16:colId xmlns:a16="http://schemas.microsoft.com/office/drawing/2014/main" val="20001"/>
                    </a:ext>
                  </a:extLst>
                </a:gridCol>
                <a:gridCol w="455295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Critical Path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Maximum Time to Generate MemWrite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200ps + 20ps + 90ps + 20ps </a:t>
                      </a:r>
                    </a:p>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+ 90ps + 250ps + 20ps = 690ps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690ps − 200ps = 490ps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750ps + 50ps + 300ps + 50ps </a:t>
                      </a:r>
                    </a:p>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+ 250ps + 500ps + 50ps = 1950ps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1950ps − 750ps = 1200ps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7643813" cy="6140450"/>
          </a:xfrm>
        </p:spPr>
        <p:txBody>
          <a:bodyPr>
            <a:normAutofit/>
          </a:bodyPr>
          <a:lstStyle/>
          <a:p>
            <a:r>
              <a:rPr lang="en-US" altLang="zh-CN" b="1" dirty="0" smtClean="0">
                <a:latin typeface="Times New Roman" panose="02020603050405020304" pitchFamily="18" charset="0"/>
                <a:cs typeface="Times New Roman" panose="02020603050405020304" pitchFamily="18" charset="0"/>
              </a:rPr>
              <a:t>4.10.2</a:t>
            </a:r>
            <a:r>
              <a:rPr lang="en-US" altLang="zh-CN" dirty="0" smtClean="0">
                <a:latin typeface="Times New Roman" panose="02020603050405020304" pitchFamily="18" charset="0"/>
                <a:cs typeface="Times New Roman" panose="02020603050405020304" pitchFamily="18" charset="0"/>
              </a:rPr>
              <a:t>  Which control signal in Figure 4.24 has the most slack and how much time does the control unit have to generate if it wants to avoid being on the critical path?</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Solution:</a:t>
            </a:r>
          </a:p>
          <a:p>
            <a:pPr>
              <a:buFont typeface="Wingdings" pitchFamily="2" charset="2"/>
              <a:buNone/>
            </a:pPr>
            <a:r>
              <a:rPr lang="en-US" altLang="zh-CN" sz="2000" dirty="0" smtClean="0">
                <a:latin typeface="Times New Roman" panose="02020603050405020304" pitchFamily="18" charset="0"/>
                <a:cs typeface="Times New Roman" panose="02020603050405020304" pitchFamily="18" charset="0"/>
              </a:rPr>
              <a:t>    All control signals start to be generated after I-</a:t>
            </a:r>
            <a:r>
              <a:rPr lang="en-US" altLang="zh-CN" sz="2000" dirty="0" err="1" smtClean="0">
                <a:latin typeface="Times New Roman" panose="02020603050405020304" pitchFamily="18" charset="0"/>
                <a:cs typeface="Times New Roman" panose="02020603050405020304" pitchFamily="18" charset="0"/>
              </a:rPr>
              <a:t>Mem</a:t>
            </a:r>
            <a:r>
              <a:rPr lang="en-US" altLang="zh-CN" sz="2000" dirty="0" smtClean="0">
                <a:latin typeface="Times New Roman" panose="02020603050405020304" pitchFamily="18" charset="0"/>
                <a:cs typeface="Times New Roman" panose="02020603050405020304" pitchFamily="18" charset="0"/>
              </a:rPr>
              <a:t> read is complete. The most slack a signal can have is until the end of the cycle, and </a:t>
            </a:r>
            <a:r>
              <a:rPr lang="en-US" altLang="zh-CN" sz="2000" dirty="0" err="1" smtClean="0">
                <a:latin typeface="Times New Roman" panose="02020603050405020304" pitchFamily="18" charset="0"/>
                <a:cs typeface="Times New Roman" panose="02020603050405020304" pitchFamily="18" charset="0"/>
              </a:rPr>
              <a:t>MemWrite</a:t>
            </a:r>
            <a:r>
              <a:rPr lang="en-US" altLang="zh-CN" sz="2000" dirty="0" smtClean="0">
                <a:latin typeface="Times New Roman" panose="02020603050405020304" pitchFamily="18" charset="0"/>
                <a:cs typeface="Times New Roman" panose="02020603050405020304" pitchFamily="18" charset="0"/>
              </a:rPr>
              <a:t> and </a:t>
            </a:r>
            <a:r>
              <a:rPr lang="en-US" altLang="zh-CN" sz="2000" dirty="0" err="1" smtClean="0">
                <a:latin typeface="Times New Roman" panose="02020603050405020304" pitchFamily="18" charset="0"/>
                <a:cs typeface="Times New Roman" panose="02020603050405020304" pitchFamily="18" charset="0"/>
              </a:rPr>
              <a:t>RegWrite</a:t>
            </a:r>
            <a:r>
              <a:rPr lang="en-US" altLang="zh-CN" sz="2000" dirty="0" smtClean="0">
                <a:latin typeface="Times New Roman" panose="02020603050405020304" pitchFamily="18" charset="0"/>
                <a:cs typeface="Times New Roman" panose="02020603050405020304" pitchFamily="18" charset="0"/>
              </a:rPr>
              <a:t> are both needed only at the end of the cycle, so they have the most slack. The time to generate both signals without increasing the critical path is the one computed in 4.10.1.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1066800" y="3657600"/>
            <a:ext cx="77724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67" name="Rectangle 3"/>
          <p:cNvSpPr>
            <a:spLocks noChangeArrowheads="1"/>
          </p:cNvSpPr>
          <p:nvPr/>
        </p:nvSpPr>
        <p:spPr bwMode="auto">
          <a:xfrm>
            <a:off x="838200" y="32004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68" name="Rectangle 4"/>
          <p:cNvSpPr>
            <a:spLocks noChangeArrowheads="1"/>
          </p:cNvSpPr>
          <p:nvPr/>
        </p:nvSpPr>
        <p:spPr bwMode="auto">
          <a:xfrm>
            <a:off x="838200" y="41148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69" name="Rectangle 5"/>
          <p:cNvSpPr>
            <a:spLocks noChangeArrowheads="1"/>
          </p:cNvSpPr>
          <p:nvPr/>
        </p:nvSpPr>
        <p:spPr bwMode="auto">
          <a:xfrm>
            <a:off x="838200" y="46482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70" name="Rectangle 6"/>
          <p:cNvSpPr>
            <a:spLocks noChangeArrowheads="1"/>
          </p:cNvSpPr>
          <p:nvPr/>
        </p:nvSpPr>
        <p:spPr bwMode="auto">
          <a:xfrm>
            <a:off x="838200" y="51816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71" name="Rectangle 7"/>
          <p:cNvSpPr>
            <a:spLocks noChangeArrowheads="1"/>
          </p:cNvSpPr>
          <p:nvPr/>
        </p:nvSpPr>
        <p:spPr bwMode="auto">
          <a:xfrm>
            <a:off x="838200" y="57150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72" name="Rectangle 8"/>
          <p:cNvSpPr>
            <a:spLocks noChangeArrowheads="1"/>
          </p:cNvSpPr>
          <p:nvPr/>
        </p:nvSpPr>
        <p:spPr bwMode="auto">
          <a:xfrm>
            <a:off x="838200" y="62484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73" name="Rectangle 9"/>
          <p:cNvSpPr>
            <a:spLocks noChangeArrowheads="1"/>
          </p:cNvSpPr>
          <p:nvPr/>
        </p:nvSpPr>
        <p:spPr bwMode="auto">
          <a:xfrm>
            <a:off x="838200" y="27432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74" name="Rectangle 10"/>
          <p:cNvSpPr>
            <a:spLocks noChangeArrowheads="1"/>
          </p:cNvSpPr>
          <p:nvPr/>
        </p:nvSpPr>
        <p:spPr bwMode="auto">
          <a:xfrm>
            <a:off x="838200" y="2286000"/>
            <a:ext cx="80010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75" name="Rectangle 11"/>
          <p:cNvSpPr>
            <a:spLocks noChangeArrowheads="1"/>
          </p:cNvSpPr>
          <p:nvPr/>
        </p:nvSpPr>
        <p:spPr bwMode="auto">
          <a:xfrm>
            <a:off x="1066800" y="1752600"/>
            <a:ext cx="77724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76" name="Rectangle 12"/>
          <p:cNvSpPr>
            <a:spLocks noChangeArrowheads="1"/>
          </p:cNvSpPr>
          <p:nvPr/>
        </p:nvSpPr>
        <p:spPr bwMode="auto">
          <a:xfrm>
            <a:off x="609600" y="1219200"/>
            <a:ext cx="8229600" cy="2286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77" name="Rectangle 13"/>
          <p:cNvSpPr>
            <a:spLocks noGrp="1" noChangeArrowheads="1"/>
          </p:cNvSpPr>
          <p:nvPr>
            <p:ph type="title"/>
          </p:nvPr>
        </p:nvSpPr>
        <p:spPr>
          <a:xfrm>
            <a:off x="774700" y="165100"/>
            <a:ext cx="7940675" cy="422275"/>
          </a:xfrm>
          <a:noFill/>
          <a:ln/>
        </p:spPr>
        <p:txBody>
          <a:bodyPr>
            <a:normAutofit fontScale="90000"/>
          </a:bodyPr>
          <a:lstStyle/>
          <a:p>
            <a:r>
              <a:rPr lang="en-US" altLang="zh-CN" dirty="0" smtClean="0">
                <a:ea typeface="宋体" charset="-122"/>
              </a:rPr>
              <a:t>Time Delay for LW: Critical Path</a:t>
            </a:r>
            <a:endParaRPr lang="zh-CN" altLang="en-US" dirty="0">
              <a:solidFill>
                <a:schemeClr val="accent1"/>
              </a:solidFill>
              <a:ea typeface="宋体" charset="-122"/>
            </a:endParaRPr>
          </a:p>
        </p:txBody>
      </p:sp>
      <p:sp>
        <p:nvSpPr>
          <p:cNvPr id="292878" name="Line 14"/>
          <p:cNvSpPr>
            <a:spLocks noChangeShapeType="1"/>
          </p:cNvSpPr>
          <p:nvPr/>
        </p:nvSpPr>
        <p:spPr bwMode="auto">
          <a:xfrm>
            <a:off x="469900" y="685800"/>
            <a:ext cx="1193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9" name="Line 15"/>
          <p:cNvSpPr>
            <a:spLocks noChangeShapeType="1"/>
          </p:cNvSpPr>
          <p:nvPr/>
        </p:nvSpPr>
        <p:spPr bwMode="auto">
          <a:xfrm>
            <a:off x="1676400" y="698500"/>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0" name="Line 16"/>
          <p:cNvSpPr>
            <a:spLocks noChangeShapeType="1"/>
          </p:cNvSpPr>
          <p:nvPr/>
        </p:nvSpPr>
        <p:spPr bwMode="auto">
          <a:xfrm>
            <a:off x="1689100" y="914400"/>
            <a:ext cx="302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81" name="Line 17"/>
          <p:cNvSpPr>
            <a:spLocks noChangeShapeType="1"/>
          </p:cNvSpPr>
          <p:nvPr/>
        </p:nvSpPr>
        <p:spPr bwMode="auto">
          <a:xfrm>
            <a:off x="4724400" y="698500"/>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2" name="Line 18"/>
          <p:cNvSpPr>
            <a:spLocks noChangeShapeType="1"/>
          </p:cNvSpPr>
          <p:nvPr/>
        </p:nvSpPr>
        <p:spPr bwMode="auto">
          <a:xfrm>
            <a:off x="4737100" y="685800"/>
            <a:ext cx="3403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3" name="Line 19"/>
          <p:cNvSpPr>
            <a:spLocks noChangeShapeType="1"/>
          </p:cNvSpPr>
          <p:nvPr/>
        </p:nvSpPr>
        <p:spPr bwMode="auto">
          <a:xfrm>
            <a:off x="8153400" y="698500"/>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4" name="Line 20"/>
          <p:cNvSpPr>
            <a:spLocks noChangeShapeType="1"/>
          </p:cNvSpPr>
          <p:nvPr/>
        </p:nvSpPr>
        <p:spPr bwMode="auto">
          <a:xfrm>
            <a:off x="8166100" y="914400"/>
            <a:ext cx="660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85" name="Rectangle 21"/>
          <p:cNvSpPr>
            <a:spLocks noChangeArrowheads="1"/>
          </p:cNvSpPr>
          <p:nvPr/>
        </p:nvSpPr>
        <p:spPr bwMode="auto">
          <a:xfrm>
            <a:off x="138113" y="709613"/>
            <a:ext cx="4572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latin typeface="Times New Roman" pitchFamily="18" charset="0"/>
                <a:ea typeface="宋体" charset="-122"/>
              </a:rPr>
              <a:t>Clk</a:t>
            </a:r>
          </a:p>
        </p:txBody>
      </p:sp>
      <p:sp>
        <p:nvSpPr>
          <p:cNvPr id="292886" name="Line 22"/>
          <p:cNvSpPr>
            <a:spLocks noChangeShapeType="1"/>
          </p:cNvSpPr>
          <p:nvPr/>
        </p:nvSpPr>
        <p:spPr bwMode="auto">
          <a:xfrm>
            <a:off x="609600" y="1219200"/>
            <a:ext cx="1206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87" name="Line 23"/>
          <p:cNvSpPr>
            <a:spLocks noChangeShapeType="1"/>
          </p:cNvSpPr>
          <p:nvPr/>
        </p:nvSpPr>
        <p:spPr bwMode="auto">
          <a:xfrm>
            <a:off x="1841500" y="1231900"/>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88" name="Line 24"/>
          <p:cNvSpPr>
            <a:spLocks noChangeShapeType="1"/>
          </p:cNvSpPr>
          <p:nvPr/>
        </p:nvSpPr>
        <p:spPr bwMode="auto">
          <a:xfrm>
            <a:off x="609600" y="1447800"/>
            <a:ext cx="1206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89" name="Line 25"/>
          <p:cNvSpPr>
            <a:spLocks noChangeShapeType="1"/>
          </p:cNvSpPr>
          <p:nvPr/>
        </p:nvSpPr>
        <p:spPr bwMode="auto">
          <a:xfrm flipV="1">
            <a:off x="1841500" y="12065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90" name="Line 26"/>
          <p:cNvSpPr>
            <a:spLocks noChangeShapeType="1"/>
          </p:cNvSpPr>
          <p:nvPr/>
        </p:nvSpPr>
        <p:spPr bwMode="auto">
          <a:xfrm>
            <a:off x="1993900" y="12192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91" name="Rectangle 27"/>
          <p:cNvSpPr>
            <a:spLocks noChangeArrowheads="1"/>
          </p:cNvSpPr>
          <p:nvPr/>
        </p:nvSpPr>
        <p:spPr bwMode="auto">
          <a:xfrm>
            <a:off x="138113" y="1219200"/>
            <a:ext cx="45243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PC</a:t>
            </a:r>
          </a:p>
        </p:txBody>
      </p:sp>
      <p:sp>
        <p:nvSpPr>
          <p:cNvPr id="292892" name="Line 28"/>
          <p:cNvSpPr>
            <a:spLocks noChangeShapeType="1"/>
          </p:cNvSpPr>
          <p:nvPr/>
        </p:nvSpPr>
        <p:spPr bwMode="auto">
          <a:xfrm>
            <a:off x="1993900" y="14478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93" name="Line 29"/>
          <p:cNvSpPr>
            <a:spLocks noChangeShapeType="1"/>
          </p:cNvSpPr>
          <p:nvPr/>
        </p:nvSpPr>
        <p:spPr bwMode="auto">
          <a:xfrm>
            <a:off x="1676400" y="1003300"/>
            <a:ext cx="0" cy="5613400"/>
          </a:xfrm>
          <a:prstGeom prst="line">
            <a:avLst/>
          </a:prstGeom>
          <a:noFill/>
          <a:ln w="254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94" name="Line 30"/>
          <p:cNvSpPr>
            <a:spLocks noChangeShapeType="1"/>
          </p:cNvSpPr>
          <p:nvPr/>
        </p:nvSpPr>
        <p:spPr bwMode="auto">
          <a:xfrm>
            <a:off x="8153400" y="1003300"/>
            <a:ext cx="0" cy="5537200"/>
          </a:xfrm>
          <a:prstGeom prst="line">
            <a:avLst/>
          </a:prstGeom>
          <a:noFill/>
          <a:ln w="254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95" name="Line 31"/>
          <p:cNvSpPr>
            <a:spLocks noChangeShapeType="1"/>
          </p:cNvSpPr>
          <p:nvPr/>
        </p:nvSpPr>
        <p:spPr bwMode="auto">
          <a:xfrm>
            <a:off x="8318500" y="1231900"/>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96" name="Line 32"/>
          <p:cNvSpPr>
            <a:spLocks noChangeShapeType="1"/>
          </p:cNvSpPr>
          <p:nvPr/>
        </p:nvSpPr>
        <p:spPr bwMode="auto">
          <a:xfrm flipV="1">
            <a:off x="8318500" y="12065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97" name="Line 33"/>
          <p:cNvSpPr>
            <a:spLocks noChangeShapeType="1"/>
          </p:cNvSpPr>
          <p:nvPr/>
        </p:nvSpPr>
        <p:spPr bwMode="auto">
          <a:xfrm>
            <a:off x="1079500" y="1752600"/>
            <a:ext cx="203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98" name="Line 34"/>
          <p:cNvSpPr>
            <a:spLocks noChangeShapeType="1"/>
          </p:cNvSpPr>
          <p:nvPr/>
        </p:nvSpPr>
        <p:spPr bwMode="auto">
          <a:xfrm>
            <a:off x="3136900" y="1765300"/>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899" name="Line 35"/>
          <p:cNvSpPr>
            <a:spLocks noChangeShapeType="1"/>
          </p:cNvSpPr>
          <p:nvPr/>
        </p:nvSpPr>
        <p:spPr bwMode="auto">
          <a:xfrm>
            <a:off x="1079500" y="1981200"/>
            <a:ext cx="203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00" name="Line 36"/>
          <p:cNvSpPr>
            <a:spLocks noChangeShapeType="1"/>
          </p:cNvSpPr>
          <p:nvPr/>
        </p:nvSpPr>
        <p:spPr bwMode="auto">
          <a:xfrm flipV="1">
            <a:off x="3136900" y="17399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01" name="Line 37"/>
          <p:cNvSpPr>
            <a:spLocks noChangeShapeType="1"/>
          </p:cNvSpPr>
          <p:nvPr/>
        </p:nvSpPr>
        <p:spPr bwMode="auto">
          <a:xfrm>
            <a:off x="3289300" y="1752600"/>
            <a:ext cx="553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02" name="Rectangle 38"/>
          <p:cNvSpPr>
            <a:spLocks noChangeArrowheads="1"/>
          </p:cNvSpPr>
          <p:nvPr/>
        </p:nvSpPr>
        <p:spPr bwMode="auto">
          <a:xfrm>
            <a:off x="153988" y="1633538"/>
            <a:ext cx="113982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Rs</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Rt</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Rd</a:t>
            </a:r>
            <a:r>
              <a:rPr lang="en-US" altLang="zh-CN" sz="1400" b="0">
                <a:solidFill>
                  <a:schemeClr val="tx1"/>
                </a:solidFill>
                <a:latin typeface="Times New Roman" pitchFamily="18" charset="0"/>
                <a:ea typeface="宋体" charset="-122"/>
              </a:rPr>
              <a:t>,</a:t>
            </a:r>
          </a:p>
          <a:p>
            <a:r>
              <a:rPr lang="en-US" altLang="zh-CN" sz="1400">
                <a:solidFill>
                  <a:schemeClr val="tx1"/>
                </a:solidFill>
                <a:latin typeface="Times New Roman" pitchFamily="18" charset="0"/>
                <a:ea typeface="宋体" charset="-122"/>
              </a:rPr>
              <a:t>Op</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Func</a:t>
            </a:r>
          </a:p>
        </p:txBody>
      </p:sp>
      <p:sp>
        <p:nvSpPr>
          <p:cNvPr id="292903" name="Line 39"/>
          <p:cNvSpPr>
            <a:spLocks noChangeShapeType="1"/>
          </p:cNvSpPr>
          <p:nvPr/>
        </p:nvSpPr>
        <p:spPr bwMode="auto">
          <a:xfrm>
            <a:off x="3289300" y="1981200"/>
            <a:ext cx="553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04" name="Line 40"/>
          <p:cNvSpPr>
            <a:spLocks noChangeShapeType="1"/>
          </p:cNvSpPr>
          <p:nvPr/>
        </p:nvSpPr>
        <p:spPr bwMode="auto">
          <a:xfrm>
            <a:off x="1905000" y="1003300"/>
            <a:ext cx="0" cy="6604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05" name="Rectangle 41"/>
          <p:cNvSpPr>
            <a:spLocks noChangeArrowheads="1"/>
          </p:cNvSpPr>
          <p:nvPr/>
        </p:nvSpPr>
        <p:spPr bwMode="auto">
          <a:xfrm>
            <a:off x="2347913" y="938213"/>
            <a:ext cx="83035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dirty="0" err="1">
                <a:solidFill>
                  <a:srgbClr val="FF0000"/>
                </a:solidFill>
                <a:latin typeface="Times New Roman" pitchFamily="18" charset="0"/>
                <a:ea typeface="宋体" charset="-122"/>
              </a:rPr>
              <a:t>Clk</a:t>
            </a:r>
            <a:r>
              <a:rPr lang="en-US" altLang="zh-CN" sz="1400" dirty="0">
                <a:solidFill>
                  <a:srgbClr val="FF0000"/>
                </a:solidFill>
                <a:latin typeface="Times New Roman" pitchFamily="18" charset="0"/>
                <a:ea typeface="宋体" charset="-122"/>
              </a:rPr>
              <a:t>-to-Q</a:t>
            </a:r>
          </a:p>
        </p:txBody>
      </p:sp>
      <p:sp>
        <p:nvSpPr>
          <p:cNvPr id="292906" name="Line 42"/>
          <p:cNvSpPr>
            <a:spLocks noChangeShapeType="1"/>
          </p:cNvSpPr>
          <p:nvPr/>
        </p:nvSpPr>
        <p:spPr bwMode="auto">
          <a:xfrm flipH="1">
            <a:off x="1892300" y="1066800"/>
            <a:ext cx="482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07" name="Line 43"/>
          <p:cNvSpPr>
            <a:spLocks noChangeShapeType="1"/>
          </p:cNvSpPr>
          <p:nvPr/>
        </p:nvSpPr>
        <p:spPr bwMode="auto">
          <a:xfrm flipH="1">
            <a:off x="1206500" y="1066800"/>
            <a:ext cx="482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08" name="Line 44"/>
          <p:cNvSpPr>
            <a:spLocks noChangeShapeType="1"/>
          </p:cNvSpPr>
          <p:nvPr/>
        </p:nvSpPr>
        <p:spPr bwMode="auto">
          <a:xfrm>
            <a:off x="838200" y="2286000"/>
            <a:ext cx="3416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09" name="Line 45"/>
          <p:cNvSpPr>
            <a:spLocks noChangeShapeType="1"/>
          </p:cNvSpPr>
          <p:nvPr/>
        </p:nvSpPr>
        <p:spPr bwMode="auto">
          <a:xfrm>
            <a:off x="4279900" y="2298700"/>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0" name="Line 46"/>
          <p:cNvSpPr>
            <a:spLocks noChangeShapeType="1"/>
          </p:cNvSpPr>
          <p:nvPr/>
        </p:nvSpPr>
        <p:spPr bwMode="auto">
          <a:xfrm>
            <a:off x="838200" y="2514600"/>
            <a:ext cx="3416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1" name="Line 47"/>
          <p:cNvSpPr>
            <a:spLocks noChangeShapeType="1"/>
          </p:cNvSpPr>
          <p:nvPr/>
        </p:nvSpPr>
        <p:spPr bwMode="auto">
          <a:xfrm flipV="1">
            <a:off x="4279900" y="22733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2" name="Line 48"/>
          <p:cNvSpPr>
            <a:spLocks noChangeShapeType="1"/>
          </p:cNvSpPr>
          <p:nvPr/>
        </p:nvSpPr>
        <p:spPr bwMode="auto">
          <a:xfrm>
            <a:off x="4432300" y="2286000"/>
            <a:ext cx="4394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3" name="Line 49"/>
          <p:cNvSpPr>
            <a:spLocks noChangeShapeType="1"/>
          </p:cNvSpPr>
          <p:nvPr/>
        </p:nvSpPr>
        <p:spPr bwMode="auto">
          <a:xfrm>
            <a:off x="4432300" y="2514600"/>
            <a:ext cx="4394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4" name="Line 50"/>
          <p:cNvSpPr>
            <a:spLocks noChangeShapeType="1"/>
          </p:cNvSpPr>
          <p:nvPr/>
        </p:nvSpPr>
        <p:spPr bwMode="auto">
          <a:xfrm>
            <a:off x="838200" y="4648200"/>
            <a:ext cx="43307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5" name="Line 51"/>
          <p:cNvSpPr>
            <a:spLocks noChangeShapeType="1"/>
          </p:cNvSpPr>
          <p:nvPr/>
        </p:nvSpPr>
        <p:spPr bwMode="auto">
          <a:xfrm>
            <a:off x="5194300" y="4660900"/>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6" name="Line 52"/>
          <p:cNvSpPr>
            <a:spLocks noChangeShapeType="1"/>
          </p:cNvSpPr>
          <p:nvPr/>
        </p:nvSpPr>
        <p:spPr bwMode="auto">
          <a:xfrm>
            <a:off x="838200" y="4876800"/>
            <a:ext cx="43307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7" name="Line 53"/>
          <p:cNvSpPr>
            <a:spLocks noChangeShapeType="1"/>
          </p:cNvSpPr>
          <p:nvPr/>
        </p:nvSpPr>
        <p:spPr bwMode="auto">
          <a:xfrm flipV="1">
            <a:off x="5194300" y="46355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8" name="Line 54"/>
          <p:cNvSpPr>
            <a:spLocks noChangeShapeType="1"/>
          </p:cNvSpPr>
          <p:nvPr/>
        </p:nvSpPr>
        <p:spPr bwMode="auto">
          <a:xfrm>
            <a:off x="5346700" y="4876800"/>
            <a:ext cx="347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19" name="Line 55"/>
          <p:cNvSpPr>
            <a:spLocks noChangeShapeType="1"/>
          </p:cNvSpPr>
          <p:nvPr/>
        </p:nvSpPr>
        <p:spPr bwMode="auto">
          <a:xfrm>
            <a:off x="838200" y="5181600"/>
            <a:ext cx="4178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20" name="Line 56"/>
          <p:cNvSpPr>
            <a:spLocks noChangeShapeType="1"/>
          </p:cNvSpPr>
          <p:nvPr/>
        </p:nvSpPr>
        <p:spPr bwMode="auto">
          <a:xfrm>
            <a:off x="5041900" y="5194300"/>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21" name="Line 57"/>
          <p:cNvSpPr>
            <a:spLocks noChangeShapeType="1"/>
          </p:cNvSpPr>
          <p:nvPr/>
        </p:nvSpPr>
        <p:spPr bwMode="auto">
          <a:xfrm>
            <a:off x="838200" y="5410200"/>
            <a:ext cx="4178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22" name="Line 58"/>
          <p:cNvSpPr>
            <a:spLocks noChangeShapeType="1"/>
          </p:cNvSpPr>
          <p:nvPr/>
        </p:nvSpPr>
        <p:spPr bwMode="auto">
          <a:xfrm flipV="1">
            <a:off x="5041900" y="51689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23" name="Line 59"/>
          <p:cNvSpPr>
            <a:spLocks noChangeShapeType="1"/>
          </p:cNvSpPr>
          <p:nvPr/>
        </p:nvSpPr>
        <p:spPr bwMode="auto">
          <a:xfrm>
            <a:off x="5194300" y="5181600"/>
            <a:ext cx="3632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24" name="Line 60"/>
          <p:cNvSpPr>
            <a:spLocks noChangeShapeType="1"/>
          </p:cNvSpPr>
          <p:nvPr/>
        </p:nvSpPr>
        <p:spPr bwMode="auto">
          <a:xfrm>
            <a:off x="5194300" y="5410200"/>
            <a:ext cx="3632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25" name="Rectangle 61"/>
          <p:cNvSpPr>
            <a:spLocks noChangeArrowheads="1"/>
          </p:cNvSpPr>
          <p:nvPr/>
        </p:nvSpPr>
        <p:spPr bwMode="auto">
          <a:xfrm>
            <a:off x="138113" y="2251075"/>
            <a:ext cx="7747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ALUctr</a:t>
            </a:r>
          </a:p>
        </p:txBody>
      </p:sp>
      <p:sp>
        <p:nvSpPr>
          <p:cNvPr id="292926" name="Line 62"/>
          <p:cNvSpPr>
            <a:spLocks noChangeShapeType="1"/>
          </p:cNvSpPr>
          <p:nvPr/>
        </p:nvSpPr>
        <p:spPr bwMode="auto">
          <a:xfrm>
            <a:off x="3200400" y="1536700"/>
            <a:ext cx="0" cy="3022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27" name="Rectangle 63"/>
          <p:cNvSpPr>
            <a:spLocks noChangeArrowheads="1"/>
          </p:cNvSpPr>
          <p:nvPr/>
        </p:nvSpPr>
        <p:spPr bwMode="auto">
          <a:xfrm>
            <a:off x="3262313" y="1471613"/>
            <a:ext cx="258385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FF0000"/>
                </a:solidFill>
                <a:latin typeface="Times New Roman" pitchFamily="18" charset="0"/>
                <a:ea typeface="宋体" charset="-122"/>
              </a:rPr>
              <a:t>Instruction Memory Access Time</a:t>
            </a:r>
          </a:p>
        </p:txBody>
      </p:sp>
      <p:sp>
        <p:nvSpPr>
          <p:cNvPr id="292928" name="Line 64"/>
          <p:cNvSpPr>
            <a:spLocks noChangeShapeType="1"/>
          </p:cNvSpPr>
          <p:nvPr/>
        </p:nvSpPr>
        <p:spPr bwMode="auto">
          <a:xfrm>
            <a:off x="1917700" y="1600200"/>
            <a:ext cx="1270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29" name="Rectangle 65"/>
          <p:cNvSpPr>
            <a:spLocks noChangeArrowheads="1"/>
          </p:cNvSpPr>
          <p:nvPr/>
        </p:nvSpPr>
        <p:spPr bwMode="auto">
          <a:xfrm>
            <a:off x="2043113" y="2251075"/>
            <a:ext cx="11557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 Value</a:t>
            </a:r>
          </a:p>
        </p:txBody>
      </p:sp>
      <p:sp>
        <p:nvSpPr>
          <p:cNvPr id="292930" name="Rectangle 66"/>
          <p:cNvSpPr>
            <a:spLocks noChangeArrowheads="1"/>
          </p:cNvSpPr>
          <p:nvPr/>
        </p:nvSpPr>
        <p:spPr bwMode="auto">
          <a:xfrm>
            <a:off x="4862513" y="22510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 Value</a:t>
            </a:r>
          </a:p>
        </p:txBody>
      </p:sp>
      <p:sp>
        <p:nvSpPr>
          <p:cNvPr id="292931" name="Line 67"/>
          <p:cNvSpPr>
            <a:spLocks noChangeShapeType="1"/>
          </p:cNvSpPr>
          <p:nvPr/>
        </p:nvSpPr>
        <p:spPr bwMode="auto">
          <a:xfrm>
            <a:off x="4343400" y="2070100"/>
            <a:ext cx="0" cy="3175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32" name="Line 68"/>
          <p:cNvSpPr>
            <a:spLocks noChangeShapeType="1"/>
          </p:cNvSpPr>
          <p:nvPr/>
        </p:nvSpPr>
        <p:spPr bwMode="auto">
          <a:xfrm>
            <a:off x="838200" y="4114800"/>
            <a:ext cx="3416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33" name="Line 69"/>
          <p:cNvSpPr>
            <a:spLocks noChangeShapeType="1"/>
          </p:cNvSpPr>
          <p:nvPr/>
        </p:nvSpPr>
        <p:spPr bwMode="auto">
          <a:xfrm>
            <a:off x="4279900" y="4127500"/>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34" name="Line 70"/>
          <p:cNvSpPr>
            <a:spLocks noChangeShapeType="1"/>
          </p:cNvSpPr>
          <p:nvPr/>
        </p:nvSpPr>
        <p:spPr bwMode="auto">
          <a:xfrm>
            <a:off x="838200" y="4343400"/>
            <a:ext cx="35687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35" name="Line 71"/>
          <p:cNvSpPr>
            <a:spLocks noChangeShapeType="1"/>
          </p:cNvSpPr>
          <p:nvPr/>
        </p:nvSpPr>
        <p:spPr bwMode="auto">
          <a:xfrm>
            <a:off x="4432300" y="4343400"/>
            <a:ext cx="4394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36" name="Rectangle 72"/>
          <p:cNvSpPr>
            <a:spLocks noChangeArrowheads="1"/>
          </p:cNvSpPr>
          <p:nvPr/>
        </p:nvSpPr>
        <p:spPr bwMode="auto">
          <a:xfrm>
            <a:off x="138113" y="4079875"/>
            <a:ext cx="7747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RegWr</a:t>
            </a:r>
          </a:p>
        </p:txBody>
      </p:sp>
      <p:sp>
        <p:nvSpPr>
          <p:cNvPr id="292937" name="Rectangle 73"/>
          <p:cNvSpPr>
            <a:spLocks noChangeArrowheads="1"/>
          </p:cNvSpPr>
          <p:nvPr/>
        </p:nvSpPr>
        <p:spPr bwMode="auto">
          <a:xfrm>
            <a:off x="2043113" y="4079875"/>
            <a:ext cx="11430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38" name="Rectangle 74"/>
          <p:cNvSpPr>
            <a:spLocks noChangeArrowheads="1"/>
          </p:cNvSpPr>
          <p:nvPr/>
        </p:nvSpPr>
        <p:spPr bwMode="auto">
          <a:xfrm>
            <a:off x="4862513" y="40798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 Value</a:t>
            </a:r>
          </a:p>
        </p:txBody>
      </p:sp>
      <p:sp>
        <p:nvSpPr>
          <p:cNvPr id="292939" name="Line 75"/>
          <p:cNvSpPr>
            <a:spLocks noChangeShapeType="1"/>
          </p:cNvSpPr>
          <p:nvPr/>
        </p:nvSpPr>
        <p:spPr bwMode="auto">
          <a:xfrm>
            <a:off x="3213100" y="2133600"/>
            <a:ext cx="1117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40" name="Rectangle 76"/>
          <p:cNvSpPr>
            <a:spLocks noChangeArrowheads="1"/>
          </p:cNvSpPr>
          <p:nvPr/>
        </p:nvSpPr>
        <p:spPr bwMode="auto">
          <a:xfrm>
            <a:off x="4329113" y="2005013"/>
            <a:ext cx="227145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FF0000"/>
                </a:solidFill>
                <a:latin typeface="Times New Roman" pitchFamily="18" charset="0"/>
                <a:ea typeface="宋体" charset="-122"/>
              </a:rPr>
              <a:t>Delay through Control Logic</a:t>
            </a:r>
          </a:p>
        </p:txBody>
      </p:sp>
      <p:sp>
        <p:nvSpPr>
          <p:cNvPr id="292941" name="Line 77"/>
          <p:cNvSpPr>
            <a:spLocks noChangeShapeType="1"/>
          </p:cNvSpPr>
          <p:nvPr/>
        </p:nvSpPr>
        <p:spPr bwMode="auto">
          <a:xfrm>
            <a:off x="5346700" y="4648200"/>
            <a:ext cx="3479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42" name="Rectangle 78"/>
          <p:cNvSpPr>
            <a:spLocks noChangeArrowheads="1"/>
          </p:cNvSpPr>
          <p:nvPr/>
        </p:nvSpPr>
        <p:spPr bwMode="auto">
          <a:xfrm>
            <a:off x="138113" y="4613275"/>
            <a:ext cx="698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busA</a:t>
            </a:r>
          </a:p>
        </p:txBody>
      </p:sp>
      <p:sp>
        <p:nvSpPr>
          <p:cNvPr id="292943" name="Line 79"/>
          <p:cNvSpPr>
            <a:spLocks noChangeShapeType="1"/>
          </p:cNvSpPr>
          <p:nvPr/>
        </p:nvSpPr>
        <p:spPr bwMode="auto">
          <a:xfrm>
            <a:off x="5257800" y="4432300"/>
            <a:ext cx="0" cy="13462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44" name="Line 80"/>
          <p:cNvSpPr>
            <a:spLocks noChangeShapeType="1"/>
          </p:cNvSpPr>
          <p:nvPr/>
        </p:nvSpPr>
        <p:spPr bwMode="auto">
          <a:xfrm>
            <a:off x="3213100" y="4495800"/>
            <a:ext cx="2032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45" name="Rectangle 81"/>
          <p:cNvSpPr>
            <a:spLocks noChangeArrowheads="1"/>
          </p:cNvSpPr>
          <p:nvPr/>
        </p:nvSpPr>
        <p:spPr bwMode="auto">
          <a:xfrm>
            <a:off x="5243513" y="4367213"/>
            <a:ext cx="206607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dirty="0">
                <a:solidFill>
                  <a:srgbClr val="FF0000"/>
                </a:solidFill>
                <a:latin typeface="Times New Roman" pitchFamily="18" charset="0"/>
                <a:ea typeface="宋体" charset="-122"/>
              </a:rPr>
              <a:t>Register File Access Time</a:t>
            </a:r>
          </a:p>
        </p:txBody>
      </p:sp>
      <p:sp>
        <p:nvSpPr>
          <p:cNvPr id="292946" name="Rectangle 82"/>
          <p:cNvSpPr>
            <a:spLocks noChangeArrowheads="1"/>
          </p:cNvSpPr>
          <p:nvPr/>
        </p:nvSpPr>
        <p:spPr bwMode="auto">
          <a:xfrm>
            <a:off x="2119313" y="4613275"/>
            <a:ext cx="14351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47" name="Rectangle 83"/>
          <p:cNvSpPr>
            <a:spLocks noChangeArrowheads="1"/>
          </p:cNvSpPr>
          <p:nvPr/>
        </p:nvSpPr>
        <p:spPr bwMode="auto">
          <a:xfrm>
            <a:off x="6005513" y="46132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48" name="Rectangle 84"/>
          <p:cNvSpPr>
            <a:spLocks noChangeArrowheads="1"/>
          </p:cNvSpPr>
          <p:nvPr/>
        </p:nvSpPr>
        <p:spPr bwMode="auto">
          <a:xfrm>
            <a:off x="138113" y="5146675"/>
            <a:ext cx="7747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busB</a:t>
            </a:r>
          </a:p>
        </p:txBody>
      </p:sp>
      <p:sp>
        <p:nvSpPr>
          <p:cNvPr id="292949" name="Line 85"/>
          <p:cNvSpPr>
            <a:spLocks noChangeShapeType="1"/>
          </p:cNvSpPr>
          <p:nvPr/>
        </p:nvSpPr>
        <p:spPr bwMode="auto">
          <a:xfrm>
            <a:off x="6096000" y="5499100"/>
            <a:ext cx="0" cy="11176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950" name="Line 86"/>
          <p:cNvSpPr>
            <a:spLocks noChangeShapeType="1"/>
          </p:cNvSpPr>
          <p:nvPr/>
        </p:nvSpPr>
        <p:spPr bwMode="auto">
          <a:xfrm>
            <a:off x="5270500" y="5562600"/>
            <a:ext cx="8128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51" name="Rectangle 87"/>
          <p:cNvSpPr>
            <a:spLocks noChangeArrowheads="1"/>
          </p:cNvSpPr>
          <p:nvPr/>
        </p:nvSpPr>
        <p:spPr bwMode="auto">
          <a:xfrm>
            <a:off x="6081713" y="5434013"/>
            <a:ext cx="102592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FF0000"/>
                </a:solidFill>
                <a:latin typeface="Times New Roman" pitchFamily="18" charset="0"/>
                <a:ea typeface="宋体" charset="-122"/>
              </a:rPr>
              <a:t>ALU Delay</a:t>
            </a:r>
          </a:p>
        </p:txBody>
      </p:sp>
      <p:sp>
        <p:nvSpPr>
          <p:cNvPr id="292952" name="Rectangle 88"/>
          <p:cNvSpPr>
            <a:spLocks noChangeArrowheads="1"/>
          </p:cNvSpPr>
          <p:nvPr/>
        </p:nvSpPr>
        <p:spPr bwMode="auto">
          <a:xfrm>
            <a:off x="2119313" y="5146675"/>
            <a:ext cx="1587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 Value</a:t>
            </a:r>
          </a:p>
        </p:txBody>
      </p:sp>
      <p:sp>
        <p:nvSpPr>
          <p:cNvPr id="292953" name="Rectangle 89"/>
          <p:cNvSpPr>
            <a:spLocks noChangeArrowheads="1"/>
          </p:cNvSpPr>
          <p:nvPr/>
        </p:nvSpPr>
        <p:spPr bwMode="auto">
          <a:xfrm>
            <a:off x="6005513" y="51466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54" name="Rectangle 90"/>
          <p:cNvSpPr>
            <a:spLocks noChangeArrowheads="1"/>
          </p:cNvSpPr>
          <p:nvPr/>
        </p:nvSpPr>
        <p:spPr bwMode="auto">
          <a:xfrm>
            <a:off x="2043113" y="1717675"/>
            <a:ext cx="10541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55" name="Line 91"/>
          <p:cNvSpPr>
            <a:spLocks noChangeShapeType="1"/>
          </p:cNvSpPr>
          <p:nvPr/>
        </p:nvSpPr>
        <p:spPr bwMode="auto">
          <a:xfrm>
            <a:off x="8470900" y="1219200"/>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56" name="Line 92"/>
          <p:cNvSpPr>
            <a:spLocks noChangeShapeType="1"/>
          </p:cNvSpPr>
          <p:nvPr/>
        </p:nvSpPr>
        <p:spPr bwMode="auto">
          <a:xfrm>
            <a:off x="8470900" y="1447800"/>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57" name="Rectangle 93"/>
          <p:cNvSpPr>
            <a:spLocks noChangeArrowheads="1"/>
          </p:cNvSpPr>
          <p:nvPr/>
        </p:nvSpPr>
        <p:spPr bwMode="auto">
          <a:xfrm>
            <a:off x="3567113" y="17176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 Value</a:t>
            </a:r>
          </a:p>
        </p:txBody>
      </p:sp>
      <p:sp>
        <p:nvSpPr>
          <p:cNvPr id="292958" name="Rectangle 94"/>
          <p:cNvSpPr>
            <a:spLocks noChangeArrowheads="1"/>
          </p:cNvSpPr>
          <p:nvPr/>
        </p:nvSpPr>
        <p:spPr bwMode="auto">
          <a:xfrm>
            <a:off x="2119313" y="11842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59" name="Rectangle 95"/>
          <p:cNvSpPr>
            <a:spLocks noChangeArrowheads="1"/>
          </p:cNvSpPr>
          <p:nvPr/>
        </p:nvSpPr>
        <p:spPr bwMode="auto">
          <a:xfrm>
            <a:off x="595313" y="1184275"/>
            <a:ext cx="9271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60" name="Oval 96"/>
          <p:cNvSpPr>
            <a:spLocks noChangeArrowheads="1"/>
          </p:cNvSpPr>
          <p:nvPr/>
        </p:nvSpPr>
        <p:spPr bwMode="auto">
          <a:xfrm>
            <a:off x="8083550" y="4197350"/>
            <a:ext cx="139700" cy="215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62" name="Line 98"/>
          <p:cNvSpPr>
            <a:spLocks noChangeShapeType="1"/>
          </p:cNvSpPr>
          <p:nvPr/>
        </p:nvSpPr>
        <p:spPr bwMode="auto">
          <a:xfrm>
            <a:off x="838200" y="2743200"/>
            <a:ext cx="7988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63" name="Line 99"/>
          <p:cNvSpPr>
            <a:spLocks noChangeShapeType="1"/>
          </p:cNvSpPr>
          <p:nvPr/>
        </p:nvSpPr>
        <p:spPr bwMode="auto">
          <a:xfrm>
            <a:off x="838200" y="2971800"/>
            <a:ext cx="3416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64" name="Line 100"/>
          <p:cNvSpPr>
            <a:spLocks noChangeShapeType="1"/>
          </p:cNvSpPr>
          <p:nvPr/>
        </p:nvSpPr>
        <p:spPr bwMode="auto">
          <a:xfrm flipV="1">
            <a:off x="4279900" y="27305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65" name="Rectangle 101"/>
          <p:cNvSpPr>
            <a:spLocks noChangeArrowheads="1"/>
          </p:cNvSpPr>
          <p:nvPr/>
        </p:nvSpPr>
        <p:spPr bwMode="auto">
          <a:xfrm>
            <a:off x="138113" y="2708275"/>
            <a:ext cx="9271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ExtOp</a:t>
            </a:r>
          </a:p>
        </p:txBody>
      </p:sp>
      <p:sp>
        <p:nvSpPr>
          <p:cNvPr id="292966" name="Rectangle 102"/>
          <p:cNvSpPr>
            <a:spLocks noChangeArrowheads="1"/>
          </p:cNvSpPr>
          <p:nvPr/>
        </p:nvSpPr>
        <p:spPr bwMode="auto">
          <a:xfrm>
            <a:off x="2043113" y="2708275"/>
            <a:ext cx="11684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67" name="Rectangle 103"/>
          <p:cNvSpPr>
            <a:spLocks noChangeArrowheads="1"/>
          </p:cNvSpPr>
          <p:nvPr/>
        </p:nvSpPr>
        <p:spPr bwMode="auto">
          <a:xfrm>
            <a:off x="4862513" y="27082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 Value</a:t>
            </a:r>
          </a:p>
        </p:txBody>
      </p:sp>
      <p:sp>
        <p:nvSpPr>
          <p:cNvPr id="292968" name="Line 104"/>
          <p:cNvSpPr>
            <a:spLocks noChangeShapeType="1"/>
          </p:cNvSpPr>
          <p:nvPr/>
        </p:nvSpPr>
        <p:spPr bwMode="auto">
          <a:xfrm>
            <a:off x="838200" y="3200400"/>
            <a:ext cx="7988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69" name="Line 105"/>
          <p:cNvSpPr>
            <a:spLocks noChangeShapeType="1"/>
          </p:cNvSpPr>
          <p:nvPr/>
        </p:nvSpPr>
        <p:spPr bwMode="auto">
          <a:xfrm>
            <a:off x="838200" y="3429000"/>
            <a:ext cx="3416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70" name="Line 106"/>
          <p:cNvSpPr>
            <a:spLocks noChangeShapeType="1"/>
          </p:cNvSpPr>
          <p:nvPr/>
        </p:nvSpPr>
        <p:spPr bwMode="auto">
          <a:xfrm flipV="1">
            <a:off x="4279900" y="31877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71" name="Rectangle 107"/>
          <p:cNvSpPr>
            <a:spLocks noChangeArrowheads="1"/>
          </p:cNvSpPr>
          <p:nvPr/>
        </p:nvSpPr>
        <p:spPr bwMode="auto">
          <a:xfrm>
            <a:off x="138113" y="3165475"/>
            <a:ext cx="9271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ALUSrc</a:t>
            </a:r>
          </a:p>
        </p:txBody>
      </p:sp>
      <p:sp>
        <p:nvSpPr>
          <p:cNvPr id="292972" name="Rectangle 108"/>
          <p:cNvSpPr>
            <a:spLocks noChangeArrowheads="1"/>
          </p:cNvSpPr>
          <p:nvPr/>
        </p:nvSpPr>
        <p:spPr bwMode="auto">
          <a:xfrm>
            <a:off x="2043113" y="3165475"/>
            <a:ext cx="13208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 Value</a:t>
            </a:r>
          </a:p>
        </p:txBody>
      </p:sp>
      <p:sp>
        <p:nvSpPr>
          <p:cNvPr id="292973" name="Rectangle 109"/>
          <p:cNvSpPr>
            <a:spLocks noChangeArrowheads="1"/>
          </p:cNvSpPr>
          <p:nvPr/>
        </p:nvSpPr>
        <p:spPr bwMode="auto">
          <a:xfrm>
            <a:off x="4862513" y="31654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 Value</a:t>
            </a:r>
          </a:p>
        </p:txBody>
      </p:sp>
      <p:sp>
        <p:nvSpPr>
          <p:cNvPr id="292974" name="Line 110"/>
          <p:cNvSpPr>
            <a:spLocks noChangeShapeType="1"/>
          </p:cNvSpPr>
          <p:nvPr/>
        </p:nvSpPr>
        <p:spPr bwMode="auto">
          <a:xfrm>
            <a:off x="1066800" y="3657600"/>
            <a:ext cx="77597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75" name="Line 111"/>
          <p:cNvSpPr>
            <a:spLocks noChangeShapeType="1"/>
          </p:cNvSpPr>
          <p:nvPr/>
        </p:nvSpPr>
        <p:spPr bwMode="auto">
          <a:xfrm>
            <a:off x="1066800" y="3886200"/>
            <a:ext cx="31877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76" name="Line 112"/>
          <p:cNvSpPr>
            <a:spLocks noChangeShapeType="1"/>
          </p:cNvSpPr>
          <p:nvPr/>
        </p:nvSpPr>
        <p:spPr bwMode="auto">
          <a:xfrm flipV="1">
            <a:off x="4279900" y="36449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77" name="Rectangle 113"/>
          <p:cNvSpPr>
            <a:spLocks noChangeArrowheads="1"/>
          </p:cNvSpPr>
          <p:nvPr/>
        </p:nvSpPr>
        <p:spPr bwMode="auto">
          <a:xfrm>
            <a:off x="138113" y="36226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MemtoReg</a:t>
            </a:r>
          </a:p>
        </p:txBody>
      </p:sp>
      <p:sp>
        <p:nvSpPr>
          <p:cNvPr id="292978" name="Rectangle 114"/>
          <p:cNvSpPr>
            <a:spLocks noChangeArrowheads="1"/>
          </p:cNvSpPr>
          <p:nvPr/>
        </p:nvSpPr>
        <p:spPr bwMode="auto">
          <a:xfrm>
            <a:off x="2043113" y="3622675"/>
            <a:ext cx="13843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a:t>
            </a:r>
            <a:r>
              <a:rPr lang="en-US" altLang="zh-CN" sz="1400" b="0">
                <a:solidFill>
                  <a:schemeClr val="tx1"/>
                </a:solidFill>
                <a:latin typeface="Times New Roman" pitchFamily="18" charset="0"/>
                <a:ea typeface="宋体" charset="-122"/>
              </a:rPr>
              <a:t>e</a:t>
            </a:r>
          </a:p>
        </p:txBody>
      </p:sp>
      <p:sp>
        <p:nvSpPr>
          <p:cNvPr id="292979" name="Rectangle 115"/>
          <p:cNvSpPr>
            <a:spLocks noChangeArrowheads="1"/>
          </p:cNvSpPr>
          <p:nvPr/>
        </p:nvSpPr>
        <p:spPr bwMode="auto">
          <a:xfrm>
            <a:off x="4862513" y="36226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 Value</a:t>
            </a:r>
          </a:p>
        </p:txBody>
      </p:sp>
      <p:sp>
        <p:nvSpPr>
          <p:cNvPr id="292980" name="Line 116"/>
          <p:cNvSpPr>
            <a:spLocks noChangeShapeType="1"/>
          </p:cNvSpPr>
          <p:nvPr/>
        </p:nvSpPr>
        <p:spPr bwMode="auto">
          <a:xfrm>
            <a:off x="838200" y="5715000"/>
            <a:ext cx="5168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81" name="Line 117"/>
          <p:cNvSpPr>
            <a:spLocks noChangeShapeType="1"/>
          </p:cNvSpPr>
          <p:nvPr/>
        </p:nvSpPr>
        <p:spPr bwMode="auto">
          <a:xfrm>
            <a:off x="6032500" y="5727700"/>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82" name="Line 118"/>
          <p:cNvSpPr>
            <a:spLocks noChangeShapeType="1"/>
          </p:cNvSpPr>
          <p:nvPr/>
        </p:nvSpPr>
        <p:spPr bwMode="auto">
          <a:xfrm>
            <a:off x="838200" y="5943600"/>
            <a:ext cx="5168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83" name="Line 119"/>
          <p:cNvSpPr>
            <a:spLocks noChangeShapeType="1"/>
          </p:cNvSpPr>
          <p:nvPr/>
        </p:nvSpPr>
        <p:spPr bwMode="auto">
          <a:xfrm flipV="1">
            <a:off x="6032500" y="57023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84" name="Line 120"/>
          <p:cNvSpPr>
            <a:spLocks noChangeShapeType="1"/>
          </p:cNvSpPr>
          <p:nvPr/>
        </p:nvSpPr>
        <p:spPr bwMode="auto">
          <a:xfrm>
            <a:off x="6184900" y="5715000"/>
            <a:ext cx="2641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85" name="Line 121"/>
          <p:cNvSpPr>
            <a:spLocks noChangeShapeType="1"/>
          </p:cNvSpPr>
          <p:nvPr/>
        </p:nvSpPr>
        <p:spPr bwMode="auto">
          <a:xfrm>
            <a:off x="6184900" y="5943600"/>
            <a:ext cx="2641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86" name="Rectangle 122"/>
          <p:cNvSpPr>
            <a:spLocks noChangeArrowheads="1"/>
          </p:cNvSpPr>
          <p:nvPr/>
        </p:nvSpPr>
        <p:spPr bwMode="auto">
          <a:xfrm>
            <a:off x="138113" y="5680075"/>
            <a:ext cx="7747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Address</a:t>
            </a:r>
          </a:p>
        </p:txBody>
      </p:sp>
      <p:sp>
        <p:nvSpPr>
          <p:cNvPr id="292987" name="Rectangle 123"/>
          <p:cNvSpPr>
            <a:spLocks noChangeArrowheads="1"/>
          </p:cNvSpPr>
          <p:nvPr/>
        </p:nvSpPr>
        <p:spPr bwMode="auto">
          <a:xfrm>
            <a:off x="2119313" y="5680075"/>
            <a:ext cx="12827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Old</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88" name="Rectangle 124"/>
          <p:cNvSpPr>
            <a:spLocks noChangeArrowheads="1"/>
          </p:cNvSpPr>
          <p:nvPr/>
        </p:nvSpPr>
        <p:spPr bwMode="auto">
          <a:xfrm>
            <a:off x="6996113" y="56800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a:t>
            </a:r>
            <a:r>
              <a:rPr lang="en-US" altLang="zh-CN" sz="1400" b="0">
                <a:solidFill>
                  <a:schemeClr val="tx1"/>
                </a:solidFill>
                <a:latin typeface="Times New Roman" pitchFamily="18" charset="0"/>
                <a:ea typeface="宋体" charset="-122"/>
              </a:rPr>
              <a:t> </a:t>
            </a:r>
            <a:r>
              <a:rPr lang="en-US" altLang="zh-CN" sz="1400">
                <a:solidFill>
                  <a:schemeClr val="tx1"/>
                </a:solidFill>
                <a:latin typeface="Times New Roman" pitchFamily="18" charset="0"/>
                <a:ea typeface="宋体" charset="-122"/>
              </a:rPr>
              <a:t>Value</a:t>
            </a:r>
          </a:p>
        </p:txBody>
      </p:sp>
      <p:sp>
        <p:nvSpPr>
          <p:cNvPr id="292989" name="Line 125"/>
          <p:cNvSpPr>
            <a:spLocks noChangeShapeType="1"/>
          </p:cNvSpPr>
          <p:nvPr/>
        </p:nvSpPr>
        <p:spPr bwMode="auto">
          <a:xfrm>
            <a:off x="838200" y="6248400"/>
            <a:ext cx="6540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90" name="Line 126"/>
          <p:cNvSpPr>
            <a:spLocks noChangeShapeType="1"/>
          </p:cNvSpPr>
          <p:nvPr/>
        </p:nvSpPr>
        <p:spPr bwMode="auto">
          <a:xfrm>
            <a:off x="7404100" y="6261100"/>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91" name="Line 127"/>
          <p:cNvSpPr>
            <a:spLocks noChangeShapeType="1"/>
          </p:cNvSpPr>
          <p:nvPr/>
        </p:nvSpPr>
        <p:spPr bwMode="auto">
          <a:xfrm>
            <a:off x="838200" y="6477000"/>
            <a:ext cx="6540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92" name="Line 128"/>
          <p:cNvSpPr>
            <a:spLocks noChangeShapeType="1"/>
          </p:cNvSpPr>
          <p:nvPr/>
        </p:nvSpPr>
        <p:spPr bwMode="auto">
          <a:xfrm flipV="1">
            <a:off x="7404100" y="6235700"/>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93" name="Line 129"/>
          <p:cNvSpPr>
            <a:spLocks noChangeShapeType="1"/>
          </p:cNvSpPr>
          <p:nvPr/>
        </p:nvSpPr>
        <p:spPr bwMode="auto">
          <a:xfrm>
            <a:off x="7556500" y="6248400"/>
            <a:ext cx="1270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94" name="Line 130"/>
          <p:cNvSpPr>
            <a:spLocks noChangeShapeType="1"/>
          </p:cNvSpPr>
          <p:nvPr/>
        </p:nvSpPr>
        <p:spPr bwMode="auto">
          <a:xfrm>
            <a:off x="7556500" y="6477000"/>
            <a:ext cx="1270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95" name="Rectangle 131"/>
          <p:cNvSpPr>
            <a:spLocks noChangeArrowheads="1"/>
          </p:cNvSpPr>
          <p:nvPr/>
        </p:nvSpPr>
        <p:spPr bwMode="auto">
          <a:xfrm>
            <a:off x="138113" y="6213475"/>
            <a:ext cx="7747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busW</a:t>
            </a:r>
          </a:p>
        </p:txBody>
      </p:sp>
      <p:sp>
        <p:nvSpPr>
          <p:cNvPr id="292996" name="Line 132"/>
          <p:cNvSpPr>
            <a:spLocks noChangeShapeType="1"/>
          </p:cNvSpPr>
          <p:nvPr/>
        </p:nvSpPr>
        <p:spPr bwMode="auto">
          <a:xfrm>
            <a:off x="6108700" y="6096000"/>
            <a:ext cx="1270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2997" name="Rectangle 133"/>
          <p:cNvSpPr>
            <a:spLocks noChangeArrowheads="1"/>
          </p:cNvSpPr>
          <p:nvPr/>
        </p:nvSpPr>
        <p:spPr bwMode="auto">
          <a:xfrm>
            <a:off x="2119313" y="6213475"/>
            <a:ext cx="9271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b="0">
                <a:solidFill>
                  <a:schemeClr val="tx1"/>
                </a:solidFill>
                <a:latin typeface="Times New Roman" pitchFamily="18" charset="0"/>
                <a:ea typeface="宋体" charset="-122"/>
              </a:rPr>
              <a:t>Old Value</a:t>
            </a:r>
          </a:p>
        </p:txBody>
      </p:sp>
      <p:sp>
        <p:nvSpPr>
          <p:cNvPr id="292998" name="Rectangle 134"/>
          <p:cNvSpPr>
            <a:spLocks noChangeArrowheads="1"/>
          </p:cNvSpPr>
          <p:nvPr/>
        </p:nvSpPr>
        <p:spPr bwMode="auto">
          <a:xfrm>
            <a:off x="7529513" y="6213475"/>
            <a:ext cx="10795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zh-CN" sz="1400">
                <a:solidFill>
                  <a:schemeClr val="tx1"/>
                </a:solidFill>
                <a:latin typeface="Times New Roman" pitchFamily="18" charset="0"/>
                <a:ea typeface="宋体" charset="-122"/>
              </a:rPr>
              <a:t>New</a:t>
            </a:r>
          </a:p>
        </p:txBody>
      </p:sp>
      <p:sp>
        <p:nvSpPr>
          <p:cNvPr id="292999" name="Oval 135"/>
          <p:cNvSpPr>
            <a:spLocks noChangeArrowheads="1"/>
          </p:cNvSpPr>
          <p:nvPr/>
        </p:nvSpPr>
        <p:spPr bwMode="auto">
          <a:xfrm>
            <a:off x="8083550" y="6102350"/>
            <a:ext cx="1397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3000" name="Line 136"/>
          <p:cNvSpPr>
            <a:spLocks noChangeShapeType="1"/>
          </p:cNvSpPr>
          <p:nvPr/>
        </p:nvSpPr>
        <p:spPr bwMode="auto">
          <a:xfrm>
            <a:off x="5105400" y="4965700"/>
            <a:ext cx="0" cy="5842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3001" name="Line 137"/>
          <p:cNvSpPr>
            <a:spLocks noChangeShapeType="1"/>
          </p:cNvSpPr>
          <p:nvPr/>
        </p:nvSpPr>
        <p:spPr bwMode="auto">
          <a:xfrm>
            <a:off x="4356100" y="5029200"/>
            <a:ext cx="7366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3002" name="Rectangle 138"/>
          <p:cNvSpPr>
            <a:spLocks noChangeArrowheads="1"/>
          </p:cNvSpPr>
          <p:nvPr/>
        </p:nvSpPr>
        <p:spPr bwMode="auto">
          <a:xfrm>
            <a:off x="1890713" y="4900613"/>
            <a:ext cx="24766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FF0000"/>
                </a:solidFill>
                <a:latin typeface="Times New Roman" pitchFamily="18" charset="0"/>
                <a:ea typeface="宋体" charset="-122"/>
              </a:rPr>
              <a:t>Delay through Extender &amp; Mux</a:t>
            </a:r>
          </a:p>
        </p:txBody>
      </p:sp>
      <p:sp>
        <p:nvSpPr>
          <p:cNvPr id="293003" name="Oval 139"/>
          <p:cNvSpPr>
            <a:spLocks noChangeArrowheads="1"/>
          </p:cNvSpPr>
          <p:nvPr/>
        </p:nvSpPr>
        <p:spPr bwMode="auto">
          <a:xfrm>
            <a:off x="4197350" y="2597150"/>
            <a:ext cx="215900" cy="9779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3004" name="Arc 140"/>
          <p:cNvSpPr>
            <a:spLocks/>
          </p:cNvSpPr>
          <p:nvPr/>
        </p:nvSpPr>
        <p:spPr bwMode="auto">
          <a:xfrm>
            <a:off x="4419600" y="3055938"/>
            <a:ext cx="298450" cy="19748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nvGrpSpPr>
          <p:cNvPr id="293009" name="Group 145"/>
          <p:cNvGrpSpPr>
            <a:grpSpLocks/>
          </p:cNvGrpSpPr>
          <p:nvPr/>
        </p:nvGrpSpPr>
        <p:grpSpPr bwMode="auto">
          <a:xfrm>
            <a:off x="6208714" y="3657600"/>
            <a:ext cx="1938338" cy="2516188"/>
            <a:chOff x="3911" y="2304"/>
            <a:chExt cx="1221" cy="1585"/>
          </a:xfrm>
        </p:grpSpPr>
        <p:sp>
          <p:nvSpPr>
            <p:cNvPr id="292961" name="Arc 97"/>
            <p:cNvSpPr>
              <a:spLocks/>
            </p:cNvSpPr>
            <p:nvPr/>
          </p:nvSpPr>
          <p:spPr bwMode="auto">
            <a:xfrm>
              <a:off x="4608" y="2405"/>
              <a:ext cx="524" cy="14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2"/>
                </a:solidFill>
              </a:endParaRPr>
            </a:p>
          </p:txBody>
        </p:sp>
        <p:sp>
          <p:nvSpPr>
            <p:cNvPr id="293005" name="Arc 141"/>
            <p:cNvSpPr>
              <a:spLocks/>
            </p:cNvSpPr>
            <p:nvPr/>
          </p:nvSpPr>
          <p:spPr bwMode="auto">
            <a:xfrm>
              <a:off x="4848" y="2549"/>
              <a:ext cx="236"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2"/>
                </a:solidFill>
              </a:endParaRPr>
            </a:p>
          </p:txBody>
        </p:sp>
        <p:sp>
          <p:nvSpPr>
            <p:cNvPr id="293006" name="Rectangle 142"/>
            <p:cNvSpPr>
              <a:spLocks noChangeArrowheads="1"/>
            </p:cNvSpPr>
            <p:nvPr/>
          </p:nvSpPr>
          <p:spPr bwMode="auto">
            <a:xfrm>
              <a:off x="3911" y="2304"/>
              <a:ext cx="889"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dirty="0">
                  <a:solidFill>
                    <a:schemeClr val="accent2"/>
                  </a:solidFill>
                  <a:latin typeface="Times New Roman" pitchFamily="18" charset="0"/>
                  <a:ea typeface="宋体" charset="-122"/>
                </a:rPr>
                <a:t>Register</a:t>
              </a:r>
            </a:p>
            <a:p>
              <a:pPr algn="ctr"/>
              <a:r>
                <a:rPr lang="en-US" altLang="zh-CN" dirty="0">
                  <a:solidFill>
                    <a:schemeClr val="accent2"/>
                  </a:solidFill>
                  <a:latin typeface="Times New Roman" pitchFamily="18" charset="0"/>
                  <a:ea typeface="宋体" charset="-122"/>
                </a:rPr>
                <a:t>Write Occurs</a:t>
              </a:r>
            </a:p>
          </p:txBody>
        </p:sp>
      </p:grpSp>
      <p:sp>
        <p:nvSpPr>
          <p:cNvPr id="293007" name="Line 143"/>
          <p:cNvSpPr>
            <a:spLocks noChangeShapeType="1"/>
          </p:cNvSpPr>
          <p:nvPr/>
        </p:nvSpPr>
        <p:spPr bwMode="auto">
          <a:xfrm>
            <a:off x="7467600" y="6032500"/>
            <a:ext cx="0" cy="5842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008" name="Rectangle 144"/>
          <p:cNvSpPr>
            <a:spLocks noChangeArrowheads="1"/>
          </p:cNvSpPr>
          <p:nvPr/>
        </p:nvSpPr>
        <p:spPr bwMode="auto">
          <a:xfrm>
            <a:off x="3871913" y="5967413"/>
            <a:ext cx="214623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400">
                <a:solidFill>
                  <a:srgbClr val="FF0000"/>
                </a:solidFill>
                <a:latin typeface="Times New Roman" pitchFamily="18" charset="0"/>
                <a:ea typeface="宋体" charset="-122"/>
              </a:rPr>
              <a:t>Data Memory Access Time</a:t>
            </a:r>
          </a:p>
        </p:txBody>
      </p:sp>
      <p:sp>
        <p:nvSpPr>
          <p:cNvPr id="293010" name="Rectangle 146"/>
          <p:cNvSpPr>
            <a:spLocks noChangeArrowheads="1"/>
          </p:cNvSpPr>
          <p:nvPr/>
        </p:nvSpPr>
        <p:spPr bwMode="auto">
          <a:xfrm>
            <a:off x="8369300" y="1195388"/>
            <a:ext cx="611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dirty="0">
                <a:solidFill>
                  <a:srgbClr val="FF0000"/>
                </a:solidFill>
                <a:latin typeface="Times New Roman" pitchFamily="18" charset="0"/>
                <a:ea typeface="宋体" charset="-122"/>
              </a:rPr>
              <a:t>PC+4</a:t>
            </a:r>
            <a:endParaRPr lang="zh-CN" altLang="en-US" sz="1400" dirty="0">
              <a:solidFill>
                <a:srgbClr val="FF0000"/>
              </a:solidFill>
              <a:latin typeface="Times New Roman" pitchFamily="18" charset="0"/>
              <a:ea typeface="宋体" charset="-122"/>
            </a:endParaRPr>
          </a:p>
        </p:txBody>
      </p:sp>
      <p:grpSp>
        <p:nvGrpSpPr>
          <p:cNvPr id="293011" name="Group 147"/>
          <p:cNvGrpSpPr>
            <a:grpSpLocks/>
          </p:cNvGrpSpPr>
          <p:nvPr/>
        </p:nvGrpSpPr>
        <p:grpSpPr bwMode="auto">
          <a:xfrm>
            <a:off x="6850063" y="811213"/>
            <a:ext cx="1322387" cy="304800"/>
            <a:chOff x="4315" y="511"/>
            <a:chExt cx="833" cy="192"/>
          </a:xfrm>
        </p:grpSpPr>
        <p:sp>
          <p:nvSpPr>
            <p:cNvPr id="293012" name="Text Box 148"/>
            <p:cNvSpPr txBox="1">
              <a:spLocks noChangeArrowheads="1"/>
            </p:cNvSpPr>
            <p:nvPr/>
          </p:nvSpPr>
          <p:spPr bwMode="auto">
            <a:xfrm>
              <a:off x="4315" y="511"/>
              <a:ext cx="8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a:solidFill>
                    <a:schemeClr val="accent2"/>
                  </a:solidFill>
                  <a:latin typeface="Times New Roman" pitchFamily="18" charset="0"/>
                  <a:ea typeface="宋体" charset="-122"/>
                </a:rPr>
                <a:t>PC+4     PC</a:t>
              </a:r>
              <a:r>
                <a:rPr lang="en-US" altLang="zh-CN" sz="1400" b="0">
                  <a:solidFill>
                    <a:schemeClr val="accent2"/>
                  </a:solidFill>
                  <a:latin typeface="Times New Roman" pitchFamily="18" charset="0"/>
                  <a:ea typeface="宋体" charset="-122"/>
                </a:rPr>
                <a:t>  </a:t>
              </a:r>
            </a:p>
          </p:txBody>
        </p:sp>
        <p:sp>
          <p:nvSpPr>
            <p:cNvPr id="293013" name="Line 149"/>
            <p:cNvSpPr>
              <a:spLocks noChangeShapeType="1"/>
            </p:cNvSpPr>
            <p:nvPr/>
          </p:nvSpPr>
          <p:spPr bwMode="auto">
            <a:xfrm>
              <a:off x="4726" y="612"/>
              <a:ext cx="137" cy="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accent2"/>
                </a:solidFill>
              </a:endParaRPr>
            </a:p>
          </p:txBody>
        </p:sp>
      </p:grpSp>
      <p:sp>
        <p:nvSpPr>
          <p:cNvPr id="293014" name="Line 150"/>
          <p:cNvSpPr>
            <a:spLocks noChangeShapeType="1"/>
          </p:cNvSpPr>
          <p:nvPr/>
        </p:nvSpPr>
        <p:spPr bwMode="auto">
          <a:xfrm>
            <a:off x="8391525" y="987425"/>
            <a:ext cx="0" cy="6604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3015" name="Line 151"/>
          <p:cNvSpPr>
            <a:spLocks noChangeShapeType="1"/>
          </p:cNvSpPr>
          <p:nvPr/>
        </p:nvSpPr>
        <p:spPr bwMode="auto">
          <a:xfrm flipH="1">
            <a:off x="6850063" y="885825"/>
            <a:ext cx="30162" cy="21463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93016" name="Line 152"/>
          <p:cNvSpPr>
            <a:spLocks noChangeShapeType="1"/>
          </p:cNvSpPr>
          <p:nvPr/>
        </p:nvSpPr>
        <p:spPr bwMode="auto">
          <a:xfrm>
            <a:off x="6880225" y="1103313"/>
            <a:ext cx="1262063"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Tree>
    <p:extLst>
      <p:ext uri="{BB962C8B-B14F-4D97-AF65-F5344CB8AC3E}">
        <p14:creationId xmlns:p14="http://schemas.microsoft.com/office/powerpoint/2010/main" val="305762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2905"/>
                                        </p:tgtEl>
                                        <p:attrNameLst>
                                          <p:attrName>style.visibility</p:attrName>
                                        </p:attrNameLst>
                                      </p:cBhvr>
                                      <p:to>
                                        <p:strVal val="visible"/>
                                      </p:to>
                                    </p:set>
                                    <p:animEffect transition="in" filter="blinds(horizontal)">
                                      <p:cBhvr>
                                        <p:cTn id="7" dur="500"/>
                                        <p:tgtEl>
                                          <p:spTgt spid="2929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2927"/>
                                        </p:tgtEl>
                                        <p:attrNameLst>
                                          <p:attrName>style.visibility</p:attrName>
                                        </p:attrNameLst>
                                      </p:cBhvr>
                                      <p:to>
                                        <p:strVal val="visible"/>
                                      </p:to>
                                    </p:set>
                                    <p:animEffect transition="in" filter="blinds(horizontal)">
                                      <p:cBhvr>
                                        <p:cTn id="12" dur="500"/>
                                        <p:tgtEl>
                                          <p:spTgt spid="2929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2940"/>
                                        </p:tgtEl>
                                        <p:attrNameLst>
                                          <p:attrName>style.visibility</p:attrName>
                                        </p:attrNameLst>
                                      </p:cBhvr>
                                      <p:to>
                                        <p:strVal val="visible"/>
                                      </p:to>
                                    </p:set>
                                    <p:animEffect transition="in" filter="blinds(horizontal)">
                                      <p:cBhvr>
                                        <p:cTn id="17" dur="500"/>
                                        <p:tgtEl>
                                          <p:spTgt spid="2929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3002"/>
                                        </p:tgtEl>
                                        <p:attrNameLst>
                                          <p:attrName>style.visibility</p:attrName>
                                        </p:attrNameLst>
                                      </p:cBhvr>
                                      <p:to>
                                        <p:strVal val="visible"/>
                                      </p:to>
                                    </p:set>
                                    <p:animEffect transition="in" filter="blinds(horizontal)">
                                      <p:cBhvr>
                                        <p:cTn id="22" dur="500"/>
                                        <p:tgtEl>
                                          <p:spTgt spid="2930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3004"/>
                                        </p:tgtEl>
                                        <p:attrNameLst>
                                          <p:attrName>style.visibility</p:attrName>
                                        </p:attrNameLst>
                                      </p:cBhvr>
                                      <p:to>
                                        <p:strVal val="visible"/>
                                      </p:to>
                                    </p:set>
                                    <p:animEffect transition="in" filter="blinds(horizontal)">
                                      <p:cBhvr>
                                        <p:cTn id="27" dur="500"/>
                                        <p:tgtEl>
                                          <p:spTgt spid="29300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93003"/>
                                        </p:tgtEl>
                                        <p:attrNameLst>
                                          <p:attrName>style.visibility</p:attrName>
                                        </p:attrNameLst>
                                      </p:cBhvr>
                                      <p:to>
                                        <p:strVal val="visible"/>
                                      </p:to>
                                    </p:set>
                                    <p:animEffect transition="in" filter="blinds(horizontal)">
                                      <p:cBhvr>
                                        <p:cTn id="30" dur="500"/>
                                        <p:tgtEl>
                                          <p:spTgt spid="2930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2945"/>
                                        </p:tgtEl>
                                        <p:attrNameLst>
                                          <p:attrName>style.visibility</p:attrName>
                                        </p:attrNameLst>
                                      </p:cBhvr>
                                      <p:to>
                                        <p:strVal val="visible"/>
                                      </p:to>
                                    </p:set>
                                    <p:animEffect transition="in" filter="blinds(horizontal)">
                                      <p:cBhvr>
                                        <p:cTn id="35" dur="500"/>
                                        <p:tgtEl>
                                          <p:spTgt spid="29294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92951"/>
                                        </p:tgtEl>
                                        <p:attrNameLst>
                                          <p:attrName>style.visibility</p:attrName>
                                        </p:attrNameLst>
                                      </p:cBhvr>
                                      <p:to>
                                        <p:strVal val="visible"/>
                                      </p:to>
                                    </p:set>
                                    <p:animEffect transition="in" filter="blinds(horizontal)">
                                      <p:cBhvr>
                                        <p:cTn id="40" dur="500"/>
                                        <p:tgtEl>
                                          <p:spTgt spid="2929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93008"/>
                                        </p:tgtEl>
                                        <p:attrNameLst>
                                          <p:attrName>style.visibility</p:attrName>
                                        </p:attrNameLst>
                                      </p:cBhvr>
                                      <p:to>
                                        <p:strVal val="visible"/>
                                      </p:to>
                                    </p:set>
                                    <p:animEffect transition="in" filter="blinds(horizontal)">
                                      <p:cBhvr>
                                        <p:cTn id="45" dur="500"/>
                                        <p:tgtEl>
                                          <p:spTgt spid="29300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93009"/>
                                        </p:tgtEl>
                                        <p:attrNameLst>
                                          <p:attrName>style.visibility</p:attrName>
                                        </p:attrNameLst>
                                      </p:cBhvr>
                                      <p:to>
                                        <p:strVal val="visible"/>
                                      </p:to>
                                    </p:set>
                                    <p:animEffect transition="in" filter="blinds(horizontal)">
                                      <p:cBhvr>
                                        <p:cTn id="50" dur="500"/>
                                        <p:tgtEl>
                                          <p:spTgt spid="29300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93011"/>
                                        </p:tgtEl>
                                        <p:attrNameLst>
                                          <p:attrName>style.visibility</p:attrName>
                                        </p:attrNameLst>
                                      </p:cBhvr>
                                      <p:to>
                                        <p:strVal val="visible"/>
                                      </p:to>
                                    </p:set>
                                    <p:animEffect transition="in" filter="blinds(horizontal)">
                                      <p:cBhvr>
                                        <p:cTn id="55" dur="500"/>
                                        <p:tgtEl>
                                          <p:spTgt spid="29301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93010"/>
                                        </p:tgtEl>
                                        <p:attrNameLst>
                                          <p:attrName>style.visibility</p:attrName>
                                        </p:attrNameLst>
                                      </p:cBhvr>
                                      <p:to>
                                        <p:strVal val="visible"/>
                                      </p:to>
                                    </p:set>
                                    <p:animEffect transition="in" filter="blinds(horizontal)">
                                      <p:cBhvr>
                                        <p:cTn id="60" dur="500"/>
                                        <p:tgtEl>
                                          <p:spTgt spid="29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05" grpId="0"/>
      <p:bldP spid="292927" grpId="0"/>
      <p:bldP spid="292940" grpId="0"/>
      <p:bldP spid="292945" grpId="0"/>
      <p:bldP spid="292951" grpId="0"/>
      <p:bldP spid="293002" grpId="0"/>
      <p:bldP spid="293003" grpId="0" animBg="1"/>
      <p:bldP spid="293004" grpId="0" animBg="1"/>
      <p:bldP spid="293008" grpId="0"/>
      <p:bldP spid="2930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7643192" cy="6140450"/>
          </a:xfrm>
        </p:spPr>
        <p:txBody>
          <a:bodyPr>
            <a:normAutofit/>
          </a:bodyPr>
          <a:lstStyle/>
          <a:p>
            <a:pPr algn="just"/>
            <a:r>
              <a:rPr lang="en-US" altLang="zh-CN" b="1" dirty="0" smtClean="0">
                <a:latin typeface="Times New Roman" panose="02020603050405020304" pitchFamily="18" charset="0"/>
                <a:cs typeface="Times New Roman" panose="02020603050405020304" pitchFamily="18" charset="0"/>
              </a:rPr>
              <a:t>4.10.3 </a:t>
            </a:r>
            <a:r>
              <a:rPr lang="en-US" altLang="zh-CN" dirty="0" smtClean="0">
                <a:latin typeface="Times New Roman" panose="02020603050405020304" pitchFamily="18" charset="0"/>
                <a:cs typeface="Times New Roman" panose="02020603050405020304" pitchFamily="18" charset="0"/>
              </a:rPr>
              <a:t>Which control signal in Figure 4.24 is the most critical to generate quickly and how much time does the control unit have to generate it if it wants to avoid being on the critical path?</a:t>
            </a:r>
          </a:p>
          <a:p>
            <a:pPr marL="0" indent="0">
              <a:buNone/>
            </a:pP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Solution:</a:t>
            </a:r>
          </a:p>
          <a:p>
            <a:pPr algn="just">
              <a:buFont typeface="Wingdings" pitchFamily="2" charset="2"/>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MemWrite</a:t>
            </a:r>
            <a:r>
              <a:rPr lang="en-US" altLang="zh-CN" sz="2000" dirty="0" smtClean="0">
                <a:latin typeface="Times New Roman" panose="02020603050405020304" pitchFamily="18" charset="0"/>
                <a:cs typeface="Times New Roman" panose="02020603050405020304" pitchFamily="18" charset="0"/>
              </a:rPr>
              <a:t> and </a:t>
            </a:r>
            <a:r>
              <a:rPr lang="en-US" altLang="zh-CN" sz="2000" dirty="0" err="1" smtClean="0">
                <a:latin typeface="Times New Roman" panose="02020603050405020304" pitchFamily="18" charset="0"/>
                <a:cs typeface="Times New Roman" panose="02020603050405020304" pitchFamily="18" charset="0"/>
              </a:rPr>
              <a:t>RegWrite</a:t>
            </a:r>
            <a:r>
              <a:rPr lang="en-US" altLang="zh-CN" sz="2000" dirty="0" smtClean="0">
                <a:latin typeface="Times New Roman" panose="02020603050405020304" pitchFamily="18" charset="0"/>
                <a:cs typeface="Times New Roman" panose="02020603050405020304" pitchFamily="18" charset="0"/>
              </a:rPr>
              <a:t> are only needed by the end of the cycle. </a:t>
            </a:r>
            <a:r>
              <a:rPr lang="en-US" altLang="zh-CN" sz="2000" dirty="0" err="1" smtClean="0">
                <a:latin typeface="Times New Roman" panose="02020603050405020304" pitchFamily="18" charset="0"/>
                <a:cs typeface="Times New Roman" panose="02020603050405020304" pitchFamily="18" charset="0"/>
              </a:rPr>
              <a:t>RegDst</a:t>
            </a:r>
            <a:r>
              <a:rPr lang="en-US" altLang="zh-CN" sz="2000" dirty="0" smtClean="0">
                <a:latin typeface="Times New Roman" panose="02020603050405020304" pitchFamily="18" charset="0"/>
                <a:cs typeface="Times New Roman" panose="02020603050405020304" pitchFamily="18" charset="0"/>
              </a:rPr>
              <a:t>, Jump, and </a:t>
            </a:r>
            <a:r>
              <a:rPr lang="en-US" altLang="zh-CN" sz="2000" dirty="0" err="1" smtClean="0">
                <a:latin typeface="Times New Roman" panose="02020603050405020304" pitchFamily="18" charset="0"/>
                <a:cs typeface="Times New Roman" panose="02020603050405020304" pitchFamily="18" charset="0"/>
              </a:rPr>
              <a:t>MemtoReg</a:t>
            </a:r>
            <a:r>
              <a:rPr lang="en-US" altLang="zh-CN" sz="2000" dirty="0" smtClean="0">
                <a:latin typeface="Times New Roman" panose="02020603050405020304" pitchFamily="18" charset="0"/>
                <a:cs typeface="Times New Roman" panose="02020603050405020304" pitchFamily="18" charset="0"/>
              </a:rPr>
              <a:t> are needed one Mux latency before the end of the cycle, so they are more critical than </a:t>
            </a:r>
            <a:r>
              <a:rPr lang="en-US" altLang="zh-CN" sz="2000" dirty="0" err="1" smtClean="0">
                <a:latin typeface="Times New Roman" panose="02020603050405020304" pitchFamily="18" charset="0"/>
                <a:cs typeface="Times New Roman" panose="02020603050405020304" pitchFamily="18" charset="0"/>
              </a:rPr>
              <a:t>MemWrite</a:t>
            </a:r>
            <a:r>
              <a:rPr lang="en-US" altLang="zh-CN" sz="2000" dirty="0" smtClean="0">
                <a:latin typeface="Times New Roman" panose="02020603050405020304" pitchFamily="18" charset="0"/>
                <a:cs typeface="Times New Roman" panose="02020603050405020304" pitchFamily="18" charset="0"/>
              </a:rPr>
              <a:t> and </a:t>
            </a:r>
            <a:r>
              <a:rPr lang="en-US" altLang="zh-CN" sz="2000" dirty="0" err="1" smtClean="0">
                <a:latin typeface="Times New Roman" panose="02020603050405020304" pitchFamily="18" charset="0"/>
                <a:cs typeface="Times New Roman" panose="02020603050405020304" pitchFamily="18" charset="0"/>
              </a:rPr>
              <a:t>RegWrite</a:t>
            </a:r>
            <a:r>
              <a:rPr lang="en-US" altLang="zh-CN" sz="2000" dirty="0" smtClean="0">
                <a:latin typeface="Times New Roman" panose="02020603050405020304" pitchFamily="18" charset="0"/>
                <a:cs typeface="Times New Roman" panose="02020603050405020304" pitchFamily="18" charset="0"/>
              </a:rPr>
              <a:t>. Branch is needed two Mux latencies before the end of the cycle, so it is more critical than these. </a:t>
            </a:r>
            <a:r>
              <a:rPr lang="en-US" altLang="zh-CN" sz="2000" dirty="0" err="1" smtClean="0">
                <a:latin typeface="Times New Roman" panose="02020603050405020304" pitchFamily="18" charset="0"/>
                <a:cs typeface="Times New Roman" panose="02020603050405020304" pitchFamily="18" charset="0"/>
              </a:rPr>
              <a:t>MemRead</a:t>
            </a:r>
            <a:r>
              <a:rPr lang="en-US" altLang="zh-CN" sz="2000" dirty="0" smtClean="0">
                <a:latin typeface="Times New Roman" panose="02020603050405020304" pitchFamily="18" charset="0"/>
                <a:cs typeface="Times New Roman" panose="02020603050405020304" pitchFamily="18" charset="0"/>
              </a:rPr>
              <a:t> is needed one D-</a:t>
            </a:r>
            <a:r>
              <a:rPr lang="en-US" altLang="zh-CN" sz="2000" dirty="0" err="1" smtClean="0">
                <a:latin typeface="Times New Roman" panose="02020603050405020304" pitchFamily="18" charset="0"/>
                <a:cs typeface="Times New Roman" panose="02020603050405020304" pitchFamily="18" charset="0"/>
              </a:rPr>
              <a:t>Mem</a:t>
            </a:r>
            <a:r>
              <a:rPr lang="en-US" altLang="zh-CN" sz="2000" dirty="0" smtClean="0">
                <a:latin typeface="Times New Roman" panose="02020603050405020304" pitchFamily="18" charset="0"/>
                <a:cs typeface="Times New Roman" panose="02020603050405020304" pitchFamily="18" charset="0"/>
              </a:rPr>
              <a:t> plus one Mux latency before the end of the cycle, and D-</a:t>
            </a:r>
            <a:r>
              <a:rPr lang="en-US" altLang="zh-CN" sz="2000" dirty="0" err="1" smtClean="0">
                <a:latin typeface="Times New Roman" panose="02020603050405020304" pitchFamily="18" charset="0"/>
                <a:cs typeface="Times New Roman" panose="02020603050405020304" pitchFamily="18" charset="0"/>
              </a:rPr>
              <a:t>Mem</a:t>
            </a:r>
            <a:r>
              <a:rPr lang="en-US" altLang="zh-CN" sz="2000" dirty="0" smtClean="0">
                <a:latin typeface="Times New Roman" panose="02020603050405020304" pitchFamily="18" charset="0"/>
                <a:cs typeface="Times New Roman" panose="02020603050405020304" pitchFamily="18" charset="0"/>
              </a:rPr>
              <a:t> has more latency than a Mux, so </a:t>
            </a:r>
            <a:r>
              <a:rPr lang="en-US" altLang="zh-CN" sz="2000" dirty="0" err="1" smtClean="0">
                <a:latin typeface="Times New Roman" panose="02020603050405020304" pitchFamily="18" charset="0"/>
                <a:cs typeface="Times New Roman" panose="02020603050405020304" pitchFamily="18" charset="0"/>
              </a:rPr>
              <a:t>MemRead</a:t>
            </a:r>
            <a:r>
              <a:rPr lang="en-US" altLang="zh-CN" sz="2000" dirty="0" smtClean="0">
                <a:latin typeface="Times New Roman" panose="02020603050405020304" pitchFamily="18" charset="0"/>
                <a:cs typeface="Times New Roman" panose="02020603050405020304" pitchFamily="18" charset="0"/>
              </a:rPr>
              <a:t> is more critical than Branch.</a:t>
            </a:r>
          </a:p>
        </p:txBody>
      </p:sp>
      <p:sp>
        <p:nvSpPr>
          <p:cNvPr id="2" name="矩形 1"/>
          <p:cNvSpPr/>
          <p:nvPr/>
        </p:nvSpPr>
        <p:spPr>
          <a:xfrm>
            <a:off x="467730" y="5827494"/>
            <a:ext cx="7344630" cy="369332"/>
          </a:xfrm>
          <a:prstGeom prst="rect">
            <a:avLst/>
          </a:prstGeom>
        </p:spPr>
        <p:txBody>
          <a:bodyPr wrap="square">
            <a:spAutoFit/>
          </a:bodyPr>
          <a:lstStyle/>
          <a:p>
            <a:r>
              <a:rPr lang="zh-CN" altLang="en-US" dirty="0"/>
              <a:t>I-Mem</a:t>
            </a:r>
            <a:r>
              <a:rPr lang="zh-CN" altLang="en-US" dirty="0" smtClean="0"/>
              <a:t>, Mux</a:t>
            </a:r>
            <a:r>
              <a:rPr lang="zh-CN" altLang="en-US" dirty="0"/>
              <a:t>, Regs, Mux, ALU, D-Mem, and Mux</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8923" y="0"/>
            <a:ext cx="9037929" cy="6858000"/>
          </a:xfrm>
          <a:prstGeom prst="rect">
            <a:avLst/>
          </a:prstGeom>
        </p:spPr>
      </p:pic>
    </p:spTree>
    <p:extLst>
      <p:ext uri="{BB962C8B-B14F-4D97-AF65-F5344CB8AC3E}">
        <p14:creationId xmlns:p14="http://schemas.microsoft.com/office/powerpoint/2010/main" val="2252796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p:cNvSpPr>
          <p:nvPr>
            <p:ph type="body" idx="4294967295"/>
          </p:nvPr>
        </p:nvSpPr>
        <p:spPr>
          <a:xfrm>
            <a:off x="457200" y="333375"/>
            <a:ext cx="7859216" cy="6140450"/>
          </a:xfrm>
        </p:spPr>
        <p:txBody>
          <a:bodyPr/>
          <a:lstStyle/>
          <a:p>
            <a:r>
              <a:rPr lang="en-US" altLang="zh-CN" dirty="0" smtClean="0"/>
              <a:t>Solution:</a:t>
            </a:r>
          </a:p>
          <a:p>
            <a:pPr algn="just">
              <a:buFont typeface="Wingdings" pitchFamily="2" charset="2"/>
              <a:buNone/>
            </a:pPr>
            <a:r>
              <a:rPr lang="en-US" altLang="zh-CN" dirty="0" smtClean="0"/>
              <a:t>       </a:t>
            </a:r>
            <a:r>
              <a:rPr lang="en-US" altLang="zh-CN" sz="2000" dirty="0" err="1" smtClean="0">
                <a:latin typeface="Times New Roman" panose="02020603050405020304" pitchFamily="18" charset="0"/>
                <a:cs typeface="Times New Roman" panose="02020603050405020304" pitchFamily="18" charset="0"/>
              </a:rPr>
              <a:t>ALUOp</a:t>
            </a:r>
            <a:r>
              <a:rPr lang="en-US" altLang="zh-CN" sz="2000" dirty="0" smtClean="0">
                <a:latin typeface="Times New Roman" panose="02020603050405020304" pitchFamily="18" charset="0"/>
                <a:cs typeface="Times New Roman" panose="02020603050405020304" pitchFamily="18" charset="0"/>
              </a:rPr>
              <a:t> must get to ALU control in time to allow one ALU Ctrl, one ALU, one D-</a:t>
            </a:r>
            <a:r>
              <a:rPr lang="en-US" altLang="zh-CN" sz="2000" dirty="0" err="1" smtClean="0">
                <a:latin typeface="Times New Roman" panose="02020603050405020304" pitchFamily="18" charset="0"/>
                <a:cs typeface="Times New Roman" panose="02020603050405020304" pitchFamily="18" charset="0"/>
              </a:rPr>
              <a:t>Mem</a:t>
            </a:r>
            <a:r>
              <a:rPr lang="en-US" altLang="zh-CN" sz="2000" dirty="0" smtClean="0">
                <a:latin typeface="Times New Roman" panose="02020603050405020304" pitchFamily="18" charset="0"/>
                <a:cs typeface="Times New Roman" panose="02020603050405020304" pitchFamily="18" charset="0"/>
              </a:rPr>
              <a:t>, and one Mux latency before the end of the cycle. This is clearly more critical than </a:t>
            </a:r>
            <a:r>
              <a:rPr lang="en-US" altLang="zh-CN" sz="2000" dirty="0" err="1" smtClean="0">
                <a:latin typeface="Times New Roman" panose="02020603050405020304" pitchFamily="18" charset="0"/>
                <a:cs typeface="Times New Roman" panose="02020603050405020304" pitchFamily="18" charset="0"/>
              </a:rPr>
              <a:t>MemRead</a:t>
            </a:r>
            <a:r>
              <a:rPr lang="en-US" altLang="zh-CN" sz="2000" dirty="0" smtClean="0">
                <a:latin typeface="Times New Roman" panose="02020603050405020304" pitchFamily="18" charset="0"/>
                <a:cs typeface="Times New Roman" panose="02020603050405020304" pitchFamily="18" charset="0"/>
              </a:rPr>
              <a:t>. Finally, </a:t>
            </a:r>
            <a:r>
              <a:rPr lang="en-US" altLang="zh-CN" sz="2000" dirty="0" err="1" smtClean="0">
                <a:latin typeface="Times New Roman" panose="02020603050405020304" pitchFamily="18" charset="0"/>
                <a:cs typeface="Times New Roman" panose="02020603050405020304" pitchFamily="18" charset="0"/>
              </a:rPr>
              <a:t>ALUSrc</a:t>
            </a:r>
            <a:r>
              <a:rPr lang="en-US" altLang="zh-CN" sz="2000" dirty="0" smtClean="0">
                <a:latin typeface="Times New Roman" panose="02020603050405020304" pitchFamily="18" charset="0"/>
                <a:cs typeface="Times New Roman" panose="02020603050405020304" pitchFamily="18" charset="0"/>
              </a:rPr>
              <a:t> must get to the pre-ALU Mux in time, one Mux, one ALU, one D-</a:t>
            </a:r>
            <a:r>
              <a:rPr lang="en-US" altLang="zh-CN" sz="2000" dirty="0" err="1" smtClean="0">
                <a:latin typeface="Times New Roman" panose="02020603050405020304" pitchFamily="18" charset="0"/>
                <a:cs typeface="Times New Roman" panose="02020603050405020304" pitchFamily="18" charset="0"/>
              </a:rPr>
              <a:t>Mem</a:t>
            </a:r>
            <a:r>
              <a:rPr lang="en-US" altLang="zh-CN" sz="2000" dirty="0" smtClean="0">
                <a:latin typeface="Times New Roman" panose="02020603050405020304" pitchFamily="18" charset="0"/>
                <a:cs typeface="Times New Roman" panose="02020603050405020304" pitchFamily="18" charset="0"/>
              </a:rPr>
              <a:t>, and one Mux latency before the end of the cycle. Again, this is more critical than </a:t>
            </a:r>
            <a:r>
              <a:rPr lang="en-US" altLang="zh-CN" sz="2000" dirty="0" err="1" smtClean="0">
                <a:latin typeface="Times New Roman" panose="02020603050405020304" pitchFamily="18" charset="0"/>
                <a:cs typeface="Times New Roman" panose="02020603050405020304" pitchFamily="18" charset="0"/>
              </a:rPr>
              <a:t>MemRead</a:t>
            </a:r>
            <a:r>
              <a:rPr lang="en-US" altLang="zh-CN" sz="2000" dirty="0" smtClean="0">
                <a:latin typeface="Times New Roman" panose="02020603050405020304" pitchFamily="18" charset="0"/>
                <a:cs typeface="Times New Roman" panose="02020603050405020304" pitchFamily="18" charset="0"/>
              </a:rPr>
              <a:t>. Between </a:t>
            </a:r>
            <a:r>
              <a:rPr lang="en-US" altLang="zh-CN" sz="2000" dirty="0" err="1" smtClean="0">
                <a:latin typeface="Times New Roman" panose="02020603050405020304" pitchFamily="18" charset="0"/>
                <a:cs typeface="Times New Roman" panose="02020603050405020304" pitchFamily="18" charset="0"/>
              </a:rPr>
              <a:t>ALUOp</a:t>
            </a:r>
            <a:r>
              <a:rPr lang="en-US" altLang="zh-CN" sz="2000" dirty="0" smtClean="0">
                <a:latin typeface="Times New Roman" panose="02020603050405020304" pitchFamily="18" charset="0"/>
                <a:cs typeface="Times New Roman" panose="02020603050405020304" pitchFamily="18" charset="0"/>
              </a:rPr>
              <a:t> and </a:t>
            </a:r>
            <a:r>
              <a:rPr lang="en-US" altLang="zh-CN" sz="2000" dirty="0" err="1" smtClean="0">
                <a:latin typeface="Times New Roman" panose="02020603050405020304" pitchFamily="18" charset="0"/>
                <a:cs typeface="Times New Roman" panose="02020603050405020304" pitchFamily="18" charset="0"/>
              </a:rPr>
              <a:t>ALUSrc</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ALUOp</a:t>
            </a:r>
            <a:r>
              <a:rPr lang="en-US" altLang="zh-CN" sz="2000" dirty="0" smtClean="0">
                <a:latin typeface="Times New Roman" panose="02020603050405020304" pitchFamily="18" charset="0"/>
                <a:cs typeface="Times New Roman" panose="02020603050405020304" pitchFamily="18" charset="0"/>
              </a:rPr>
              <a:t> is more critical than </a:t>
            </a:r>
            <a:r>
              <a:rPr lang="en-US" altLang="zh-CN" sz="2000" dirty="0" err="1" smtClean="0">
                <a:latin typeface="Times New Roman" panose="02020603050405020304" pitchFamily="18" charset="0"/>
                <a:cs typeface="Times New Roman" panose="02020603050405020304" pitchFamily="18" charset="0"/>
              </a:rPr>
              <a:t>ALUSrc</a:t>
            </a:r>
            <a:r>
              <a:rPr lang="en-US" altLang="zh-CN" sz="2000" dirty="0" smtClean="0">
                <a:latin typeface="Times New Roman" panose="02020603050405020304" pitchFamily="18" charset="0"/>
                <a:cs typeface="Times New Roman" panose="02020603050405020304" pitchFamily="18" charset="0"/>
              </a:rPr>
              <a:t> if ALU control has more latency than a Mux. If </a:t>
            </a:r>
            <a:r>
              <a:rPr lang="en-US" altLang="zh-CN" sz="2000" dirty="0" err="1" smtClean="0">
                <a:latin typeface="Times New Roman" panose="02020603050405020304" pitchFamily="18" charset="0"/>
                <a:cs typeface="Times New Roman" panose="02020603050405020304" pitchFamily="18" charset="0"/>
              </a:rPr>
              <a:t>ALUOp</a:t>
            </a:r>
            <a:r>
              <a:rPr lang="en-US" altLang="zh-CN" sz="2000" dirty="0" smtClean="0">
                <a:latin typeface="Times New Roman" panose="02020603050405020304" pitchFamily="18" charset="0"/>
                <a:cs typeface="Times New Roman" panose="02020603050405020304" pitchFamily="18" charset="0"/>
              </a:rPr>
              <a:t> is the most critical, it must be generated one ALU Ctrl latency before the critical-path signals can go through Mux, </a:t>
            </a:r>
            <a:r>
              <a:rPr lang="en-US" altLang="zh-CN" sz="2000" dirty="0" err="1" smtClean="0">
                <a:latin typeface="Times New Roman" panose="02020603050405020304" pitchFamily="18" charset="0"/>
                <a:cs typeface="Times New Roman" panose="02020603050405020304" pitchFamily="18" charset="0"/>
              </a:rPr>
              <a:t>Regs</a:t>
            </a:r>
            <a:r>
              <a:rPr lang="en-US" altLang="zh-CN" sz="2000" dirty="0" smtClean="0">
                <a:latin typeface="Times New Roman" panose="02020603050405020304" pitchFamily="18" charset="0"/>
                <a:cs typeface="Times New Roman" panose="02020603050405020304" pitchFamily="18" charset="0"/>
              </a:rPr>
              <a:t>, and Mux. If the </a:t>
            </a:r>
            <a:r>
              <a:rPr lang="en-US" altLang="zh-CN" sz="2000" dirty="0" err="1" smtClean="0">
                <a:latin typeface="Times New Roman" panose="02020603050405020304" pitchFamily="18" charset="0"/>
                <a:cs typeface="Times New Roman" panose="02020603050405020304" pitchFamily="18" charset="0"/>
              </a:rPr>
              <a:t>ALUSrc</a:t>
            </a:r>
            <a:r>
              <a:rPr lang="en-US" altLang="zh-CN" sz="2000" dirty="0" smtClean="0">
                <a:latin typeface="Times New Roman" panose="02020603050405020304" pitchFamily="18" charset="0"/>
                <a:cs typeface="Times New Roman" panose="02020603050405020304" pitchFamily="18" charset="0"/>
              </a:rPr>
              <a:t> signal is the most critical, it must be generated while the critical path goes through Mux and </a:t>
            </a:r>
            <a:r>
              <a:rPr lang="en-US" altLang="zh-CN" sz="2000" dirty="0" err="1" smtClean="0">
                <a:latin typeface="Times New Roman" panose="02020603050405020304" pitchFamily="18" charset="0"/>
                <a:cs typeface="Times New Roman" panose="02020603050405020304" pitchFamily="18" charset="0"/>
              </a:rPr>
              <a:t>Regs</a:t>
            </a:r>
            <a:r>
              <a:rPr lang="en-US" altLang="zh-CN" sz="2000" dirty="0" smtClean="0">
                <a:latin typeface="Times New Roman" panose="02020603050405020304" pitchFamily="18" charset="0"/>
                <a:cs typeface="Times New Roman" panose="02020603050405020304" pitchFamily="18" charset="0"/>
              </a:rPr>
              <a:t>.</a:t>
            </a:r>
          </a:p>
        </p:txBody>
      </p:sp>
      <p:graphicFrame>
        <p:nvGraphicFramePr>
          <p:cNvPr id="3" name="Group 105"/>
          <p:cNvGraphicFramePr>
            <a:graphicFrameLocks noGrp="1"/>
          </p:cNvGraphicFramePr>
          <p:nvPr>
            <p:ph sz="half" idx="4294967295"/>
            <p:extLst>
              <p:ext uri="{D42A27DB-BD31-4B8C-83A1-F6EECF244321}">
                <p14:modId xmlns:p14="http://schemas.microsoft.com/office/powerpoint/2010/main" val="3596928749"/>
              </p:ext>
            </p:extLst>
          </p:nvPr>
        </p:nvGraphicFramePr>
        <p:xfrm>
          <a:off x="454852" y="4437112"/>
          <a:ext cx="7921625" cy="1813560"/>
        </p:xfrm>
        <a:graphic>
          <a:graphicData uri="http://schemas.openxmlformats.org/drawingml/2006/table">
            <a:tbl>
              <a:tblPr/>
              <a:tblGrid>
                <a:gridCol w="293688">
                  <a:extLst>
                    <a:ext uri="{9D8B030D-6E8A-4147-A177-3AD203B41FA5}">
                      <a16:colId xmlns:a16="http://schemas.microsoft.com/office/drawing/2014/main" val="20000"/>
                    </a:ext>
                  </a:extLst>
                </a:gridCol>
                <a:gridCol w="2978150">
                  <a:extLst>
                    <a:ext uri="{9D8B030D-6E8A-4147-A177-3AD203B41FA5}">
                      <a16:colId xmlns:a16="http://schemas.microsoft.com/office/drawing/2014/main" val="20001"/>
                    </a:ext>
                  </a:extLst>
                </a:gridCol>
                <a:gridCol w="4649787">
                  <a:extLst>
                    <a:ext uri="{9D8B030D-6E8A-4147-A177-3AD203B41FA5}">
                      <a16:colId xmlns:a16="http://schemas.microsoft.com/office/drawing/2014/main" val="20002"/>
                    </a:ext>
                  </a:extLst>
                </a:gridCol>
              </a:tblGrid>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The Most Critical Control</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Signal Is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Time to Generate It without</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Affecting the Clock Cycle 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ALUOp (30ps &gt; 20ps)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20ps + 90ps + 20ps − 30ps = 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ALUOp (70ps &gt; 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50ps + 300ps + 50ps − 70ps = 330ps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sz="quarter" idx="1"/>
          </p:nvPr>
        </p:nvSpPr>
        <p:spPr>
          <a:xfrm>
            <a:off x="457200" y="333375"/>
            <a:ext cx="7467600" cy="1223963"/>
          </a:xfrm>
        </p:spPr>
        <p:txBody>
          <a:bodyPr/>
          <a:lstStyle/>
          <a:p>
            <a:r>
              <a:rPr lang="en-US" altLang="zh-CN" smtClean="0"/>
              <a:t>The remaining problems in this exercise assume that the time needed by the control unit to generate individual control signals is as follows:</a:t>
            </a:r>
          </a:p>
        </p:txBody>
      </p:sp>
      <p:graphicFrame>
        <p:nvGraphicFramePr>
          <p:cNvPr id="26728" name="Group 104"/>
          <p:cNvGraphicFramePr>
            <a:graphicFrameLocks noGrp="1"/>
          </p:cNvGraphicFramePr>
          <p:nvPr/>
        </p:nvGraphicFramePr>
        <p:xfrm>
          <a:off x="-36513" y="1557338"/>
          <a:ext cx="8975726" cy="1794828"/>
        </p:xfrm>
        <a:graphic>
          <a:graphicData uri="http://schemas.openxmlformats.org/drawingml/2006/table">
            <a:tbl>
              <a:tblPr/>
              <a:tblGrid>
                <a:gridCol w="311151">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89012">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958850">
                  <a:extLst>
                    <a:ext uri="{9D8B030D-6E8A-4147-A177-3AD203B41FA5}">
                      <a16:colId xmlns:a16="http://schemas.microsoft.com/office/drawing/2014/main" val="20005"/>
                    </a:ext>
                  </a:extLst>
                </a:gridCol>
                <a:gridCol w="1017588">
                  <a:extLst>
                    <a:ext uri="{9D8B030D-6E8A-4147-A177-3AD203B41FA5}">
                      <a16:colId xmlns:a16="http://schemas.microsoft.com/office/drawing/2014/main" val="20006"/>
                    </a:ext>
                  </a:extLst>
                </a:gridCol>
                <a:gridCol w="933450">
                  <a:extLst>
                    <a:ext uri="{9D8B030D-6E8A-4147-A177-3AD203B41FA5}">
                      <a16:colId xmlns:a16="http://schemas.microsoft.com/office/drawing/2014/main" val="20007"/>
                    </a:ext>
                  </a:extLst>
                </a:gridCol>
                <a:gridCol w="1060450">
                  <a:extLst>
                    <a:ext uri="{9D8B030D-6E8A-4147-A177-3AD203B41FA5}">
                      <a16:colId xmlns:a16="http://schemas.microsoft.com/office/drawing/2014/main" val="20008"/>
                    </a:ext>
                  </a:extLst>
                </a:gridCol>
                <a:gridCol w="933450">
                  <a:extLst>
                    <a:ext uri="{9D8B030D-6E8A-4147-A177-3AD203B41FA5}">
                      <a16:colId xmlns:a16="http://schemas.microsoft.com/office/drawing/2014/main" val="20009"/>
                    </a:ext>
                  </a:extLst>
                </a:gridCol>
              </a:tblGrid>
              <a:tr h="746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RegDst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Jump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Branch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Memto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ALUSrc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500ps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500ps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450ps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450ps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500ps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500ps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1000ps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800ps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300ps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1300ps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400ps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
        <p:nvSpPr>
          <p:cNvPr id="26729" name="内容占位符 2"/>
          <p:cNvSpPr>
            <a:spLocks/>
          </p:cNvSpPr>
          <p:nvPr/>
        </p:nvSpPr>
        <p:spPr bwMode="auto">
          <a:xfrm>
            <a:off x="251520" y="3286423"/>
            <a:ext cx="8424936" cy="1582737"/>
          </a:xfrm>
          <a:prstGeom prst="rect">
            <a:avLst/>
          </a:prstGeom>
          <a:noFill/>
          <a:ln w="9525">
            <a:noFill/>
            <a:miter lim="800000"/>
            <a:headEnd/>
            <a:tailEnd/>
          </a:ln>
        </p:spPr>
        <p:txBody>
          <a:bodyPr/>
          <a:lstStyle/>
          <a:p>
            <a:pPr marL="273050" indent="-273050" algn="just">
              <a:spcBef>
                <a:spcPts val="600"/>
              </a:spcBef>
              <a:buClr>
                <a:schemeClr val="accent1"/>
              </a:buClr>
              <a:buSzPct val="70000"/>
              <a:buFont typeface="Wingdings" pitchFamily="2" charset="2"/>
              <a:buChar char=""/>
            </a:pPr>
            <a:r>
              <a:rPr lang="en-US" altLang="zh-CN" sz="2000" b="0" dirty="0">
                <a:latin typeface="Times New Roman" panose="02020603050405020304" pitchFamily="18" charset="0"/>
                <a:cs typeface="Times New Roman" panose="02020603050405020304" pitchFamily="18" charset="0"/>
              </a:rPr>
              <a:t>For the next three problems, it helps to compute for each signal how much time we have to generate it before it starts affecting the critical path. We already did this for </a:t>
            </a:r>
            <a:r>
              <a:rPr lang="en-US" altLang="zh-CN" sz="2000" b="0" dirty="0" err="1">
                <a:latin typeface="Times New Roman" panose="02020603050405020304" pitchFamily="18" charset="0"/>
                <a:cs typeface="Times New Roman" panose="02020603050405020304" pitchFamily="18" charset="0"/>
              </a:rPr>
              <a:t>RegDst</a:t>
            </a:r>
            <a:r>
              <a:rPr lang="en-US" altLang="zh-CN" sz="2000" b="0" dirty="0">
                <a:latin typeface="Times New Roman" panose="02020603050405020304" pitchFamily="18" charset="0"/>
                <a:cs typeface="Times New Roman" panose="02020603050405020304" pitchFamily="18" charset="0"/>
              </a:rPr>
              <a:t> and </a:t>
            </a:r>
            <a:r>
              <a:rPr lang="en-US" altLang="zh-CN" sz="2000" b="0" dirty="0" err="1">
                <a:latin typeface="Times New Roman" panose="02020603050405020304" pitchFamily="18" charset="0"/>
                <a:cs typeface="Times New Roman" panose="02020603050405020304" pitchFamily="18" charset="0"/>
              </a:rPr>
              <a:t>RegWrite</a:t>
            </a:r>
            <a:r>
              <a:rPr lang="en-US" altLang="zh-CN" sz="2000" b="0" dirty="0">
                <a:latin typeface="Times New Roman" panose="02020603050405020304" pitchFamily="18" charset="0"/>
                <a:cs typeface="Times New Roman" panose="02020603050405020304" pitchFamily="18" charset="0"/>
              </a:rPr>
              <a:t> in 4.10.1, and in 4.10.3 we described how to do it for the remaining control signals. We have:</a:t>
            </a:r>
          </a:p>
        </p:txBody>
      </p:sp>
      <p:graphicFrame>
        <p:nvGraphicFramePr>
          <p:cNvPr id="26782" name="Group 158"/>
          <p:cNvGraphicFramePr>
            <a:graphicFrameLocks noGrp="1"/>
          </p:cNvGraphicFramePr>
          <p:nvPr/>
        </p:nvGraphicFramePr>
        <p:xfrm>
          <a:off x="-11113" y="4797425"/>
          <a:ext cx="8975726" cy="1794828"/>
        </p:xfrm>
        <a:graphic>
          <a:graphicData uri="http://schemas.openxmlformats.org/drawingml/2006/table">
            <a:tbl>
              <a:tblPr/>
              <a:tblGrid>
                <a:gridCol w="311151">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89012">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958850">
                  <a:extLst>
                    <a:ext uri="{9D8B030D-6E8A-4147-A177-3AD203B41FA5}">
                      <a16:colId xmlns:a16="http://schemas.microsoft.com/office/drawing/2014/main" val="20005"/>
                    </a:ext>
                  </a:extLst>
                </a:gridCol>
                <a:gridCol w="1017588">
                  <a:extLst>
                    <a:ext uri="{9D8B030D-6E8A-4147-A177-3AD203B41FA5}">
                      <a16:colId xmlns:a16="http://schemas.microsoft.com/office/drawing/2014/main" val="20006"/>
                    </a:ext>
                  </a:extLst>
                </a:gridCol>
                <a:gridCol w="933450">
                  <a:extLst>
                    <a:ext uri="{9D8B030D-6E8A-4147-A177-3AD203B41FA5}">
                      <a16:colId xmlns:a16="http://schemas.microsoft.com/office/drawing/2014/main" val="20007"/>
                    </a:ext>
                  </a:extLst>
                </a:gridCol>
                <a:gridCol w="1060450">
                  <a:extLst>
                    <a:ext uri="{9D8B030D-6E8A-4147-A177-3AD203B41FA5}">
                      <a16:colId xmlns:a16="http://schemas.microsoft.com/office/drawing/2014/main" val="20008"/>
                    </a:ext>
                  </a:extLst>
                </a:gridCol>
                <a:gridCol w="933450">
                  <a:extLst>
                    <a:ext uri="{9D8B030D-6E8A-4147-A177-3AD203B41FA5}">
                      <a16:colId xmlns:a16="http://schemas.microsoft.com/office/drawing/2014/main" val="20009"/>
                    </a:ext>
                  </a:extLst>
                </a:gridCol>
              </a:tblGrid>
              <a:tr h="719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RegDst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Jump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Branch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Memto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ALUSrc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470ps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470ps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450ps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220ps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470ps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490ps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490ps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650ps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330ps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490537"/>
          </a:xfrm>
        </p:spPr>
        <p:txBody>
          <a:bodyPr wrap="square" lIns="91440" tIns="45720" rIns="91440" bIns="45720" numCol="1" anchorCtr="0" compatLnSpc="1">
            <a:prstTxWarp prst="textNoShape">
              <a:avLst/>
            </a:prstTxWarp>
            <a:normAutofit fontScale="90000"/>
          </a:bodyPr>
          <a:lstStyle/>
          <a:p>
            <a:r>
              <a:rPr lang="en-US" altLang="zh-CN" sz="2700" cap="none" smtClean="0"/>
              <a:t>EXERCISE 4.9</a:t>
            </a:r>
            <a:endParaRPr lang="zh-CN" altLang="en-US" sz="2700" cap="none" smtClean="0"/>
          </a:p>
        </p:txBody>
      </p:sp>
      <p:sp>
        <p:nvSpPr>
          <p:cNvPr id="14338" name="内容占位符 2"/>
          <p:cNvSpPr>
            <a:spLocks noGrp="1"/>
          </p:cNvSpPr>
          <p:nvPr>
            <p:ph sz="quarter" idx="1"/>
          </p:nvPr>
        </p:nvSpPr>
        <p:spPr>
          <a:xfrm>
            <a:off x="457200" y="908050"/>
            <a:ext cx="7467600" cy="5565775"/>
          </a:xfrm>
        </p:spPr>
        <p:txBody>
          <a:bodyPr/>
          <a:lstStyle/>
          <a:p>
            <a:r>
              <a:rPr lang="en-US" altLang="zh-CN" smtClean="0"/>
              <a:t>In this exercise we examine the operation of the single-cycle datapath for a particular instruction. Problems in this exercise refer to the following MIPS instruction:</a:t>
            </a:r>
          </a:p>
        </p:txBody>
      </p:sp>
      <p:graphicFrame>
        <p:nvGraphicFramePr>
          <p:cNvPr id="14529" name="Group 193"/>
          <p:cNvGraphicFramePr>
            <a:graphicFrameLocks noGrp="1"/>
          </p:cNvGraphicFramePr>
          <p:nvPr/>
        </p:nvGraphicFramePr>
        <p:xfrm>
          <a:off x="1476375" y="2781300"/>
          <a:ext cx="6264275" cy="1107123"/>
        </p:xfrm>
        <a:graphic>
          <a:graphicData uri="http://schemas.openxmlformats.org/drawingml/2006/table">
            <a:tbl>
              <a:tblPr/>
              <a:tblGrid>
                <a:gridCol w="804863">
                  <a:extLst>
                    <a:ext uri="{9D8B030D-6E8A-4147-A177-3AD203B41FA5}">
                      <a16:colId xmlns:a16="http://schemas.microsoft.com/office/drawing/2014/main" val="20000"/>
                    </a:ext>
                  </a:extLst>
                </a:gridCol>
                <a:gridCol w="5459412">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Instruction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SW R4, -100(R16)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SLT R1, R2, 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p:cNvSpPr>
          <p:nvPr>
            <p:ph type="body" sz="half" idx="4294967295"/>
          </p:nvPr>
        </p:nvSpPr>
        <p:spPr>
          <a:xfrm>
            <a:off x="323850" y="260350"/>
            <a:ext cx="8075613" cy="2333625"/>
          </a:xfrm>
        </p:spPr>
        <p:txBody>
          <a:bodyPr/>
          <a:lstStyle/>
          <a:p>
            <a:r>
              <a:rPr lang="en-US" altLang="zh-CN" dirty="0" smtClean="0"/>
              <a:t>The difference between the allowed time and the actual time to generate the signal is called “slack.” For this problem, the allowed time will be the maximum time the signal can take without affecting clock cycle time. If slack is positive, the signal arrives before it is actually needed and it does not affect clock cycle time. If the slack is negative, the signal is late and the clock cycle time must be adjusted. We now compute the slack for each signal:</a:t>
            </a:r>
            <a:endParaRPr lang="zh-CN" altLang="en-US" dirty="0" smtClean="0"/>
          </a:p>
          <a:p>
            <a:endParaRPr lang="zh-CN" altLang="en-US" dirty="0" smtClean="0"/>
          </a:p>
        </p:txBody>
      </p:sp>
      <p:graphicFrame>
        <p:nvGraphicFramePr>
          <p:cNvPr id="73856" name="Group 128"/>
          <p:cNvGraphicFramePr>
            <a:graphicFrameLocks noGrp="1"/>
          </p:cNvGraphicFramePr>
          <p:nvPr>
            <p:ph sz="half" idx="4294967295"/>
          </p:nvPr>
        </p:nvGraphicFramePr>
        <p:xfrm>
          <a:off x="96838" y="3716338"/>
          <a:ext cx="8650287" cy="2286000"/>
        </p:xfrm>
        <a:graphic>
          <a:graphicData uri="http://schemas.openxmlformats.org/drawingml/2006/table">
            <a:tbl>
              <a:tblPr/>
              <a:tblGrid>
                <a:gridCol w="441325">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gridCol w="80803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935037">
                  <a:extLst>
                    <a:ext uri="{9D8B030D-6E8A-4147-A177-3AD203B41FA5}">
                      <a16:colId xmlns:a16="http://schemas.microsoft.com/office/drawing/2014/main" val="20004"/>
                    </a:ext>
                  </a:extLst>
                </a:gridCol>
                <a:gridCol w="958850">
                  <a:extLst>
                    <a:ext uri="{9D8B030D-6E8A-4147-A177-3AD203B41FA5}">
                      <a16:colId xmlns:a16="http://schemas.microsoft.com/office/drawing/2014/main" val="20005"/>
                    </a:ext>
                  </a:extLst>
                </a:gridCol>
                <a:gridCol w="935038">
                  <a:extLst>
                    <a:ext uri="{9D8B030D-6E8A-4147-A177-3AD203B41FA5}">
                      <a16:colId xmlns:a16="http://schemas.microsoft.com/office/drawing/2014/main" val="20006"/>
                    </a:ext>
                  </a:extLst>
                </a:gridCol>
                <a:gridCol w="935037">
                  <a:extLst>
                    <a:ext uri="{9D8B030D-6E8A-4147-A177-3AD203B41FA5}">
                      <a16:colId xmlns:a16="http://schemas.microsoft.com/office/drawing/2014/main" val="20007"/>
                    </a:ext>
                  </a:extLst>
                </a:gridCol>
                <a:gridCol w="808038">
                  <a:extLst>
                    <a:ext uri="{9D8B030D-6E8A-4147-A177-3AD203B41FA5}">
                      <a16:colId xmlns:a16="http://schemas.microsoft.com/office/drawing/2014/main" val="20008"/>
                    </a:ext>
                  </a:extLst>
                </a:gridCol>
                <a:gridCol w="808037">
                  <a:extLst>
                    <a:ext uri="{9D8B030D-6E8A-4147-A177-3AD203B41FA5}">
                      <a16:colId xmlns:a16="http://schemas.microsoft.com/office/drawing/2014/main" val="20009"/>
                    </a:ext>
                  </a:extLst>
                </a:gridCol>
              </a:tblGrid>
              <a:tr h="673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RegDst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Jump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Branch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Memto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Src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68313" y="333375"/>
            <a:ext cx="7467600" cy="6140450"/>
          </a:xfrm>
        </p:spPr>
        <p:txBody>
          <a:bodyPr>
            <a:normAutofit/>
          </a:bodyPr>
          <a:lstStyle/>
          <a:p>
            <a:r>
              <a:rPr lang="en-US" altLang="zh-CN" b="1" smtClean="0"/>
              <a:t>4.10.4</a:t>
            </a:r>
            <a:r>
              <a:rPr lang="en-US" altLang="zh-CN" smtClean="0"/>
              <a:t>  What is the clock cycle time of the processor?</a:t>
            </a:r>
          </a:p>
          <a:p>
            <a:r>
              <a:rPr lang="en-US" altLang="zh-CN" smtClean="0"/>
              <a:t>Solution:</a:t>
            </a:r>
          </a:p>
          <a:p>
            <a:pPr>
              <a:buFont typeface="Wingdings" pitchFamily="2" charset="2"/>
              <a:buNone/>
            </a:pPr>
            <a:r>
              <a:rPr lang="en-US" altLang="zh-CN" sz="1800" smtClean="0"/>
              <a:t>    </a:t>
            </a:r>
            <a:r>
              <a:rPr lang="en-US" altLang="zh-CN" smtClean="0"/>
              <a:t>The clock cycle time is what we computed in 4.10.1, plus the absolute value of the most negative slack. We have:</a:t>
            </a:r>
            <a:endParaRPr lang="zh-CN" altLang="en-US" smtClean="0"/>
          </a:p>
        </p:txBody>
      </p:sp>
      <p:graphicFrame>
        <p:nvGraphicFramePr>
          <p:cNvPr id="27769" name="Group 121"/>
          <p:cNvGraphicFramePr>
            <a:graphicFrameLocks noGrp="1"/>
          </p:cNvGraphicFramePr>
          <p:nvPr/>
        </p:nvGraphicFramePr>
        <p:xfrm>
          <a:off x="146050" y="2781300"/>
          <a:ext cx="8602663" cy="1996440"/>
        </p:xfrm>
        <a:graphic>
          <a:graphicData uri="http://schemas.openxmlformats.org/drawingml/2006/table">
            <a:tbl>
              <a:tblPr/>
              <a:tblGrid>
                <a:gridCol w="311150">
                  <a:extLst>
                    <a:ext uri="{9D8B030D-6E8A-4147-A177-3AD203B41FA5}">
                      <a16:colId xmlns:a16="http://schemas.microsoft.com/office/drawing/2014/main" val="20000"/>
                    </a:ext>
                  </a:extLst>
                </a:gridCol>
                <a:gridCol w="2508250">
                  <a:extLst>
                    <a:ext uri="{9D8B030D-6E8A-4147-A177-3AD203B41FA5}">
                      <a16:colId xmlns:a16="http://schemas.microsoft.com/office/drawing/2014/main" val="20001"/>
                    </a:ext>
                  </a:extLst>
                </a:gridCol>
                <a:gridCol w="2990850">
                  <a:extLst>
                    <a:ext uri="{9D8B030D-6E8A-4147-A177-3AD203B41FA5}">
                      <a16:colId xmlns:a16="http://schemas.microsoft.com/office/drawing/2014/main" val="20002"/>
                    </a:ext>
                  </a:extLst>
                </a:gridCol>
                <a:gridCol w="2792413">
                  <a:extLst>
                    <a:ext uri="{9D8B030D-6E8A-4147-A177-3AD203B41FA5}">
                      <a16:colId xmlns:a16="http://schemas.microsoft.com/office/drawing/2014/main" val="20003"/>
                    </a:ext>
                  </a:extLst>
                </a:gridCol>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Control Signal with the</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Most Negative Slack Is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Clock Cycle Time with Ideal</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Control Unit (from 4.10.1)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Actual Clock Cycle Time</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with These Signal</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Latencies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ALUOp (−100ps)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690ps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MemRead (−150ps)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1950ps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8147050" cy="5111750"/>
          </a:xfrm>
        </p:spPr>
        <p:txBody>
          <a:bodyPr>
            <a:normAutofit/>
          </a:bodyPr>
          <a:lstStyle/>
          <a:p>
            <a:r>
              <a:rPr lang="en-US" altLang="zh-CN" b="1" smtClean="0"/>
              <a:t>4.10.5  </a:t>
            </a:r>
            <a:r>
              <a:rPr lang="en-US" altLang="zh-CN" smtClean="0"/>
              <a:t>If you can speed up the generation of control signals, but the cost of the entire processor increases by $1 for each 5ps improvement of a single control signal, which control signals would you speed up and by how much to maximize performance? What is the cost (per processor) of this performance improvement ?</a:t>
            </a:r>
          </a:p>
          <a:p>
            <a:r>
              <a:rPr lang="en-US" altLang="zh-CN" smtClean="0"/>
              <a:t>Solution:</a:t>
            </a:r>
          </a:p>
          <a:p>
            <a:pPr>
              <a:buFont typeface="Wingdings" pitchFamily="2" charset="2"/>
              <a:buNone/>
            </a:pPr>
            <a:r>
              <a:rPr lang="en-US" altLang="zh-CN" sz="1800" smtClean="0"/>
              <a:t>    </a:t>
            </a:r>
            <a:r>
              <a:rPr lang="en-US" altLang="zh-CN" smtClean="0"/>
              <a:t>It only makes sense to pay to speed up signals with negative slack, because improvements to signals with positive slack cost us without improving performance. Furthermore, for each signal with negative slack, we need to speed it up only until we eliminate all its negative slack, so we have:</a:t>
            </a:r>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p:cNvSpPr>
          <p:nvPr>
            <p:ph type="body" sz="half" idx="4294967295"/>
          </p:nvPr>
        </p:nvSpPr>
        <p:spPr>
          <a:xfrm>
            <a:off x="395288" y="260350"/>
            <a:ext cx="8497887" cy="576263"/>
          </a:xfrm>
        </p:spPr>
        <p:txBody>
          <a:bodyPr/>
          <a:lstStyle/>
          <a:p>
            <a:r>
              <a:rPr lang="en-US" altLang="zh-CN" b="1" smtClean="0"/>
              <a:t>Solution:</a:t>
            </a:r>
          </a:p>
        </p:txBody>
      </p:sp>
      <p:graphicFrame>
        <p:nvGraphicFramePr>
          <p:cNvPr id="76859" name="Group 59"/>
          <p:cNvGraphicFramePr>
            <a:graphicFrameLocks noGrp="1"/>
          </p:cNvGraphicFramePr>
          <p:nvPr>
            <p:ph sz="half" idx="4294967295"/>
          </p:nvPr>
        </p:nvGraphicFramePr>
        <p:xfrm>
          <a:off x="395288" y="836613"/>
          <a:ext cx="8129587" cy="2910840"/>
        </p:xfrm>
        <a:graphic>
          <a:graphicData uri="http://schemas.openxmlformats.org/drawingml/2006/table">
            <a:tbl>
              <a:tblPr/>
              <a:tblGrid>
                <a:gridCol w="554037">
                  <a:extLst>
                    <a:ext uri="{9D8B030D-6E8A-4147-A177-3AD203B41FA5}">
                      <a16:colId xmlns:a16="http://schemas.microsoft.com/office/drawing/2014/main" val="20000"/>
                    </a:ext>
                  </a:extLst>
                </a:gridCol>
                <a:gridCol w="3797300">
                  <a:extLst>
                    <a:ext uri="{9D8B030D-6E8A-4147-A177-3AD203B41FA5}">
                      <a16:colId xmlns:a16="http://schemas.microsoft.com/office/drawing/2014/main" val="20001"/>
                    </a:ext>
                  </a:extLst>
                </a:gridCol>
                <a:gridCol w="3778250">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Signals with</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Negative Slack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Per-Processor Cost to</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Eliminate All Negative Slack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7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RegWrite (−10ps)</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RegDst and Jump (−30ps)</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ALUOp (−100ps)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170ps at $1/5ps = $34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MemtoReg and ALUSrc (−50ps)</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MemWrite (−100ps)</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MemRead (−150ps)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350ps at $1/5ps = $70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7467600" cy="3455988"/>
          </a:xfrm>
        </p:spPr>
        <p:txBody>
          <a:bodyPr>
            <a:normAutofit fontScale="92500" lnSpcReduction="10000"/>
          </a:bodyPr>
          <a:lstStyle/>
          <a:p>
            <a:r>
              <a:rPr lang="en-US" altLang="zh-CN" b="1" smtClean="0"/>
              <a:t>4.10.6  </a:t>
            </a:r>
            <a:r>
              <a:rPr lang="en-US" altLang="zh-CN" smtClean="0"/>
              <a:t>If the processor is already too expensive, instead of paying to speed it up as we did in 4.10.5, we want to minimize its cost without further slowing it down. If you can use slower logic to implement control signals, saving $1 of the processor cost for each 5ps you add to the latency of a single control signal, which control signals would you slow down and by how much to reduce the processor’s cost without slowing it down?</a:t>
            </a:r>
          </a:p>
          <a:p>
            <a:pPr>
              <a:buFont typeface="Wingdings" pitchFamily="2" charset="2"/>
              <a:buNone/>
            </a:pPr>
            <a:r>
              <a:rPr lang="en-US" altLang="zh-CN" smtClean="0"/>
              <a:t>   </a:t>
            </a:r>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p:cNvSpPr>
          <p:nvPr>
            <p:ph type="body" sz="half" idx="4294967295"/>
          </p:nvPr>
        </p:nvSpPr>
        <p:spPr>
          <a:xfrm>
            <a:off x="395288" y="260350"/>
            <a:ext cx="8424862" cy="4873625"/>
          </a:xfrm>
        </p:spPr>
        <p:txBody>
          <a:bodyPr/>
          <a:lstStyle/>
          <a:p>
            <a:r>
              <a:rPr lang="en-US" altLang="zh-CN" b="1" smtClean="0"/>
              <a:t>Solution:</a:t>
            </a:r>
          </a:p>
          <a:p>
            <a:pPr>
              <a:buFont typeface="Wingdings" pitchFamily="2" charset="2"/>
              <a:buNone/>
            </a:pPr>
            <a:r>
              <a:rPr lang="en-US" altLang="zh-CN" sz="2000" smtClean="0"/>
              <a:t>        </a:t>
            </a:r>
            <a:r>
              <a:rPr lang="en-US" altLang="zh-CN" smtClean="0"/>
              <a:t>The signal with the most negative slack determines the new clock cycle time. The new clock cycle time increases the slack of all signals until there is no remaining negative slack. To minimize cost, we can then slow down signals that end up having some (positive) slack. Overall, the cost is minimized by slowing signals down by:</a:t>
            </a:r>
          </a:p>
        </p:txBody>
      </p:sp>
      <p:graphicFrame>
        <p:nvGraphicFramePr>
          <p:cNvPr id="79940" name="Group 68"/>
          <p:cNvGraphicFramePr>
            <a:graphicFrameLocks noGrp="1"/>
          </p:cNvGraphicFramePr>
          <p:nvPr>
            <p:ph sz="half" idx="4294967295"/>
          </p:nvPr>
        </p:nvGraphicFramePr>
        <p:xfrm>
          <a:off x="-11113" y="2970213"/>
          <a:ext cx="8975726" cy="1794828"/>
        </p:xfrm>
        <a:graphic>
          <a:graphicData uri="http://schemas.openxmlformats.org/drawingml/2006/table">
            <a:tbl>
              <a:tblPr/>
              <a:tblGrid>
                <a:gridCol w="311151">
                  <a:extLst>
                    <a:ext uri="{9D8B030D-6E8A-4147-A177-3AD203B41FA5}">
                      <a16:colId xmlns:a16="http://schemas.microsoft.com/office/drawing/2014/main" val="20000"/>
                    </a:ext>
                  </a:extLst>
                </a:gridCol>
                <a:gridCol w="1038225">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gridCol w="969962">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1017587">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1060450">
                  <a:extLst>
                    <a:ext uri="{9D8B030D-6E8A-4147-A177-3AD203B41FA5}">
                      <a16:colId xmlns:a16="http://schemas.microsoft.com/office/drawing/2014/main" val="20008"/>
                    </a:ext>
                  </a:extLst>
                </a:gridCol>
                <a:gridCol w="919163">
                  <a:extLst>
                    <a:ext uri="{9D8B030D-6E8A-4147-A177-3AD203B41FA5}">
                      <a16:colId xmlns:a16="http://schemas.microsoft.com/office/drawing/2014/main" val="20009"/>
                    </a:ext>
                  </a:extLst>
                </a:gridCol>
              </a:tblGrid>
              <a:tr h="719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RegDst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Jump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Branch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Memto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ALUSrc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120ps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120ps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180ps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633412"/>
          </a:xfrm>
        </p:spPr>
        <p:txBody>
          <a:bodyPr wrap="square" lIns="91440" tIns="45720" rIns="91440" bIns="45720" numCol="1" anchorCtr="0" compatLnSpc="1">
            <a:prstTxWarp prst="textNoShape">
              <a:avLst/>
            </a:prstTxWarp>
          </a:bodyPr>
          <a:lstStyle/>
          <a:p>
            <a:r>
              <a:rPr lang="en-US" altLang="zh-CN" cap="none" smtClean="0"/>
              <a:t>EXERCISE 4.11</a:t>
            </a:r>
            <a:endParaRPr lang="zh-CN" altLang="en-US" cap="none" smtClean="0"/>
          </a:p>
        </p:txBody>
      </p:sp>
      <p:sp>
        <p:nvSpPr>
          <p:cNvPr id="30722" name="内容占位符 2"/>
          <p:cNvSpPr>
            <a:spLocks noGrp="1"/>
          </p:cNvSpPr>
          <p:nvPr>
            <p:ph sz="quarter" idx="1"/>
          </p:nvPr>
        </p:nvSpPr>
        <p:spPr>
          <a:xfrm>
            <a:off x="457200" y="981075"/>
            <a:ext cx="7467600" cy="5492750"/>
          </a:xfrm>
        </p:spPr>
        <p:txBody>
          <a:bodyPr/>
          <a:lstStyle/>
          <a:p>
            <a:r>
              <a:rPr lang="en-US" altLang="zh-CN" smtClean="0"/>
              <a:t>In this exercise we examine in detail how an instruction is executed in a single-cycle datapath. Problems in this exercise refer to a clock cycle in which the processor fetches the following instruction word:</a:t>
            </a:r>
          </a:p>
        </p:txBody>
      </p:sp>
      <p:graphicFrame>
        <p:nvGraphicFramePr>
          <p:cNvPr id="30785" name="Group 65"/>
          <p:cNvGraphicFramePr>
            <a:graphicFrameLocks noGrp="1"/>
          </p:cNvGraphicFramePr>
          <p:nvPr>
            <p:extLst>
              <p:ext uri="{D42A27DB-BD31-4B8C-83A1-F6EECF244321}">
                <p14:modId xmlns:p14="http://schemas.microsoft.com/office/powerpoint/2010/main" val="224627209"/>
              </p:ext>
            </p:extLst>
          </p:nvPr>
        </p:nvGraphicFramePr>
        <p:xfrm>
          <a:off x="1258888" y="2924175"/>
          <a:ext cx="6697662" cy="1163320"/>
        </p:xfrm>
        <a:graphic>
          <a:graphicData uri="http://schemas.openxmlformats.org/drawingml/2006/table">
            <a:tbl>
              <a:tblPr/>
              <a:tblGrid>
                <a:gridCol w="739775">
                  <a:extLst>
                    <a:ext uri="{9D8B030D-6E8A-4147-A177-3AD203B41FA5}">
                      <a16:colId xmlns:a16="http://schemas.microsoft.com/office/drawing/2014/main" val="20000"/>
                    </a:ext>
                  </a:extLst>
                </a:gridCol>
                <a:gridCol w="5957887">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Instruction word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101011 00011 00010 0000000000010100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000000 00100 00010 00001 00000 101010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8923" y="0"/>
            <a:ext cx="9037929" cy="6858000"/>
          </a:xfrm>
          <a:prstGeom prst="rect">
            <a:avLst/>
          </a:prstGeom>
        </p:spPr>
      </p:pic>
    </p:spTree>
    <p:extLst>
      <p:ext uri="{BB962C8B-B14F-4D97-AF65-F5344CB8AC3E}">
        <p14:creationId xmlns:p14="http://schemas.microsoft.com/office/powerpoint/2010/main" val="3846153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7467600" cy="4103688"/>
          </a:xfrm>
        </p:spPr>
        <p:txBody>
          <a:bodyPr>
            <a:normAutofit/>
          </a:bodyPr>
          <a:lstStyle/>
          <a:p>
            <a:r>
              <a:rPr lang="en-US" altLang="zh-CN" b="1" smtClean="0"/>
              <a:t>4.11.1</a:t>
            </a:r>
            <a:r>
              <a:rPr lang="en-US" altLang="zh-CN" smtClean="0"/>
              <a:t>  What are the outputs of the sign-extend and the jump “shift left 2” unit (near the top of Figure 4.24) for this instruction word?</a:t>
            </a:r>
          </a:p>
          <a:p>
            <a:r>
              <a:rPr lang="en-US" altLang="zh-CN" smtClean="0"/>
              <a:t>Solution:</a:t>
            </a:r>
          </a:p>
          <a:p>
            <a:pPr>
              <a:buFont typeface="Wingdings" pitchFamily="2" charset="2"/>
              <a:buNone/>
            </a:pPr>
            <a:r>
              <a:rPr lang="en-US" altLang="zh-CN" smtClean="0"/>
              <a:t>    </a:t>
            </a:r>
            <a:endParaRPr lang="zh-CN" altLang="en-US" smtClean="0"/>
          </a:p>
        </p:txBody>
      </p:sp>
      <p:graphicFrame>
        <p:nvGraphicFramePr>
          <p:cNvPr id="31805" name="Group 61"/>
          <p:cNvGraphicFramePr>
            <a:graphicFrameLocks noGrp="1"/>
          </p:cNvGraphicFramePr>
          <p:nvPr/>
        </p:nvGraphicFramePr>
        <p:xfrm>
          <a:off x="312738" y="1989138"/>
          <a:ext cx="8580437" cy="1393825"/>
        </p:xfrm>
        <a:graphic>
          <a:graphicData uri="http://schemas.openxmlformats.org/drawingml/2006/table">
            <a:tbl>
              <a:tblPr/>
              <a:tblGrid>
                <a:gridCol w="554037">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gridCol w="3778250">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entury Schoolbook"/>
                          <a:ea typeface="宋体" charset="-122"/>
                        </a:rPr>
                        <a:t>Sign-Extend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entury Schoolbook"/>
                          <a:ea typeface="宋体" charset="-122"/>
                        </a:rPr>
                        <a:t>Jump’s Shift-Left-2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7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00000000000000000000000000010100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0001100010000000000001010000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00000000000000000000100000101010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0010000010000010000010101000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7467600" cy="1295400"/>
          </a:xfrm>
        </p:spPr>
        <p:txBody>
          <a:bodyPr>
            <a:normAutofit fontScale="85000" lnSpcReduction="20000"/>
          </a:bodyPr>
          <a:lstStyle/>
          <a:p>
            <a:r>
              <a:rPr lang="en-US" altLang="zh-CN" b="1" smtClean="0"/>
              <a:t>4.11.2</a:t>
            </a:r>
            <a:r>
              <a:rPr lang="en-US" altLang="zh-CN" smtClean="0"/>
              <a:t>  What are the values of the ALU control unit’s inputs for this instruction?</a:t>
            </a:r>
          </a:p>
          <a:p>
            <a:r>
              <a:rPr lang="en-US" altLang="zh-CN" smtClean="0"/>
              <a:t>Solution:</a:t>
            </a:r>
          </a:p>
          <a:p>
            <a:pPr>
              <a:buFont typeface="Wingdings" pitchFamily="2" charset="2"/>
              <a:buNone/>
            </a:pPr>
            <a:r>
              <a:rPr lang="en-US" altLang="zh-CN" smtClean="0"/>
              <a:t>    </a:t>
            </a:r>
            <a:endParaRPr lang="zh-CN" altLang="en-US" smtClean="0"/>
          </a:p>
        </p:txBody>
      </p:sp>
      <p:graphicFrame>
        <p:nvGraphicFramePr>
          <p:cNvPr id="32830" name="Group 62"/>
          <p:cNvGraphicFramePr>
            <a:graphicFrameLocks noGrp="1"/>
          </p:cNvGraphicFramePr>
          <p:nvPr/>
        </p:nvGraphicFramePr>
        <p:xfrm>
          <a:off x="323850" y="1628775"/>
          <a:ext cx="8208963" cy="1163320"/>
        </p:xfrm>
        <a:graphic>
          <a:graphicData uri="http://schemas.openxmlformats.org/drawingml/2006/table">
            <a:tbl>
              <a:tblPr/>
              <a:tblGrid>
                <a:gridCol w="554038">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gridCol w="3959225">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ALUOp[1-0]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Instruction[5-0]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010100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101010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404813"/>
            <a:ext cx="7467600" cy="6069012"/>
          </a:xfrm>
        </p:spPr>
        <p:txBody>
          <a:bodyPr>
            <a:normAutofit/>
          </a:bodyPr>
          <a:lstStyle/>
          <a:p>
            <a:r>
              <a:rPr lang="en-US" altLang="zh-CN" b="1" smtClean="0"/>
              <a:t>4.9.1 </a:t>
            </a:r>
            <a:r>
              <a:rPr lang="en-US" altLang="zh-CN" smtClean="0"/>
              <a:t>What is the value of the instruction word?</a:t>
            </a:r>
          </a:p>
          <a:p>
            <a:r>
              <a:rPr lang="en-US" altLang="zh-CN" smtClean="0"/>
              <a:t>Solution:</a:t>
            </a:r>
          </a:p>
          <a:p>
            <a:endParaRPr lang="en-US" altLang="zh-CN" smtClean="0"/>
          </a:p>
          <a:p>
            <a:endParaRPr lang="en-US" altLang="zh-CN" smtClean="0"/>
          </a:p>
          <a:p>
            <a:endParaRPr lang="en-US" altLang="zh-CN" smtClean="0"/>
          </a:p>
          <a:p>
            <a:endParaRPr lang="en-US" altLang="zh-CN" smtClean="0"/>
          </a:p>
          <a:p>
            <a:endParaRPr lang="en-US" altLang="zh-CN" smtClean="0"/>
          </a:p>
        </p:txBody>
      </p:sp>
      <p:graphicFrame>
        <p:nvGraphicFramePr>
          <p:cNvPr id="15479" name="Group 119"/>
          <p:cNvGraphicFramePr>
            <a:graphicFrameLocks noGrp="1"/>
          </p:cNvGraphicFramePr>
          <p:nvPr/>
        </p:nvGraphicFramePr>
        <p:xfrm>
          <a:off x="755650" y="1450975"/>
          <a:ext cx="7131050" cy="1137603"/>
        </p:xfrm>
        <a:graphic>
          <a:graphicData uri="http://schemas.openxmlformats.org/drawingml/2006/table">
            <a:tbl>
              <a:tblPr/>
              <a:tblGrid>
                <a:gridCol w="311150">
                  <a:extLst>
                    <a:ext uri="{9D8B030D-6E8A-4147-A177-3AD203B41FA5}">
                      <a16:colId xmlns:a16="http://schemas.microsoft.com/office/drawing/2014/main" val="20000"/>
                    </a:ext>
                  </a:extLst>
                </a:gridCol>
                <a:gridCol w="5054600">
                  <a:extLst>
                    <a:ext uri="{9D8B030D-6E8A-4147-A177-3AD203B41FA5}">
                      <a16:colId xmlns:a16="http://schemas.microsoft.com/office/drawing/2014/main" val="20001"/>
                    </a:ext>
                  </a:extLst>
                </a:gridCol>
                <a:gridCol w="176530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Binary</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Hexadecimal</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101011 10000 00100 0000000001100100</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AA040064</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000000 00010 00011 00001 00000 101010</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0043082A</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8147050" cy="1727200"/>
          </a:xfrm>
        </p:spPr>
        <p:txBody>
          <a:bodyPr>
            <a:normAutofit fontScale="92500" lnSpcReduction="10000"/>
          </a:bodyPr>
          <a:lstStyle/>
          <a:p>
            <a:r>
              <a:rPr lang="en-US" altLang="zh-CN" b="1" smtClean="0"/>
              <a:t>4.11.3</a:t>
            </a:r>
            <a:r>
              <a:rPr lang="en-US" altLang="zh-CN" smtClean="0"/>
              <a:t>  What is the new PC address after this instruction is executed? Highlight the path through which this value is determined.</a:t>
            </a:r>
          </a:p>
          <a:p>
            <a:r>
              <a:rPr lang="en-US" altLang="zh-CN" smtClean="0"/>
              <a:t>Solution:</a:t>
            </a:r>
          </a:p>
          <a:p>
            <a:pPr>
              <a:buFont typeface="Wingdings" pitchFamily="2" charset="2"/>
              <a:buNone/>
            </a:pPr>
            <a:r>
              <a:rPr lang="en-US" altLang="zh-CN" sz="2000" smtClean="0"/>
              <a:t>    </a:t>
            </a:r>
            <a:endParaRPr lang="pt-BR" altLang="zh-CN" sz="2000" baseline="30000" smtClean="0"/>
          </a:p>
        </p:txBody>
      </p:sp>
      <p:graphicFrame>
        <p:nvGraphicFramePr>
          <p:cNvPr id="33859" name="Group 67"/>
          <p:cNvGraphicFramePr>
            <a:graphicFrameLocks noGrp="1"/>
          </p:cNvGraphicFramePr>
          <p:nvPr/>
        </p:nvGraphicFramePr>
        <p:xfrm>
          <a:off x="522288" y="1989138"/>
          <a:ext cx="7866062" cy="1432560"/>
        </p:xfrm>
        <a:graphic>
          <a:graphicData uri="http://schemas.openxmlformats.org/drawingml/2006/table">
            <a:tbl>
              <a:tblPr/>
              <a:tblGrid>
                <a:gridCol w="554037">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6194425">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New PC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Path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PC + 4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to Add (PC + 4) to branch Mux to jump Mux to PC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PC + 4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to Add (PC + 4) to branch Mux to jump Mux to PC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7859713" cy="6140450"/>
          </a:xfrm>
        </p:spPr>
        <p:txBody>
          <a:bodyPr>
            <a:normAutofit/>
          </a:bodyPr>
          <a:lstStyle/>
          <a:p>
            <a:pPr>
              <a:buFont typeface="Wingdings" pitchFamily="2" charset="2"/>
              <a:buNone/>
            </a:pPr>
            <a:r>
              <a:rPr lang="en-US" altLang="zh-CN" smtClean="0"/>
              <a:t>   The remaining problems in this exercise assume that data memory is all zeros and that the processor’s registers have the following values at the beginning of the cycle in which the above instruction word is fetched:</a:t>
            </a:r>
          </a:p>
        </p:txBody>
      </p:sp>
      <p:graphicFrame>
        <p:nvGraphicFramePr>
          <p:cNvPr id="38031" name="Group 143"/>
          <p:cNvGraphicFramePr>
            <a:graphicFrameLocks noGrp="1"/>
          </p:cNvGraphicFramePr>
          <p:nvPr/>
        </p:nvGraphicFramePr>
        <p:xfrm>
          <a:off x="1187450" y="2349500"/>
          <a:ext cx="6010275" cy="1508126"/>
        </p:xfrm>
        <a:graphic>
          <a:graphicData uri="http://schemas.openxmlformats.org/drawingml/2006/table">
            <a:tbl>
              <a:tblPr/>
              <a:tblGrid>
                <a:gridCol w="439738">
                  <a:extLst>
                    <a:ext uri="{9D8B030D-6E8A-4147-A177-3AD203B41FA5}">
                      <a16:colId xmlns:a16="http://schemas.microsoft.com/office/drawing/2014/main" val="20000"/>
                    </a:ext>
                  </a:extLst>
                </a:gridCol>
                <a:gridCol w="509587">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641350">
                  <a:extLst>
                    <a:ext uri="{9D8B030D-6E8A-4147-A177-3AD203B41FA5}">
                      <a16:colId xmlns:a16="http://schemas.microsoft.com/office/drawing/2014/main" val="20003"/>
                    </a:ext>
                  </a:extLst>
                </a:gridCol>
                <a:gridCol w="509588">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09587">
                  <a:extLst>
                    <a:ext uri="{9D8B030D-6E8A-4147-A177-3AD203B41FA5}">
                      <a16:colId xmlns:a16="http://schemas.microsoft.com/office/drawing/2014/main" val="20006"/>
                    </a:ext>
                  </a:extLst>
                </a:gridCol>
                <a:gridCol w="509588">
                  <a:extLst>
                    <a:ext uri="{9D8B030D-6E8A-4147-A177-3AD203B41FA5}">
                      <a16:colId xmlns:a16="http://schemas.microsoft.com/office/drawing/2014/main" val="20007"/>
                    </a:ext>
                  </a:extLst>
                </a:gridCol>
                <a:gridCol w="509587">
                  <a:extLst>
                    <a:ext uri="{9D8B030D-6E8A-4147-A177-3AD203B41FA5}">
                      <a16:colId xmlns:a16="http://schemas.microsoft.com/office/drawing/2014/main" val="20008"/>
                    </a:ext>
                  </a:extLst>
                </a:gridCol>
                <a:gridCol w="650875">
                  <a:extLst>
                    <a:ext uri="{9D8B030D-6E8A-4147-A177-3AD203B41FA5}">
                      <a16:colId xmlns:a16="http://schemas.microsoft.com/office/drawing/2014/main" val="20009"/>
                    </a:ext>
                  </a:extLst>
                </a:gridCol>
                <a:gridCol w="650875">
                  <a:extLst>
                    <a:ext uri="{9D8B030D-6E8A-4147-A177-3AD203B41FA5}">
                      <a16:colId xmlns:a16="http://schemas.microsoft.com/office/drawing/2014/main" val="20010"/>
                    </a:ext>
                  </a:extLst>
                </a:gridCol>
              </a:tblGrid>
              <a:tr h="719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R31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15888"/>
            <a:ext cx="7643813" cy="6357937"/>
          </a:xfrm>
        </p:spPr>
        <p:txBody>
          <a:bodyPr>
            <a:normAutofit/>
          </a:bodyPr>
          <a:lstStyle/>
          <a:p>
            <a:r>
              <a:rPr lang="en-US" altLang="zh-CN" b="1" smtClean="0"/>
              <a:t>4.11.4</a:t>
            </a:r>
            <a:r>
              <a:rPr lang="en-US" altLang="zh-CN" smtClean="0"/>
              <a:t>  For each Mux, show the values of its data output during the execution of this instruction and these register values.</a:t>
            </a:r>
          </a:p>
          <a:p>
            <a:r>
              <a:rPr lang="en-US" altLang="zh-CN" smtClean="0"/>
              <a:t>Solution:</a:t>
            </a:r>
          </a:p>
        </p:txBody>
      </p:sp>
      <p:graphicFrame>
        <p:nvGraphicFramePr>
          <p:cNvPr id="39046" name="Group 134"/>
          <p:cNvGraphicFramePr>
            <a:graphicFrameLocks noGrp="1"/>
          </p:cNvGraphicFramePr>
          <p:nvPr/>
        </p:nvGraphicFramePr>
        <p:xfrm>
          <a:off x="684213" y="1844675"/>
          <a:ext cx="7797800" cy="1508126"/>
        </p:xfrm>
        <a:graphic>
          <a:graphicData uri="http://schemas.openxmlformats.org/drawingml/2006/table">
            <a:tbl>
              <a:tblPr/>
              <a:tblGrid>
                <a:gridCol w="311150">
                  <a:extLst>
                    <a:ext uri="{9D8B030D-6E8A-4147-A177-3AD203B41FA5}">
                      <a16:colId xmlns:a16="http://schemas.microsoft.com/office/drawing/2014/main" val="20000"/>
                    </a:ext>
                  </a:extLst>
                </a:gridCol>
                <a:gridCol w="2411412">
                  <a:extLst>
                    <a:ext uri="{9D8B030D-6E8A-4147-A177-3AD203B41FA5}">
                      <a16:colId xmlns:a16="http://schemas.microsoft.com/office/drawing/2014/main" val="20001"/>
                    </a:ext>
                  </a:extLst>
                </a:gridCol>
                <a:gridCol w="1228725">
                  <a:extLst>
                    <a:ext uri="{9D8B030D-6E8A-4147-A177-3AD203B41FA5}">
                      <a16:colId xmlns:a16="http://schemas.microsoft.com/office/drawing/2014/main" val="20002"/>
                    </a:ext>
                  </a:extLst>
                </a:gridCol>
                <a:gridCol w="1481138">
                  <a:extLst>
                    <a:ext uri="{9D8B030D-6E8A-4147-A177-3AD203B41FA5}">
                      <a16:colId xmlns:a16="http://schemas.microsoft.com/office/drawing/2014/main" val="20003"/>
                    </a:ext>
                  </a:extLst>
                </a:gridCol>
                <a:gridCol w="1177925">
                  <a:extLst>
                    <a:ext uri="{9D8B030D-6E8A-4147-A177-3AD203B41FA5}">
                      <a16:colId xmlns:a16="http://schemas.microsoft.com/office/drawing/2014/main" val="20004"/>
                    </a:ext>
                  </a:extLst>
                </a:gridCol>
                <a:gridCol w="1187450">
                  <a:extLst>
                    <a:ext uri="{9D8B030D-6E8A-4147-A177-3AD203B41FA5}">
                      <a16:colId xmlns:a16="http://schemas.microsoft.com/office/drawing/2014/main" val="20005"/>
                    </a:ext>
                  </a:extLst>
                </a:gridCol>
              </a:tblGrid>
              <a:tr h="719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WrReg Mux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 Mux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Mem/ALU Mux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Branch Mux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Jump Mux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 or 0 (RegDst is 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15888"/>
            <a:ext cx="7643813" cy="1296987"/>
          </a:xfrm>
        </p:spPr>
        <p:txBody>
          <a:bodyPr>
            <a:normAutofit/>
          </a:bodyPr>
          <a:lstStyle/>
          <a:p>
            <a:r>
              <a:rPr lang="en-US" altLang="zh-CN" b="1" smtClean="0"/>
              <a:t>4.11.5  </a:t>
            </a:r>
            <a:r>
              <a:rPr lang="en-US" altLang="zh-CN" smtClean="0"/>
              <a:t>For the ALU and the two add units, what are their data input values?</a:t>
            </a:r>
          </a:p>
          <a:p>
            <a:r>
              <a:rPr lang="en-US" altLang="zh-CN" smtClean="0"/>
              <a:t>Solution:</a:t>
            </a:r>
          </a:p>
          <a:p>
            <a:endParaRPr lang="en-US" altLang="zh-CN" smtClean="0"/>
          </a:p>
        </p:txBody>
      </p:sp>
      <p:graphicFrame>
        <p:nvGraphicFramePr>
          <p:cNvPr id="40051" name="Group 115"/>
          <p:cNvGraphicFramePr>
            <a:graphicFrameLocks noGrp="1"/>
          </p:cNvGraphicFramePr>
          <p:nvPr/>
        </p:nvGraphicFramePr>
        <p:xfrm>
          <a:off x="801688" y="1484313"/>
          <a:ext cx="7010400" cy="1185228"/>
        </p:xfrm>
        <a:graphic>
          <a:graphicData uri="http://schemas.openxmlformats.org/drawingml/2006/table">
            <a:tbl>
              <a:tblPr/>
              <a:tblGrid>
                <a:gridCol w="311150">
                  <a:extLst>
                    <a:ext uri="{9D8B030D-6E8A-4147-A177-3AD203B41FA5}">
                      <a16:colId xmlns:a16="http://schemas.microsoft.com/office/drawing/2014/main" val="20000"/>
                    </a:ext>
                  </a:extLst>
                </a:gridCol>
                <a:gridCol w="2411412">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2630488">
                  <a:extLst>
                    <a:ext uri="{9D8B030D-6E8A-4147-A177-3AD203B41FA5}">
                      <a16:colId xmlns:a16="http://schemas.microsoft.com/office/drawing/2014/main" val="20003"/>
                    </a:ext>
                  </a:extLst>
                </a:gridCol>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ALU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Add (PC + 4)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Add (Branch)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 and 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and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+ 4 and 20 ×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−32 and −128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and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PC + 4 and 2090 ×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913"/>
            <a:ext cx="8218488" cy="1295400"/>
          </a:xfrm>
        </p:spPr>
        <p:txBody>
          <a:bodyPr>
            <a:normAutofit/>
          </a:bodyPr>
          <a:lstStyle/>
          <a:p>
            <a:pPr marL="0" indent="0">
              <a:buFont typeface="Wingdings" pitchFamily="2" charset="2"/>
              <a:buNone/>
            </a:pPr>
            <a:r>
              <a:rPr lang="fr-FR" altLang="zh-CN" smtClean="0"/>
              <a:t> </a:t>
            </a:r>
            <a:r>
              <a:rPr lang="fr-FR" altLang="zh-CN" b="1" smtClean="0"/>
              <a:t>4.11.6  </a:t>
            </a:r>
            <a:r>
              <a:rPr lang="fr-FR" altLang="zh-CN" smtClean="0"/>
              <a:t>What are the values of all inputs for the “Registers” unit? </a:t>
            </a:r>
          </a:p>
          <a:p>
            <a:pPr marL="0" indent="0"/>
            <a:r>
              <a:rPr lang="fr-FR" altLang="zh-CN" smtClean="0"/>
              <a:t>Solution:</a:t>
            </a:r>
            <a:endParaRPr lang="zh-CN" altLang="en-US" smtClean="0"/>
          </a:p>
        </p:txBody>
      </p:sp>
      <p:graphicFrame>
        <p:nvGraphicFramePr>
          <p:cNvPr id="41076" name="Group 116"/>
          <p:cNvGraphicFramePr>
            <a:graphicFrameLocks noGrp="1"/>
          </p:cNvGraphicFramePr>
          <p:nvPr/>
        </p:nvGraphicFramePr>
        <p:xfrm>
          <a:off x="179388" y="1557338"/>
          <a:ext cx="8767762" cy="1508126"/>
        </p:xfrm>
        <a:graphic>
          <a:graphicData uri="http://schemas.openxmlformats.org/drawingml/2006/table">
            <a:tbl>
              <a:tblPr/>
              <a:tblGrid>
                <a:gridCol w="31115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gridCol w="1792287">
                  <a:extLst>
                    <a:ext uri="{9D8B030D-6E8A-4147-A177-3AD203B41FA5}">
                      <a16:colId xmlns:a16="http://schemas.microsoft.com/office/drawing/2014/main" val="20003"/>
                    </a:ext>
                  </a:extLst>
                </a:gridCol>
                <a:gridCol w="1382713">
                  <a:extLst>
                    <a:ext uri="{9D8B030D-6E8A-4147-A177-3AD203B41FA5}">
                      <a16:colId xmlns:a16="http://schemas.microsoft.com/office/drawing/2014/main" val="20004"/>
                    </a:ext>
                  </a:extLst>
                </a:gridCol>
                <a:gridCol w="1243012">
                  <a:extLst>
                    <a:ext uri="{9D8B030D-6E8A-4147-A177-3AD203B41FA5}">
                      <a16:colId xmlns:a16="http://schemas.microsoft.com/office/drawing/2014/main" val="20005"/>
                    </a:ext>
                  </a:extLst>
                </a:gridCol>
              </a:tblGrid>
              <a:tr h="719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Read Register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Read Register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 Register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Write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RegWrite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X (2 or 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490537"/>
          </a:xfrm>
        </p:spPr>
        <p:txBody>
          <a:bodyPr wrap="square" lIns="91440" tIns="45720" rIns="91440" bIns="45720" numCol="1" anchorCtr="0" compatLnSpc="1">
            <a:prstTxWarp prst="textNoShape">
              <a:avLst/>
            </a:prstTxWarp>
            <a:normAutofit fontScale="90000"/>
          </a:bodyPr>
          <a:lstStyle/>
          <a:p>
            <a:r>
              <a:rPr lang="en-US" altLang="zh-CN" sz="2700" cap="none" smtClean="0"/>
              <a:t>EXERCISE 4.12</a:t>
            </a:r>
            <a:endParaRPr lang="zh-CN" altLang="en-US" sz="2700" cap="none" smtClean="0"/>
          </a:p>
        </p:txBody>
      </p:sp>
      <p:sp>
        <p:nvSpPr>
          <p:cNvPr id="45058" name="内容占位符 2"/>
          <p:cNvSpPr>
            <a:spLocks noGrp="1"/>
          </p:cNvSpPr>
          <p:nvPr>
            <p:ph sz="quarter" idx="1"/>
          </p:nvPr>
        </p:nvSpPr>
        <p:spPr>
          <a:xfrm>
            <a:off x="457200" y="836613"/>
            <a:ext cx="7467600" cy="5637212"/>
          </a:xfrm>
        </p:spPr>
        <p:txBody>
          <a:bodyPr/>
          <a:lstStyle/>
          <a:p>
            <a:r>
              <a:rPr lang="en-US" altLang="zh-CN" smtClean="0"/>
              <a:t>In this exercise, we examine how pipelining affects the clock cycle time of the processor. Problems in this exercise assume that individual stages of the datapath have the following latencies:</a:t>
            </a:r>
          </a:p>
        </p:txBody>
      </p:sp>
      <p:graphicFrame>
        <p:nvGraphicFramePr>
          <p:cNvPr id="45091" name="Group 35"/>
          <p:cNvGraphicFramePr>
            <a:graphicFrameLocks noGrp="1"/>
          </p:cNvGraphicFramePr>
          <p:nvPr/>
        </p:nvGraphicFramePr>
        <p:xfrm>
          <a:off x="561975" y="2492375"/>
          <a:ext cx="7826375" cy="1108710"/>
        </p:xfrm>
        <a:graphic>
          <a:graphicData uri="http://schemas.openxmlformats.org/drawingml/2006/table">
            <a:tbl>
              <a:tblPr/>
              <a:tblGrid>
                <a:gridCol w="373063">
                  <a:extLst>
                    <a:ext uri="{9D8B030D-6E8A-4147-A177-3AD203B41FA5}">
                      <a16:colId xmlns:a16="http://schemas.microsoft.com/office/drawing/2014/main" val="20000"/>
                    </a:ext>
                  </a:extLst>
                </a:gridCol>
                <a:gridCol w="1303337">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347788">
                  <a:extLst>
                    <a:ext uri="{9D8B030D-6E8A-4147-A177-3AD203B41FA5}">
                      <a16:colId xmlns:a16="http://schemas.microsoft.com/office/drawing/2014/main" val="20003"/>
                    </a:ext>
                  </a:extLst>
                </a:gridCol>
                <a:gridCol w="1843087">
                  <a:extLst>
                    <a:ext uri="{9D8B030D-6E8A-4147-A177-3AD203B41FA5}">
                      <a16:colId xmlns:a16="http://schemas.microsoft.com/office/drawing/2014/main" val="20004"/>
                    </a:ext>
                  </a:extLst>
                </a:gridCol>
                <a:gridCol w="1536700">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IF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MEM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WB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350ps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300ps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170ps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220ps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210ps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350"/>
            <a:ext cx="7467600" cy="1296988"/>
          </a:xfrm>
        </p:spPr>
        <p:txBody>
          <a:bodyPr>
            <a:normAutofit fontScale="85000" lnSpcReduction="20000"/>
          </a:bodyPr>
          <a:lstStyle/>
          <a:p>
            <a:r>
              <a:rPr lang="en-US" altLang="zh-CN" b="1" smtClean="0"/>
              <a:t>4.12.1  </a:t>
            </a:r>
            <a:r>
              <a:rPr lang="en-US" altLang="zh-CN" smtClean="0"/>
              <a:t>What is the clock cycle time in a pipelined and non-pipelined processor?</a:t>
            </a:r>
          </a:p>
          <a:p>
            <a:r>
              <a:rPr lang="en-US" altLang="zh-CN" smtClean="0"/>
              <a:t>Solution:</a:t>
            </a:r>
          </a:p>
          <a:p>
            <a:pPr>
              <a:buFont typeface="Wingdings" pitchFamily="2" charset="2"/>
              <a:buNone/>
            </a:pPr>
            <a:r>
              <a:rPr lang="en-US" altLang="zh-CN" smtClean="0"/>
              <a:t>   </a:t>
            </a:r>
            <a:endParaRPr lang="zh-CN" altLang="en-US" smtClean="0"/>
          </a:p>
        </p:txBody>
      </p:sp>
      <p:graphicFrame>
        <p:nvGraphicFramePr>
          <p:cNvPr id="46119" name="Group 39"/>
          <p:cNvGraphicFramePr>
            <a:graphicFrameLocks noGrp="1"/>
          </p:cNvGraphicFramePr>
          <p:nvPr>
            <p:extLst>
              <p:ext uri="{D42A27DB-BD31-4B8C-83A1-F6EECF244321}">
                <p14:modId xmlns:p14="http://schemas.microsoft.com/office/powerpoint/2010/main" val="1772011199"/>
              </p:ext>
            </p:extLst>
          </p:nvPr>
        </p:nvGraphicFramePr>
        <p:xfrm>
          <a:off x="850900" y="1628775"/>
          <a:ext cx="7034213" cy="1158875"/>
        </p:xfrm>
        <a:graphic>
          <a:graphicData uri="http://schemas.openxmlformats.org/drawingml/2006/table">
            <a:tbl>
              <a:tblPr/>
              <a:tblGrid>
                <a:gridCol w="846138">
                  <a:extLst>
                    <a:ext uri="{9D8B030D-6E8A-4147-A177-3AD203B41FA5}">
                      <a16:colId xmlns:a16="http://schemas.microsoft.com/office/drawing/2014/main" val="20000"/>
                    </a:ext>
                  </a:extLst>
                </a:gridCol>
                <a:gridCol w="2959100">
                  <a:extLst>
                    <a:ext uri="{9D8B030D-6E8A-4147-A177-3AD203B41FA5}">
                      <a16:colId xmlns:a16="http://schemas.microsoft.com/office/drawing/2014/main" val="20001"/>
                    </a:ext>
                  </a:extLst>
                </a:gridCol>
                <a:gridCol w="3228975">
                  <a:extLst>
                    <a:ext uri="{9D8B030D-6E8A-4147-A177-3AD203B41FA5}">
                      <a16:colId xmlns:a16="http://schemas.microsoft.com/office/drawing/2014/main" val="20002"/>
                    </a:ext>
                  </a:extLst>
                </a:gridCol>
              </a:tblGrid>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Pipelined</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Single-Cycle</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350ps</a:t>
                      </a:r>
                      <a:endParaRPr kumimoji="0" lang="zh-CN" altLang="en-US" sz="1800" b="0" i="0" u="none" strike="noStrike" cap="none" normalizeH="0" baseline="0" dirty="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1250ps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1100ps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950ps</a:t>
                      </a:r>
                      <a:endParaRPr kumimoji="0" lang="zh-CN" altLang="en-US" sz="1800" b="0" i="0" u="none" strike="noStrike" cap="none" normalizeH="0" baseline="0" dirty="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350"/>
            <a:ext cx="7786688" cy="6213475"/>
          </a:xfrm>
        </p:spPr>
        <p:txBody>
          <a:bodyPr>
            <a:normAutofit/>
          </a:bodyPr>
          <a:lstStyle/>
          <a:p>
            <a:r>
              <a:rPr lang="en-US" altLang="zh-CN" b="1" smtClean="0"/>
              <a:t>4.12.2  </a:t>
            </a:r>
            <a:r>
              <a:rPr lang="en-US" altLang="zh-CN" smtClean="0"/>
              <a:t>What is the total latency of an LW instruction in a pipelined and non-pipelined processor?</a:t>
            </a:r>
          </a:p>
          <a:p>
            <a:r>
              <a:rPr lang="en-US" altLang="zh-CN" smtClean="0"/>
              <a:t>Solution:</a:t>
            </a:r>
          </a:p>
          <a:p>
            <a:pPr>
              <a:buFont typeface="Wingdings" pitchFamily="2" charset="2"/>
              <a:buNone/>
            </a:pPr>
            <a:r>
              <a:rPr lang="en-US" altLang="zh-CN" smtClean="0"/>
              <a:t>   </a:t>
            </a:r>
            <a:endParaRPr lang="zh-CN" altLang="en-US" smtClean="0"/>
          </a:p>
        </p:txBody>
      </p:sp>
      <p:graphicFrame>
        <p:nvGraphicFramePr>
          <p:cNvPr id="47157" name="Group 53"/>
          <p:cNvGraphicFramePr>
            <a:graphicFrameLocks noGrp="1"/>
          </p:cNvGraphicFramePr>
          <p:nvPr/>
        </p:nvGraphicFramePr>
        <p:xfrm>
          <a:off x="850900" y="1628775"/>
          <a:ext cx="7034213" cy="1194435"/>
        </p:xfrm>
        <a:graphic>
          <a:graphicData uri="http://schemas.openxmlformats.org/drawingml/2006/table">
            <a:tbl>
              <a:tblPr/>
              <a:tblGrid>
                <a:gridCol w="846138">
                  <a:extLst>
                    <a:ext uri="{9D8B030D-6E8A-4147-A177-3AD203B41FA5}">
                      <a16:colId xmlns:a16="http://schemas.microsoft.com/office/drawing/2014/main" val="20000"/>
                    </a:ext>
                  </a:extLst>
                </a:gridCol>
                <a:gridCol w="2959100">
                  <a:extLst>
                    <a:ext uri="{9D8B030D-6E8A-4147-A177-3AD203B41FA5}">
                      <a16:colId xmlns:a16="http://schemas.microsoft.com/office/drawing/2014/main" val="20001"/>
                    </a:ext>
                  </a:extLst>
                </a:gridCol>
                <a:gridCol w="3228975">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Pipelined</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Single-Cycle</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1750ps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1250ps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1100ps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950ps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50825" y="168275"/>
            <a:ext cx="7467600" cy="2397125"/>
          </a:xfrm>
        </p:spPr>
        <p:txBody>
          <a:bodyPr>
            <a:normAutofit/>
          </a:bodyPr>
          <a:lstStyle/>
          <a:p>
            <a:r>
              <a:rPr lang="en-US" altLang="zh-CN" b="1" dirty="0" smtClean="0"/>
              <a:t>4.12.3  </a:t>
            </a:r>
            <a:r>
              <a:rPr lang="en-US" altLang="zh-CN" dirty="0" smtClean="0"/>
              <a:t>If we can split one stage of the pipelined </a:t>
            </a:r>
            <a:r>
              <a:rPr lang="en-US" altLang="zh-CN" dirty="0" err="1" smtClean="0"/>
              <a:t>datapath</a:t>
            </a:r>
            <a:r>
              <a:rPr lang="en-US" altLang="zh-CN" dirty="0" smtClean="0"/>
              <a:t> into two new stages, each with half the latency of the original stage, which stage would you split and what is the new clock cycle time of the processor?</a:t>
            </a:r>
          </a:p>
          <a:p>
            <a:r>
              <a:rPr lang="en-US" altLang="zh-CN" dirty="0" smtClean="0"/>
              <a:t>Solution:</a:t>
            </a:r>
            <a:endParaRPr lang="zh-CN" altLang="en-US" dirty="0" smtClean="0"/>
          </a:p>
        </p:txBody>
      </p:sp>
      <p:graphicFrame>
        <p:nvGraphicFramePr>
          <p:cNvPr id="48173" name="Group 45"/>
          <p:cNvGraphicFramePr>
            <a:graphicFrameLocks noGrp="1"/>
          </p:cNvGraphicFramePr>
          <p:nvPr/>
        </p:nvGraphicFramePr>
        <p:xfrm>
          <a:off x="1116013" y="2674938"/>
          <a:ext cx="5688012" cy="1139190"/>
        </p:xfrm>
        <a:graphic>
          <a:graphicData uri="http://schemas.openxmlformats.org/drawingml/2006/table">
            <a:tbl>
              <a:tblPr/>
              <a:tblGrid>
                <a:gridCol w="373062">
                  <a:extLst>
                    <a:ext uri="{9D8B030D-6E8A-4147-A177-3AD203B41FA5}">
                      <a16:colId xmlns:a16="http://schemas.microsoft.com/office/drawing/2014/main" val="20000"/>
                    </a:ext>
                  </a:extLst>
                </a:gridCol>
                <a:gridCol w="2290763">
                  <a:extLst>
                    <a:ext uri="{9D8B030D-6E8A-4147-A177-3AD203B41FA5}">
                      <a16:colId xmlns:a16="http://schemas.microsoft.com/office/drawing/2014/main" val="20001"/>
                    </a:ext>
                  </a:extLst>
                </a:gridCol>
                <a:gridCol w="3024187">
                  <a:extLst>
                    <a:ext uri="{9D8B030D-6E8A-4147-A177-3AD203B41FA5}">
                      <a16:colId xmlns:a16="http://schemas.microsoft.com/office/drawing/2014/main" val="20002"/>
                    </a:ext>
                  </a:extLst>
                </a:gridCol>
              </a:tblGrid>
              <a:tr h="358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Stage to Split</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New Clock Cycle Time</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ID</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300ps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EX</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210ps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sz="quarter" idx="1"/>
          </p:nvPr>
        </p:nvSpPr>
        <p:spPr>
          <a:xfrm>
            <a:off x="457200" y="260350"/>
            <a:ext cx="7467600" cy="1223963"/>
          </a:xfrm>
        </p:spPr>
        <p:txBody>
          <a:bodyPr/>
          <a:lstStyle/>
          <a:p>
            <a:r>
              <a:rPr lang="en-US" altLang="zh-CN" dirty="0" smtClean="0"/>
              <a:t>The remaining problems in this exercise assume that instructions executed by the processor are broken down as follows:</a:t>
            </a:r>
            <a:endParaRPr lang="zh-CN" altLang="en-US" dirty="0" smtClean="0"/>
          </a:p>
        </p:txBody>
      </p:sp>
      <p:graphicFrame>
        <p:nvGraphicFramePr>
          <p:cNvPr id="49232" name="Group 80"/>
          <p:cNvGraphicFramePr>
            <a:graphicFrameLocks noGrp="1"/>
          </p:cNvGraphicFramePr>
          <p:nvPr/>
        </p:nvGraphicFramePr>
        <p:xfrm>
          <a:off x="706438" y="1606550"/>
          <a:ext cx="7105650" cy="1102995"/>
        </p:xfrm>
        <a:graphic>
          <a:graphicData uri="http://schemas.openxmlformats.org/drawingml/2006/table">
            <a:tbl>
              <a:tblPr/>
              <a:tblGrid>
                <a:gridCol w="420687">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606550">
                  <a:extLst>
                    <a:ext uri="{9D8B030D-6E8A-4147-A177-3AD203B41FA5}">
                      <a16:colId xmlns:a16="http://schemas.microsoft.com/office/drawing/2014/main" val="20002"/>
                    </a:ext>
                  </a:extLst>
                </a:gridCol>
                <a:gridCol w="1522413">
                  <a:extLst>
                    <a:ext uri="{9D8B030D-6E8A-4147-A177-3AD203B41FA5}">
                      <a16:colId xmlns:a16="http://schemas.microsoft.com/office/drawing/2014/main" val="20003"/>
                    </a:ext>
                  </a:extLst>
                </a:gridCol>
                <a:gridCol w="20828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ALU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BEQ</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LW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SW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entury Schoolbook"/>
                          <a:ea typeface="宋体" charset="-122"/>
                        </a:rPr>
                        <a:t>45%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entury Schoolbook"/>
                          <a:ea typeface="宋体" charset="-122"/>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entury Schoolbook"/>
                          <a:ea typeface="宋体" charset="-122"/>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entury Schoolbook"/>
                          <a:ea typeface="宋体" charset="-122"/>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55%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entury Schoolbook"/>
                          <a:ea typeface="宋体" charset="-122"/>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57200" y="404813"/>
            <a:ext cx="7467600" cy="1655762"/>
          </a:xfrm>
        </p:spPr>
        <p:txBody>
          <a:bodyPr>
            <a:normAutofit fontScale="92500"/>
          </a:bodyPr>
          <a:lstStyle/>
          <a:p>
            <a:r>
              <a:rPr lang="en-US" altLang="zh-CN" b="1" smtClean="0"/>
              <a:t>4.9.2 </a:t>
            </a:r>
            <a:r>
              <a:rPr lang="en-US" altLang="zh-CN" smtClean="0"/>
              <a:t>What is the register number supplied to the register file’s “read register 1” input? Is this register actually read? How about “read register 2”?</a:t>
            </a:r>
          </a:p>
          <a:p>
            <a:r>
              <a:rPr lang="en-US" altLang="zh-CN" smtClean="0"/>
              <a:t>Solution:</a:t>
            </a:r>
          </a:p>
          <a:p>
            <a:pPr>
              <a:buFont typeface="Wingdings" pitchFamily="2" charset="2"/>
              <a:buNone/>
            </a:pPr>
            <a:endParaRPr lang="en-US" altLang="zh-CN" smtClean="0"/>
          </a:p>
          <a:p>
            <a:endParaRPr lang="en-US" altLang="zh-CN" smtClean="0"/>
          </a:p>
          <a:p>
            <a:endParaRPr lang="en-US" altLang="zh-CN" smtClean="0"/>
          </a:p>
          <a:p>
            <a:endParaRPr lang="en-US" altLang="zh-CN" smtClean="0"/>
          </a:p>
        </p:txBody>
      </p:sp>
      <p:graphicFrame>
        <p:nvGraphicFramePr>
          <p:cNvPr id="62557" name="Group 93"/>
          <p:cNvGraphicFramePr>
            <a:graphicFrameLocks noGrp="1"/>
          </p:cNvGraphicFramePr>
          <p:nvPr>
            <p:extLst>
              <p:ext uri="{D42A27DB-BD31-4B8C-83A1-F6EECF244321}">
                <p14:modId xmlns:p14="http://schemas.microsoft.com/office/powerpoint/2010/main" val="3895507623"/>
              </p:ext>
            </p:extLst>
          </p:nvPr>
        </p:nvGraphicFramePr>
        <p:xfrm>
          <a:off x="394915" y="2060848"/>
          <a:ext cx="8137525" cy="1442403"/>
        </p:xfrm>
        <a:graphic>
          <a:graphicData uri="http://schemas.openxmlformats.org/drawingml/2006/table">
            <a:tbl>
              <a:tblPr/>
              <a:tblGrid>
                <a:gridCol w="31115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1893888">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gridCol w="1893887">
                  <a:extLst>
                    <a:ext uri="{9D8B030D-6E8A-4147-A177-3AD203B41FA5}">
                      <a16:colId xmlns:a16="http://schemas.microsoft.com/office/drawing/2014/main" val="20004"/>
                    </a:ext>
                  </a:extLst>
                </a:gridCol>
              </a:tblGrid>
              <a:tr h="215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Read Register 1</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Actually Read?</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Read Register 2</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Actually Read?</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16 (10000</a:t>
                      </a:r>
                      <a:r>
                        <a:rPr kumimoji="0" lang="en-US" altLang="zh-CN" sz="1800" b="0" i="0" u="none" strike="noStrike" cap="none" normalizeH="0" baseline="-25000" smtClean="0">
                          <a:ln>
                            <a:noFill/>
                          </a:ln>
                          <a:solidFill>
                            <a:schemeClr val="tx1"/>
                          </a:solidFill>
                          <a:effectLst/>
                          <a:latin typeface="Century Schoolbook"/>
                          <a:ea typeface="宋体" charset="-122"/>
                        </a:rPr>
                        <a:t>b</a:t>
                      </a:r>
                      <a:r>
                        <a:rPr kumimoji="0" lang="en-US" altLang="zh-CN" sz="1800" b="0" i="0" u="none" strike="noStrike" cap="none" normalizeH="0" baseline="0" smtClean="0">
                          <a:ln>
                            <a:noFill/>
                          </a:ln>
                          <a:solidFill>
                            <a:schemeClr val="tx1"/>
                          </a:solidFill>
                          <a:effectLst/>
                          <a:latin typeface="Century Schoolbook"/>
                          <a:ea typeface="宋体" charset="-122"/>
                        </a:rPr>
                        <a:t>)</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Yes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4 (00100</a:t>
                      </a:r>
                      <a:r>
                        <a:rPr kumimoji="0" lang="en-US" altLang="zh-CN" sz="1800" b="0" i="0" u="none" strike="noStrike" cap="none" normalizeH="0" baseline="-25000" smtClean="0">
                          <a:ln>
                            <a:noFill/>
                          </a:ln>
                          <a:solidFill>
                            <a:schemeClr val="tx1"/>
                          </a:solidFill>
                          <a:effectLst/>
                          <a:latin typeface="Century Schoolbook"/>
                          <a:ea typeface="宋体" charset="-122"/>
                        </a:rPr>
                        <a:t>b</a:t>
                      </a:r>
                      <a:r>
                        <a:rPr kumimoji="0" lang="en-US" altLang="zh-CN" sz="1800" b="0" i="0" u="none" strike="noStrike" cap="none" normalizeH="0" baseline="0" smtClean="0">
                          <a:ln>
                            <a:noFill/>
                          </a:ln>
                          <a:solidFill>
                            <a:schemeClr val="tx1"/>
                          </a:solidFill>
                          <a:effectLst/>
                          <a:latin typeface="Century Schoolbook"/>
                          <a:ea typeface="宋体" charset="-122"/>
                        </a:rPr>
                        <a:t>)</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Yes</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2 (00010</a:t>
                      </a:r>
                      <a:r>
                        <a:rPr kumimoji="0" lang="en-US" altLang="zh-CN" sz="1800" b="0" i="0" u="none" strike="noStrike" cap="none" normalizeH="0" baseline="-25000" smtClean="0">
                          <a:ln>
                            <a:noFill/>
                          </a:ln>
                          <a:solidFill>
                            <a:schemeClr val="tx1"/>
                          </a:solidFill>
                          <a:effectLst/>
                          <a:latin typeface="Century Schoolbook"/>
                          <a:ea typeface="宋体" charset="-122"/>
                        </a:rPr>
                        <a:t>b</a:t>
                      </a:r>
                      <a:r>
                        <a:rPr kumimoji="0" lang="en-US" altLang="zh-CN" sz="1800" b="0" i="0" u="none" strike="noStrike" cap="none" normalizeH="0" baseline="0" smtClean="0">
                          <a:ln>
                            <a:noFill/>
                          </a:ln>
                          <a:solidFill>
                            <a:schemeClr val="tx1"/>
                          </a:solidFill>
                          <a:effectLst/>
                          <a:latin typeface="Century Schoolbook"/>
                          <a:ea typeface="宋体" charset="-122"/>
                        </a:rPr>
                        <a:t>)</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Yes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3 (00011</a:t>
                      </a:r>
                      <a:r>
                        <a:rPr kumimoji="0" lang="en-US" altLang="zh-CN" sz="1800" b="0" i="0" u="none" strike="noStrike" cap="none" normalizeH="0" baseline="-25000" dirty="0" smtClean="0">
                          <a:ln>
                            <a:noFill/>
                          </a:ln>
                          <a:solidFill>
                            <a:schemeClr val="tx1"/>
                          </a:solidFill>
                          <a:effectLst/>
                          <a:latin typeface="Century Schoolbook"/>
                          <a:ea typeface="宋体" charset="-122"/>
                        </a:rPr>
                        <a:t>b</a:t>
                      </a:r>
                      <a:r>
                        <a:rPr kumimoji="0" lang="en-US" altLang="zh-CN" sz="1800" b="0" i="0" u="none" strike="noStrike" cap="none" normalizeH="0" baseline="0" dirty="0" smtClean="0">
                          <a:ln>
                            <a:noFill/>
                          </a:ln>
                          <a:solidFill>
                            <a:schemeClr val="tx1"/>
                          </a:solidFill>
                          <a:effectLst/>
                          <a:latin typeface="Century Schoolbook"/>
                          <a:ea typeface="宋体" charset="-122"/>
                        </a:rPr>
                        <a:t>)</a:t>
                      </a:r>
                      <a:endParaRPr kumimoji="0" lang="zh-CN" altLang="en-US" sz="1800" b="0" i="0" u="none" strike="noStrike" cap="none" normalizeH="0" baseline="0" dirty="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Yes</a:t>
                      </a:r>
                      <a:endParaRPr kumimoji="0" lang="zh-CN" altLang="en-US" sz="1800" b="0" i="0" u="none" strike="noStrike" cap="none" normalizeH="0" baseline="0" dirty="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95250"/>
            <a:ext cx="7570788" cy="6070600"/>
          </a:xfrm>
        </p:spPr>
        <p:txBody>
          <a:bodyPr>
            <a:normAutofit/>
          </a:bodyPr>
          <a:lstStyle/>
          <a:p>
            <a:r>
              <a:rPr lang="en-US" altLang="zh-CN" b="1" smtClean="0"/>
              <a:t>4.12.4  </a:t>
            </a:r>
            <a:r>
              <a:rPr lang="en-US" altLang="zh-CN" smtClean="0"/>
              <a:t>Assuming there are no stalls or hazards, what is the utilization of the data memory?</a:t>
            </a:r>
          </a:p>
          <a:p>
            <a:r>
              <a:rPr lang="en-US" altLang="zh-CN" smtClean="0"/>
              <a:t>Solution:</a:t>
            </a:r>
          </a:p>
          <a:p>
            <a:pPr>
              <a:buFont typeface="Wingdings" pitchFamily="2" charset="2"/>
              <a:buNone/>
            </a:pPr>
            <a:r>
              <a:rPr lang="en-US" altLang="zh-CN" sz="2200" smtClean="0"/>
              <a:t>   a.35%</a:t>
            </a:r>
          </a:p>
          <a:p>
            <a:pPr>
              <a:buFont typeface="Wingdings" pitchFamily="2" charset="2"/>
              <a:buNone/>
            </a:pPr>
            <a:r>
              <a:rPr lang="en-US" altLang="zh-CN" sz="2200" smtClean="0"/>
              <a:t>   b.30%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95250"/>
            <a:ext cx="7859713" cy="6213475"/>
          </a:xfrm>
        </p:spPr>
        <p:txBody>
          <a:bodyPr>
            <a:normAutofit/>
          </a:bodyPr>
          <a:lstStyle/>
          <a:p>
            <a:r>
              <a:rPr lang="en-US" altLang="zh-CN" b="1" smtClean="0"/>
              <a:t>4.12.5  </a:t>
            </a:r>
            <a:r>
              <a:rPr lang="en-US" altLang="zh-CN" smtClean="0"/>
              <a:t>Assuming there are no stalls or hazards, what is the utilization of the write-register port of the “Register” unit?</a:t>
            </a:r>
          </a:p>
          <a:p>
            <a:r>
              <a:rPr lang="en-US" altLang="zh-CN" smtClean="0"/>
              <a:t>Solution:</a:t>
            </a:r>
          </a:p>
          <a:p>
            <a:pPr>
              <a:buFont typeface="Wingdings" pitchFamily="2" charset="2"/>
              <a:buNone/>
            </a:pPr>
            <a:r>
              <a:rPr lang="en-US" altLang="zh-CN" smtClean="0"/>
              <a:t>    a.65%</a:t>
            </a:r>
          </a:p>
          <a:p>
            <a:pPr>
              <a:buFont typeface="Wingdings" pitchFamily="2" charset="2"/>
              <a:buNone/>
            </a:pPr>
            <a:r>
              <a:rPr lang="en-US" altLang="zh-CN" smtClean="0"/>
              <a:t>    b.70%</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44450"/>
            <a:ext cx="8435975" cy="6213475"/>
          </a:xfrm>
        </p:spPr>
        <p:txBody>
          <a:bodyPr>
            <a:normAutofit/>
          </a:bodyPr>
          <a:lstStyle/>
          <a:p>
            <a:r>
              <a:rPr lang="en-US" altLang="zh-CN" b="1" dirty="0" smtClean="0"/>
              <a:t>4.12.6  </a:t>
            </a:r>
            <a:r>
              <a:rPr lang="en-US" altLang="zh-CN" dirty="0" smtClean="0"/>
              <a:t>Instead of a single-cycle organization, we can use a multi-cycle organization where each instruction takes multiple cycles but one instruction finishes before another is fetched. In this organization, an instruction only goes through stages it actually needs (e.g., ST only takes 4 cycles because it does not need the WB stage). Compare clock cycle times and execution times with single-cycle, multi-cycle, and pipelined organization.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260350"/>
            <a:ext cx="8362950" cy="3673475"/>
          </a:xfrm>
        </p:spPr>
        <p:txBody>
          <a:bodyPr>
            <a:normAutofit/>
          </a:bodyPr>
          <a:lstStyle/>
          <a:p>
            <a:pPr>
              <a:lnSpc>
                <a:spcPct val="90000"/>
              </a:lnSpc>
              <a:buFont typeface="Wingdings" pitchFamily="2" charset="2"/>
              <a:buNone/>
            </a:pPr>
            <a:r>
              <a:rPr lang="en-US" altLang="zh-CN" dirty="0" smtClean="0"/>
              <a:t>Solution:</a:t>
            </a:r>
          </a:p>
          <a:p>
            <a:r>
              <a:rPr lang="en-US" altLang="zh-CN" dirty="0" smtClean="0"/>
              <a:t>   </a:t>
            </a:r>
            <a:r>
              <a:rPr lang="en-US" altLang="zh-CN" sz="2000" dirty="0" smtClean="0"/>
              <a:t>We already computed clock cycle times for pipelined and single-cycle organizations in 4.12.1, and the multi-cycle organization has the same clock cycle time as the pipelined organization. We will compute execution times relative to the pipelined organization. In single-cycle, every instruction takes one (long) clock cycle. In pipelined, a long-running program with no pipeline stalls completes one instruction in every cycle. Finally, a multi-cycle organization completes an LW in 5 cycles, an SW in 4 cycles (no WB), an ALU instruction in 4 cycles (no MEM), and a BEQ in 4 cycles (no WB). So we have the speedup of pipeline:</a:t>
            </a:r>
            <a:endParaRPr lang="zh-CN" altLang="en-US" sz="2000" dirty="0" smtClean="0"/>
          </a:p>
        </p:txBody>
      </p:sp>
      <p:graphicFrame>
        <p:nvGraphicFramePr>
          <p:cNvPr id="53301" name="Group 53"/>
          <p:cNvGraphicFramePr>
            <a:graphicFrameLocks noGrp="1"/>
          </p:cNvGraphicFramePr>
          <p:nvPr>
            <p:extLst>
              <p:ext uri="{D42A27DB-BD31-4B8C-83A1-F6EECF244321}">
                <p14:modId xmlns:p14="http://schemas.microsoft.com/office/powerpoint/2010/main" val="2717114217"/>
              </p:ext>
            </p:extLst>
          </p:nvPr>
        </p:nvGraphicFramePr>
        <p:xfrm>
          <a:off x="107950" y="3927475"/>
          <a:ext cx="8764588" cy="1457008"/>
        </p:xfrm>
        <a:graphic>
          <a:graphicData uri="http://schemas.openxmlformats.org/drawingml/2006/table">
            <a:tbl>
              <a:tblPr/>
              <a:tblGrid>
                <a:gridCol w="420688">
                  <a:extLst>
                    <a:ext uri="{9D8B030D-6E8A-4147-A177-3AD203B41FA5}">
                      <a16:colId xmlns:a16="http://schemas.microsoft.com/office/drawing/2014/main" val="20000"/>
                    </a:ext>
                  </a:extLst>
                </a:gridCol>
                <a:gridCol w="4095750">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tblGrid>
              <a:tr h="725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Multi-Cycle Execution Time Is X Times</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Pipelined Execution Time, where X is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Single-Cycle Execution Time Is X Times</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rPr>
                        <a:t>Pipelined Execution Time, Where X Is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0.20 × 5 + 0.80 × 4 = 4.20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1250ps/350ps = 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0.15 × 5 + 0.85 × 4 = 4.15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950ps/220ps = 4.32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7467600" cy="490537"/>
          </a:xfrm>
        </p:spPr>
        <p:txBody>
          <a:bodyPr wrap="square" lIns="91440" tIns="45720" rIns="91440" bIns="45720" numCol="1" anchorCtr="0" compatLnSpc="1">
            <a:prstTxWarp prst="textNoShape">
              <a:avLst/>
            </a:prstTxWarp>
            <a:normAutofit fontScale="90000"/>
          </a:bodyPr>
          <a:lstStyle/>
          <a:p>
            <a:r>
              <a:rPr lang="en-US" altLang="zh-CN" sz="2700" cap="none" smtClean="0"/>
              <a:t>EXERCISE 4.13</a:t>
            </a:r>
            <a:endParaRPr lang="zh-CN" altLang="en-US" sz="2700" cap="none" smtClean="0"/>
          </a:p>
        </p:txBody>
      </p:sp>
      <p:sp>
        <p:nvSpPr>
          <p:cNvPr id="82947" name="内容占位符 2"/>
          <p:cNvSpPr>
            <a:spLocks noGrp="1"/>
          </p:cNvSpPr>
          <p:nvPr>
            <p:ph sz="quarter" idx="4294967295"/>
          </p:nvPr>
        </p:nvSpPr>
        <p:spPr>
          <a:xfrm>
            <a:off x="457200" y="836613"/>
            <a:ext cx="7859713" cy="1512887"/>
          </a:xfrm>
        </p:spPr>
        <p:txBody>
          <a:bodyPr/>
          <a:lstStyle/>
          <a:p>
            <a:r>
              <a:rPr lang="en-US" altLang="zh-CN" smtClean="0"/>
              <a:t>In this exercise, we examine how data dependences affect execution in the basic 5-stage pipeline described in Section 4.5. Problems in this exercise refer to the following sequence of instructions:</a:t>
            </a:r>
          </a:p>
        </p:txBody>
      </p:sp>
      <p:graphicFrame>
        <p:nvGraphicFramePr>
          <p:cNvPr id="83001" name="Group 57"/>
          <p:cNvGraphicFramePr>
            <a:graphicFrameLocks noGrp="1"/>
          </p:cNvGraphicFramePr>
          <p:nvPr/>
        </p:nvGraphicFramePr>
        <p:xfrm>
          <a:off x="992188" y="2565400"/>
          <a:ext cx="4516437" cy="2194560"/>
        </p:xfrm>
        <a:graphic>
          <a:graphicData uri="http://schemas.openxmlformats.org/drawingml/2006/table">
            <a:tbl>
              <a:tblPr/>
              <a:tblGrid>
                <a:gridCol w="420687">
                  <a:extLst>
                    <a:ext uri="{9D8B030D-6E8A-4147-A177-3AD203B41FA5}">
                      <a16:colId xmlns:a16="http://schemas.microsoft.com/office/drawing/2014/main" val="20000"/>
                    </a:ext>
                  </a:extLst>
                </a:gridCol>
                <a:gridCol w="4095750">
                  <a:extLst>
                    <a:ext uri="{9D8B030D-6E8A-4147-A177-3AD203B41FA5}">
                      <a16:colId xmlns:a16="http://schemas.microsoft.com/office/drawing/2014/main" val="20001"/>
                    </a:ext>
                  </a:extLst>
                </a:gridCol>
              </a:tblGrid>
              <a:tr h="287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Instruction Sequence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SW R16, -100(R6)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LW R4, 8(R16)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ADD R5, R4, 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OR R1, R2, R3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OR R2, R1, R4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OR R1, R1, 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57200" y="260350"/>
            <a:ext cx="7467600" cy="865188"/>
          </a:xfrm>
        </p:spPr>
        <p:txBody>
          <a:bodyPr>
            <a:normAutofit fontScale="62500" lnSpcReduction="20000"/>
          </a:bodyPr>
          <a:lstStyle/>
          <a:p>
            <a:r>
              <a:rPr lang="en-US" altLang="zh-CN" b="1" smtClean="0"/>
              <a:t>4.13.1  </a:t>
            </a:r>
            <a:r>
              <a:rPr lang="en-US" altLang="zh-CN" smtClean="0"/>
              <a:t>Indicate dependences and their type.</a:t>
            </a:r>
          </a:p>
          <a:p>
            <a:r>
              <a:rPr lang="en-US" altLang="zh-CN" smtClean="0"/>
              <a:t>Solution:</a:t>
            </a:r>
          </a:p>
          <a:p>
            <a:pPr>
              <a:buFont typeface="Wingdings" pitchFamily="2" charset="2"/>
              <a:buNone/>
            </a:pPr>
            <a:r>
              <a:rPr lang="en-US" altLang="zh-CN" smtClean="0"/>
              <a:t>   </a:t>
            </a:r>
            <a:endParaRPr lang="zh-CN" altLang="en-US" smtClean="0"/>
          </a:p>
        </p:txBody>
      </p:sp>
      <p:graphicFrame>
        <p:nvGraphicFramePr>
          <p:cNvPr id="83993" name="Group 25"/>
          <p:cNvGraphicFramePr>
            <a:graphicFrameLocks noGrp="1"/>
          </p:cNvGraphicFramePr>
          <p:nvPr/>
        </p:nvGraphicFramePr>
        <p:xfrm>
          <a:off x="850900" y="1196975"/>
          <a:ext cx="7524750" cy="3230880"/>
        </p:xfrm>
        <a:graphic>
          <a:graphicData uri="http://schemas.openxmlformats.org/drawingml/2006/table">
            <a:tbl>
              <a:tblPr/>
              <a:tblGrid>
                <a:gridCol w="846138">
                  <a:extLst>
                    <a:ext uri="{9D8B030D-6E8A-4147-A177-3AD203B41FA5}">
                      <a16:colId xmlns:a16="http://schemas.microsoft.com/office/drawing/2014/main" val="20000"/>
                    </a:ext>
                  </a:extLst>
                </a:gridCol>
                <a:gridCol w="2959100">
                  <a:extLst>
                    <a:ext uri="{9D8B030D-6E8A-4147-A177-3AD203B41FA5}">
                      <a16:colId xmlns:a16="http://schemas.microsoft.com/office/drawing/2014/main" val="20001"/>
                    </a:ext>
                  </a:extLst>
                </a:gridCol>
                <a:gridCol w="3719512">
                  <a:extLst>
                    <a:ext uri="{9D8B030D-6E8A-4147-A177-3AD203B41FA5}">
                      <a16:colId xmlns:a16="http://schemas.microsoft.com/office/drawing/2014/main" val="20002"/>
                    </a:ext>
                  </a:extLst>
                </a:gridCol>
              </a:tblGrid>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Instruction Sequence</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Dependences</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I1: SW R16,–100(R6)</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I2: LW R4,8(R16)</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I3: ADD R5,R4,R4</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RAW on R4 from I2 to I3</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I1: OR R1,R2,R3</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I2: OR R2,R1,R4</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I3: OR R1,R1,R2</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RAW on R1 from I1 to I2 and I3</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RAW on R2 from I2 to I3</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WAR on R2 from I1 to I2</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WAR on R1 from I2 to I3</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WAW on R1 from I1 to I3</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57200" y="260350"/>
            <a:ext cx="7786688" cy="6213475"/>
          </a:xfrm>
        </p:spPr>
        <p:txBody>
          <a:bodyPr>
            <a:normAutofit/>
          </a:bodyPr>
          <a:lstStyle/>
          <a:p>
            <a:r>
              <a:rPr lang="en-US" altLang="zh-CN" b="1" dirty="0" smtClean="0"/>
              <a:t>4.13.2  </a:t>
            </a:r>
            <a:r>
              <a:rPr lang="en-US" altLang="zh-CN" dirty="0" smtClean="0"/>
              <a:t>Assume there is no forwarding in this pipelined processor. Indicate hazards and add NOP instructions to eliminate them</a:t>
            </a:r>
            <a:r>
              <a:rPr lang="en-US" altLang="zh-CN" b="1" dirty="0" smtClean="0"/>
              <a:t>.</a:t>
            </a:r>
            <a:endParaRPr lang="en-US" altLang="zh-CN" dirty="0" smtClean="0"/>
          </a:p>
          <a:p>
            <a:r>
              <a:rPr lang="en-US" altLang="zh-CN" dirty="0" smtClean="0"/>
              <a:t>Solution:</a:t>
            </a:r>
          </a:p>
          <a:p>
            <a:pPr>
              <a:buFont typeface="Wingdings" pitchFamily="2" charset="2"/>
              <a:buNone/>
            </a:pPr>
            <a:r>
              <a:rPr lang="en-US" altLang="zh-CN" sz="1800" dirty="0" smtClean="0"/>
              <a:t>        </a:t>
            </a:r>
            <a:r>
              <a:rPr lang="en-US" altLang="zh-CN" dirty="0" smtClean="0"/>
              <a:t>In the basic five-stage pipeline WAR and WAW dependences do not cause any hazards. Without forwarding, any RAW dependence between an instruction and the next two instructions (if register read happens in the second half of the clock cycle and the register write happens in the first half). The code that eliminates these hazards by inserting NOP instructions is:</a:t>
            </a: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04" name="Group 44"/>
          <p:cNvGraphicFramePr>
            <a:graphicFrameLocks noGrp="1"/>
          </p:cNvGraphicFramePr>
          <p:nvPr>
            <p:ph idx="4294967295"/>
          </p:nvPr>
        </p:nvGraphicFramePr>
        <p:xfrm>
          <a:off x="539750" y="571500"/>
          <a:ext cx="7572375" cy="5135880"/>
        </p:xfrm>
        <a:graphic>
          <a:graphicData uri="http://schemas.openxmlformats.org/drawingml/2006/table">
            <a:tbl>
              <a:tblPr/>
              <a:tblGrid>
                <a:gridCol w="311150">
                  <a:extLst>
                    <a:ext uri="{9D8B030D-6E8A-4147-A177-3AD203B41FA5}">
                      <a16:colId xmlns:a16="http://schemas.microsoft.com/office/drawing/2014/main" val="20000"/>
                    </a:ext>
                  </a:extLst>
                </a:gridCol>
                <a:gridCol w="2568575">
                  <a:extLst>
                    <a:ext uri="{9D8B030D-6E8A-4147-A177-3AD203B41FA5}">
                      <a16:colId xmlns:a16="http://schemas.microsoft.com/office/drawing/2014/main" val="20001"/>
                    </a:ext>
                  </a:extLst>
                </a:gridCol>
                <a:gridCol w="4692650">
                  <a:extLst>
                    <a:ext uri="{9D8B030D-6E8A-4147-A177-3AD203B41FA5}">
                      <a16:colId xmlns:a16="http://schemas.microsoft.com/office/drawing/2014/main" val="20002"/>
                    </a:ext>
                  </a:extLst>
                </a:gridCol>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Instruction Sequence</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670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SW R16,–100(R6)</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LW R4,8(R16)</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NOP</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NOP</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ADD R5,R4,R4</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Delay I3 to avoid RAW hazard on R4 from I2</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2422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OR R1,R2,R3</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NOP</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NOP</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OR R2,R1,R4</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NOP</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NOP</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OR R1,R1,R2</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Delay I2 to avoid RAW hazard on R1 from I1</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Delay I3 to avoid RAW hazard on R2 from I2</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250825" y="168275"/>
            <a:ext cx="8424863" cy="3621088"/>
          </a:xfrm>
        </p:spPr>
        <p:txBody>
          <a:bodyPr>
            <a:normAutofit/>
          </a:bodyPr>
          <a:lstStyle/>
          <a:p>
            <a:r>
              <a:rPr lang="en-US" altLang="zh-CN" b="1" dirty="0" smtClean="0"/>
              <a:t>4.13.3  </a:t>
            </a:r>
            <a:r>
              <a:rPr lang="en-US" altLang="zh-CN" dirty="0" smtClean="0"/>
              <a:t>Assume there is full forwarding. Indicate hazards and add NOP instructions to eliminate them.</a:t>
            </a:r>
          </a:p>
          <a:p>
            <a:r>
              <a:rPr lang="en-US" altLang="zh-CN" dirty="0" smtClean="0"/>
              <a:t>Solution:</a:t>
            </a:r>
          </a:p>
          <a:p>
            <a:pPr>
              <a:buFont typeface="Wingdings" pitchFamily="2" charset="2"/>
              <a:buNone/>
            </a:pPr>
            <a:r>
              <a:rPr lang="en-US" altLang="zh-CN" sz="1800" dirty="0" smtClean="0"/>
              <a:t>        </a:t>
            </a:r>
            <a:r>
              <a:rPr lang="en-US" altLang="zh-CN" dirty="0" smtClean="0"/>
              <a:t>With full forwarding, an ALU instruction can forward a value to the EX stage of the next instruction without a hazard. However, a load cannot forward to the EX stage of the next instruction (but can to the instruction after that). The code that eliminates these hazards by inserting NOP instructions is:</a:t>
            </a:r>
            <a:endParaRPr lang="zh-CN" altLang="en-US" dirty="0" smtClean="0"/>
          </a:p>
        </p:txBody>
      </p:sp>
      <p:graphicFrame>
        <p:nvGraphicFramePr>
          <p:cNvPr id="86063" name="Group 47"/>
          <p:cNvGraphicFramePr>
            <a:graphicFrameLocks noGrp="1"/>
          </p:cNvGraphicFramePr>
          <p:nvPr/>
        </p:nvGraphicFramePr>
        <p:xfrm>
          <a:off x="960438" y="3716338"/>
          <a:ext cx="7572375" cy="3459480"/>
        </p:xfrm>
        <a:graphic>
          <a:graphicData uri="http://schemas.openxmlformats.org/drawingml/2006/table">
            <a:tbl>
              <a:tblPr/>
              <a:tblGrid>
                <a:gridCol w="371475">
                  <a:extLst>
                    <a:ext uri="{9D8B030D-6E8A-4147-A177-3AD203B41FA5}">
                      <a16:colId xmlns:a16="http://schemas.microsoft.com/office/drawing/2014/main" val="20000"/>
                    </a:ext>
                  </a:extLst>
                </a:gridCol>
                <a:gridCol w="2508250">
                  <a:extLst>
                    <a:ext uri="{9D8B030D-6E8A-4147-A177-3AD203B41FA5}">
                      <a16:colId xmlns:a16="http://schemas.microsoft.com/office/drawing/2014/main" val="20001"/>
                    </a:ext>
                  </a:extLst>
                </a:gridCol>
                <a:gridCol w="4692650">
                  <a:extLst>
                    <a:ext uri="{9D8B030D-6E8A-4147-A177-3AD203B41FA5}">
                      <a16:colId xmlns:a16="http://schemas.microsoft.com/office/drawing/2014/main" val="20002"/>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Instruction Sequence</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01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SW R16,–100(R6)</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LW R4,8(R16)</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NOP</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ADD R5,R4,R4</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Delay I3 to avoid RAW hazard on R4 from I2</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Value for R4 is forwarded from I2 now</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OR R1,R2,R3</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OR R2,R1,R4</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OR R1,R1,R2</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 RAW hazard on R1 from I1 (forwarded)</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 RAW hazard on R2 from I2 (forwarded)</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75" name="Group 35"/>
          <p:cNvGraphicFramePr>
            <a:graphicFrameLocks noGrp="1"/>
          </p:cNvGraphicFramePr>
          <p:nvPr/>
        </p:nvGraphicFramePr>
        <p:xfrm>
          <a:off x="107950" y="981075"/>
          <a:ext cx="8859838" cy="1371600"/>
        </p:xfrm>
        <a:graphic>
          <a:graphicData uri="http://schemas.openxmlformats.org/drawingml/2006/table">
            <a:tbl>
              <a:tblPr/>
              <a:tblGrid>
                <a:gridCol w="420688">
                  <a:extLst>
                    <a:ext uri="{9D8B030D-6E8A-4147-A177-3AD203B41FA5}">
                      <a16:colId xmlns:a16="http://schemas.microsoft.com/office/drawing/2014/main" val="20000"/>
                    </a:ext>
                  </a:extLst>
                </a:gridCol>
                <a:gridCol w="2343150">
                  <a:extLst>
                    <a:ext uri="{9D8B030D-6E8A-4147-A177-3AD203B41FA5}">
                      <a16:colId xmlns:a16="http://schemas.microsoft.com/office/drawing/2014/main" val="20001"/>
                    </a:ext>
                  </a:extLst>
                </a:gridCol>
                <a:gridCol w="2457450">
                  <a:extLst>
                    <a:ext uri="{9D8B030D-6E8A-4147-A177-3AD203B41FA5}">
                      <a16:colId xmlns:a16="http://schemas.microsoft.com/office/drawing/2014/main" val="20002"/>
                    </a:ext>
                  </a:extLst>
                </a:gridCol>
                <a:gridCol w="3638550">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Without Forwarding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With Full Forwarding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With ALU-ALU Forwarding Only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300ps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290ps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180ps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240ps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210ps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57200" y="404813"/>
            <a:ext cx="7467600" cy="1655762"/>
          </a:xfrm>
        </p:spPr>
        <p:txBody>
          <a:bodyPr>
            <a:normAutofit/>
          </a:bodyPr>
          <a:lstStyle/>
          <a:p>
            <a:r>
              <a:rPr lang="en-US" altLang="zh-CN" b="1" smtClean="0"/>
              <a:t>4.9.3  </a:t>
            </a:r>
            <a:r>
              <a:rPr lang="en-US" altLang="zh-CN" smtClean="0"/>
              <a:t>What is the register number supplied to the register file’s “write register” input? Is this register actually written?</a:t>
            </a:r>
          </a:p>
          <a:p>
            <a:r>
              <a:rPr lang="en-US" altLang="zh-CN" smtClean="0"/>
              <a:t>Solution:</a:t>
            </a:r>
          </a:p>
        </p:txBody>
      </p:sp>
      <p:graphicFrame>
        <p:nvGraphicFramePr>
          <p:cNvPr id="63516" name="Group 28"/>
          <p:cNvGraphicFramePr>
            <a:graphicFrameLocks noGrp="1"/>
          </p:cNvGraphicFramePr>
          <p:nvPr/>
        </p:nvGraphicFramePr>
        <p:xfrm>
          <a:off x="681038" y="2133600"/>
          <a:ext cx="7356475" cy="1787208"/>
        </p:xfrm>
        <a:graphic>
          <a:graphicData uri="http://schemas.openxmlformats.org/drawingml/2006/table">
            <a:tbl>
              <a:tblPr/>
              <a:tblGrid>
                <a:gridCol w="311150">
                  <a:extLst>
                    <a:ext uri="{9D8B030D-6E8A-4147-A177-3AD203B41FA5}">
                      <a16:colId xmlns:a16="http://schemas.microsoft.com/office/drawing/2014/main" val="20000"/>
                    </a:ext>
                  </a:extLst>
                </a:gridCol>
                <a:gridCol w="3940175">
                  <a:extLst>
                    <a:ext uri="{9D8B030D-6E8A-4147-A177-3AD203B41FA5}">
                      <a16:colId xmlns:a16="http://schemas.microsoft.com/office/drawing/2014/main" val="20001"/>
                    </a:ext>
                  </a:extLst>
                </a:gridCol>
                <a:gridCol w="310515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entury Schoolbook"/>
                          <a:ea typeface="宋体" charset="-122"/>
                        </a:rPr>
                        <a:t>Read Register 1</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Century Schoolbook"/>
                          <a:ea typeface="宋体" charset="-122"/>
                        </a:rPr>
                        <a:t>Register Actually Written?</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5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Either 4 (00100</a:t>
                      </a:r>
                      <a:r>
                        <a:rPr kumimoji="0" lang="en-US" altLang="zh-CN" sz="1800" b="0" i="0" u="none" strike="noStrike" cap="none" normalizeH="0" baseline="-25000" smtClean="0">
                          <a:ln>
                            <a:noFill/>
                          </a:ln>
                          <a:solidFill>
                            <a:schemeClr val="tx1"/>
                          </a:solidFill>
                          <a:effectLst/>
                          <a:latin typeface="Century Schoolbook"/>
                          <a:ea typeface="宋体" charset="-122"/>
                        </a:rPr>
                        <a:t>b</a:t>
                      </a:r>
                      <a:r>
                        <a:rPr kumimoji="0" lang="en-US" altLang="zh-CN" sz="1800" b="0" i="0" u="none" strike="noStrike" cap="none" normalizeH="0" baseline="0" smtClean="0">
                          <a:ln>
                            <a:noFill/>
                          </a:ln>
                          <a:solidFill>
                            <a:schemeClr val="tx1"/>
                          </a:solidFill>
                          <a:effectLst/>
                          <a:latin typeface="Century Schoolbook"/>
                          <a:ea typeface="宋体" charset="-122"/>
                        </a:rPr>
                        <a:t>) or 0</a:t>
                      </a:r>
                    </a:p>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(don’t know because RegDst is X)</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No</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1 (00001</a:t>
                      </a:r>
                      <a:r>
                        <a:rPr kumimoji="0" lang="en-US" altLang="zh-CN" sz="1800" b="0" i="0" u="none" strike="noStrike" cap="none" normalizeH="0" baseline="-25000" smtClean="0">
                          <a:ln>
                            <a:noFill/>
                          </a:ln>
                          <a:solidFill>
                            <a:schemeClr val="tx1"/>
                          </a:solidFill>
                          <a:effectLst/>
                          <a:latin typeface="Century Schoolbook"/>
                          <a:ea typeface="宋体" charset="-122"/>
                        </a:rPr>
                        <a:t>b</a:t>
                      </a:r>
                      <a:r>
                        <a:rPr kumimoji="0" lang="en-US" altLang="zh-CN" sz="1800" b="0" i="0" u="none" strike="noStrike" cap="none" normalizeH="0" baseline="0" smtClean="0">
                          <a:ln>
                            <a:noFill/>
                          </a:ln>
                          <a:solidFill>
                            <a:schemeClr val="tx1"/>
                          </a:solidFill>
                          <a:effectLst/>
                          <a:latin typeface="Century Schoolbook"/>
                          <a:ea typeface="宋体" charset="-122"/>
                        </a:rPr>
                        <a:t>)</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Yes</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57200" y="95250"/>
            <a:ext cx="7859713" cy="3910013"/>
          </a:xfrm>
        </p:spPr>
        <p:txBody>
          <a:bodyPr>
            <a:normAutofit fontScale="92500" lnSpcReduction="10000"/>
          </a:bodyPr>
          <a:lstStyle/>
          <a:p>
            <a:r>
              <a:rPr lang="en-US" altLang="zh-CN" b="1" dirty="0" smtClean="0"/>
              <a:t>4.13.4  </a:t>
            </a:r>
            <a:r>
              <a:rPr lang="en-US" altLang="zh-CN" dirty="0" smtClean="0"/>
              <a:t>What is the total execution time of this instruction sequence without forwarding and with full forwarding? What is the speedup achieved by adding full forwarding to a pipeline that had no forwarding?</a:t>
            </a:r>
          </a:p>
          <a:p>
            <a:r>
              <a:rPr lang="en-US" altLang="zh-CN" dirty="0" smtClean="0"/>
              <a:t>Solution:</a:t>
            </a:r>
          </a:p>
          <a:p>
            <a:pPr>
              <a:buFont typeface="Wingdings" pitchFamily="2" charset="2"/>
              <a:buNone/>
            </a:pPr>
            <a:r>
              <a:rPr lang="en-US" altLang="zh-CN" sz="1800" dirty="0" smtClean="0"/>
              <a:t>    </a:t>
            </a:r>
            <a:r>
              <a:rPr lang="en-US" altLang="zh-CN" sz="2000" dirty="0" smtClean="0"/>
              <a:t>The total execution time is the clock cycle time times the number of cycles. Without any stalls, a three-instruction sequence executes in 7 cycles (5 to complete the first instruction, then one per instruction). The execution without forwarding must add a stall for every NOP we had in 4.13.2, and execution forwarding must add a stall cycle for every NOP we had in 4.13.3. Overall, we get:</a:t>
            </a:r>
          </a:p>
        </p:txBody>
      </p:sp>
      <p:graphicFrame>
        <p:nvGraphicFramePr>
          <p:cNvPr id="88108" name="Group 44"/>
          <p:cNvGraphicFramePr>
            <a:graphicFrameLocks noGrp="1"/>
          </p:cNvGraphicFramePr>
          <p:nvPr/>
        </p:nvGraphicFramePr>
        <p:xfrm>
          <a:off x="11113" y="4076700"/>
          <a:ext cx="9240837" cy="1645920"/>
        </p:xfrm>
        <a:graphic>
          <a:graphicData uri="http://schemas.openxmlformats.org/drawingml/2006/table">
            <a:tbl>
              <a:tblPr/>
              <a:tblGrid>
                <a:gridCol w="311150">
                  <a:extLst>
                    <a:ext uri="{9D8B030D-6E8A-4147-A177-3AD203B41FA5}">
                      <a16:colId xmlns:a16="http://schemas.microsoft.com/office/drawing/2014/main" val="20000"/>
                    </a:ext>
                  </a:extLst>
                </a:gridCol>
                <a:gridCol w="2859087">
                  <a:extLst>
                    <a:ext uri="{9D8B030D-6E8A-4147-A177-3AD203B41FA5}">
                      <a16:colId xmlns:a16="http://schemas.microsoft.com/office/drawing/2014/main" val="20001"/>
                    </a:ext>
                  </a:extLst>
                </a:gridCol>
                <a:gridCol w="2838450">
                  <a:extLst>
                    <a:ext uri="{9D8B030D-6E8A-4147-A177-3AD203B41FA5}">
                      <a16:colId xmlns:a16="http://schemas.microsoft.com/office/drawing/2014/main" val="20002"/>
                    </a:ext>
                  </a:extLst>
                </a:gridCol>
                <a:gridCol w="3232150">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No Forwarding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With Forwarding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Speedup Due to Forwarding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 + 2) × 250ps = 2250ps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 + 1) × 300ps = 2400ps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0.94 (really a slowdown)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 + 4) × 180ps = 1980ps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 × 240ps = 1680ps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57200" y="95250"/>
            <a:ext cx="7859713" cy="3189288"/>
          </a:xfrm>
        </p:spPr>
        <p:txBody>
          <a:bodyPr>
            <a:normAutofit fontScale="92500" lnSpcReduction="10000"/>
          </a:bodyPr>
          <a:lstStyle/>
          <a:p>
            <a:r>
              <a:rPr lang="en-US" altLang="zh-CN" b="1" dirty="0" smtClean="0"/>
              <a:t>4.13.5  </a:t>
            </a:r>
            <a:r>
              <a:rPr lang="en-US" altLang="zh-CN" dirty="0" smtClean="0"/>
              <a:t>Add NOP instructions to this code to eliminate hazards if there is ALU-ALU forwarding only (no forwarding from the MEM to the EX stage). (ALU</a:t>
            </a:r>
            <a:r>
              <a:rPr lang="zh-CN" altLang="en-US" dirty="0" smtClean="0"/>
              <a:t>转发会有</a:t>
            </a:r>
            <a:r>
              <a:rPr lang="en-US" altLang="zh-CN" dirty="0" smtClean="0"/>
              <a:t>2</a:t>
            </a:r>
            <a:r>
              <a:rPr lang="zh-CN" altLang="en-US" dirty="0" smtClean="0"/>
              <a:t>个时钟周期</a:t>
            </a:r>
            <a:r>
              <a:rPr lang="en-US" altLang="zh-CN" dirty="0" smtClean="0"/>
              <a:t>delay)</a:t>
            </a:r>
          </a:p>
          <a:p>
            <a:r>
              <a:rPr lang="en-US" altLang="zh-CN" dirty="0" smtClean="0"/>
              <a:t>Solution:</a:t>
            </a:r>
          </a:p>
          <a:p>
            <a:pPr>
              <a:buFont typeface="Wingdings" pitchFamily="2" charset="2"/>
              <a:buNone/>
            </a:pPr>
            <a:r>
              <a:rPr lang="en-US" altLang="zh-CN" sz="1800" dirty="0" smtClean="0"/>
              <a:t>    </a:t>
            </a:r>
            <a:r>
              <a:rPr lang="en-US" altLang="zh-CN" sz="2000" dirty="0" smtClean="0"/>
              <a:t>With ALU-ALU-only forwarding, an ALU instruction can forward to the next instruction, but not to the second-next instruction (because that would be forwarding from MEM to EX). A load cannot forward at all, because it determines the data value in MEM stage, when it is too late for ALU-ALU forwarding. We have:</a:t>
            </a:r>
          </a:p>
        </p:txBody>
      </p:sp>
      <p:graphicFrame>
        <p:nvGraphicFramePr>
          <p:cNvPr id="89115" name="Group 27"/>
          <p:cNvGraphicFramePr>
            <a:graphicFrameLocks noGrp="1"/>
          </p:cNvGraphicFramePr>
          <p:nvPr>
            <p:extLst>
              <p:ext uri="{D42A27DB-BD31-4B8C-83A1-F6EECF244321}">
                <p14:modId xmlns:p14="http://schemas.microsoft.com/office/powerpoint/2010/main" val="3859356541"/>
              </p:ext>
            </p:extLst>
          </p:nvPr>
        </p:nvGraphicFramePr>
        <p:xfrm>
          <a:off x="887413" y="3429000"/>
          <a:ext cx="7572375" cy="3535680"/>
        </p:xfrm>
        <a:graphic>
          <a:graphicData uri="http://schemas.openxmlformats.org/drawingml/2006/table">
            <a:tbl>
              <a:tblPr/>
              <a:tblGrid>
                <a:gridCol w="371475">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gridCol w="4679950">
                  <a:extLst>
                    <a:ext uri="{9D8B030D-6E8A-4147-A177-3AD203B41FA5}">
                      <a16:colId xmlns:a16="http://schemas.microsoft.com/office/drawing/2014/main" val="20002"/>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entury Schoolbook"/>
                          <a:ea typeface="宋体" charset="-122"/>
                        </a:rPr>
                        <a:t>Instruction Sequence</a:t>
                      </a: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6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SW R16,–100(R6)</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LW R4,8(R16</a:t>
                      </a:r>
                      <a:r>
                        <a:rPr kumimoji="0" lang="en-US" altLang="zh-CN" sz="1800" b="0" i="0" u="none" strike="noStrike" cap="none" normalizeH="0" baseline="0" dirty="0" smtClean="0">
                          <a:ln>
                            <a:noFill/>
                          </a:ln>
                          <a:solidFill>
                            <a:schemeClr val="tx1"/>
                          </a:solidFill>
                          <a:effectLst/>
                          <a:latin typeface="Century Schoolbook"/>
                          <a:ea typeface="宋体" charset="-122"/>
                        </a:rPr>
                        <a:t>)</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Stall</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stall</a:t>
                      </a:r>
                      <a:endParaRPr kumimoji="0" lang="en-US" altLang="zh-CN" sz="1800" b="0" i="0" u="none" strike="noStrike" cap="none" normalizeH="0" baseline="0" dirty="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ADD R5,R4,R4</a:t>
                      </a:r>
                      <a:endParaRPr kumimoji="0" lang="zh-CN" altLang="en-US" sz="1800" b="0" i="0" u="none" strike="noStrike" cap="none" normalizeH="0" baseline="0" dirty="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ALU-ALU forwarding of R4 from I2</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OR R1,R2,R3</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OR R2,R1,R4</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OR R1,R1,R2</a:t>
                      </a:r>
                      <a:endParaRPr kumimoji="0" lang="zh-CN" altLang="en-US" sz="1800" b="0" i="0" u="none" strike="noStrike" cap="none" normalizeH="0" baseline="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en-US" altLang="zh-CN" sz="1800" b="0" i="0" u="none" strike="noStrike" cap="none" normalizeH="0" baseline="0" dirty="0" smtClean="0">
                        <a:ln>
                          <a:noFill/>
                        </a:ln>
                        <a:solidFill>
                          <a:schemeClr val="tx1"/>
                        </a:solidFill>
                        <a:effectLst/>
                        <a:latin typeface="Century Schoolbook"/>
                        <a:ea typeface="宋体" charset="-122"/>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ALU-ALU forwarding of R1 from I1</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Century Schoolbook"/>
                          <a:ea typeface="宋体" charset="-122"/>
                        </a:rPr>
                        <a:t>ALU-ALU forwarding of R2 from I2</a:t>
                      </a:r>
                      <a:endParaRPr kumimoji="0" lang="zh-CN" altLang="en-US" sz="1800" b="0" i="0" u="none" strike="noStrike" cap="none" normalizeH="0" baseline="0" dirty="0" smtClean="0">
                        <a:ln>
                          <a:noFill/>
                        </a:ln>
                        <a:solidFill>
                          <a:schemeClr val="tx1"/>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57200" y="44450"/>
            <a:ext cx="8435975" cy="1655763"/>
          </a:xfrm>
        </p:spPr>
        <p:txBody>
          <a:bodyPr>
            <a:normAutofit/>
          </a:bodyPr>
          <a:lstStyle/>
          <a:p>
            <a:r>
              <a:rPr lang="en-US" altLang="zh-CN" b="1" dirty="0" smtClean="0"/>
              <a:t>4.13.6  </a:t>
            </a:r>
            <a:r>
              <a:rPr lang="en-US" altLang="zh-CN" dirty="0" smtClean="0"/>
              <a:t>What is the total execution time of this instruction sequence with only ALU-ALU forwarding? What is the speedup over a no-forwarding pipeline?</a:t>
            </a:r>
          </a:p>
          <a:p>
            <a:r>
              <a:rPr lang="en-US" altLang="zh-CN" dirty="0" smtClean="0"/>
              <a:t>Solution:</a:t>
            </a:r>
          </a:p>
          <a:p>
            <a:endParaRPr lang="en-US" altLang="zh-CN" dirty="0" smtClean="0"/>
          </a:p>
        </p:txBody>
      </p:sp>
      <p:graphicFrame>
        <p:nvGraphicFramePr>
          <p:cNvPr id="90171" name="Group 59"/>
          <p:cNvGraphicFramePr>
            <a:graphicFrameLocks noGrp="1"/>
          </p:cNvGraphicFramePr>
          <p:nvPr/>
        </p:nvGraphicFramePr>
        <p:xfrm>
          <a:off x="87313" y="1844675"/>
          <a:ext cx="8732837" cy="1996440"/>
        </p:xfrm>
        <a:graphic>
          <a:graphicData uri="http://schemas.openxmlformats.org/drawingml/2006/table">
            <a:tbl>
              <a:tblPr/>
              <a:tblGrid>
                <a:gridCol w="311150">
                  <a:extLst>
                    <a:ext uri="{9D8B030D-6E8A-4147-A177-3AD203B41FA5}">
                      <a16:colId xmlns:a16="http://schemas.microsoft.com/office/drawing/2014/main" val="20000"/>
                    </a:ext>
                  </a:extLst>
                </a:gridCol>
                <a:gridCol w="2838450">
                  <a:extLst>
                    <a:ext uri="{9D8B030D-6E8A-4147-A177-3AD203B41FA5}">
                      <a16:colId xmlns:a16="http://schemas.microsoft.com/office/drawing/2014/main" val="20001"/>
                    </a:ext>
                  </a:extLst>
                </a:gridCol>
                <a:gridCol w="2298700">
                  <a:extLst>
                    <a:ext uri="{9D8B030D-6E8A-4147-A177-3AD203B41FA5}">
                      <a16:colId xmlns:a16="http://schemas.microsoft.com/office/drawing/2014/main" val="20002"/>
                    </a:ext>
                  </a:extLst>
                </a:gridCol>
                <a:gridCol w="3284537">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Century Schoolbook"/>
                          <a:ea typeface="宋体" charset="-122"/>
                        </a:rPr>
                        <a:t>No Forwarding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With ALU-ALU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entury Schoolbook"/>
                          <a:ea typeface="宋体" charset="-122"/>
                        </a:rPr>
                        <a:t>Forwarding Only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rgbClr val="FFFFFF"/>
                          </a:solidFill>
                          <a:effectLst/>
                          <a:latin typeface="Century Schoolbook"/>
                          <a:ea typeface="宋体" charset="-122"/>
                        </a:rPr>
                        <a:t>Speedup with</a:t>
                      </a: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rgbClr val="FFFFFF"/>
                          </a:solidFill>
                          <a:effectLst/>
                          <a:latin typeface="Century Schoolbook"/>
                          <a:ea typeface="宋体" charset="-122"/>
                        </a:rPr>
                        <a:t>ALU-ALU Forwarding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 + 2) × 250ps = 2250ps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 × 290ps = 2030ps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endParaRPr kumimoji="0" lang="zh-CN" altLang="en-US" sz="1800" b="0" i="0" u="none" strike="noStrike" cap="none" normalizeH="0" baseline="0" smtClean="0">
                        <a:ln>
                          <a:noFill/>
                        </a:ln>
                        <a:solidFill>
                          <a:srgbClr val="000000"/>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 + 4) × 180ps = 1980ps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7 × 210ps = 1470ps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entury Schoolbook"/>
                          <a:ea typeface="宋体" charset="-122"/>
                        </a:rPr>
                        <a:t>1.35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88640"/>
            <a:ext cx="7715200" cy="6285312"/>
          </a:xfrm>
        </p:spPr>
        <p:txBody>
          <a:bodyPr/>
          <a:lstStyle/>
          <a:p>
            <a:r>
              <a:rPr lang="en-US" altLang="zh-CN" dirty="0" smtClean="0"/>
              <a:t>Exercise 4.16: The </a:t>
            </a:r>
            <a:r>
              <a:rPr lang="en-US" altLang="zh-CN" dirty="0"/>
              <a:t>first three problems in this exercise refer to the following MIPS instruction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8985756"/>
              </p:ext>
            </p:extLst>
          </p:nvPr>
        </p:nvGraphicFramePr>
        <p:xfrm>
          <a:off x="1524000" y="1397000"/>
          <a:ext cx="6096000" cy="1112520"/>
        </p:xfrm>
        <a:graphic>
          <a:graphicData uri="http://schemas.openxmlformats.org/drawingml/2006/table">
            <a:tbl>
              <a:tblPr firstRow="1" bandRow="1">
                <a:tableStyleId>{5C22544A-7EE6-4342-B048-85BDC9FD1C3A}</a:tableStyleId>
              </a:tblPr>
              <a:tblGrid>
                <a:gridCol w="599728">
                  <a:extLst>
                    <a:ext uri="{9D8B030D-6E8A-4147-A177-3AD203B41FA5}">
                      <a16:colId xmlns:a16="http://schemas.microsoft.com/office/drawing/2014/main" val="20000"/>
                    </a:ext>
                  </a:extLst>
                </a:gridCol>
                <a:gridCol w="5496272">
                  <a:extLst>
                    <a:ext uri="{9D8B030D-6E8A-4147-A177-3AD203B41FA5}">
                      <a16:colId xmlns:a16="http://schemas.microsoft.com/office/drawing/2014/main" val="20001"/>
                    </a:ext>
                  </a:extLst>
                </a:gridCol>
              </a:tblGrid>
              <a:tr h="370840">
                <a:tc gridSpan="2">
                  <a:txBody>
                    <a:bodyPr/>
                    <a:lstStyle/>
                    <a:p>
                      <a:r>
                        <a:rPr lang="en-US" altLang="zh-CN" dirty="0" smtClean="0"/>
                        <a:t>Instruction</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smtClean="0"/>
                        <a:t>a</a:t>
                      </a:r>
                      <a:endParaRPr lang="zh-CN" altLang="en-US" dirty="0"/>
                    </a:p>
                  </a:txBody>
                  <a:tcPr/>
                </a:tc>
                <a:tc>
                  <a:txBody>
                    <a:bodyPr/>
                    <a:lstStyle/>
                    <a:p>
                      <a:r>
                        <a:rPr lang="en-US" altLang="zh-CN" dirty="0" smtClean="0"/>
                        <a:t>SW R16, -100 (R6)</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smtClean="0"/>
                        <a:t>b</a:t>
                      </a:r>
                      <a:endParaRPr lang="zh-CN" altLang="en-US" dirty="0"/>
                    </a:p>
                  </a:txBody>
                  <a:tcPr/>
                </a:tc>
                <a:tc>
                  <a:txBody>
                    <a:bodyPr/>
                    <a:lstStyle/>
                    <a:p>
                      <a:r>
                        <a:rPr lang="en-US" altLang="zh-CN" dirty="0" smtClean="0"/>
                        <a:t>OR R2, R1, R0</a:t>
                      </a:r>
                      <a:endParaRPr lang="zh-CN"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043734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467600" cy="6141296"/>
          </a:xfrm>
        </p:spPr>
        <p:txBody>
          <a:bodyPr/>
          <a:lstStyle/>
          <a:p>
            <a:r>
              <a:rPr lang="en-US" altLang="zh-CN" dirty="0"/>
              <a:t>Q: 4.16.1 As this instruction executes, what is kept in each register located between two pipeline stages</a:t>
            </a:r>
            <a:r>
              <a:rPr lang="en-US" altLang="zh-CN" dirty="0" smtClean="0"/>
              <a:t>?</a:t>
            </a:r>
          </a:p>
          <a:p>
            <a:endParaRPr lang="en-US" altLang="zh-CN" dirty="0"/>
          </a:p>
          <a:p>
            <a:r>
              <a:rPr lang="en-US" altLang="zh-CN" dirty="0" smtClean="0"/>
              <a:t>Answer:</a:t>
            </a:r>
          </a:p>
          <a:p>
            <a:pPr marL="576232" lvl="1" indent="-209519"/>
            <a:r>
              <a:rPr lang="en-US" altLang="zh-CN" dirty="0" smtClean="0"/>
              <a:t>PC </a:t>
            </a:r>
            <a:r>
              <a:rPr lang="en-US" altLang="zh-CN" dirty="0"/>
              <a:t>– 32 bits</a:t>
            </a:r>
          </a:p>
          <a:p>
            <a:pPr marL="576232" lvl="1" indent="-209519"/>
            <a:r>
              <a:rPr lang="en-US" altLang="zh-CN" dirty="0"/>
              <a:t>IF/ID – 64 bits   (PC+4, instruction)</a:t>
            </a:r>
          </a:p>
          <a:p>
            <a:pPr marL="576232" lvl="1" indent="-209519"/>
            <a:r>
              <a:rPr lang="en-US" altLang="zh-CN" dirty="0"/>
              <a:t>ID/EX – 9 + 32x4 + 10 = 147 (control signals+PC+4 (32), IMM (32), RS(32), RT(32), RT (5), RD(5))</a:t>
            </a:r>
          </a:p>
          <a:p>
            <a:pPr marL="576232" lvl="1" indent="-209519"/>
            <a:r>
              <a:rPr lang="en-US" altLang="zh-CN" dirty="0"/>
              <a:t>EX/MEM – 5 + 1 + 32x3 + 5 = 107 (</a:t>
            </a:r>
            <a:r>
              <a:rPr lang="en-US" altLang="zh-CN" dirty="0" err="1"/>
              <a:t>Mem&amp;WB</a:t>
            </a:r>
            <a:r>
              <a:rPr lang="zh-CN" altLang="en-US" dirty="0"/>
              <a:t> </a:t>
            </a:r>
            <a:r>
              <a:rPr lang="en-US" altLang="zh-CN" dirty="0"/>
              <a:t>control </a:t>
            </a:r>
            <a:r>
              <a:rPr lang="en-US" altLang="zh-CN" dirty="0" err="1"/>
              <a:t>signals+zero+ALUout+Branch</a:t>
            </a:r>
            <a:r>
              <a:rPr lang="en-US" altLang="zh-CN" dirty="0"/>
              <a:t> </a:t>
            </a:r>
            <a:r>
              <a:rPr lang="en-US" altLang="zh-CN" dirty="0" err="1"/>
              <a:t>address+rt</a:t>
            </a:r>
            <a:r>
              <a:rPr lang="en-US" altLang="zh-CN" dirty="0"/>
              <a:t>+(</a:t>
            </a:r>
            <a:r>
              <a:rPr lang="en-US" altLang="zh-CN" dirty="0" err="1"/>
              <a:t>rt</a:t>
            </a:r>
            <a:r>
              <a:rPr lang="en-US" altLang="zh-CN" dirty="0"/>
              <a:t> or </a:t>
            </a:r>
            <a:r>
              <a:rPr lang="en-US" altLang="zh-CN" dirty="0" err="1"/>
              <a:t>rd’s</a:t>
            </a:r>
            <a:r>
              <a:rPr lang="en-US" altLang="zh-CN" dirty="0"/>
              <a:t> address))</a:t>
            </a:r>
          </a:p>
          <a:p>
            <a:pPr marL="576232" lvl="1" indent="-209519"/>
            <a:r>
              <a:rPr lang="en-US" altLang="zh-CN" dirty="0"/>
              <a:t>MEM/WB – 2 + 32x2 + 5 = 71 (</a:t>
            </a:r>
            <a:r>
              <a:rPr lang="en-US" altLang="zh-CN" dirty="0" smtClean="0"/>
              <a:t>WB </a:t>
            </a:r>
            <a:r>
              <a:rPr lang="en-US" altLang="zh-CN" dirty="0" err="1" smtClean="0"/>
              <a:t>address+MEM+ALUout</a:t>
            </a:r>
            <a:r>
              <a:rPr lang="en-US" altLang="zh-CN" dirty="0"/>
              <a:t>+(</a:t>
            </a:r>
            <a:r>
              <a:rPr lang="en-US" altLang="zh-CN" dirty="0" err="1"/>
              <a:t>rt</a:t>
            </a:r>
            <a:r>
              <a:rPr lang="en-US" altLang="zh-CN" dirty="0"/>
              <a:t> or </a:t>
            </a:r>
            <a:r>
              <a:rPr lang="en-US" altLang="zh-CN" dirty="0" err="1"/>
              <a:t>rd’s</a:t>
            </a:r>
            <a:r>
              <a:rPr lang="en-US" altLang="zh-CN" dirty="0"/>
              <a:t> address)))</a:t>
            </a:r>
          </a:p>
        </p:txBody>
      </p:sp>
    </p:spTree>
    <p:extLst>
      <p:ext uri="{BB962C8B-B14F-4D97-AF65-F5344CB8AC3E}">
        <p14:creationId xmlns:p14="http://schemas.microsoft.com/office/powerpoint/2010/main" val="14555116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47664" y="914400"/>
            <a:ext cx="7291536" cy="4602832"/>
            <a:chOff x="228600" y="914400"/>
            <a:chExt cx="8610600" cy="5257800"/>
          </a:xfrm>
        </p:grpSpPr>
        <p:sp>
          <p:nvSpPr>
            <p:cNvPr id="1256453" name="Line 5"/>
            <p:cNvSpPr>
              <a:spLocks noChangeShapeType="1"/>
            </p:cNvSpPr>
            <p:nvPr/>
          </p:nvSpPr>
          <p:spPr bwMode="auto">
            <a:xfrm>
              <a:off x="2743200" y="5334000"/>
              <a:ext cx="1752600" cy="0"/>
            </a:xfrm>
            <a:prstGeom prst="line">
              <a:avLst/>
            </a:prstGeom>
            <a:noFill/>
            <a:ln w="19050">
              <a:solidFill>
                <a:schemeClr val="tx1"/>
              </a:solidFill>
              <a:round/>
              <a:headEnd/>
              <a:tailEnd/>
            </a:ln>
            <a:effectLst/>
          </p:spPr>
          <p:txBody>
            <a:bodyPr/>
            <a:lstStyle/>
            <a:p>
              <a:endParaRPr lang="en-US" sz="1050"/>
            </a:p>
          </p:txBody>
        </p:sp>
        <p:sp>
          <p:nvSpPr>
            <p:cNvPr id="1256454" name="Line 6"/>
            <p:cNvSpPr>
              <a:spLocks noChangeShapeType="1"/>
            </p:cNvSpPr>
            <p:nvPr/>
          </p:nvSpPr>
          <p:spPr bwMode="auto">
            <a:xfrm>
              <a:off x="4648200" y="5334000"/>
              <a:ext cx="304800" cy="0"/>
            </a:xfrm>
            <a:prstGeom prst="line">
              <a:avLst/>
            </a:prstGeom>
            <a:noFill/>
            <a:ln w="19050">
              <a:solidFill>
                <a:schemeClr val="tx1"/>
              </a:solidFill>
              <a:round/>
              <a:headEnd/>
              <a:tailEnd/>
            </a:ln>
            <a:effectLst/>
          </p:spPr>
          <p:txBody>
            <a:bodyPr/>
            <a:lstStyle/>
            <a:p>
              <a:endParaRPr lang="en-US" sz="1050"/>
            </a:p>
          </p:txBody>
        </p:sp>
        <p:sp>
          <p:nvSpPr>
            <p:cNvPr id="1256455" name="Line 7"/>
            <p:cNvSpPr>
              <a:spLocks noChangeShapeType="1"/>
            </p:cNvSpPr>
            <p:nvPr/>
          </p:nvSpPr>
          <p:spPr bwMode="auto">
            <a:xfrm>
              <a:off x="6324600" y="5410200"/>
              <a:ext cx="1676400" cy="0"/>
            </a:xfrm>
            <a:prstGeom prst="line">
              <a:avLst/>
            </a:prstGeom>
            <a:noFill/>
            <a:ln w="19050">
              <a:solidFill>
                <a:schemeClr val="tx1"/>
              </a:solidFill>
              <a:round/>
              <a:headEnd/>
              <a:tailEnd/>
            </a:ln>
            <a:effectLst/>
          </p:spPr>
          <p:txBody>
            <a:bodyPr/>
            <a:lstStyle/>
            <a:p>
              <a:endParaRPr lang="en-US" sz="1050"/>
            </a:p>
          </p:txBody>
        </p:sp>
        <p:sp>
          <p:nvSpPr>
            <p:cNvPr id="1256456" name="Line 8"/>
            <p:cNvSpPr>
              <a:spLocks noChangeShapeType="1"/>
            </p:cNvSpPr>
            <p:nvPr/>
          </p:nvSpPr>
          <p:spPr bwMode="auto">
            <a:xfrm>
              <a:off x="2743200" y="4953000"/>
              <a:ext cx="0" cy="685800"/>
            </a:xfrm>
            <a:prstGeom prst="line">
              <a:avLst/>
            </a:prstGeom>
            <a:noFill/>
            <a:ln w="12700">
              <a:solidFill>
                <a:schemeClr val="tx1"/>
              </a:solidFill>
              <a:round/>
              <a:headEnd/>
              <a:tailEnd/>
            </a:ln>
            <a:effectLst/>
          </p:spPr>
          <p:txBody>
            <a:bodyPr/>
            <a:lstStyle/>
            <a:p>
              <a:endParaRPr lang="en-US" sz="1050"/>
            </a:p>
          </p:txBody>
        </p:sp>
        <p:sp>
          <p:nvSpPr>
            <p:cNvPr id="1256457" name="Line 9"/>
            <p:cNvSpPr>
              <a:spLocks noChangeShapeType="1"/>
            </p:cNvSpPr>
            <p:nvPr/>
          </p:nvSpPr>
          <p:spPr bwMode="auto">
            <a:xfrm>
              <a:off x="2667000" y="6019800"/>
              <a:ext cx="5638800" cy="0"/>
            </a:xfrm>
            <a:prstGeom prst="line">
              <a:avLst/>
            </a:prstGeom>
            <a:noFill/>
            <a:ln w="19050">
              <a:solidFill>
                <a:schemeClr val="tx1"/>
              </a:solidFill>
              <a:round/>
              <a:headEnd/>
              <a:tailEnd/>
            </a:ln>
            <a:effectLst/>
          </p:spPr>
          <p:txBody>
            <a:bodyPr/>
            <a:lstStyle/>
            <a:p>
              <a:endParaRPr lang="en-US" sz="1050"/>
            </a:p>
          </p:txBody>
        </p:sp>
        <p:sp>
          <p:nvSpPr>
            <p:cNvPr id="1256458" name="Line 10"/>
            <p:cNvSpPr>
              <a:spLocks noChangeShapeType="1"/>
            </p:cNvSpPr>
            <p:nvPr/>
          </p:nvSpPr>
          <p:spPr bwMode="auto">
            <a:xfrm>
              <a:off x="8153400" y="5410200"/>
              <a:ext cx="152400" cy="0"/>
            </a:xfrm>
            <a:prstGeom prst="line">
              <a:avLst/>
            </a:prstGeom>
            <a:noFill/>
            <a:ln w="19050">
              <a:solidFill>
                <a:schemeClr val="tx1"/>
              </a:solidFill>
              <a:round/>
              <a:headEnd/>
              <a:tailEnd/>
            </a:ln>
            <a:effectLst/>
          </p:spPr>
          <p:txBody>
            <a:bodyPr/>
            <a:lstStyle/>
            <a:p>
              <a:endParaRPr lang="en-US" sz="1050"/>
            </a:p>
          </p:txBody>
        </p:sp>
        <p:sp>
          <p:nvSpPr>
            <p:cNvPr id="1256459" name="Line 11"/>
            <p:cNvSpPr>
              <a:spLocks noChangeShapeType="1"/>
            </p:cNvSpPr>
            <p:nvPr/>
          </p:nvSpPr>
          <p:spPr bwMode="auto">
            <a:xfrm>
              <a:off x="8305800" y="5410200"/>
              <a:ext cx="0" cy="609600"/>
            </a:xfrm>
            <a:prstGeom prst="line">
              <a:avLst/>
            </a:prstGeom>
            <a:noFill/>
            <a:ln w="12700">
              <a:solidFill>
                <a:schemeClr val="tx1"/>
              </a:solidFill>
              <a:round/>
              <a:headEnd/>
              <a:tailEnd/>
            </a:ln>
            <a:effectLst/>
          </p:spPr>
          <p:txBody>
            <a:bodyPr/>
            <a:lstStyle/>
            <a:p>
              <a:endParaRPr lang="en-US" sz="1050"/>
            </a:p>
          </p:txBody>
        </p:sp>
        <p:sp>
          <p:nvSpPr>
            <p:cNvPr id="1256460" name="Line 12"/>
            <p:cNvSpPr>
              <a:spLocks noChangeShapeType="1"/>
            </p:cNvSpPr>
            <p:nvPr/>
          </p:nvSpPr>
          <p:spPr bwMode="auto">
            <a:xfrm flipV="1">
              <a:off x="2667000" y="3886200"/>
              <a:ext cx="0" cy="2133600"/>
            </a:xfrm>
            <a:prstGeom prst="line">
              <a:avLst/>
            </a:prstGeom>
            <a:noFill/>
            <a:ln w="12700">
              <a:solidFill>
                <a:schemeClr val="tx1"/>
              </a:solidFill>
              <a:round/>
              <a:headEnd/>
              <a:tailEnd/>
            </a:ln>
            <a:effectLst/>
          </p:spPr>
          <p:txBody>
            <a:bodyPr/>
            <a:lstStyle/>
            <a:p>
              <a:endParaRPr lang="en-US" sz="1050"/>
            </a:p>
          </p:txBody>
        </p:sp>
        <p:sp>
          <p:nvSpPr>
            <p:cNvPr id="1256461" name="Line 13"/>
            <p:cNvSpPr>
              <a:spLocks noChangeShapeType="1"/>
            </p:cNvSpPr>
            <p:nvPr/>
          </p:nvSpPr>
          <p:spPr bwMode="auto">
            <a:xfrm>
              <a:off x="2667000" y="3886200"/>
              <a:ext cx="381000" cy="0"/>
            </a:xfrm>
            <a:prstGeom prst="line">
              <a:avLst/>
            </a:prstGeom>
            <a:noFill/>
            <a:ln w="12700">
              <a:solidFill>
                <a:schemeClr val="tx1"/>
              </a:solidFill>
              <a:round/>
              <a:headEnd/>
              <a:tailEnd type="triangle" w="med" len="med"/>
            </a:ln>
            <a:effectLst/>
          </p:spPr>
          <p:txBody>
            <a:bodyPr/>
            <a:lstStyle/>
            <a:p>
              <a:endParaRPr lang="en-US" sz="1050"/>
            </a:p>
          </p:txBody>
        </p:sp>
        <p:grpSp>
          <p:nvGrpSpPr>
            <p:cNvPr id="2" name="Group 15"/>
            <p:cNvGrpSpPr>
              <a:grpSpLocks/>
            </p:cNvGrpSpPr>
            <p:nvPr/>
          </p:nvGrpSpPr>
          <p:grpSpPr bwMode="auto">
            <a:xfrm>
              <a:off x="1676400" y="1981200"/>
              <a:ext cx="381000" cy="914400"/>
              <a:chOff x="1392" y="2880"/>
              <a:chExt cx="288" cy="480"/>
            </a:xfrm>
          </p:grpSpPr>
          <p:sp>
            <p:nvSpPr>
              <p:cNvPr id="125646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1050"/>
              </a:p>
            </p:txBody>
          </p:sp>
          <p:sp>
            <p:nvSpPr>
              <p:cNvPr id="125646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1050"/>
              </a:p>
            </p:txBody>
          </p:sp>
          <p:sp>
            <p:nvSpPr>
              <p:cNvPr id="125646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1050"/>
              </a:p>
            </p:txBody>
          </p:sp>
          <p:sp>
            <p:nvSpPr>
              <p:cNvPr id="125646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1050"/>
              </a:p>
            </p:txBody>
          </p:sp>
          <p:sp>
            <p:nvSpPr>
              <p:cNvPr id="125646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1050"/>
              </a:p>
            </p:txBody>
          </p:sp>
          <p:sp>
            <p:nvSpPr>
              <p:cNvPr id="125646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1050"/>
              </a:p>
            </p:txBody>
          </p:sp>
          <p:sp>
            <p:nvSpPr>
              <p:cNvPr id="125647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1050"/>
              </a:p>
            </p:txBody>
          </p:sp>
        </p:grpSp>
        <p:sp>
          <p:nvSpPr>
            <p:cNvPr id="1256471" name="Rectangle 23"/>
            <p:cNvSpPr>
              <a:spLocks noChangeArrowheads="1"/>
            </p:cNvSpPr>
            <p:nvPr/>
          </p:nvSpPr>
          <p:spPr bwMode="auto">
            <a:xfrm>
              <a:off x="990600" y="2971800"/>
              <a:ext cx="1295400" cy="1447800"/>
            </a:xfrm>
            <a:prstGeom prst="rect">
              <a:avLst/>
            </a:prstGeom>
            <a:noFill/>
            <a:ln w="12700">
              <a:solidFill>
                <a:schemeClr val="tx1"/>
              </a:solidFill>
              <a:miter lim="800000"/>
              <a:headEnd/>
              <a:tailEnd/>
            </a:ln>
            <a:effectLst/>
          </p:spPr>
          <p:txBody>
            <a:bodyPr wrap="none" anchor="ctr"/>
            <a:lstStyle/>
            <a:p>
              <a:endParaRPr lang="en-US" sz="1050"/>
            </a:p>
          </p:txBody>
        </p:sp>
        <p:sp>
          <p:nvSpPr>
            <p:cNvPr id="1256472" name="Rectangle 24"/>
            <p:cNvSpPr>
              <a:spLocks noChangeArrowheads="1"/>
            </p:cNvSpPr>
            <p:nvPr/>
          </p:nvSpPr>
          <p:spPr bwMode="auto">
            <a:xfrm>
              <a:off x="533400" y="3352800"/>
              <a:ext cx="152400" cy="838200"/>
            </a:xfrm>
            <a:prstGeom prst="rect">
              <a:avLst/>
            </a:prstGeom>
            <a:noFill/>
            <a:ln w="12700">
              <a:solidFill>
                <a:schemeClr val="accent2"/>
              </a:solidFill>
              <a:miter lim="800000"/>
              <a:headEnd/>
              <a:tailEnd/>
            </a:ln>
            <a:effectLst/>
          </p:spPr>
          <p:txBody>
            <a:bodyPr wrap="none" anchor="ctr"/>
            <a:lstStyle/>
            <a:p>
              <a:endParaRPr lang="en-US" sz="1050"/>
            </a:p>
          </p:txBody>
        </p:sp>
        <p:sp>
          <p:nvSpPr>
            <p:cNvPr id="1256473" name="Line 25"/>
            <p:cNvSpPr>
              <a:spLocks noChangeShapeType="1"/>
            </p:cNvSpPr>
            <p:nvPr/>
          </p:nvSpPr>
          <p:spPr bwMode="auto">
            <a:xfrm>
              <a:off x="685800" y="3733800"/>
              <a:ext cx="304800" cy="0"/>
            </a:xfrm>
            <a:prstGeom prst="line">
              <a:avLst/>
            </a:prstGeom>
            <a:noFill/>
            <a:ln w="28575">
              <a:solidFill>
                <a:schemeClr val="tx1"/>
              </a:solidFill>
              <a:round/>
              <a:headEnd/>
              <a:tailEnd type="triangle" w="med" len="med"/>
            </a:ln>
            <a:effectLst/>
          </p:spPr>
          <p:txBody>
            <a:bodyPr/>
            <a:lstStyle/>
            <a:p>
              <a:endParaRPr lang="en-US" sz="1050"/>
            </a:p>
          </p:txBody>
        </p:sp>
        <p:sp>
          <p:nvSpPr>
            <p:cNvPr id="1256474" name="Line 26"/>
            <p:cNvSpPr>
              <a:spLocks noChangeShapeType="1"/>
            </p:cNvSpPr>
            <p:nvPr/>
          </p:nvSpPr>
          <p:spPr bwMode="auto">
            <a:xfrm>
              <a:off x="762000" y="2133600"/>
              <a:ext cx="914400" cy="0"/>
            </a:xfrm>
            <a:prstGeom prst="line">
              <a:avLst/>
            </a:prstGeom>
            <a:noFill/>
            <a:ln w="28575">
              <a:solidFill>
                <a:schemeClr val="tx1"/>
              </a:solidFill>
              <a:round/>
              <a:headEnd/>
              <a:tailEnd type="triangle" w="med" len="med"/>
            </a:ln>
            <a:effectLst/>
          </p:spPr>
          <p:txBody>
            <a:bodyPr/>
            <a:lstStyle/>
            <a:p>
              <a:endParaRPr lang="en-US" sz="1050"/>
            </a:p>
          </p:txBody>
        </p:sp>
        <p:sp>
          <p:nvSpPr>
            <p:cNvPr id="1256475" name="Line 27"/>
            <p:cNvSpPr>
              <a:spLocks noChangeShapeType="1"/>
            </p:cNvSpPr>
            <p:nvPr/>
          </p:nvSpPr>
          <p:spPr bwMode="auto">
            <a:xfrm>
              <a:off x="1295400" y="2743200"/>
              <a:ext cx="381000" cy="0"/>
            </a:xfrm>
            <a:prstGeom prst="line">
              <a:avLst/>
            </a:prstGeom>
            <a:noFill/>
            <a:ln w="28575">
              <a:solidFill>
                <a:schemeClr val="tx1"/>
              </a:solidFill>
              <a:round/>
              <a:headEnd/>
              <a:tailEnd type="triangle" w="med" len="med"/>
            </a:ln>
            <a:effectLst/>
          </p:spPr>
          <p:txBody>
            <a:bodyPr/>
            <a:lstStyle/>
            <a:p>
              <a:endParaRPr lang="en-US" sz="1050"/>
            </a:p>
          </p:txBody>
        </p:sp>
        <p:sp>
          <p:nvSpPr>
            <p:cNvPr id="1256476" name="Text Box 28"/>
            <p:cNvSpPr txBox="1">
              <a:spLocks noChangeArrowheads="1"/>
            </p:cNvSpPr>
            <p:nvPr/>
          </p:nvSpPr>
          <p:spPr bwMode="auto">
            <a:xfrm>
              <a:off x="857077" y="3505200"/>
              <a:ext cx="856011" cy="474622"/>
            </a:xfrm>
            <a:prstGeom prst="rect">
              <a:avLst/>
            </a:prstGeom>
            <a:noFill/>
            <a:ln w="12700">
              <a:noFill/>
              <a:miter lim="800000"/>
              <a:headEnd/>
              <a:tailEnd/>
            </a:ln>
            <a:effectLst/>
          </p:spPr>
          <p:txBody>
            <a:bodyPr wrap="none">
              <a:spAutoFit/>
            </a:bodyPr>
            <a:lstStyle/>
            <a:p>
              <a:r>
                <a:rPr lang="en-US" sz="1050">
                  <a:solidFill>
                    <a:schemeClr val="tx1"/>
                  </a:solidFill>
                </a:rPr>
                <a:t>Read</a:t>
              </a:r>
            </a:p>
            <a:p>
              <a:r>
                <a:rPr lang="en-US" sz="1050">
                  <a:solidFill>
                    <a:schemeClr val="tx1"/>
                  </a:solidFill>
                </a:rPr>
                <a:t>Address</a:t>
              </a:r>
            </a:p>
          </p:txBody>
        </p:sp>
        <p:sp>
          <p:nvSpPr>
            <p:cNvPr id="1256477" name="Text Box 29"/>
            <p:cNvSpPr txBox="1">
              <a:spLocks noChangeArrowheads="1"/>
            </p:cNvSpPr>
            <p:nvPr/>
          </p:nvSpPr>
          <p:spPr bwMode="auto">
            <a:xfrm>
              <a:off x="1187693" y="3025774"/>
              <a:ext cx="1037739" cy="474622"/>
            </a:xfrm>
            <a:prstGeom prst="rect">
              <a:avLst/>
            </a:prstGeom>
            <a:noFill/>
            <a:ln w="12700">
              <a:noFill/>
              <a:miter lim="800000"/>
              <a:headEnd/>
              <a:tailEnd/>
            </a:ln>
            <a:effectLst/>
          </p:spPr>
          <p:txBody>
            <a:bodyPr wrap="none">
              <a:spAutoFit/>
            </a:bodyPr>
            <a:lstStyle/>
            <a:p>
              <a:pPr algn="ctr"/>
              <a:r>
                <a:rPr lang="en-US" sz="1050" b="1">
                  <a:solidFill>
                    <a:schemeClr val="tx1"/>
                  </a:solidFill>
                </a:rPr>
                <a:t>Instruction</a:t>
              </a:r>
            </a:p>
            <a:p>
              <a:pPr algn="ctr"/>
              <a:r>
                <a:rPr lang="en-US" sz="1050" b="1">
                  <a:solidFill>
                    <a:schemeClr val="tx1"/>
                  </a:solidFill>
                </a:rPr>
                <a:t>Memory</a:t>
              </a:r>
            </a:p>
          </p:txBody>
        </p:sp>
        <p:sp>
          <p:nvSpPr>
            <p:cNvPr id="1256478" name="Text Box 30"/>
            <p:cNvSpPr txBox="1">
              <a:spLocks noChangeArrowheads="1"/>
            </p:cNvSpPr>
            <p:nvPr/>
          </p:nvSpPr>
          <p:spPr bwMode="auto">
            <a:xfrm>
              <a:off x="1653590" y="2286000"/>
              <a:ext cx="526631" cy="290047"/>
            </a:xfrm>
            <a:prstGeom prst="rect">
              <a:avLst/>
            </a:prstGeom>
            <a:noFill/>
            <a:ln w="12700">
              <a:noFill/>
              <a:miter lim="800000"/>
              <a:headEnd/>
              <a:tailEnd/>
            </a:ln>
            <a:effectLst/>
          </p:spPr>
          <p:txBody>
            <a:bodyPr wrap="none">
              <a:spAutoFit/>
            </a:bodyPr>
            <a:lstStyle/>
            <a:p>
              <a:r>
                <a:rPr lang="en-US" sz="1050" b="1">
                  <a:solidFill>
                    <a:schemeClr val="tx1"/>
                  </a:solidFill>
                </a:rPr>
                <a:t>Add</a:t>
              </a:r>
            </a:p>
          </p:txBody>
        </p:sp>
        <p:sp>
          <p:nvSpPr>
            <p:cNvPr id="1256479" name="Text Box 31"/>
            <p:cNvSpPr txBox="1">
              <a:spLocks noChangeArrowheads="1"/>
            </p:cNvSpPr>
            <p:nvPr/>
          </p:nvSpPr>
          <p:spPr bwMode="auto">
            <a:xfrm rot="16200000">
              <a:off x="381928" y="3552918"/>
              <a:ext cx="425183" cy="299850"/>
            </a:xfrm>
            <a:prstGeom prst="rect">
              <a:avLst/>
            </a:prstGeom>
            <a:noFill/>
            <a:ln w="12700">
              <a:noFill/>
              <a:miter lim="800000"/>
              <a:headEnd/>
              <a:tailEnd/>
            </a:ln>
            <a:effectLst/>
          </p:spPr>
          <p:txBody>
            <a:bodyPr wrap="none">
              <a:spAutoFit/>
            </a:bodyPr>
            <a:lstStyle/>
            <a:p>
              <a:r>
                <a:rPr lang="en-US" sz="1050" b="1">
                  <a:solidFill>
                    <a:schemeClr val="accent2"/>
                  </a:solidFill>
                </a:rPr>
                <a:t>PC</a:t>
              </a:r>
            </a:p>
          </p:txBody>
        </p:sp>
        <p:sp>
          <p:nvSpPr>
            <p:cNvPr id="1256480" name="Line 32"/>
            <p:cNvSpPr>
              <a:spLocks noChangeShapeType="1"/>
            </p:cNvSpPr>
            <p:nvPr/>
          </p:nvSpPr>
          <p:spPr bwMode="auto">
            <a:xfrm>
              <a:off x="228600" y="3733800"/>
              <a:ext cx="304800" cy="0"/>
            </a:xfrm>
            <a:prstGeom prst="line">
              <a:avLst/>
            </a:prstGeom>
            <a:noFill/>
            <a:ln w="28575">
              <a:solidFill>
                <a:schemeClr val="tx1"/>
              </a:solidFill>
              <a:round/>
              <a:headEnd/>
              <a:tailEnd type="triangle" w="med" len="med"/>
            </a:ln>
            <a:effectLst/>
          </p:spPr>
          <p:txBody>
            <a:bodyPr/>
            <a:lstStyle/>
            <a:p>
              <a:endParaRPr lang="en-US" sz="1050"/>
            </a:p>
          </p:txBody>
        </p:sp>
        <p:sp>
          <p:nvSpPr>
            <p:cNvPr id="1256481" name="Text Box 33"/>
            <p:cNvSpPr txBox="1">
              <a:spLocks noChangeArrowheads="1"/>
            </p:cNvSpPr>
            <p:nvPr/>
          </p:nvSpPr>
          <p:spPr bwMode="auto">
            <a:xfrm>
              <a:off x="1047423" y="2590800"/>
              <a:ext cx="307044" cy="290047"/>
            </a:xfrm>
            <a:prstGeom prst="rect">
              <a:avLst/>
            </a:prstGeom>
            <a:noFill/>
            <a:ln w="12700">
              <a:noFill/>
              <a:miter lim="800000"/>
              <a:headEnd/>
              <a:tailEnd/>
            </a:ln>
            <a:effectLst/>
          </p:spPr>
          <p:txBody>
            <a:bodyPr wrap="none">
              <a:spAutoFit/>
            </a:bodyPr>
            <a:lstStyle/>
            <a:p>
              <a:r>
                <a:rPr lang="en-US" sz="1050" b="1">
                  <a:solidFill>
                    <a:schemeClr val="tx1"/>
                  </a:solidFill>
                </a:rPr>
                <a:t>4</a:t>
              </a:r>
            </a:p>
          </p:txBody>
        </p:sp>
        <p:sp>
          <p:nvSpPr>
            <p:cNvPr id="1256482" name="Line 34"/>
            <p:cNvSpPr>
              <a:spLocks noChangeShapeType="1"/>
            </p:cNvSpPr>
            <p:nvPr/>
          </p:nvSpPr>
          <p:spPr bwMode="auto">
            <a:xfrm>
              <a:off x="228600" y="1295400"/>
              <a:ext cx="0" cy="2438400"/>
            </a:xfrm>
            <a:prstGeom prst="line">
              <a:avLst/>
            </a:prstGeom>
            <a:noFill/>
            <a:ln w="28575">
              <a:solidFill>
                <a:schemeClr val="tx1"/>
              </a:solidFill>
              <a:round/>
              <a:headEnd/>
              <a:tailEnd/>
            </a:ln>
            <a:effectLst/>
          </p:spPr>
          <p:txBody>
            <a:bodyPr/>
            <a:lstStyle/>
            <a:p>
              <a:endParaRPr lang="en-US" sz="1050"/>
            </a:p>
          </p:txBody>
        </p:sp>
        <p:sp>
          <p:nvSpPr>
            <p:cNvPr id="1256483" name="AutoShape 35"/>
            <p:cNvSpPr>
              <a:spLocks noChangeArrowheads="1"/>
            </p:cNvSpPr>
            <p:nvPr/>
          </p:nvSpPr>
          <p:spPr bwMode="auto">
            <a:xfrm rot="5400000" flipH="1">
              <a:off x="8382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1050"/>
            </a:p>
          </p:txBody>
        </p:sp>
        <p:sp>
          <p:nvSpPr>
            <p:cNvPr id="1256484" name="Line 36"/>
            <p:cNvSpPr>
              <a:spLocks noChangeShapeType="1"/>
            </p:cNvSpPr>
            <p:nvPr/>
          </p:nvSpPr>
          <p:spPr bwMode="auto">
            <a:xfrm flipH="1">
              <a:off x="228600" y="1295400"/>
              <a:ext cx="852488" cy="0"/>
            </a:xfrm>
            <a:prstGeom prst="line">
              <a:avLst/>
            </a:prstGeom>
            <a:noFill/>
            <a:ln w="28575">
              <a:solidFill>
                <a:schemeClr val="tx1"/>
              </a:solidFill>
              <a:round/>
              <a:headEnd/>
              <a:tailEnd/>
            </a:ln>
            <a:effectLst/>
          </p:spPr>
          <p:txBody>
            <a:bodyPr/>
            <a:lstStyle/>
            <a:p>
              <a:endParaRPr lang="en-US" sz="1050"/>
            </a:p>
          </p:txBody>
        </p:sp>
        <p:sp>
          <p:nvSpPr>
            <p:cNvPr id="1256487" name="Line 39"/>
            <p:cNvSpPr>
              <a:spLocks noChangeShapeType="1"/>
            </p:cNvSpPr>
            <p:nvPr/>
          </p:nvSpPr>
          <p:spPr bwMode="auto">
            <a:xfrm flipH="1">
              <a:off x="1295400" y="1143000"/>
              <a:ext cx="5257800" cy="0"/>
            </a:xfrm>
            <a:prstGeom prst="line">
              <a:avLst/>
            </a:prstGeom>
            <a:noFill/>
            <a:ln w="28575">
              <a:solidFill>
                <a:srgbClr val="CC3399"/>
              </a:solidFill>
              <a:round/>
              <a:headEnd/>
              <a:tailEnd type="triangle" w="med" len="med"/>
            </a:ln>
            <a:effectLst/>
          </p:spPr>
          <p:txBody>
            <a:bodyPr/>
            <a:lstStyle/>
            <a:p>
              <a:endParaRPr lang="en-US" sz="1050"/>
            </a:p>
          </p:txBody>
        </p:sp>
        <p:sp>
          <p:nvSpPr>
            <p:cNvPr id="1256488" name="Line 40"/>
            <p:cNvSpPr>
              <a:spLocks noChangeShapeType="1"/>
            </p:cNvSpPr>
            <p:nvPr/>
          </p:nvSpPr>
          <p:spPr bwMode="auto">
            <a:xfrm flipH="1">
              <a:off x="2819400" y="6172200"/>
              <a:ext cx="5943600" cy="0"/>
            </a:xfrm>
            <a:prstGeom prst="line">
              <a:avLst/>
            </a:prstGeom>
            <a:noFill/>
            <a:ln w="28575">
              <a:solidFill>
                <a:srgbClr val="CC3399"/>
              </a:solidFill>
              <a:round/>
              <a:headEnd/>
              <a:tailEnd/>
            </a:ln>
            <a:effectLst/>
          </p:spPr>
          <p:txBody>
            <a:bodyPr/>
            <a:lstStyle/>
            <a:p>
              <a:endParaRPr lang="en-US" sz="1050"/>
            </a:p>
          </p:txBody>
        </p:sp>
        <p:sp>
          <p:nvSpPr>
            <p:cNvPr id="1256489" name="Rectangle 41"/>
            <p:cNvSpPr>
              <a:spLocks noChangeArrowheads="1"/>
            </p:cNvSpPr>
            <p:nvPr/>
          </p:nvSpPr>
          <p:spPr bwMode="auto">
            <a:xfrm>
              <a:off x="3048000" y="2971800"/>
              <a:ext cx="1295400" cy="1447800"/>
            </a:xfrm>
            <a:prstGeom prst="rect">
              <a:avLst/>
            </a:prstGeom>
            <a:noFill/>
            <a:ln w="12700">
              <a:solidFill>
                <a:schemeClr val="tx1"/>
              </a:solidFill>
              <a:miter lim="800000"/>
              <a:headEnd/>
              <a:tailEnd/>
            </a:ln>
            <a:effectLst/>
          </p:spPr>
          <p:txBody>
            <a:bodyPr wrap="none" anchor="ctr"/>
            <a:lstStyle/>
            <a:p>
              <a:endParaRPr lang="en-US" sz="1050"/>
            </a:p>
          </p:txBody>
        </p:sp>
        <p:sp>
          <p:nvSpPr>
            <p:cNvPr id="1256490" name="Line 42"/>
            <p:cNvSpPr>
              <a:spLocks noChangeShapeType="1"/>
            </p:cNvSpPr>
            <p:nvPr/>
          </p:nvSpPr>
          <p:spPr bwMode="auto">
            <a:xfrm>
              <a:off x="2286000" y="3733800"/>
              <a:ext cx="152400" cy="0"/>
            </a:xfrm>
            <a:prstGeom prst="line">
              <a:avLst/>
            </a:prstGeom>
            <a:noFill/>
            <a:ln w="28575">
              <a:solidFill>
                <a:schemeClr val="tx1"/>
              </a:solidFill>
              <a:round/>
              <a:headEnd/>
              <a:tailEnd/>
            </a:ln>
            <a:effectLst/>
          </p:spPr>
          <p:txBody>
            <a:bodyPr/>
            <a:lstStyle/>
            <a:p>
              <a:endParaRPr lang="en-US" sz="1050"/>
            </a:p>
          </p:txBody>
        </p:sp>
        <p:sp>
          <p:nvSpPr>
            <p:cNvPr id="1256491" name="Line 43"/>
            <p:cNvSpPr>
              <a:spLocks noChangeShapeType="1"/>
            </p:cNvSpPr>
            <p:nvPr/>
          </p:nvSpPr>
          <p:spPr bwMode="auto">
            <a:xfrm>
              <a:off x="2743200" y="3505200"/>
              <a:ext cx="304800" cy="0"/>
            </a:xfrm>
            <a:prstGeom prst="line">
              <a:avLst/>
            </a:prstGeom>
            <a:noFill/>
            <a:ln w="19050">
              <a:solidFill>
                <a:schemeClr val="tx1"/>
              </a:solidFill>
              <a:round/>
              <a:headEnd/>
              <a:tailEnd type="triangle" w="med" len="med"/>
            </a:ln>
            <a:effectLst/>
          </p:spPr>
          <p:txBody>
            <a:bodyPr/>
            <a:lstStyle/>
            <a:p>
              <a:endParaRPr lang="en-US" sz="1050"/>
            </a:p>
          </p:txBody>
        </p:sp>
        <p:sp>
          <p:nvSpPr>
            <p:cNvPr id="1256492" name="Text Box 44"/>
            <p:cNvSpPr txBox="1">
              <a:spLocks noChangeArrowheads="1"/>
            </p:cNvSpPr>
            <p:nvPr/>
          </p:nvSpPr>
          <p:spPr bwMode="auto">
            <a:xfrm>
              <a:off x="2920665" y="4114800"/>
              <a:ext cx="1005558" cy="290047"/>
            </a:xfrm>
            <a:prstGeom prst="rect">
              <a:avLst/>
            </a:prstGeom>
            <a:noFill/>
            <a:ln w="12700">
              <a:noFill/>
              <a:miter lim="800000"/>
              <a:headEnd/>
              <a:tailEnd/>
            </a:ln>
            <a:effectLst/>
          </p:spPr>
          <p:txBody>
            <a:bodyPr wrap="none">
              <a:spAutoFit/>
            </a:bodyPr>
            <a:lstStyle/>
            <a:p>
              <a:r>
                <a:rPr lang="en-US" sz="1050">
                  <a:solidFill>
                    <a:schemeClr val="tx1"/>
                  </a:solidFill>
                </a:rPr>
                <a:t>Write Data</a:t>
              </a:r>
            </a:p>
          </p:txBody>
        </p:sp>
        <p:sp>
          <p:nvSpPr>
            <p:cNvPr id="1256493" name="Text Box 45"/>
            <p:cNvSpPr txBox="1">
              <a:spLocks noChangeArrowheads="1"/>
            </p:cNvSpPr>
            <p:nvPr/>
          </p:nvSpPr>
          <p:spPr bwMode="auto">
            <a:xfrm>
              <a:off x="2912567" y="2971800"/>
              <a:ext cx="1155104" cy="290047"/>
            </a:xfrm>
            <a:prstGeom prst="rect">
              <a:avLst/>
            </a:prstGeom>
            <a:noFill/>
            <a:ln w="12700">
              <a:noFill/>
              <a:miter lim="800000"/>
              <a:headEnd/>
              <a:tailEnd/>
            </a:ln>
            <a:effectLst/>
          </p:spPr>
          <p:txBody>
            <a:bodyPr wrap="none">
              <a:spAutoFit/>
            </a:bodyPr>
            <a:lstStyle/>
            <a:p>
              <a:r>
                <a:rPr lang="en-US" sz="1050">
                  <a:solidFill>
                    <a:schemeClr val="tx1"/>
                  </a:solidFill>
                </a:rPr>
                <a:t>Read Addr 1</a:t>
              </a:r>
            </a:p>
          </p:txBody>
        </p:sp>
        <p:sp>
          <p:nvSpPr>
            <p:cNvPr id="1256494" name="Text Box 46"/>
            <p:cNvSpPr txBox="1">
              <a:spLocks noChangeArrowheads="1"/>
            </p:cNvSpPr>
            <p:nvPr/>
          </p:nvSpPr>
          <p:spPr bwMode="auto">
            <a:xfrm>
              <a:off x="2912567" y="3352800"/>
              <a:ext cx="1155104" cy="290047"/>
            </a:xfrm>
            <a:prstGeom prst="rect">
              <a:avLst/>
            </a:prstGeom>
            <a:noFill/>
            <a:ln w="12700">
              <a:noFill/>
              <a:miter lim="800000"/>
              <a:headEnd/>
              <a:tailEnd/>
            </a:ln>
            <a:effectLst/>
          </p:spPr>
          <p:txBody>
            <a:bodyPr wrap="none">
              <a:spAutoFit/>
            </a:bodyPr>
            <a:lstStyle/>
            <a:p>
              <a:r>
                <a:rPr lang="en-US" sz="1050">
                  <a:solidFill>
                    <a:schemeClr val="tx1"/>
                  </a:solidFill>
                </a:rPr>
                <a:t>Read Addr 2</a:t>
              </a:r>
            </a:p>
          </p:txBody>
        </p:sp>
        <p:sp>
          <p:nvSpPr>
            <p:cNvPr id="1256495" name="Text Box 47"/>
            <p:cNvSpPr txBox="1">
              <a:spLocks noChangeArrowheads="1"/>
            </p:cNvSpPr>
            <p:nvPr/>
          </p:nvSpPr>
          <p:spPr bwMode="auto">
            <a:xfrm>
              <a:off x="2908360" y="3733800"/>
              <a:ext cx="1030167" cy="290047"/>
            </a:xfrm>
            <a:prstGeom prst="rect">
              <a:avLst/>
            </a:prstGeom>
            <a:noFill/>
            <a:ln w="12700">
              <a:noFill/>
              <a:miter lim="800000"/>
              <a:headEnd/>
              <a:tailEnd/>
            </a:ln>
            <a:effectLst/>
          </p:spPr>
          <p:txBody>
            <a:bodyPr wrap="none">
              <a:spAutoFit/>
            </a:bodyPr>
            <a:lstStyle/>
            <a:p>
              <a:r>
                <a:rPr lang="en-US" sz="1050">
                  <a:solidFill>
                    <a:schemeClr val="tx1"/>
                  </a:solidFill>
                </a:rPr>
                <a:t>Write Addr</a:t>
              </a:r>
            </a:p>
          </p:txBody>
        </p:sp>
        <p:sp>
          <p:nvSpPr>
            <p:cNvPr id="1256496" name="Text Box 48"/>
            <p:cNvSpPr txBox="1">
              <a:spLocks noChangeArrowheads="1"/>
            </p:cNvSpPr>
            <p:nvPr/>
          </p:nvSpPr>
          <p:spPr bwMode="auto">
            <a:xfrm>
              <a:off x="3066875" y="3124200"/>
              <a:ext cx="856011" cy="659198"/>
            </a:xfrm>
            <a:prstGeom prst="rect">
              <a:avLst/>
            </a:prstGeom>
            <a:noFill/>
            <a:ln w="12700">
              <a:noFill/>
              <a:miter lim="800000"/>
              <a:headEnd/>
              <a:tailEnd/>
            </a:ln>
            <a:effectLst/>
          </p:spPr>
          <p:txBody>
            <a:bodyPr wrap="none">
              <a:spAutoFit/>
            </a:bodyPr>
            <a:lstStyle/>
            <a:p>
              <a:pPr algn="ctr"/>
              <a:r>
                <a:rPr lang="en-US" sz="1050" b="1">
                  <a:solidFill>
                    <a:schemeClr val="tx1"/>
                  </a:solidFill>
                </a:rPr>
                <a:t>Register</a:t>
              </a:r>
            </a:p>
            <a:p>
              <a:pPr algn="ctr"/>
              <a:endParaRPr lang="en-US" sz="1050" b="1">
                <a:solidFill>
                  <a:schemeClr val="tx1"/>
                </a:solidFill>
              </a:endParaRPr>
            </a:p>
            <a:p>
              <a:pPr algn="ctr"/>
              <a:r>
                <a:rPr lang="en-US" sz="1050" b="1">
                  <a:solidFill>
                    <a:schemeClr val="tx1"/>
                  </a:solidFill>
                </a:rPr>
                <a:t>File</a:t>
              </a:r>
            </a:p>
          </p:txBody>
        </p:sp>
        <p:sp>
          <p:nvSpPr>
            <p:cNvPr id="1256497" name="Text Box 49"/>
            <p:cNvSpPr txBox="1">
              <a:spLocks noChangeArrowheads="1"/>
            </p:cNvSpPr>
            <p:nvPr/>
          </p:nvSpPr>
          <p:spPr bwMode="auto">
            <a:xfrm>
              <a:off x="3667949" y="3124200"/>
              <a:ext cx="740539" cy="474622"/>
            </a:xfrm>
            <a:prstGeom prst="rect">
              <a:avLst/>
            </a:prstGeom>
            <a:noFill/>
            <a:ln w="12700">
              <a:noFill/>
              <a:miter lim="800000"/>
              <a:headEnd/>
              <a:tailEnd/>
            </a:ln>
            <a:effectLst/>
          </p:spPr>
          <p:txBody>
            <a:bodyPr wrap="none">
              <a:spAutoFit/>
            </a:bodyPr>
            <a:lstStyle/>
            <a:p>
              <a:pPr algn="r"/>
              <a:r>
                <a:rPr lang="en-US" sz="1050">
                  <a:solidFill>
                    <a:schemeClr val="tx1"/>
                  </a:solidFill>
                </a:rPr>
                <a:t>Read</a:t>
              </a:r>
            </a:p>
            <a:p>
              <a:pPr algn="r"/>
              <a:r>
                <a:rPr lang="en-US" sz="1050">
                  <a:solidFill>
                    <a:schemeClr val="tx1"/>
                  </a:solidFill>
                </a:rPr>
                <a:t> Data 1</a:t>
              </a:r>
            </a:p>
          </p:txBody>
        </p:sp>
        <p:sp>
          <p:nvSpPr>
            <p:cNvPr id="1256498" name="Text Box 50"/>
            <p:cNvSpPr txBox="1">
              <a:spLocks noChangeArrowheads="1"/>
            </p:cNvSpPr>
            <p:nvPr/>
          </p:nvSpPr>
          <p:spPr bwMode="auto">
            <a:xfrm>
              <a:off x="3667949" y="3810000"/>
              <a:ext cx="740539" cy="474622"/>
            </a:xfrm>
            <a:prstGeom prst="rect">
              <a:avLst/>
            </a:prstGeom>
            <a:noFill/>
            <a:ln w="12700">
              <a:noFill/>
              <a:miter lim="800000"/>
              <a:headEnd/>
              <a:tailEnd/>
            </a:ln>
            <a:effectLst/>
          </p:spPr>
          <p:txBody>
            <a:bodyPr wrap="none">
              <a:spAutoFit/>
            </a:bodyPr>
            <a:lstStyle/>
            <a:p>
              <a:pPr algn="r"/>
              <a:r>
                <a:rPr lang="en-US" sz="1050">
                  <a:solidFill>
                    <a:schemeClr val="tx1"/>
                  </a:solidFill>
                </a:rPr>
                <a:t>Read</a:t>
              </a:r>
            </a:p>
            <a:p>
              <a:pPr algn="r"/>
              <a:r>
                <a:rPr lang="en-US" sz="1050">
                  <a:solidFill>
                    <a:schemeClr val="tx1"/>
                  </a:solidFill>
                </a:rPr>
                <a:t> Data 2</a:t>
              </a:r>
            </a:p>
          </p:txBody>
        </p:sp>
        <p:sp>
          <p:nvSpPr>
            <p:cNvPr id="1256499" name="Line 51"/>
            <p:cNvSpPr>
              <a:spLocks noChangeShapeType="1"/>
            </p:cNvSpPr>
            <p:nvPr/>
          </p:nvSpPr>
          <p:spPr bwMode="auto">
            <a:xfrm>
              <a:off x="2743200" y="4953000"/>
              <a:ext cx="381000" cy="0"/>
            </a:xfrm>
            <a:prstGeom prst="line">
              <a:avLst/>
            </a:prstGeom>
            <a:noFill/>
            <a:ln w="28575">
              <a:solidFill>
                <a:schemeClr val="tx1"/>
              </a:solidFill>
              <a:round/>
              <a:headEnd/>
              <a:tailEnd/>
            </a:ln>
            <a:effectLst/>
          </p:spPr>
          <p:txBody>
            <a:bodyPr/>
            <a:lstStyle/>
            <a:p>
              <a:endParaRPr lang="en-US" sz="1050"/>
            </a:p>
          </p:txBody>
        </p:sp>
        <p:sp>
          <p:nvSpPr>
            <p:cNvPr id="1256500" name="Line 52"/>
            <p:cNvSpPr>
              <a:spLocks noChangeShapeType="1"/>
            </p:cNvSpPr>
            <p:nvPr/>
          </p:nvSpPr>
          <p:spPr bwMode="auto">
            <a:xfrm>
              <a:off x="2819400" y="4876800"/>
              <a:ext cx="76200" cy="152400"/>
            </a:xfrm>
            <a:prstGeom prst="line">
              <a:avLst/>
            </a:prstGeom>
            <a:noFill/>
            <a:ln w="12700">
              <a:solidFill>
                <a:schemeClr val="tx1"/>
              </a:solidFill>
              <a:round/>
              <a:headEnd/>
              <a:tailEnd/>
            </a:ln>
            <a:effectLst/>
          </p:spPr>
          <p:txBody>
            <a:bodyPr/>
            <a:lstStyle/>
            <a:p>
              <a:endParaRPr lang="en-US" sz="1050"/>
            </a:p>
          </p:txBody>
        </p:sp>
        <p:sp>
          <p:nvSpPr>
            <p:cNvPr id="1256501" name="Line 53"/>
            <p:cNvSpPr>
              <a:spLocks noChangeShapeType="1"/>
            </p:cNvSpPr>
            <p:nvPr/>
          </p:nvSpPr>
          <p:spPr bwMode="auto">
            <a:xfrm>
              <a:off x="4038600" y="4876800"/>
              <a:ext cx="76200" cy="152400"/>
            </a:xfrm>
            <a:prstGeom prst="line">
              <a:avLst/>
            </a:prstGeom>
            <a:noFill/>
            <a:ln w="12700">
              <a:solidFill>
                <a:schemeClr val="tx1"/>
              </a:solidFill>
              <a:round/>
              <a:headEnd/>
              <a:tailEnd/>
            </a:ln>
            <a:effectLst/>
          </p:spPr>
          <p:txBody>
            <a:bodyPr/>
            <a:lstStyle/>
            <a:p>
              <a:endParaRPr lang="en-US" sz="1050"/>
            </a:p>
          </p:txBody>
        </p:sp>
        <p:sp>
          <p:nvSpPr>
            <p:cNvPr id="1256502" name="Text Box 54"/>
            <p:cNvSpPr txBox="1">
              <a:spLocks noChangeArrowheads="1"/>
            </p:cNvSpPr>
            <p:nvPr/>
          </p:nvSpPr>
          <p:spPr bwMode="auto">
            <a:xfrm>
              <a:off x="2797605" y="4953000"/>
              <a:ext cx="396015" cy="290047"/>
            </a:xfrm>
            <a:prstGeom prst="rect">
              <a:avLst/>
            </a:prstGeom>
            <a:noFill/>
            <a:ln w="12700">
              <a:noFill/>
              <a:miter lim="800000"/>
              <a:headEnd/>
              <a:tailEnd/>
            </a:ln>
            <a:effectLst/>
          </p:spPr>
          <p:txBody>
            <a:bodyPr wrap="none">
              <a:spAutoFit/>
            </a:bodyPr>
            <a:lstStyle/>
            <a:p>
              <a:r>
                <a:rPr lang="en-US" sz="1050">
                  <a:solidFill>
                    <a:schemeClr val="tx1"/>
                  </a:solidFill>
                </a:rPr>
                <a:t>16</a:t>
              </a:r>
            </a:p>
          </p:txBody>
        </p:sp>
        <p:sp>
          <p:nvSpPr>
            <p:cNvPr id="1256503" name="Text Box 55"/>
            <p:cNvSpPr txBox="1">
              <a:spLocks noChangeArrowheads="1"/>
            </p:cNvSpPr>
            <p:nvPr/>
          </p:nvSpPr>
          <p:spPr bwMode="auto">
            <a:xfrm>
              <a:off x="4016805" y="4953000"/>
              <a:ext cx="396015" cy="290047"/>
            </a:xfrm>
            <a:prstGeom prst="rect">
              <a:avLst/>
            </a:prstGeom>
            <a:noFill/>
            <a:ln w="12700">
              <a:noFill/>
              <a:miter lim="800000"/>
              <a:headEnd/>
              <a:tailEnd/>
            </a:ln>
            <a:effectLst/>
          </p:spPr>
          <p:txBody>
            <a:bodyPr wrap="none">
              <a:spAutoFit/>
            </a:bodyPr>
            <a:lstStyle/>
            <a:p>
              <a:r>
                <a:rPr lang="en-US" sz="1050">
                  <a:solidFill>
                    <a:schemeClr val="tx1"/>
                  </a:solidFill>
                </a:rPr>
                <a:t>32</a:t>
              </a:r>
            </a:p>
          </p:txBody>
        </p:sp>
        <p:sp>
          <p:nvSpPr>
            <p:cNvPr id="1256504" name="Line 56"/>
            <p:cNvSpPr>
              <a:spLocks noChangeShapeType="1"/>
            </p:cNvSpPr>
            <p:nvPr/>
          </p:nvSpPr>
          <p:spPr bwMode="auto">
            <a:xfrm>
              <a:off x="2819400" y="4267200"/>
              <a:ext cx="254000" cy="0"/>
            </a:xfrm>
            <a:prstGeom prst="line">
              <a:avLst/>
            </a:prstGeom>
            <a:noFill/>
            <a:ln w="28575">
              <a:solidFill>
                <a:srgbClr val="CC3399"/>
              </a:solidFill>
              <a:round/>
              <a:headEnd/>
              <a:tailEnd type="triangle" w="med" len="med"/>
            </a:ln>
            <a:effectLst/>
          </p:spPr>
          <p:txBody>
            <a:bodyPr/>
            <a:lstStyle/>
            <a:p>
              <a:endParaRPr lang="en-US" sz="1050"/>
            </a:p>
          </p:txBody>
        </p:sp>
        <p:sp>
          <p:nvSpPr>
            <p:cNvPr id="1256505" name="Line 57"/>
            <p:cNvSpPr>
              <a:spLocks noChangeShapeType="1"/>
            </p:cNvSpPr>
            <p:nvPr/>
          </p:nvSpPr>
          <p:spPr bwMode="auto">
            <a:xfrm>
              <a:off x="4800600" y="4419600"/>
              <a:ext cx="0" cy="533400"/>
            </a:xfrm>
            <a:prstGeom prst="line">
              <a:avLst/>
            </a:prstGeom>
            <a:noFill/>
            <a:ln w="28575">
              <a:solidFill>
                <a:schemeClr val="tx1"/>
              </a:solidFill>
              <a:round/>
              <a:headEnd/>
              <a:tailEnd/>
            </a:ln>
            <a:effectLst/>
          </p:spPr>
          <p:txBody>
            <a:bodyPr/>
            <a:lstStyle/>
            <a:p>
              <a:endParaRPr lang="en-US" sz="1050"/>
            </a:p>
          </p:txBody>
        </p:sp>
        <p:sp>
          <p:nvSpPr>
            <p:cNvPr id="1256506" name="Line 58"/>
            <p:cNvSpPr>
              <a:spLocks noChangeShapeType="1"/>
            </p:cNvSpPr>
            <p:nvPr/>
          </p:nvSpPr>
          <p:spPr bwMode="auto">
            <a:xfrm>
              <a:off x="4343400" y="4038600"/>
              <a:ext cx="152400" cy="0"/>
            </a:xfrm>
            <a:prstGeom prst="line">
              <a:avLst/>
            </a:prstGeom>
            <a:noFill/>
            <a:ln w="28575">
              <a:solidFill>
                <a:schemeClr val="tx1"/>
              </a:solidFill>
              <a:round/>
              <a:headEnd/>
              <a:tailEnd/>
            </a:ln>
            <a:effectLst/>
          </p:spPr>
          <p:txBody>
            <a:bodyPr/>
            <a:lstStyle/>
            <a:p>
              <a:endParaRPr lang="en-US" sz="1050"/>
            </a:p>
          </p:txBody>
        </p:sp>
        <p:sp>
          <p:nvSpPr>
            <p:cNvPr id="1256507" name="Line 59"/>
            <p:cNvSpPr>
              <a:spLocks noChangeShapeType="1"/>
            </p:cNvSpPr>
            <p:nvPr/>
          </p:nvSpPr>
          <p:spPr bwMode="auto">
            <a:xfrm>
              <a:off x="2743200" y="3124200"/>
              <a:ext cx="0" cy="1828800"/>
            </a:xfrm>
            <a:prstGeom prst="line">
              <a:avLst/>
            </a:prstGeom>
            <a:noFill/>
            <a:ln w="28575">
              <a:solidFill>
                <a:schemeClr val="tx1"/>
              </a:solidFill>
              <a:round/>
              <a:headEnd/>
              <a:tailEnd/>
            </a:ln>
            <a:effectLst/>
          </p:spPr>
          <p:txBody>
            <a:bodyPr/>
            <a:lstStyle/>
            <a:p>
              <a:endParaRPr lang="en-US" sz="1050"/>
            </a:p>
          </p:txBody>
        </p:sp>
        <p:sp>
          <p:nvSpPr>
            <p:cNvPr id="1256508" name="Line 60"/>
            <p:cNvSpPr>
              <a:spLocks noChangeShapeType="1"/>
            </p:cNvSpPr>
            <p:nvPr/>
          </p:nvSpPr>
          <p:spPr bwMode="auto">
            <a:xfrm>
              <a:off x="2743200" y="3124200"/>
              <a:ext cx="304800" cy="0"/>
            </a:xfrm>
            <a:prstGeom prst="line">
              <a:avLst/>
            </a:prstGeom>
            <a:noFill/>
            <a:ln w="19050">
              <a:solidFill>
                <a:schemeClr val="tx1"/>
              </a:solidFill>
              <a:round/>
              <a:headEnd/>
              <a:tailEnd type="triangle" w="med" len="med"/>
            </a:ln>
            <a:effectLst/>
          </p:spPr>
          <p:txBody>
            <a:bodyPr/>
            <a:lstStyle/>
            <a:p>
              <a:endParaRPr lang="en-US" sz="1050"/>
            </a:p>
          </p:txBody>
        </p:sp>
        <p:sp>
          <p:nvSpPr>
            <p:cNvPr id="1256509" name="Line 61"/>
            <p:cNvSpPr>
              <a:spLocks noChangeShapeType="1"/>
            </p:cNvSpPr>
            <p:nvPr/>
          </p:nvSpPr>
          <p:spPr bwMode="auto">
            <a:xfrm>
              <a:off x="4648200" y="4038600"/>
              <a:ext cx="431800" cy="0"/>
            </a:xfrm>
            <a:prstGeom prst="line">
              <a:avLst/>
            </a:prstGeom>
            <a:noFill/>
            <a:ln w="28575">
              <a:solidFill>
                <a:schemeClr val="tx1"/>
              </a:solidFill>
              <a:round/>
              <a:headEnd/>
              <a:tailEnd type="triangle" w="med" len="med"/>
            </a:ln>
            <a:effectLst/>
          </p:spPr>
          <p:txBody>
            <a:bodyPr/>
            <a:lstStyle/>
            <a:p>
              <a:endParaRPr lang="en-US" sz="1050"/>
            </a:p>
          </p:txBody>
        </p:sp>
        <p:sp>
          <p:nvSpPr>
            <p:cNvPr id="1256510" name="Line 62"/>
            <p:cNvSpPr>
              <a:spLocks noChangeShapeType="1"/>
            </p:cNvSpPr>
            <p:nvPr/>
          </p:nvSpPr>
          <p:spPr bwMode="auto">
            <a:xfrm>
              <a:off x="6019800" y="3810000"/>
              <a:ext cx="177800" cy="0"/>
            </a:xfrm>
            <a:prstGeom prst="line">
              <a:avLst/>
            </a:prstGeom>
            <a:noFill/>
            <a:ln w="28575">
              <a:solidFill>
                <a:schemeClr val="tx1"/>
              </a:solidFill>
              <a:round/>
              <a:headEnd/>
              <a:tailEnd/>
            </a:ln>
            <a:effectLst/>
          </p:spPr>
          <p:txBody>
            <a:bodyPr/>
            <a:lstStyle/>
            <a:p>
              <a:endParaRPr lang="en-US" sz="1050"/>
            </a:p>
          </p:txBody>
        </p:sp>
        <p:sp>
          <p:nvSpPr>
            <p:cNvPr id="1256511" name="Freeform 63"/>
            <p:cNvSpPr>
              <a:spLocks/>
            </p:cNvSpPr>
            <p:nvPr/>
          </p:nvSpPr>
          <p:spPr bwMode="auto">
            <a:xfrm>
              <a:off x="5486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sz="1050"/>
            </a:p>
          </p:txBody>
        </p:sp>
        <p:sp>
          <p:nvSpPr>
            <p:cNvPr id="1256512" name="Rectangle 64"/>
            <p:cNvSpPr>
              <a:spLocks noChangeArrowheads="1"/>
            </p:cNvSpPr>
            <p:nvPr/>
          </p:nvSpPr>
          <p:spPr bwMode="auto">
            <a:xfrm>
              <a:off x="5588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050" b="1">
                  <a:solidFill>
                    <a:srgbClr val="000000"/>
                  </a:solidFill>
                </a:rPr>
                <a:t>ALU</a:t>
              </a:r>
            </a:p>
          </p:txBody>
        </p:sp>
        <p:sp>
          <p:nvSpPr>
            <p:cNvPr id="1256513" name="AutoShape 65"/>
            <p:cNvSpPr>
              <a:spLocks noChangeArrowheads="1"/>
            </p:cNvSpPr>
            <p:nvPr/>
          </p:nvSpPr>
          <p:spPr bwMode="auto">
            <a:xfrm rot="-5400000">
              <a:off x="4787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1050"/>
            </a:p>
          </p:txBody>
        </p:sp>
        <p:sp>
          <p:nvSpPr>
            <p:cNvPr id="1256514" name="Line 66"/>
            <p:cNvSpPr>
              <a:spLocks noChangeShapeType="1"/>
            </p:cNvSpPr>
            <p:nvPr/>
          </p:nvSpPr>
          <p:spPr bwMode="auto">
            <a:xfrm>
              <a:off x="5283200" y="4191000"/>
              <a:ext cx="228600" cy="0"/>
            </a:xfrm>
            <a:prstGeom prst="line">
              <a:avLst/>
            </a:prstGeom>
            <a:noFill/>
            <a:ln w="28575">
              <a:solidFill>
                <a:schemeClr val="tx1"/>
              </a:solidFill>
              <a:round/>
              <a:headEnd/>
              <a:tailEnd type="triangle" w="med" len="med"/>
            </a:ln>
            <a:effectLst/>
          </p:spPr>
          <p:txBody>
            <a:bodyPr/>
            <a:lstStyle/>
            <a:p>
              <a:endParaRPr lang="en-US" sz="1050"/>
            </a:p>
          </p:txBody>
        </p:sp>
        <p:sp>
          <p:nvSpPr>
            <p:cNvPr id="1256517" name="Line 69"/>
            <p:cNvSpPr>
              <a:spLocks noChangeShapeType="1"/>
            </p:cNvSpPr>
            <p:nvPr/>
          </p:nvSpPr>
          <p:spPr bwMode="auto">
            <a:xfrm>
              <a:off x="4800600" y="4419600"/>
              <a:ext cx="279400" cy="0"/>
            </a:xfrm>
            <a:prstGeom prst="line">
              <a:avLst/>
            </a:prstGeom>
            <a:noFill/>
            <a:ln w="28575">
              <a:solidFill>
                <a:schemeClr val="tx1"/>
              </a:solidFill>
              <a:round/>
              <a:headEnd/>
              <a:tailEnd type="triangle" w="med" len="med"/>
            </a:ln>
            <a:effectLst/>
          </p:spPr>
          <p:txBody>
            <a:bodyPr/>
            <a:lstStyle/>
            <a:p>
              <a:endParaRPr lang="en-US" sz="1050"/>
            </a:p>
          </p:txBody>
        </p:sp>
        <p:sp>
          <p:nvSpPr>
            <p:cNvPr id="1256518" name="Line 70"/>
            <p:cNvSpPr>
              <a:spLocks noChangeShapeType="1"/>
            </p:cNvSpPr>
            <p:nvPr/>
          </p:nvSpPr>
          <p:spPr bwMode="auto">
            <a:xfrm>
              <a:off x="4648200" y="3352800"/>
              <a:ext cx="812800" cy="0"/>
            </a:xfrm>
            <a:prstGeom prst="line">
              <a:avLst/>
            </a:prstGeom>
            <a:noFill/>
            <a:ln w="28575">
              <a:solidFill>
                <a:schemeClr val="tx1"/>
              </a:solidFill>
              <a:round/>
              <a:headEnd/>
              <a:tailEnd type="triangle" w="med" len="med"/>
            </a:ln>
            <a:effectLst/>
          </p:spPr>
          <p:txBody>
            <a:bodyPr/>
            <a:lstStyle/>
            <a:p>
              <a:endParaRPr lang="en-US" sz="1050"/>
            </a:p>
          </p:txBody>
        </p:sp>
        <p:sp>
          <p:nvSpPr>
            <p:cNvPr id="1256519" name="Oval 71"/>
            <p:cNvSpPr>
              <a:spLocks noChangeArrowheads="1"/>
            </p:cNvSpPr>
            <p:nvPr/>
          </p:nvSpPr>
          <p:spPr bwMode="auto">
            <a:xfrm>
              <a:off x="5029200" y="2590800"/>
              <a:ext cx="457200" cy="533400"/>
            </a:xfrm>
            <a:prstGeom prst="ellipse">
              <a:avLst/>
            </a:prstGeom>
            <a:noFill/>
            <a:ln w="12700">
              <a:solidFill>
                <a:schemeClr val="tx1"/>
              </a:solidFill>
              <a:round/>
              <a:headEnd/>
              <a:tailEnd/>
            </a:ln>
            <a:effectLst/>
          </p:spPr>
          <p:txBody>
            <a:bodyPr wrap="none" anchor="ctr"/>
            <a:lstStyle/>
            <a:p>
              <a:endParaRPr lang="en-US" sz="1050"/>
            </a:p>
          </p:txBody>
        </p:sp>
        <p:sp>
          <p:nvSpPr>
            <p:cNvPr id="1256520" name="Rectangle 72"/>
            <p:cNvSpPr>
              <a:spLocks noChangeArrowheads="1"/>
            </p:cNvSpPr>
            <p:nvPr/>
          </p:nvSpPr>
          <p:spPr bwMode="auto">
            <a:xfrm>
              <a:off x="5029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050" b="1">
                  <a:solidFill>
                    <a:srgbClr val="000000"/>
                  </a:solidFill>
                </a:rPr>
                <a:t>Shift</a:t>
              </a:r>
            </a:p>
            <a:p>
              <a:pPr algn="ctr" defTabSz="904875">
                <a:lnSpc>
                  <a:spcPts val="1600"/>
                </a:lnSpc>
                <a:tabLst>
                  <a:tab pos="452438" algn="l"/>
                  <a:tab pos="904875" algn="l"/>
                  <a:tab pos="1357313" algn="l"/>
                </a:tabLst>
              </a:pPr>
              <a:r>
                <a:rPr lang="en-US" sz="1050" b="1">
                  <a:solidFill>
                    <a:srgbClr val="000000"/>
                  </a:solidFill>
                </a:rPr>
                <a:t>left 2</a:t>
              </a:r>
            </a:p>
          </p:txBody>
        </p:sp>
        <p:sp>
          <p:nvSpPr>
            <p:cNvPr id="1256521" name="Line 73"/>
            <p:cNvSpPr>
              <a:spLocks noChangeShapeType="1"/>
            </p:cNvSpPr>
            <p:nvPr/>
          </p:nvSpPr>
          <p:spPr bwMode="auto">
            <a:xfrm>
              <a:off x="4800600" y="2895600"/>
              <a:ext cx="228600" cy="0"/>
            </a:xfrm>
            <a:prstGeom prst="line">
              <a:avLst/>
            </a:prstGeom>
            <a:noFill/>
            <a:ln w="28575">
              <a:solidFill>
                <a:schemeClr val="tx1"/>
              </a:solidFill>
              <a:round/>
              <a:headEnd/>
              <a:tailEnd type="triangle" w="med" len="med"/>
            </a:ln>
            <a:effectLst/>
          </p:spPr>
          <p:txBody>
            <a:bodyPr/>
            <a:lstStyle/>
            <a:p>
              <a:endParaRPr lang="en-US" sz="1050"/>
            </a:p>
          </p:txBody>
        </p:sp>
        <p:grpSp>
          <p:nvGrpSpPr>
            <p:cNvPr id="3" name="Group 74"/>
            <p:cNvGrpSpPr>
              <a:grpSpLocks/>
            </p:cNvGrpSpPr>
            <p:nvPr/>
          </p:nvGrpSpPr>
          <p:grpSpPr bwMode="auto">
            <a:xfrm>
              <a:off x="5715000" y="2209800"/>
              <a:ext cx="304800" cy="914400"/>
              <a:chOff x="1392" y="2880"/>
              <a:chExt cx="288" cy="480"/>
            </a:xfrm>
          </p:grpSpPr>
          <p:sp>
            <p:nvSpPr>
              <p:cNvPr id="1256523" name="Line 7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sz="1050"/>
              </a:p>
            </p:txBody>
          </p:sp>
          <p:sp>
            <p:nvSpPr>
              <p:cNvPr id="1256524" name="Line 7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sz="1050"/>
              </a:p>
            </p:txBody>
          </p:sp>
          <p:sp>
            <p:nvSpPr>
              <p:cNvPr id="1256525" name="Line 7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sz="1050"/>
              </a:p>
            </p:txBody>
          </p:sp>
          <p:sp>
            <p:nvSpPr>
              <p:cNvPr id="1256526" name="Line 7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sz="1050"/>
              </a:p>
            </p:txBody>
          </p:sp>
          <p:sp>
            <p:nvSpPr>
              <p:cNvPr id="1256527" name="Line 7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sz="1050"/>
              </a:p>
            </p:txBody>
          </p:sp>
          <p:sp>
            <p:nvSpPr>
              <p:cNvPr id="1256528" name="Line 8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sz="1050"/>
              </a:p>
            </p:txBody>
          </p:sp>
          <p:sp>
            <p:nvSpPr>
              <p:cNvPr id="1256529" name="Line 8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sz="1050"/>
              </a:p>
            </p:txBody>
          </p:sp>
        </p:grpSp>
        <p:sp>
          <p:nvSpPr>
            <p:cNvPr id="1256530" name="Text Box 82"/>
            <p:cNvSpPr txBox="1">
              <a:spLocks noChangeArrowheads="1"/>
            </p:cNvSpPr>
            <p:nvPr/>
          </p:nvSpPr>
          <p:spPr bwMode="auto">
            <a:xfrm>
              <a:off x="5615991" y="2514600"/>
              <a:ext cx="526631" cy="290047"/>
            </a:xfrm>
            <a:prstGeom prst="rect">
              <a:avLst/>
            </a:prstGeom>
            <a:noFill/>
            <a:ln w="12700">
              <a:noFill/>
              <a:miter lim="800000"/>
              <a:headEnd/>
              <a:tailEnd/>
            </a:ln>
            <a:effectLst/>
          </p:spPr>
          <p:txBody>
            <a:bodyPr wrap="none">
              <a:spAutoFit/>
            </a:bodyPr>
            <a:lstStyle/>
            <a:p>
              <a:r>
                <a:rPr lang="en-US" sz="1050" b="1">
                  <a:solidFill>
                    <a:schemeClr val="tx1"/>
                  </a:solidFill>
                </a:rPr>
                <a:t>Add</a:t>
              </a:r>
            </a:p>
          </p:txBody>
        </p:sp>
        <p:sp>
          <p:nvSpPr>
            <p:cNvPr id="1256531" name="Line 83"/>
            <p:cNvSpPr>
              <a:spLocks noChangeShapeType="1"/>
            </p:cNvSpPr>
            <p:nvPr/>
          </p:nvSpPr>
          <p:spPr bwMode="auto">
            <a:xfrm>
              <a:off x="5472113" y="2895600"/>
              <a:ext cx="228600" cy="0"/>
            </a:xfrm>
            <a:prstGeom prst="line">
              <a:avLst/>
            </a:prstGeom>
            <a:noFill/>
            <a:ln w="28575">
              <a:solidFill>
                <a:schemeClr val="tx1"/>
              </a:solidFill>
              <a:round/>
              <a:headEnd/>
              <a:tailEnd type="triangle" w="med" len="med"/>
            </a:ln>
            <a:effectLst/>
          </p:spPr>
          <p:txBody>
            <a:bodyPr/>
            <a:lstStyle/>
            <a:p>
              <a:endParaRPr lang="en-US" sz="1050"/>
            </a:p>
          </p:txBody>
        </p:sp>
        <p:sp>
          <p:nvSpPr>
            <p:cNvPr id="1256532" name="Rectangle 84"/>
            <p:cNvSpPr>
              <a:spLocks noChangeArrowheads="1"/>
            </p:cNvSpPr>
            <p:nvPr/>
          </p:nvSpPr>
          <p:spPr bwMode="auto">
            <a:xfrm>
              <a:off x="6553200" y="3048000"/>
              <a:ext cx="1295400" cy="1447800"/>
            </a:xfrm>
            <a:prstGeom prst="rect">
              <a:avLst/>
            </a:prstGeom>
            <a:noFill/>
            <a:ln w="12700">
              <a:solidFill>
                <a:schemeClr val="tx1"/>
              </a:solidFill>
              <a:miter lim="800000"/>
              <a:headEnd/>
              <a:tailEnd/>
            </a:ln>
            <a:effectLst/>
          </p:spPr>
          <p:txBody>
            <a:bodyPr wrap="none" anchor="ctr"/>
            <a:lstStyle/>
            <a:p>
              <a:endParaRPr lang="en-US" sz="1050"/>
            </a:p>
          </p:txBody>
        </p:sp>
        <p:sp>
          <p:nvSpPr>
            <p:cNvPr id="1256533" name="Line 85"/>
            <p:cNvSpPr>
              <a:spLocks noChangeShapeType="1"/>
            </p:cNvSpPr>
            <p:nvPr/>
          </p:nvSpPr>
          <p:spPr bwMode="auto">
            <a:xfrm>
              <a:off x="6324600" y="3810000"/>
              <a:ext cx="254000" cy="0"/>
            </a:xfrm>
            <a:prstGeom prst="line">
              <a:avLst/>
            </a:prstGeom>
            <a:noFill/>
            <a:ln w="28575">
              <a:solidFill>
                <a:schemeClr val="tx1"/>
              </a:solidFill>
              <a:round/>
              <a:headEnd/>
              <a:tailEnd type="triangle" w="med" len="med"/>
            </a:ln>
            <a:effectLst/>
          </p:spPr>
          <p:txBody>
            <a:bodyPr/>
            <a:lstStyle/>
            <a:p>
              <a:endParaRPr lang="en-US" sz="1050"/>
            </a:p>
          </p:txBody>
        </p:sp>
        <p:sp>
          <p:nvSpPr>
            <p:cNvPr id="1256534" name="Text Box 86"/>
            <p:cNvSpPr txBox="1">
              <a:spLocks noChangeArrowheads="1"/>
            </p:cNvSpPr>
            <p:nvPr/>
          </p:nvSpPr>
          <p:spPr bwMode="auto">
            <a:xfrm>
              <a:off x="7028240" y="3048000"/>
              <a:ext cx="829508" cy="474622"/>
            </a:xfrm>
            <a:prstGeom prst="rect">
              <a:avLst/>
            </a:prstGeom>
            <a:noFill/>
            <a:ln w="12700">
              <a:noFill/>
              <a:miter lim="800000"/>
              <a:headEnd/>
              <a:tailEnd/>
            </a:ln>
            <a:effectLst/>
          </p:spPr>
          <p:txBody>
            <a:bodyPr wrap="none">
              <a:spAutoFit/>
            </a:bodyPr>
            <a:lstStyle/>
            <a:p>
              <a:pPr algn="ctr"/>
              <a:r>
                <a:rPr lang="en-US" sz="1050" b="1">
                  <a:solidFill>
                    <a:schemeClr val="tx1"/>
                  </a:solidFill>
                </a:rPr>
                <a:t>Data</a:t>
              </a:r>
            </a:p>
            <a:p>
              <a:pPr algn="ctr"/>
              <a:r>
                <a:rPr lang="en-US" sz="1050" b="1">
                  <a:solidFill>
                    <a:schemeClr val="tx1"/>
                  </a:solidFill>
                </a:rPr>
                <a:t>Memory</a:t>
              </a:r>
            </a:p>
          </p:txBody>
        </p:sp>
        <p:sp>
          <p:nvSpPr>
            <p:cNvPr id="1256535" name="Text Box 87"/>
            <p:cNvSpPr txBox="1">
              <a:spLocks noChangeArrowheads="1"/>
            </p:cNvSpPr>
            <p:nvPr/>
          </p:nvSpPr>
          <p:spPr bwMode="auto">
            <a:xfrm>
              <a:off x="6419676" y="3657600"/>
              <a:ext cx="856011" cy="290047"/>
            </a:xfrm>
            <a:prstGeom prst="rect">
              <a:avLst/>
            </a:prstGeom>
            <a:noFill/>
            <a:ln w="12700">
              <a:noFill/>
              <a:miter lim="800000"/>
              <a:headEnd/>
              <a:tailEnd/>
            </a:ln>
            <a:effectLst/>
          </p:spPr>
          <p:txBody>
            <a:bodyPr wrap="none">
              <a:spAutoFit/>
            </a:bodyPr>
            <a:lstStyle/>
            <a:p>
              <a:r>
                <a:rPr lang="en-US" sz="1050">
                  <a:solidFill>
                    <a:schemeClr val="tx1"/>
                  </a:solidFill>
                </a:rPr>
                <a:t>Address</a:t>
              </a:r>
            </a:p>
          </p:txBody>
        </p:sp>
        <p:sp>
          <p:nvSpPr>
            <p:cNvPr id="1256536" name="Text Box 88"/>
            <p:cNvSpPr txBox="1">
              <a:spLocks noChangeArrowheads="1"/>
            </p:cNvSpPr>
            <p:nvPr/>
          </p:nvSpPr>
          <p:spPr bwMode="auto">
            <a:xfrm>
              <a:off x="6425866" y="4038600"/>
              <a:ext cx="1005558" cy="290047"/>
            </a:xfrm>
            <a:prstGeom prst="rect">
              <a:avLst/>
            </a:prstGeom>
            <a:noFill/>
            <a:ln w="12700">
              <a:noFill/>
              <a:miter lim="800000"/>
              <a:headEnd/>
              <a:tailEnd/>
            </a:ln>
            <a:effectLst/>
          </p:spPr>
          <p:txBody>
            <a:bodyPr wrap="none">
              <a:spAutoFit/>
            </a:bodyPr>
            <a:lstStyle/>
            <a:p>
              <a:r>
                <a:rPr lang="en-US" sz="1050">
                  <a:solidFill>
                    <a:schemeClr val="tx1"/>
                  </a:solidFill>
                </a:rPr>
                <a:t>Write Data</a:t>
              </a:r>
            </a:p>
          </p:txBody>
        </p:sp>
        <p:sp>
          <p:nvSpPr>
            <p:cNvPr id="1256537" name="Text Box 89"/>
            <p:cNvSpPr txBox="1">
              <a:spLocks noChangeArrowheads="1"/>
            </p:cNvSpPr>
            <p:nvPr/>
          </p:nvSpPr>
          <p:spPr bwMode="auto">
            <a:xfrm>
              <a:off x="7284236" y="3581400"/>
              <a:ext cx="608031" cy="474622"/>
            </a:xfrm>
            <a:prstGeom prst="rect">
              <a:avLst/>
            </a:prstGeom>
            <a:noFill/>
            <a:ln w="12700">
              <a:noFill/>
              <a:miter lim="800000"/>
              <a:headEnd/>
              <a:tailEnd/>
            </a:ln>
            <a:effectLst/>
          </p:spPr>
          <p:txBody>
            <a:bodyPr wrap="none">
              <a:spAutoFit/>
            </a:bodyPr>
            <a:lstStyle/>
            <a:p>
              <a:r>
                <a:rPr lang="en-US" sz="1050">
                  <a:solidFill>
                    <a:schemeClr val="tx1"/>
                  </a:solidFill>
                </a:rPr>
                <a:t>Read</a:t>
              </a:r>
            </a:p>
            <a:p>
              <a:r>
                <a:rPr lang="en-US" sz="1050">
                  <a:solidFill>
                    <a:schemeClr val="tx1"/>
                  </a:solidFill>
                </a:rPr>
                <a:t>Data</a:t>
              </a:r>
            </a:p>
          </p:txBody>
        </p:sp>
        <p:sp>
          <p:nvSpPr>
            <p:cNvPr id="1256538" name="Line 90"/>
            <p:cNvSpPr>
              <a:spLocks noChangeShapeType="1"/>
            </p:cNvSpPr>
            <p:nvPr/>
          </p:nvSpPr>
          <p:spPr bwMode="auto">
            <a:xfrm>
              <a:off x="6324600" y="4191000"/>
              <a:ext cx="228600" cy="0"/>
            </a:xfrm>
            <a:prstGeom prst="line">
              <a:avLst/>
            </a:prstGeom>
            <a:noFill/>
            <a:ln w="28575">
              <a:solidFill>
                <a:schemeClr val="tx1"/>
              </a:solidFill>
              <a:round/>
              <a:headEnd/>
              <a:tailEnd type="triangle" w="med" len="med"/>
            </a:ln>
            <a:effectLst/>
          </p:spPr>
          <p:txBody>
            <a:bodyPr/>
            <a:lstStyle/>
            <a:p>
              <a:endParaRPr lang="en-US" sz="1050"/>
            </a:p>
          </p:txBody>
        </p:sp>
        <p:sp>
          <p:nvSpPr>
            <p:cNvPr id="1256539" name="Line 91"/>
            <p:cNvSpPr>
              <a:spLocks noChangeShapeType="1"/>
            </p:cNvSpPr>
            <p:nvPr/>
          </p:nvSpPr>
          <p:spPr bwMode="auto">
            <a:xfrm>
              <a:off x="8153400" y="4191000"/>
              <a:ext cx="228600" cy="1588"/>
            </a:xfrm>
            <a:prstGeom prst="line">
              <a:avLst/>
            </a:prstGeom>
            <a:noFill/>
            <a:ln w="28575">
              <a:solidFill>
                <a:schemeClr val="tx1"/>
              </a:solidFill>
              <a:round/>
              <a:headEnd/>
              <a:tailEnd type="triangle" w="med" len="med"/>
            </a:ln>
            <a:effectLst/>
          </p:spPr>
          <p:txBody>
            <a:bodyPr/>
            <a:lstStyle/>
            <a:p>
              <a:endParaRPr lang="en-US" sz="1050"/>
            </a:p>
          </p:txBody>
        </p:sp>
        <p:sp>
          <p:nvSpPr>
            <p:cNvPr id="1256540" name="AutoShape 92"/>
            <p:cNvSpPr>
              <a:spLocks noChangeArrowheads="1"/>
            </p:cNvSpPr>
            <p:nvPr/>
          </p:nvSpPr>
          <p:spPr bwMode="auto">
            <a:xfrm rot="-5400000">
              <a:off x="81534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1050"/>
            </a:p>
          </p:txBody>
        </p:sp>
        <p:sp>
          <p:nvSpPr>
            <p:cNvPr id="1256541" name="Line 93"/>
            <p:cNvSpPr>
              <a:spLocks noChangeShapeType="1"/>
            </p:cNvSpPr>
            <p:nvPr/>
          </p:nvSpPr>
          <p:spPr bwMode="auto">
            <a:xfrm>
              <a:off x="8610600" y="3962400"/>
              <a:ext cx="152400" cy="1588"/>
            </a:xfrm>
            <a:prstGeom prst="line">
              <a:avLst/>
            </a:prstGeom>
            <a:noFill/>
            <a:ln w="28575">
              <a:solidFill>
                <a:schemeClr val="tx1"/>
              </a:solidFill>
              <a:round/>
              <a:headEnd/>
              <a:tailEnd/>
            </a:ln>
            <a:effectLst/>
          </p:spPr>
          <p:txBody>
            <a:bodyPr/>
            <a:lstStyle/>
            <a:p>
              <a:endParaRPr lang="en-US" sz="1050"/>
            </a:p>
          </p:txBody>
        </p:sp>
        <p:sp>
          <p:nvSpPr>
            <p:cNvPr id="1256544" name="Line 96"/>
            <p:cNvSpPr>
              <a:spLocks noChangeShapeType="1"/>
            </p:cNvSpPr>
            <p:nvPr/>
          </p:nvSpPr>
          <p:spPr bwMode="auto">
            <a:xfrm>
              <a:off x="4343400" y="3352800"/>
              <a:ext cx="152400" cy="0"/>
            </a:xfrm>
            <a:prstGeom prst="line">
              <a:avLst/>
            </a:prstGeom>
            <a:noFill/>
            <a:ln w="28575">
              <a:solidFill>
                <a:schemeClr val="tx1"/>
              </a:solidFill>
              <a:round/>
              <a:headEnd/>
              <a:tailEnd/>
            </a:ln>
            <a:effectLst/>
          </p:spPr>
          <p:txBody>
            <a:bodyPr/>
            <a:lstStyle/>
            <a:p>
              <a:endParaRPr lang="en-US" sz="1050"/>
            </a:p>
          </p:txBody>
        </p:sp>
        <p:sp>
          <p:nvSpPr>
            <p:cNvPr id="1256545" name="Line 97"/>
            <p:cNvSpPr>
              <a:spLocks noChangeShapeType="1"/>
            </p:cNvSpPr>
            <p:nvPr/>
          </p:nvSpPr>
          <p:spPr bwMode="auto">
            <a:xfrm>
              <a:off x="2819400" y="4267200"/>
              <a:ext cx="0" cy="1905000"/>
            </a:xfrm>
            <a:prstGeom prst="line">
              <a:avLst/>
            </a:prstGeom>
            <a:noFill/>
            <a:ln w="28575">
              <a:solidFill>
                <a:srgbClr val="CC3399"/>
              </a:solidFill>
              <a:round/>
              <a:headEnd/>
              <a:tailEnd/>
            </a:ln>
            <a:effectLst/>
          </p:spPr>
          <p:txBody>
            <a:bodyPr/>
            <a:lstStyle/>
            <a:p>
              <a:endParaRPr lang="en-US" sz="1050"/>
            </a:p>
          </p:txBody>
        </p:sp>
        <p:sp>
          <p:nvSpPr>
            <p:cNvPr id="1256546" name="Line 98"/>
            <p:cNvSpPr>
              <a:spLocks noChangeShapeType="1"/>
            </p:cNvSpPr>
            <p:nvPr/>
          </p:nvSpPr>
          <p:spPr bwMode="auto">
            <a:xfrm>
              <a:off x="2057400" y="2438400"/>
              <a:ext cx="228600" cy="0"/>
            </a:xfrm>
            <a:prstGeom prst="line">
              <a:avLst/>
            </a:prstGeom>
            <a:noFill/>
            <a:ln w="28575">
              <a:solidFill>
                <a:schemeClr val="tx1"/>
              </a:solidFill>
              <a:round/>
              <a:headEnd/>
              <a:tailEnd/>
            </a:ln>
            <a:effectLst/>
          </p:spPr>
          <p:txBody>
            <a:bodyPr/>
            <a:lstStyle/>
            <a:p>
              <a:endParaRPr lang="en-US" sz="1050"/>
            </a:p>
          </p:txBody>
        </p:sp>
        <p:sp>
          <p:nvSpPr>
            <p:cNvPr id="1256547" name="Line 99"/>
            <p:cNvSpPr>
              <a:spLocks noChangeShapeType="1"/>
            </p:cNvSpPr>
            <p:nvPr/>
          </p:nvSpPr>
          <p:spPr bwMode="auto">
            <a:xfrm>
              <a:off x="1295400" y="1447800"/>
              <a:ext cx="914400" cy="0"/>
            </a:xfrm>
            <a:prstGeom prst="line">
              <a:avLst/>
            </a:prstGeom>
            <a:noFill/>
            <a:ln w="28575">
              <a:solidFill>
                <a:schemeClr val="tx1"/>
              </a:solidFill>
              <a:round/>
              <a:headEnd type="triangle" w="med" len="med"/>
              <a:tailEnd/>
            </a:ln>
            <a:effectLst/>
          </p:spPr>
          <p:txBody>
            <a:bodyPr/>
            <a:lstStyle/>
            <a:p>
              <a:endParaRPr lang="en-US" sz="1050"/>
            </a:p>
          </p:txBody>
        </p:sp>
        <p:sp>
          <p:nvSpPr>
            <p:cNvPr id="1256548" name="Line 100"/>
            <p:cNvSpPr>
              <a:spLocks noChangeShapeType="1"/>
            </p:cNvSpPr>
            <p:nvPr/>
          </p:nvSpPr>
          <p:spPr bwMode="auto">
            <a:xfrm>
              <a:off x="2590800" y="3733800"/>
              <a:ext cx="152400" cy="0"/>
            </a:xfrm>
            <a:prstGeom prst="line">
              <a:avLst/>
            </a:prstGeom>
            <a:noFill/>
            <a:ln w="28575">
              <a:solidFill>
                <a:schemeClr val="tx1"/>
              </a:solidFill>
              <a:round/>
              <a:headEnd/>
              <a:tailEnd/>
            </a:ln>
            <a:effectLst/>
          </p:spPr>
          <p:txBody>
            <a:bodyPr/>
            <a:lstStyle/>
            <a:p>
              <a:endParaRPr lang="en-US" sz="1050"/>
            </a:p>
          </p:txBody>
        </p:sp>
        <p:sp>
          <p:nvSpPr>
            <p:cNvPr id="1256549" name="Line 101"/>
            <p:cNvSpPr>
              <a:spLocks noChangeShapeType="1"/>
            </p:cNvSpPr>
            <p:nvPr/>
          </p:nvSpPr>
          <p:spPr bwMode="auto">
            <a:xfrm>
              <a:off x="7848600" y="3810000"/>
              <a:ext cx="177800" cy="0"/>
            </a:xfrm>
            <a:prstGeom prst="line">
              <a:avLst/>
            </a:prstGeom>
            <a:noFill/>
            <a:ln w="28575">
              <a:solidFill>
                <a:schemeClr val="tx1"/>
              </a:solidFill>
              <a:round/>
              <a:headEnd/>
              <a:tailEnd/>
            </a:ln>
            <a:effectLst/>
          </p:spPr>
          <p:txBody>
            <a:bodyPr/>
            <a:lstStyle/>
            <a:p>
              <a:endParaRPr lang="en-US" sz="1050"/>
            </a:p>
          </p:txBody>
        </p:sp>
        <p:sp>
          <p:nvSpPr>
            <p:cNvPr id="1256550" name="Rectangle 102"/>
            <p:cNvSpPr>
              <a:spLocks noChangeArrowheads="1"/>
            </p:cNvSpPr>
            <p:nvPr/>
          </p:nvSpPr>
          <p:spPr bwMode="auto">
            <a:xfrm>
              <a:off x="2438400" y="2209800"/>
              <a:ext cx="152400" cy="2209800"/>
            </a:xfrm>
            <a:prstGeom prst="rect">
              <a:avLst/>
            </a:prstGeom>
            <a:noFill/>
            <a:ln w="12700">
              <a:solidFill>
                <a:schemeClr val="accent2"/>
              </a:solidFill>
              <a:miter lim="800000"/>
              <a:headEnd/>
              <a:tailEnd/>
            </a:ln>
            <a:effectLst/>
          </p:spPr>
          <p:txBody>
            <a:bodyPr wrap="none" anchor="ctr"/>
            <a:lstStyle/>
            <a:p>
              <a:endParaRPr lang="en-US" sz="1050"/>
            </a:p>
          </p:txBody>
        </p:sp>
        <p:sp>
          <p:nvSpPr>
            <p:cNvPr id="1256551" name="Rectangle 103"/>
            <p:cNvSpPr>
              <a:spLocks noChangeArrowheads="1"/>
            </p:cNvSpPr>
            <p:nvPr/>
          </p:nvSpPr>
          <p:spPr bwMode="auto">
            <a:xfrm>
              <a:off x="4495800" y="2209800"/>
              <a:ext cx="152400" cy="3733800"/>
            </a:xfrm>
            <a:prstGeom prst="rect">
              <a:avLst/>
            </a:prstGeom>
            <a:noFill/>
            <a:ln w="12700">
              <a:solidFill>
                <a:schemeClr val="accent2"/>
              </a:solidFill>
              <a:miter lim="800000"/>
              <a:headEnd/>
              <a:tailEnd/>
            </a:ln>
            <a:effectLst/>
          </p:spPr>
          <p:txBody>
            <a:bodyPr wrap="none" anchor="ctr"/>
            <a:lstStyle/>
            <a:p>
              <a:endParaRPr lang="en-US" sz="1050"/>
            </a:p>
          </p:txBody>
        </p:sp>
        <p:sp>
          <p:nvSpPr>
            <p:cNvPr id="1256552" name="Line 104"/>
            <p:cNvSpPr>
              <a:spLocks noChangeShapeType="1"/>
            </p:cNvSpPr>
            <p:nvPr/>
          </p:nvSpPr>
          <p:spPr bwMode="auto">
            <a:xfrm>
              <a:off x="2209800" y="2438400"/>
              <a:ext cx="228600" cy="0"/>
            </a:xfrm>
            <a:prstGeom prst="line">
              <a:avLst/>
            </a:prstGeom>
            <a:noFill/>
            <a:ln w="28575">
              <a:solidFill>
                <a:schemeClr val="tx1"/>
              </a:solidFill>
              <a:round/>
              <a:headEnd/>
              <a:tailEnd/>
            </a:ln>
            <a:effectLst/>
          </p:spPr>
          <p:txBody>
            <a:bodyPr/>
            <a:lstStyle/>
            <a:p>
              <a:endParaRPr lang="en-US" sz="1050"/>
            </a:p>
          </p:txBody>
        </p:sp>
        <p:sp>
          <p:nvSpPr>
            <p:cNvPr id="1256553" name="Line 105"/>
            <p:cNvSpPr>
              <a:spLocks noChangeShapeType="1"/>
            </p:cNvSpPr>
            <p:nvPr/>
          </p:nvSpPr>
          <p:spPr bwMode="auto">
            <a:xfrm>
              <a:off x="2590800" y="2438400"/>
              <a:ext cx="1905000" cy="0"/>
            </a:xfrm>
            <a:prstGeom prst="line">
              <a:avLst/>
            </a:prstGeom>
            <a:noFill/>
            <a:ln w="28575">
              <a:solidFill>
                <a:schemeClr val="tx1"/>
              </a:solidFill>
              <a:round/>
              <a:headEnd/>
              <a:tailEnd/>
            </a:ln>
            <a:effectLst/>
          </p:spPr>
          <p:txBody>
            <a:bodyPr/>
            <a:lstStyle/>
            <a:p>
              <a:endParaRPr lang="en-US" sz="1050"/>
            </a:p>
          </p:txBody>
        </p:sp>
        <p:sp>
          <p:nvSpPr>
            <p:cNvPr id="1256554" name="Line 106"/>
            <p:cNvSpPr>
              <a:spLocks noChangeShapeType="1"/>
            </p:cNvSpPr>
            <p:nvPr/>
          </p:nvSpPr>
          <p:spPr bwMode="auto">
            <a:xfrm>
              <a:off x="6019800" y="2667000"/>
              <a:ext cx="152400" cy="0"/>
            </a:xfrm>
            <a:prstGeom prst="line">
              <a:avLst/>
            </a:prstGeom>
            <a:noFill/>
            <a:ln w="28575">
              <a:solidFill>
                <a:schemeClr val="tx1"/>
              </a:solidFill>
              <a:round/>
              <a:headEnd/>
              <a:tailEnd/>
            </a:ln>
            <a:effectLst/>
          </p:spPr>
          <p:txBody>
            <a:bodyPr/>
            <a:lstStyle/>
            <a:p>
              <a:endParaRPr lang="en-US" sz="1050"/>
            </a:p>
          </p:txBody>
        </p:sp>
        <p:sp>
          <p:nvSpPr>
            <p:cNvPr id="1256555" name="Line 107"/>
            <p:cNvSpPr>
              <a:spLocks noChangeShapeType="1"/>
            </p:cNvSpPr>
            <p:nvPr/>
          </p:nvSpPr>
          <p:spPr bwMode="auto">
            <a:xfrm>
              <a:off x="4648200" y="4953000"/>
              <a:ext cx="152400" cy="0"/>
            </a:xfrm>
            <a:prstGeom prst="line">
              <a:avLst/>
            </a:prstGeom>
            <a:noFill/>
            <a:ln w="28575">
              <a:solidFill>
                <a:schemeClr val="tx1"/>
              </a:solidFill>
              <a:round/>
              <a:headEnd/>
              <a:tailEnd/>
            </a:ln>
            <a:effectLst/>
          </p:spPr>
          <p:txBody>
            <a:bodyPr/>
            <a:lstStyle/>
            <a:p>
              <a:endParaRPr lang="en-US" sz="1050"/>
            </a:p>
          </p:txBody>
        </p:sp>
        <p:sp>
          <p:nvSpPr>
            <p:cNvPr id="1256556" name="Line 108"/>
            <p:cNvSpPr>
              <a:spLocks noChangeShapeType="1"/>
            </p:cNvSpPr>
            <p:nvPr/>
          </p:nvSpPr>
          <p:spPr bwMode="auto">
            <a:xfrm>
              <a:off x="4876800" y="4038600"/>
              <a:ext cx="0" cy="914400"/>
            </a:xfrm>
            <a:prstGeom prst="line">
              <a:avLst/>
            </a:prstGeom>
            <a:noFill/>
            <a:ln w="28575">
              <a:solidFill>
                <a:schemeClr val="tx1"/>
              </a:solidFill>
              <a:round/>
              <a:headEnd/>
              <a:tailEnd/>
            </a:ln>
            <a:effectLst/>
          </p:spPr>
          <p:txBody>
            <a:bodyPr/>
            <a:lstStyle/>
            <a:p>
              <a:endParaRPr lang="en-US" sz="1050"/>
            </a:p>
          </p:txBody>
        </p:sp>
        <p:sp>
          <p:nvSpPr>
            <p:cNvPr id="1256557" name="Line 109"/>
            <p:cNvSpPr>
              <a:spLocks noChangeShapeType="1"/>
            </p:cNvSpPr>
            <p:nvPr/>
          </p:nvSpPr>
          <p:spPr bwMode="auto">
            <a:xfrm>
              <a:off x="4876800" y="4953000"/>
              <a:ext cx="1295400" cy="0"/>
            </a:xfrm>
            <a:prstGeom prst="line">
              <a:avLst/>
            </a:prstGeom>
            <a:noFill/>
            <a:ln w="28575">
              <a:solidFill>
                <a:schemeClr val="tx1"/>
              </a:solidFill>
              <a:round/>
              <a:headEnd/>
              <a:tailEnd/>
            </a:ln>
            <a:effectLst/>
          </p:spPr>
          <p:txBody>
            <a:bodyPr/>
            <a:lstStyle/>
            <a:p>
              <a:endParaRPr lang="en-US" sz="1050"/>
            </a:p>
          </p:txBody>
        </p:sp>
        <p:sp>
          <p:nvSpPr>
            <p:cNvPr id="1256558" name="Rectangle 110"/>
            <p:cNvSpPr>
              <a:spLocks noChangeArrowheads="1"/>
            </p:cNvSpPr>
            <p:nvPr/>
          </p:nvSpPr>
          <p:spPr bwMode="auto">
            <a:xfrm>
              <a:off x="8001000" y="2819400"/>
              <a:ext cx="152400" cy="2819400"/>
            </a:xfrm>
            <a:prstGeom prst="rect">
              <a:avLst/>
            </a:prstGeom>
            <a:noFill/>
            <a:ln w="12700">
              <a:solidFill>
                <a:schemeClr val="accent2"/>
              </a:solidFill>
              <a:miter lim="800000"/>
              <a:headEnd/>
              <a:tailEnd/>
            </a:ln>
            <a:effectLst/>
          </p:spPr>
          <p:txBody>
            <a:bodyPr wrap="none" anchor="ctr"/>
            <a:lstStyle/>
            <a:p>
              <a:endParaRPr lang="en-US" sz="1050"/>
            </a:p>
          </p:txBody>
        </p:sp>
        <p:sp>
          <p:nvSpPr>
            <p:cNvPr id="1256559" name="Line 111"/>
            <p:cNvSpPr>
              <a:spLocks noChangeShapeType="1"/>
            </p:cNvSpPr>
            <p:nvPr/>
          </p:nvSpPr>
          <p:spPr bwMode="auto">
            <a:xfrm>
              <a:off x="6400800" y="4953000"/>
              <a:ext cx="1600200" cy="0"/>
            </a:xfrm>
            <a:prstGeom prst="line">
              <a:avLst/>
            </a:prstGeom>
            <a:noFill/>
            <a:ln w="28575">
              <a:solidFill>
                <a:schemeClr val="tx1"/>
              </a:solidFill>
              <a:round/>
              <a:headEnd/>
              <a:tailEnd/>
            </a:ln>
            <a:effectLst/>
          </p:spPr>
          <p:txBody>
            <a:bodyPr/>
            <a:lstStyle/>
            <a:p>
              <a:endParaRPr lang="en-US" sz="1050"/>
            </a:p>
          </p:txBody>
        </p:sp>
        <p:sp>
          <p:nvSpPr>
            <p:cNvPr id="1256560" name="Line 112"/>
            <p:cNvSpPr>
              <a:spLocks noChangeShapeType="1"/>
            </p:cNvSpPr>
            <p:nvPr/>
          </p:nvSpPr>
          <p:spPr bwMode="auto">
            <a:xfrm>
              <a:off x="8153400" y="3810000"/>
              <a:ext cx="228600" cy="1588"/>
            </a:xfrm>
            <a:prstGeom prst="line">
              <a:avLst/>
            </a:prstGeom>
            <a:noFill/>
            <a:ln w="28575">
              <a:solidFill>
                <a:schemeClr val="tx1"/>
              </a:solidFill>
              <a:round/>
              <a:headEnd/>
              <a:tailEnd type="triangle" w="med" len="med"/>
            </a:ln>
            <a:effectLst/>
          </p:spPr>
          <p:txBody>
            <a:bodyPr/>
            <a:lstStyle/>
            <a:p>
              <a:endParaRPr lang="en-US" sz="1050"/>
            </a:p>
          </p:txBody>
        </p:sp>
        <p:sp>
          <p:nvSpPr>
            <p:cNvPr id="1256561" name="Line 113"/>
            <p:cNvSpPr>
              <a:spLocks noChangeShapeType="1"/>
            </p:cNvSpPr>
            <p:nvPr/>
          </p:nvSpPr>
          <p:spPr bwMode="auto">
            <a:xfrm>
              <a:off x="8763000" y="3962400"/>
              <a:ext cx="0" cy="2209800"/>
            </a:xfrm>
            <a:prstGeom prst="line">
              <a:avLst/>
            </a:prstGeom>
            <a:noFill/>
            <a:ln w="28575">
              <a:solidFill>
                <a:srgbClr val="CC3399"/>
              </a:solidFill>
              <a:round/>
              <a:headEnd/>
              <a:tailEnd/>
            </a:ln>
            <a:effectLst/>
          </p:spPr>
          <p:txBody>
            <a:bodyPr/>
            <a:lstStyle/>
            <a:p>
              <a:endParaRPr lang="en-US" sz="1050"/>
            </a:p>
          </p:txBody>
        </p:sp>
        <p:sp>
          <p:nvSpPr>
            <p:cNvPr id="1256562" name="Line 114"/>
            <p:cNvSpPr>
              <a:spLocks noChangeShapeType="1"/>
            </p:cNvSpPr>
            <p:nvPr/>
          </p:nvSpPr>
          <p:spPr bwMode="auto">
            <a:xfrm>
              <a:off x="6553200" y="1143000"/>
              <a:ext cx="0" cy="1524000"/>
            </a:xfrm>
            <a:prstGeom prst="line">
              <a:avLst/>
            </a:prstGeom>
            <a:noFill/>
            <a:ln w="28575">
              <a:solidFill>
                <a:srgbClr val="CC3399"/>
              </a:solidFill>
              <a:round/>
              <a:headEnd/>
              <a:tailEnd/>
            </a:ln>
            <a:effectLst/>
          </p:spPr>
          <p:txBody>
            <a:bodyPr/>
            <a:lstStyle/>
            <a:p>
              <a:endParaRPr lang="en-US" sz="1050"/>
            </a:p>
          </p:txBody>
        </p:sp>
        <p:sp>
          <p:nvSpPr>
            <p:cNvPr id="1256563" name="Line 115"/>
            <p:cNvSpPr>
              <a:spLocks noChangeShapeType="1"/>
            </p:cNvSpPr>
            <p:nvPr/>
          </p:nvSpPr>
          <p:spPr bwMode="auto">
            <a:xfrm flipH="1">
              <a:off x="6172200" y="4191000"/>
              <a:ext cx="152400" cy="762000"/>
            </a:xfrm>
            <a:prstGeom prst="line">
              <a:avLst/>
            </a:prstGeom>
            <a:noFill/>
            <a:ln w="28575" cap="rnd">
              <a:solidFill>
                <a:schemeClr val="accent2"/>
              </a:solidFill>
              <a:prstDash val="sysDot"/>
              <a:round/>
              <a:headEnd/>
              <a:tailEnd/>
            </a:ln>
            <a:effectLst/>
          </p:spPr>
          <p:txBody>
            <a:bodyPr/>
            <a:lstStyle/>
            <a:p>
              <a:endParaRPr lang="en-US" sz="1050"/>
            </a:p>
          </p:txBody>
        </p:sp>
        <p:sp>
          <p:nvSpPr>
            <p:cNvPr id="1256564" name="Line 116"/>
            <p:cNvSpPr>
              <a:spLocks noChangeShapeType="1"/>
            </p:cNvSpPr>
            <p:nvPr/>
          </p:nvSpPr>
          <p:spPr bwMode="auto">
            <a:xfrm flipH="1">
              <a:off x="8001000" y="4191000"/>
              <a:ext cx="152400" cy="762000"/>
            </a:xfrm>
            <a:prstGeom prst="line">
              <a:avLst/>
            </a:prstGeom>
            <a:noFill/>
            <a:ln w="28575" cap="rnd">
              <a:solidFill>
                <a:schemeClr val="accent2"/>
              </a:solidFill>
              <a:prstDash val="sysDot"/>
              <a:round/>
              <a:headEnd/>
              <a:tailEnd/>
            </a:ln>
            <a:effectLst/>
          </p:spPr>
          <p:txBody>
            <a:bodyPr/>
            <a:lstStyle/>
            <a:p>
              <a:endParaRPr lang="en-US" sz="1050"/>
            </a:p>
          </p:txBody>
        </p:sp>
        <p:sp>
          <p:nvSpPr>
            <p:cNvPr id="1256565" name="Text Box 117"/>
            <p:cNvSpPr txBox="1">
              <a:spLocks noChangeArrowheads="1"/>
            </p:cNvSpPr>
            <p:nvPr/>
          </p:nvSpPr>
          <p:spPr bwMode="auto">
            <a:xfrm>
              <a:off x="2263617" y="1905000"/>
              <a:ext cx="560705" cy="290047"/>
            </a:xfrm>
            <a:prstGeom prst="rect">
              <a:avLst/>
            </a:prstGeom>
            <a:noFill/>
            <a:ln w="12700">
              <a:noFill/>
              <a:miter lim="800000"/>
              <a:headEnd/>
              <a:tailEnd/>
            </a:ln>
            <a:effectLst/>
          </p:spPr>
          <p:txBody>
            <a:bodyPr wrap="none">
              <a:spAutoFit/>
            </a:bodyPr>
            <a:lstStyle/>
            <a:p>
              <a:r>
                <a:rPr lang="en-US" sz="1050" b="1">
                  <a:solidFill>
                    <a:schemeClr val="accent2"/>
                  </a:solidFill>
                </a:rPr>
                <a:t>IF/ID</a:t>
              </a:r>
            </a:p>
          </p:txBody>
        </p:sp>
        <p:sp>
          <p:nvSpPr>
            <p:cNvPr id="1256566" name="Line 118"/>
            <p:cNvSpPr>
              <a:spLocks noChangeShapeType="1"/>
            </p:cNvSpPr>
            <p:nvPr/>
          </p:nvSpPr>
          <p:spPr bwMode="auto">
            <a:xfrm flipV="1">
              <a:off x="4800600" y="2895600"/>
              <a:ext cx="0" cy="1524000"/>
            </a:xfrm>
            <a:prstGeom prst="line">
              <a:avLst/>
            </a:prstGeom>
            <a:noFill/>
            <a:ln w="28575">
              <a:solidFill>
                <a:schemeClr val="tx1"/>
              </a:solidFill>
              <a:round/>
              <a:headEnd/>
              <a:tailEnd/>
            </a:ln>
            <a:effectLst/>
          </p:spPr>
          <p:txBody>
            <a:bodyPr/>
            <a:lstStyle/>
            <a:p>
              <a:endParaRPr lang="en-US" sz="1050"/>
            </a:p>
          </p:txBody>
        </p:sp>
        <p:sp>
          <p:nvSpPr>
            <p:cNvPr id="1256567" name="Line 119"/>
            <p:cNvSpPr>
              <a:spLocks noChangeShapeType="1"/>
            </p:cNvSpPr>
            <p:nvPr/>
          </p:nvSpPr>
          <p:spPr bwMode="auto">
            <a:xfrm>
              <a:off x="3962400" y="4953000"/>
              <a:ext cx="533400" cy="0"/>
            </a:xfrm>
            <a:prstGeom prst="line">
              <a:avLst/>
            </a:prstGeom>
            <a:noFill/>
            <a:ln w="28575">
              <a:solidFill>
                <a:schemeClr val="tx1"/>
              </a:solidFill>
              <a:round/>
              <a:headEnd/>
              <a:tailEnd/>
            </a:ln>
            <a:effectLst/>
          </p:spPr>
          <p:txBody>
            <a:bodyPr/>
            <a:lstStyle/>
            <a:p>
              <a:endParaRPr lang="en-US" sz="1050"/>
            </a:p>
          </p:txBody>
        </p:sp>
        <p:sp>
          <p:nvSpPr>
            <p:cNvPr id="1256568" name="Line 120"/>
            <p:cNvSpPr>
              <a:spLocks noChangeShapeType="1"/>
            </p:cNvSpPr>
            <p:nvPr/>
          </p:nvSpPr>
          <p:spPr bwMode="auto">
            <a:xfrm>
              <a:off x="4648200" y="2438400"/>
              <a:ext cx="1066800" cy="0"/>
            </a:xfrm>
            <a:prstGeom prst="line">
              <a:avLst/>
            </a:prstGeom>
            <a:noFill/>
            <a:ln w="28575">
              <a:solidFill>
                <a:schemeClr val="tx1"/>
              </a:solidFill>
              <a:round/>
              <a:headEnd/>
              <a:tailEnd type="triangle" w="med" len="med"/>
            </a:ln>
            <a:effectLst/>
          </p:spPr>
          <p:txBody>
            <a:bodyPr/>
            <a:lstStyle/>
            <a:p>
              <a:endParaRPr lang="en-US" sz="1050"/>
            </a:p>
          </p:txBody>
        </p:sp>
        <p:sp>
          <p:nvSpPr>
            <p:cNvPr id="1256569" name="Line 121"/>
            <p:cNvSpPr>
              <a:spLocks noChangeShapeType="1"/>
            </p:cNvSpPr>
            <p:nvPr/>
          </p:nvSpPr>
          <p:spPr bwMode="auto">
            <a:xfrm>
              <a:off x="2209800" y="1447800"/>
              <a:ext cx="0" cy="990600"/>
            </a:xfrm>
            <a:prstGeom prst="line">
              <a:avLst/>
            </a:prstGeom>
            <a:noFill/>
            <a:ln w="28575">
              <a:solidFill>
                <a:schemeClr val="tx1"/>
              </a:solidFill>
              <a:round/>
              <a:headEnd/>
              <a:tailEnd/>
            </a:ln>
            <a:effectLst/>
          </p:spPr>
          <p:txBody>
            <a:bodyPr/>
            <a:lstStyle/>
            <a:p>
              <a:endParaRPr lang="en-US" sz="1050"/>
            </a:p>
          </p:txBody>
        </p:sp>
        <p:sp>
          <p:nvSpPr>
            <p:cNvPr id="1256570" name="Line 122"/>
            <p:cNvSpPr>
              <a:spLocks noChangeShapeType="1"/>
            </p:cNvSpPr>
            <p:nvPr/>
          </p:nvSpPr>
          <p:spPr bwMode="auto">
            <a:xfrm flipV="1">
              <a:off x="5943600" y="2971800"/>
              <a:ext cx="0" cy="457200"/>
            </a:xfrm>
            <a:prstGeom prst="line">
              <a:avLst/>
            </a:prstGeom>
            <a:noFill/>
            <a:ln w="12700">
              <a:solidFill>
                <a:schemeClr val="accent1"/>
              </a:solidFill>
              <a:round/>
              <a:headEnd/>
              <a:tailEnd/>
            </a:ln>
            <a:effectLst/>
          </p:spPr>
          <p:txBody>
            <a:bodyPr/>
            <a:lstStyle/>
            <a:p>
              <a:endParaRPr lang="en-US" sz="1050"/>
            </a:p>
          </p:txBody>
        </p:sp>
        <p:sp>
          <p:nvSpPr>
            <p:cNvPr id="1256571" name="Line 123"/>
            <p:cNvSpPr>
              <a:spLocks noChangeShapeType="1"/>
            </p:cNvSpPr>
            <p:nvPr/>
          </p:nvSpPr>
          <p:spPr bwMode="auto">
            <a:xfrm>
              <a:off x="762000" y="2133600"/>
              <a:ext cx="0" cy="1600200"/>
            </a:xfrm>
            <a:prstGeom prst="line">
              <a:avLst/>
            </a:prstGeom>
            <a:noFill/>
            <a:ln w="28575">
              <a:solidFill>
                <a:schemeClr val="tx1"/>
              </a:solidFill>
              <a:round/>
              <a:headEnd/>
              <a:tailEnd/>
            </a:ln>
            <a:effectLst/>
          </p:spPr>
          <p:txBody>
            <a:bodyPr/>
            <a:lstStyle/>
            <a:p>
              <a:endParaRPr lang="en-US" sz="1050"/>
            </a:p>
          </p:txBody>
        </p:sp>
        <p:sp>
          <p:nvSpPr>
            <p:cNvPr id="1256572" name="Rectangle 124"/>
            <p:cNvSpPr>
              <a:spLocks noChangeArrowheads="1"/>
            </p:cNvSpPr>
            <p:nvPr/>
          </p:nvSpPr>
          <p:spPr bwMode="auto">
            <a:xfrm>
              <a:off x="6172200" y="2209800"/>
              <a:ext cx="152400" cy="3429000"/>
            </a:xfrm>
            <a:prstGeom prst="rect">
              <a:avLst/>
            </a:prstGeom>
            <a:noFill/>
            <a:ln w="12700">
              <a:solidFill>
                <a:schemeClr val="accent2"/>
              </a:solidFill>
              <a:miter lim="800000"/>
              <a:headEnd/>
              <a:tailEnd/>
            </a:ln>
            <a:effectLst/>
          </p:spPr>
          <p:txBody>
            <a:bodyPr wrap="none" anchor="ctr"/>
            <a:lstStyle/>
            <a:p>
              <a:endParaRPr lang="en-US" sz="1050"/>
            </a:p>
          </p:txBody>
        </p:sp>
        <p:sp>
          <p:nvSpPr>
            <p:cNvPr id="1256573" name="Oval 125"/>
            <p:cNvSpPr>
              <a:spLocks noChangeArrowheads="1"/>
            </p:cNvSpPr>
            <p:nvPr/>
          </p:nvSpPr>
          <p:spPr bwMode="auto">
            <a:xfrm>
              <a:off x="3124200" y="4724400"/>
              <a:ext cx="812800" cy="457200"/>
            </a:xfrm>
            <a:prstGeom prst="ellipse">
              <a:avLst/>
            </a:prstGeom>
            <a:solidFill>
              <a:schemeClr val="bg1"/>
            </a:solidFill>
            <a:ln w="12700">
              <a:solidFill>
                <a:schemeClr val="tx1"/>
              </a:solidFill>
              <a:round/>
              <a:headEnd/>
              <a:tailEnd/>
            </a:ln>
            <a:effectLst/>
          </p:spPr>
          <p:txBody>
            <a:bodyPr wrap="none" anchor="ctr"/>
            <a:lstStyle/>
            <a:p>
              <a:endParaRPr lang="en-US" sz="1050"/>
            </a:p>
          </p:txBody>
        </p:sp>
        <p:sp>
          <p:nvSpPr>
            <p:cNvPr id="1256574" name="Rectangle 126"/>
            <p:cNvSpPr>
              <a:spLocks noChangeArrowheads="1"/>
            </p:cNvSpPr>
            <p:nvPr/>
          </p:nvSpPr>
          <p:spPr bwMode="auto">
            <a:xfrm>
              <a:off x="3276600" y="4724400"/>
              <a:ext cx="533400" cy="457200"/>
            </a:xfrm>
            <a:prstGeom prst="rect">
              <a:avLst/>
            </a:prstGeom>
            <a:noFill/>
            <a:ln w="12700">
              <a:noFill/>
              <a:miter lim="800000"/>
              <a:headEnd/>
              <a:tailEnd/>
            </a:ln>
            <a:effectLst/>
          </p:spPr>
          <p:txBody>
            <a:bodyPr wrap="none" lIns="19050" tIns="26988" rIns="19050" bIns="26988"/>
            <a:lstStyle/>
            <a:p>
              <a:pPr algn="ctr"/>
              <a:r>
                <a:rPr lang="en-US" sz="1050" b="1">
                  <a:solidFill>
                    <a:srgbClr val="000000"/>
                  </a:solidFill>
                </a:rPr>
                <a:t>Sign</a:t>
              </a:r>
            </a:p>
            <a:p>
              <a:pPr algn="ctr"/>
              <a:r>
                <a:rPr lang="en-US" sz="1050" b="1">
                  <a:solidFill>
                    <a:srgbClr val="000000"/>
                  </a:solidFill>
                </a:rPr>
                <a:t>Extend</a:t>
              </a:r>
            </a:p>
          </p:txBody>
        </p:sp>
        <p:sp>
          <p:nvSpPr>
            <p:cNvPr id="1256575" name="Line 127"/>
            <p:cNvSpPr>
              <a:spLocks noChangeShapeType="1"/>
            </p:cNvSpPr>
            <p:nvPr/>
          </p:nvSpPr>
          <p:spPr bwMode="auto">
            <a:xfrm>
              <a:off x="6324600" y="2667000"/>
              <a:ext cx="228600" cy="0"/>
            </a:xfrm>
            <a:prstGeom prst="line">
              <a:avLst/>
            </a:prstGeom>
            <a:noFill/>
            <a:ln w="28575">
              <a:solidFill>
                <a:schemeClr val="tx1"/>
              </a:solidFill>
              <a:round/>
              <a:headEnd/>
              <a:tailEnd/>
            </a:ln>
            <a:effectLst/>
          </p:spPr>
          <p:txBody>
            <a:bodyPr/>
            <a:lstStyle/>
            <a:p>
              <a:endParaRPr lang="en-US" sz="1050"/>
            </a:p>
          </p:txBody>
        </p:sp>
        <p:sp>
          <p:nvSpPr>
            <p:cNvPr id="1256576" name="Line 128"/>
            <p:cNvSpPr>
              <a:spLocks noChangeShapeType="1"/>
            </p:cNvSpPr>
            <p:nvPr/>
          </p:nvSpPr>
          <p:spPr bwMode="auto">
            <a:xfrm>
              <a:off x="5943600" y="2971800"/>
              <a:ext cx="228600" cy="0"/>
            </a:xfrm>
            <a:prstGeom prst="line">
              <a:avLst/>
            </a:prstGeom>
            <a:noFill/>
            <a:ln w="12700">
              <a:solidFill>
                <a:schemeClr val="accent1"/>
              </a:solidFill>
              <a:round/>
              <a:headEnd/>
              <a:tailEnd type="triangle" w="med" len="med"/>
            </a:ln>
            <a:effectLst/>
          </p:spPr>
          <p:txBody>
            <a:bodyPr/>
            <a:lstStyle/>
            <a:p>
              <a:endParaRPr lang="en-US" sz="1050"/>
            </a:p>
          </p:txBody>
        </p:sp>
        <p:sp>
          <p:nvSpPr>
            <p:cNvPr id="1256577" name="Line 129"/>
            <p:cNvSpPr>
              <a:spLocks noChangeShapeType="1"/>
            </p:cNvSpPr>
            <p:nvPr/>
          </p:nvSpPr>
          <p:spPr bwMode="auto">
            <a:xfrm>
              <a:off x="6324600" y="2971800"/>
              <a:ext cx="228600" cy="0"/>
            </a:xfrm>
            <a:prstGeom prst="line">
              <a:avLst/>
            </a:prstGeom>
            <a:noFill/>
            <a:ln w="12700">
              <a:solidFill>
                <a:schemeClr val="accent1"/>
              </a:solidFill>
              <a:round/>
              <a:headEnd/>
              <a:tailEnd/>
            </a:ln>
            <a:effectLst/>
          </p:spPr>
          <p:txBody>
            <a:bodyPr/>
            <a:lstStyle/>
            <a:p>
              <a:endParaRPr lang="en-US" sz="1050"/>
            </a:p>
          </p:txBody>
        </p:sp>
        <p:sp>
          <p:nvSpPr>
            <p:cNvPr id="1256578" name="Line 130"/>
            <p:cNvSpPr>
              <a:spLocks noChangeShapeType="1"/>
            </p:cNvSpPr>
            <p:nvPr/>
          </p:nvSpPr>
          <p:spPr bwMode="auto">
            <a:xfrm>
              <a:off x="6400800" y="3810000"/>
              <a:ext cx="0" cy="1143000"/>
            </a:xfrm>
            <a:prstGeom prst="line">
              <a:avLst/>
            </a:prstGeom>
            <a:noFill/>
            <a:ln w="28575">
              <a:solidFill>
                <a:schemeClr val="tx1"/>
              </a:solidFill>
              <a:round/>
              <a:headEnd/>
              <a:tailEnd/>
            </a:ln>
            <a:effectLst/>
          </p:spPr>
          <p:txBody>
            <a:bodyPr/>
            <a:lstStyle/>
            <a:p>
              <a:endParaRPr lang="en-US" sz="1050"/>
            </a:p>
          </p:txBody>
        </p:sp>
        <p:sp>
          <p:nvSpPr>
            <p:cNvPr id="1256579" name="Text Box 131"/>
            <p:cNvSpPr txBox="1">
              <a:spLocks noChangeArrowheads="1"/>
            </p:cNvSpPr>
            <p:nvPr/>
          </p:nvSpPr>
          <p:spPr bwMode="auto">
            <a:xfrm>
              <a:off x="4242187" y="1295401"/>
              <a:ext cx="632638" cy="290047"/>
            </a:xfrm>
            <a:prstGeom prst="rect">
              <a:avLst/>
            </a:prstGeom>
            <a:noFill/>
            <a:ln w="12700">
              <a:noFill/>
              <a:miter lim="800000"/>
              <a:headEnd/>
              <a:tailEnd/>
            </a:ln>
            <a:effectLst/>
          </p:spPr>
          <p:txBody>
            <a:bodyPr wrap="none">
              <a:spAutoFit/>
            </a:bodyPr>
            <a:lstStyle/>
            <a:p>
              <a:r>
                <a:rPr lang="en-US" sz="1050" b="1">
                  <a:solidFill>
                    <a:schemeClr val="accent2"/>
                  </a:solidFill>
                </a:rPr>
                <a:t>ID/EX</a:t>
              </a:r>
            </a:p>
          </p:txBody>
        </p:sp>
        <p:sp>
          <p:nvSpPr>
            <p:cNvPr id="1256580" name="Text Box 132"/>
            <p:cNvSpPr txBox="1">
              <a:spLocks noChangeArrowheads="1"/>
            </p:cNvSpPr>
            <p:nvPr/>
          </p:nvSpPr>
          <p:spPr bwMode="auto">
            <a:xfrm>
              <a:off x="5761780" y="1477964"/>
              <a:ext cx="844653" cy="290047"/>
            </a:xfrm>
            <a:prstGeom prst="rect">
              <a:avLst/>
            </a:prstGeom>
            <a:noFill/>
            <a:ln w="12700">
              <a:noFill/>
              <a:miter lim="800000"/>
              <a:headEnd/>
              <a:tailEnd/>
            </a:ln>
            <a:effectLst/>
          </p:spPr>
          <p:txBody>
            <a:bodyPr wrap="none">
              <a:spAutoFit/>
            </a:bodyPr>
            <a:lstStyle/>
            <a:p>
              <a:r>
                <a:rPr lang="en-US" sz="1050" b="1">
                  <a:solidFill>
                    <a:schemeClr val="accent2"/>
                  </a:solidFill>
                </a:rPr>
                <a:t>EX/MEM</a:t>
              </a:r>
            </a:p>
          </p:txBody>
        </p:sp>
        <p:sp>
          <p:nvSpPr>
            <p:cNvPr id="1256581" name="Text Box 133"/>
            <p:cNvSpPr txBox="1">
              <a:spLocks noChangeArrowheads="1"/>
            </p:cNvSpPr>
            <p:nvPr/>
          </p:nvSpPr>
          <p:spPr bwMode="auto">
            <a:xfrm>
              <a:off x="7665678" y="2362199"/>
              <a:ext cx="897657" cy="290047"/>
            </a:xfrm>
            <a:prstGeom prst="rect">
              <a:avLst/>
            </a:prstGeom>
            <a:noFill/>
            <a:ln w="12700">
              <a:noFill/>
              <a:miter lim="800000"/>
              <a:headEnd/>
              <a:tailEnd/>
            </a:ln>
            <a:effectLst/>
          </p:spPr>
          <p:txBody>
            <a:bodyPr wrap="none">
              <a:spAutoFit/>
            </a:bodyPr>
            <a:lstStyle/>
            <a:p>
              <a:r>
                <a:rPr lang="en-US" sz="1050" b="1">
                  <a:solidFill>
                    <a:schemeClr val="accent2"/>
                  </a:solidFill>
                </a:rPr>
                <a:t>MEM/WB</a:t>
              </a:r>
            </a:p>
          </p:txBody>
        </p:sp>
        <p:sp>
          <p:nvSpPr>
            <p:cNvPr id="1256611" name="Rectangle 163"/>
            <p:cNvSpPr>
              <a:spLocks noChangeArrowheads="1"/>
            </p:cNvSpPr>
            <p:nvPr/>
          </p:nvSpPr>
          <p:spPr bwMode="auto">
            <a:xfrm>
              <a:off x="4495800" y="1981200"/>
              <a:ext cx="152400" cy="228600"/>
            </a:xfrm>
            <a:prstGeom prst="rect">
              <a:avLst/>
            </a:prstGeom>
            <a:noFill/>
            <a:ln w="12700">
              <a:solidFill>
                <a:schemeClr val="accent1"/>
              </a:solidFill>
              <a:miter lim="800000"/>
              <a:headEnd/>
              <a:tailEnd/>
            </a:ln>
            <a:effectLst/>
          </p:spPr>
          <p:txBody>
            <a:bodyPr wrap="none" anchor="ctr"/>
            <a:lstStyle/>
            <a:p>
              <a:endParaRPr lang="en-US" sz="1050"/>
            </a:p>
          </p:txBody>
        </p:sp>
        <p:sp>
          <p:nvSpPr>
            <p:cNvPr id="1256612" name="Rectangle 164"/>
            <p:cNvSpPr>
              <a:spLocks noChangeArrowheads="1"/>
            </p:cNvSpPr>
            <p:nvPr/>
          </p:nvSpPr>
          <p:spPr bwMode="auto">
            <a:xfrm>
              <a:off x="4495800" y="1752600"/>
              <a:ext cx="152400" cy="228600"/>
            </a:xfrm>
            <a:prstGeom prst="rect">
              <a:avLst/>
            </a:prstGeom>
            <a:noFill/>
            <a:ln w="12700">
              <a:solidFill>
                <a:schemeClr val="accent1"/>
              </a:solidFill>
              <a:miter lim="800000"/>
              <a:headEnd/>
              <a:tailEnd/>
            </a:ln>
            <a:effectLst/>
          </p:spPr>
          <p:txBody>
            <a:bodyPr wrap="none" anchor="ctr"/>
            <a:lstStyle/>
            <a:p>
              <a:endParaRPr lang="en-US" sz="1050"/>
            </a:p>
          </p:txBody>
        </p:sp>
        <p:sp>
          <p:nvSpPr>
            <p:cNvPr id="1256613" name="Rectangle 165"/>
            <p:cNvSpPr>
              <a:spLocks noChangeArrowheads="1"/>
            </p:cNvSpPr>
            <p:nvPr/>
          </p:nvSpPr>
          <p:spPr bwMode="auto">
            <a:xfrm>
              <a:off x="4495800" y="1524000"/>
              <a:ext cx="152400" cy="228600"/>
            </a:xfrm>
            <a:prstGeom prst="rect">
              <a:avLst/>
            </a:prstGeom>
            <a:noFill/>
            <a:ln w="12700">
              <a:solidFill>
                <a:schemeClr val="accent1"/>
              </a:solidFill>
              <a:miter lim="800000"/>
              <a:headEnd/>
              <a:tailEnd/>
            </a:ln>
            <a:effectLst/>
          </p:spPr>
          <p:txBody>
            <a:bodyPr wrap="none" anchor="ctr"/>
            <a:lstStyle/>
            <a:p>
              <a:endParaRPr lang="en-US" sz="1050"/>
            </a:p>
          </p:txBody>
        </p:sp>
        <p:sp>
          <p:nvSpPr>
            <p:cNvPr id="1256614" name="Rectangle 166"/>
            <p:cNvSpPr>
              <a:spLocks noChangeArrowheads="1"/>
            </p:cNvSpPr>
            <p:nvPr/>
          </p:nvSpPr>
          <p:spPr bwMode="auto">
            <a:xfrm>
              <a:off x="6172200" y="1981200"/>
              <a:ext cx="152400" cy="228600"/>
            </a:xfrm>
            <a:prstGeom prst="rect">
              <a:avLst/>
            </a:prstGeom>
            <a:noFill/>
            <a:ln w="12700">
              <a:solidFill>
                <a:schemeClr val="accent1"/>
              </a:solidFill>
              <a:miter lim="800000"/>
              <a:headEnd/>
              <a:tailEnd/>
            </a:ln>
            <a:effectLst/>
          </p:spPr>
          <p:txBody>
            <a:bodyPr wrap="none" anchor="ctr"/>
            <a:lstStyle/>
            <a:p>
              <a:endParaRPr lang="en-US" sz="1050"/>
            </a:p>
          </p:txBody>
        </p:sp>
        <p:sp>
          <p:nvSpPr>
            <p:cNvPr id="1256615" name="Rectangle 167"/>
            <p:cNvSpPr>
              <a:spLocks noChangeArrowheads="1"/>
            </p:cNvSpPr>
            <p:nvPr/>
          </p:nvSpPr>
          <p:spPr bwMode="auto">
            <a:xfrm>
              <a:off x="6172200" y="1752600"/>
              <a:ext cx="152400" cy="228600"/>
            </a:xfrm>
            <a:prstGeom prst="rect">
              <a:avLst/>
            </a:prstGeom>
            <a:noFill/>
            <a:ln w="12700">
              <a:solidFill>
                <a:schemeClr val="accent1"/>
              </a:solidFill>
              <a:miter lim="800000"/>
              <a:headEnd/>
              <a:tailEnd/>
            </a:ln>
            <a:effectLst/>
          </p:spPr>
          <p:txBody>
            <a:bodyPr wrap="none" anchor="ctr"/>
            <a:lstStyle/>
            <a:p>
              <a:endParaRPr lang="en-US" sz="1050"/>
            </a:p>
          </p:txBody>
        </p:sp>
        <p:sp>
          <p:nvSpPr>
            <p:cNvPr id="1256616" name="Rectangle 168"/>
            <p:cNvSpPr>
              <a:spLocks noChangeArrowheads="1"/>
            </p:cNvSpPr>
            <p:nvPr/>
          </p:nvSpPr>
          <p:spPr bwMode="auto">
            <a:xfrm>
              <a:off x="8001000" y="2590800"/>
              <a:ext cx="152400" cy="228600"/>
            </a:xfrm>
            <a:prstGeom prst="rect">
              <a:avLst/>
            </a:prstGeom>
            <a:noFill/>
            <a:ln w="12700">
              <a:solidFill>
                <a:schemeClr val="accent1"/>
              </a:solidFill>
              <a:miter lim="800000"/>
              <a:headEnd/>
              <a:tailEnd/>
            </a:ln>
            <a:effectLst/>
          </p:spPr>
          <p:txBody>
            <a:bodyPr wrap="none" anchor="ctr"/>
            <a:lstStyle/>
            <a:p>
              <a:endParaRPr lang="en-US" sz="1050"/>
            </a:p>
          </p:txBody>
        </p:sp>
        <p:sp>
          <p:nvSpPr>
            <p:cNvPr id="1256617" name="Rectangle 169"/>
            <p:cNvSpPr>
              <a:spLocks noChangeArrowheads="1"/>
            </p:cNvSpPr>
            <p:nvPr/>
          </p:nvSpPr>
          <p:spPr bwMode="auto">
            <a:xfrm>
              <a:off x="3429000" y="1752600"/>
              <a:ext cx="533400" cy="304800"/>
            </a:xfrm>
            <a:prstGeom prst="rect">
              <a:avLst/>
            </a:prstGeom>
            <a:noFill/>
            <a:ln w="12700">
              <a:noFill/>
              <a:miter lim="800000"/>
              <a:headEnd/>
              <a:tailEnd/>
            </a:ln>
            <a:effectLst/>
          </p:spPr>
          <p:txBody>
            <a:bodyPr wrap="none" lIns="19050" tIns="26988" rIns="19050" bIns="26988"/>
            <a:lstStyle/>
            <a:p>
              <a:pPr algn="ctr"/>
              <a:r>
                <a:rPr lang="en-US" sz="1050" b="1"/>
                <a:t>Control</a:t>
              </a:r>
            </a:p>
          </p:txBody>
        </p:sp>
        <p:sp>
          <p:nvSpPr>
            <p:cNvPr id="1256618" name="Oval 170"/>
            <p:cNvSpPr>
              <a:spLocks noChangeArrowheads="1"/>
            </p:cNvSpPr>
            <p:nvPr/>
          </p:nvSpPr>
          <p:spPr bwMode="auto">
            <a:xfrm>
              <a:off x="3276600" y="1371600"/>
              <a:ext cx="762000" cy="990600"/>
            </a:xfrm>
            <a:prstGeom prst="ellipse">
              <a:avLst/>
            </a:prstGeom>
            <a:noFill/>
            <a:ln w="12700">
              <a:solidFill>
                <a:schemeClr val="accent1"/>
              </a:solidFill>
              <a:round/>
              <a:headEnd/>
              <a:tailEnd/>
            </a:ln>
            <a:effectLst/>
          </p:spPr>
          <p:txBody>
            <a:bodyPr wrap="none" anchor="ctr"/>
            <a:lstStyle/>
            <a:p>
              <a:endParaRPr lang="en-US" sz="1050"/>
            </a:p>
          </p:txBody>
        </p:sp>
        <p:sp>
          <p:nvSpPr>
            <p:cNvPr id="1256619" name="Line 171"/>
            <p:cNvSpPr>
              <a:spLocks noChangeShapeType="1"/>
            </p:cNvSpPr>
            <p:nvPr/>
          </p:nvSpPr>
          <p:spPr bwMode="auto">
            <a:xfrm>
              <a:off x="2743200" y="1905000"/>
              <a:ext cx="0" cy="1219200"/>
            </a:xfrm>
            <a:prstGeom prst="line">
              <a:avLst/>
            </a:prstGeom>
            <a:noFill/>
            <a:ln w="12700">
              <a:solidFill>
                <a:schemeClr val="accent1"/>
              </a:solidFill>
              <a:round/>
              <a:headEnd/>
              <a:tailEnd/>
            </a:ln>
            <a:effectLst/>
          </p:spPr>
          <p:txBody>
            <a:bodyPr/>
            <a:lstStyle/>
            <a:p>
              <a:endParaRPr lang="en-US" sz="1050"/>
            </a:p>
          </p:txBody>
        </p:sp>
        <p:sp>
          <p:nvSpPr>
            <p:cNvPr id="1256620" name="Line 172"/>
            <p:cNvSpPr>
              <a:spLocks noChangeShapeType="1"/>
            </p:cNvSpPr>
            <p:nvPr/>
          </p:nvSpPr>
          <p:spPr bwMode="auto">
            <a:xfrm>
              <a:off x="2743200" y="1905000"/>
              <a:ext cx="533400" cy="0"/>
            </a:xfrm>
            <a:prstGeom prst="line">
              <a:avLst/>
            </a:prstGeom>
            <a:noFill/>
            <a:ln w="12700">
              <a:solidFill>
                <a:schemeClr val="accent1"/>
              </a:solidFill>
              <a:round/>
              <a:headEnd/>
              <a:tailEnd type="triangle" w="med" len="med"/>
            </a:ln>
            <a:effectLst/>
          </p:spPr>
          <p:txBody>
            <a:bodyPr/>
            <a:lstStyle/>
            <a:p>
              <a:endParaRPr lang="en-US" sz="1050"/>
            </a:p>
          </p:txBody>
        </p:sp>
        <p:sp>
          <p:nvSpPr>
            <p:cNvPr id="1256621" name="Line 173"/>
            <p:cNvSpPr>
              <a:spLocks noChangeShapeType="1"/>
            </p:cNvSpPr>
            <p:nvPr/>
          </p:nvSpPr>
          <p:spPr bwMode="auto">
            <a:xfrm>
              <a:off x="3962400" y="1676400"/>
              <a:ext cx="533400" cy="0"/>
            </a:xfrm>
            <a:prstGeom prst="line">
              <a:avLst/>
            </a:prstGeom>
            <a:noFill/>
            <a:ln w="12700">
              <a:solidFill>
                <a:schemeClr val="accent1"/>
              </a:solidFill>
              <a:round/>
              <a:headEnd/>
              <a:tailEnd type="triangle" w="med" len="med"/>
            </a:ln>
            <a:effectLst/>
          </p:spPr>
          <p:txBody>
            <a:bodyPr/>
            <a:lstStyle/>
            <a:p>
              <a:endParaRPr lang="en-US" sz="1050"/>
            </a:p>
          </p:txBody>
        </p:sp>
        <p:sp>
          <p:nvSpPr>
            <p:cNvPr id="1256622" name="Line 174"/>
            <p:cNvSpPr>
              <a:spLocks noChangeShapeType="1"/>
            </p:cNvSpPr>
            <p:nvPr/>
          </p:nvSpPr>
          <p:spPr bwMode="auto">
            <a:xfrm>
              <a:off x="4038600" y="1905000"/>
              <a:ext cx="457200" cy="0"/>
            </a:xfrm>
            <a:prstGeom prst="line">
              <a:avLst/>
            </a:prstGeom>
            <a:noFill/>
            <a:ln w="12700">
              <a:solidFill>
                <a:schemeClr val="accent1"/>
              </a:solidFill>
              <a:round/>
              <a:headEnd/>
              <a:tailEnd type="triangle" w="med" len="med"/>
            </a:ln>
            <a:effectLst/>
          </p:spPr>
          <p:txBody>
            <a:bodyPr/>
            <a:lstStyle/>
            <a:p>
              <a:endParaRPr lang="en-US" sz="1050"/>
            </a:p>
          </p:txBody>
        </p:sp>
        <p:sp>
          <p:nvSpPr>
            <p:cNvPr id="1256623" name="Line 175"/>
            <p:cNvSpPr>
              <a:spLocks noChangeShapeType="1"/>
            </p:cNvSpPr>
            <p:nvPr/>
          </p:nvSpPr>
          <p:spPr bwMode="auto">
            <a:xfrm>
              <a:off x="3962400" y="2133600"/>
              <a:ext cx="533400" cy="0"/>
            </a:xfrm>
            <a:prstGeom prst="line">
              <a:avLst/>
            </a:prstGeom>
            <a:noFill/>
            <a:ln w="12700">
              <a:solidFill>
                <a:schemeClr val="accent1"/>
              </a:solidFill>
              <a:round/>
              <a:headEnd/>
              <a:tailEnd type="triangle" w="med" len="med"/>
            </a:ln>
            <a:effectLst/>
          </p:spPr>
          <p:txBody>
            <a:bodyPr/>
            <a:lstStyle/>
            <a:p>
              <a:endParaRPr lang="en-US" sz="1050"/>
            </a:p>
          </p:txBody>
        </p:sp>
        <p:sp>
          <p:nvSpPr>
            <p:cNvPr id="1256624" name="Line 176"/>
            <p:cNvSpPr>
              <a:spLocks noChangeShapeType="1"/>
            </p:cNvSpPr>
            <p:nvPr/>
          </p:nvSpPr>
          <p:spPr bwMode="auto">
            <a:xfrm>
              <a:off x="6324600" y="2133600"/>
              <a:ext cx="1676400" cy="533400"/>
            </a:xfrm>
            <a:prstGeom prst="line">
              <a:avLst/>
            </a:prstGeom>
            <a:noFill/>
            <a:ln w="12700">
              <a:solidFill>
                <a:schemeClr val="accent1"/>
              </a:solidFill>
              <a:round/>
              <a:headEnd/>
              <a:tailEnd type="triangle" w="med" len="med"/>
            </a:ln>
            <a:effectLst/>
          </p:spPr>
          <p:txBody>
            <a:bodyPr/>
            <a:lstStyle/>
            <a:p>
              <a:endParaRPr lang="en-US" sz="1050"/>
            </a:p>
          </p:txBody>
        </p:sp>
        <p:sp>
          <p:nvSpPr>
            <p:cNvPr id="1256625" name="Line 177"/>
            <p:cNvSpPr>
              <a:spLocks noChangeShapeType="1"/>
            </p:cNvSpPr>
            <p:nvPr/>
          </p:nvSpPr>
          <p:spPr bwMode="auto">
            <a:xfrm>
              <a:off x="4648200" y="2133600"/>
              <a:ext cx="1524000" cy="0"/>
            </a:xfrm>
            <a:prstGeom prst="line">
              <a:avLst/>
            </a:prstGeom>
            <a:noFill/>
            <a:ln w="12700">
              <a:solidFill>
                <a:schemeClr val="accent1"/>
              </a:solidFill>
              <a:round/>
              <a:headEnd/>
              <a:tailEnd type="triangle" w="med" len="med"/>
            </a:ln>
            <a:effectLst/>
          </p:spPr>
          <p:txBody>
            <a:bodyPr/>
            <a:lstStyle/>
            <a:p>
              <a:endParaRPr lang="en-US" sz="1050"/>
            </a:p>
          </p:txBody>
        </p:sp>
        <p:sp>
          <p:nvSpPr>
            <p:cNvPr id="1256626" name="Line 178"/>
            <p:cNvSpPr>
              <a:spLocks noChangeShapeType="1"/>
            </p:cNvSpPr>
            <p:nvPr/>
          </p:nvSpPr>
          <p:spPr bwMode="auto">
            <a:xfrm>
              <a:off x="4648200" y="1905000"/>
              <a:ext cx="1524000" cy="0"/>
            </a:xfrm>
            <a:prstGeom prst="line">
              <a:avLst/>
            </a:prstGeom>
            <a:noFill/>
            <a:ln w="12700">
              <a:solidFill>
                <a:schemeClr val="accent1"/>
              </a:solidFill>
              <a:round/>
              <a:headEnd/>
              <a:tailEnd type="triangle" w="med" len="med"/>
            </a:ln>
            <a:effectLst/>
          </p:spPr>
          <p:txBody>
            <a:bodyPr/>
            <a:lstStyle/>
            <a:p>
              <a:endParaRPr lang="en-US" sz="1050"/>
            </a:p>
          </p:txBody>
        </p:sp>
        <p:sp>
          <p:nvSpPr>
            <p:cNvPr id="1256627" name="Line 179"/>
            <p:cNvSpPr>
              <a:spLocks noChangeShapeType="1"/>
            </p:cNvSpPr>
            <p:nvPr/>
          </p:nvSpPr>
          <p:spPr bwMode="auto">
            <a:xfrm>
              <a:off x="4648200" y="1600200"/>
              <a:ext cx="609600" cy="0"/>
            </a:xfrm>
            <a:prstGeom prst="line">
              <a:avLst/>
            </a:prstGeom>
            <a:noFill/>
            <a:ln w="12700">
              <a:solidFill>
                <a:schemeClr val="accent1"/>
              </a:solidFill>
              <a:round/>
              <a:headEnd/>
              <a:tailEnd/>
            </a:ln>
            <a:effectLst/>
          </p:spPr>
          <p:txBody>
            <a:bodyPr/>
            <a:lstStyle/>
            <a:p>
              <a:endParaRPr lang="en-US" sz="1050"/>
            </a:p>
          </p:txBody>
        </p:sp>
        <p:sp>
          <p:nvSpPr>
            <p:cNvPr id="1256628" name="Line 180"/>
            <p:cNvSpPr>
              <a:spLocks noChangeShapeType="1"/>
            </p:cNvSpPr>
            <p:nvPr/>
          </p:nvSpPr>
          <p:spPr bwMode="auto">
            <a:xfrm>
              <a:off x="8534400" y="2743200"/>
              <a:ext cx="0" cy="304800"/>
            </a:xfrm>
            <a:prstGeom prst="line">
              <a:avLst/>
            </a:prstGeom>
            <a:noFill/>
            <a:ln w="12700">
              <a:solidFill>
                <a:schemeClr val="accent1"/>
              </a:solidFill>
              <a:round/>
              <a:headEnd/>
              <a:tailEnd type="triangle" w="med" len="med"/>
            </a:ln>
            <a:effectLst/>
          </p:spPr>
          <p:txBody>
            <a:bodyPr/>
            <a:lstStyle/>
            <a:p>
              <a:endParaRPr lang="en-US" sz="1050"/>
            </a:p>
          </p:txBody>
        </p:sp>
        <p:sp>
          <p:nvSpPr>
            <p:cNvPr id="1256629" name="Line 181"/>
            <p:cNvSpPr>
              <a:spLocks noChangeShapeType="1"/>
            </p:cNvSpPr>
            <p:nvPr/>
          </p:nvSpPr>
          <p:spPr bwMode="auto">
            <a:xfrm>
              <a:off x="6324600" y="1905000"/>
              <a:ext cx="762000" cy="0"/>
            </a:xfrm>
            <a:prstGeom prst="line">
              <a:avLst/>
            </a:prstGeom>
            <a:noFill/>
            <a:ln w="12700">
              <a:solidFill>
                <a:schemeClr val="accent1"/>
              </a:solidFill>
              <a:round/>
              <a:headEnd/>
              <a:tailEnd/>
            </a:ln>
            <a:effectLst/>
          </p:spPr>
          <p:txBody>
            <a:bodyPr/>
            <a:lstStyle/>
            <a:p>
              <a:endParaRPr lang="en-US" sz="1050"/>
            </a:p>
          </p:txBody>
        </p:sp>
        <p:sp>
          <p:nvSpPr>
            <p:cNvPr id="1256630" name="Line 182"/>
            <p:cNvSpPr>
              <a:spLocks noChangeShapeType="1"/>
            </p:cNvSpPr>
            <p:nvPr/>
          </p:nvSpPr>
          <p:spPr bwMode="auto">
            <a:xfrm>
              <a:off x="8153400" y="2743200"/>
              <a:ext cx="381000" cy="0"/>
            </a:xfrm>
            <a:prstGeom prst="line">
              <a:avLst/>
            </a:prstGeom>
            <a:noFill/>
            <a:ln w="12700">
              <a:solidFill>
                <a:schemeClr val="accent1"/>
              </a:solidFill>
              <a:round/>
              <a:headEnd/>
              <a:tailEnd/>
            </a:ln>
            <a:effectLst/>
          </p:spPr>
          <p:txBody>
            <a:bodyPr/>
            <a:lstStyle/>
            <a:p>
              <a:endParaRPr lang="en-US" sz="1050"/>
            </a:p>
          </p:txBody>
        </p:sp>
        <p:sp>
          <p:nvSpPr>
            <p:cNvPr id="1256631" name="Line 183"/>
            <p:cNvSpPr>
              <a:spLocks noChangeShapeType="1"/>
            </p:cNvSpPr>
            <p:nvPr/>
          </p:nvSpPr>
          <p:spPr bwMode="auto">
            <a:xfrm>
              <a:off x="7086600" y="1905000"/>
              <a:ext cx="0" cy="152400"/>
            </a:xfrm>
            <a:prstGeom prst="line">
              <a:avLst/>
            </a:prstGeom>
            <a:noFill/>
            <a:ln w="12700">
              <a:solidFill>
                <a:schemeClr val="accent1"/>
              </a:solidFill>
              <a:round/>
              <a:headEnd/>
              <a:tailEnd type="triangle" w="med" len="med"/>
            </a:ln>
            <a:effectLst/>
          </p:spPr>
          <p:txBody>
            <a:bodyPr/>
            <a:lstStyle/>
            <a:p>
              <a:endParaRPr lang="en-US" sz="1050"/>
            </a:p>
          </p:txBody>
        </p:sp>
        <p:sp>
          <p:nvSpPr>
            <p:cNvPr id="1256632" name="Line 184"/>
            <p:cNvSpPr>
              <a:spLocks noChangeShapeType="1"/>
            </p:cNvSpPr>
            <p:nvPr/>
          </p:nvSpPr>
          <p:spPr bwMode="auto">
            <a:xfrm>
              <a:off x="5257800" y="1600200"/>
              <a:ext cx="0" cy="228600"/>
            </a:xfrm>
            <a:prstGeom prst="line">
              <a:avLst/>
            </a:prstGeom>
            <a:noFill/>
            <a:ln w="12700">
              <a:solidFill>
                <a:schemeClr val="accent1"/>
              </a:solidFill>
              <a:round/>
              <a:headEnd/>
              <a:tailEnd type="triangle" w="med" len="med"/>
            </a:ln>
            <a:effectLst/>
          </p:spPr>
          <p:txBody>
            <a:bodyPr/>
            <a:lstStyle/>
            <a:p>
              <a:endParaRPr lang="en-US" sz="1050"/>
            </a:p>
          </p:txBody>
        </p:sp>
        <p:sp>
          <p:nvSpPr>
            <p:cNvPr id="1256636" name="AutoShape 188"/>
            <p:cNvSpPr>
              <a:spLocks noChangeArrowheads="1"/>
            </p:cNvSpPr>
            <p:nvPr/>
          </p:nvSpPr>
          <p:spPr bwMode="auto">
            <a:xfrm rot="-5400000">
              <a:off x="4724400" y="5334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1050"/>
            </a:p>
          </p:txBody>
        </p:sp>
        <p:sp>
          <p:nvSpPr>
            <p:cNvPr id="1256637" name="Line 189"/>
            <p:cNvSpPr>
              <a:spLocks noChangeShapeType="1"/>
            </p:cNvSpPr>
            <p:nvPr/>
          </p:nvSpPr>
          <p:spPr bwMode="auto">
            <a:xfrm>
              <a:off x="5181600" y="5410200"/>
              <a:ext cx="990600" cy="0"/>
            </a:xfrm>
            <a:prstGeom prst="line">
              <a:avLst/>
            </a:prstGeom>
            <a:noFill/>
            <a:ln w="19050">
              <a:solidFill>
                <a:schemeClr val="tx1"/>
              </a:solidFill>
              <a:round/>
              <a:headEnd/>
              <a:tailEnd/>
            </a:ln>
            <a:effectLst/>
          </p:spPr>
          <p:txBody>
            <a:bodyPr/>
            <a:lstStyle/>
            <a:p>
              <a:endParaRPr lang="en-US" sz="1050"/>
            </a:p>
          </p:txBody>
        </p:sp>
        <p:sp>
          <p:nvSpPr>
            <p:cNvPr id="1256638" name="Line 190"/>
            <p:cNvSpPr>
              <a:spLocks noChangeShapeType="1"/>
            </p:cNvSpPr>
            <p:nvPr/>
          </p:nvSpPr>
          <p:spPr bwMode="auto">
            <a:xfrm>
              <a:off x="2743200" y="5638800"/>
              <a:ext cx="1752600" cy="0"/>
            </a:xfrm>
            <a:prstGeom prst="line">
              <a:avLst/>
            </a:prstGeom>
            <a:noFill/>
            <a:ln w="19050">
              <a:solidFill>
                <a:schemeClr val="tx1"/>
              </a:solidFill>
              <a:round/>
              <a:headEnd/>
              <a:tailEnd/>
            </a:ln>
            <a:effectLst/>
          </p:spPr>
          <p:txBody>
            <a:bodyPr/>
            <a:lstStyle/>
            <a:p>
              <a:endParaRPr lang="en-US" sz="1050"/>
            </a:p>
          </p:txBody>
        </p:sp>
        <p:sp>
          <p:nvSpPr>
            <p:cNvPr id="1256639" name="Line 191"/>
            <p:cNvSpPr>
              <a:spLocks noChangeShapeType="1"/>
            </p:cNvSpPr>
            <p:nvPr/>
          </p:nvSpPr>
          <p:spPr bwMode="auto">
            <a:xfrm>
              <a:off x="4648200" y="5638800"/>
              <a:ext cx="304800" cy="0"/>
            </a:xfrm>
            <a:prstGeom prst="line">
              <a:avLst/>
            </a:prstGeom>
            <a:noFill/>
            <a:ln w="19050">
              <a:solidFill>
                <a:schemeClr val="tx1"/>
              </a:solidFill>
              <a:round/>
              <a:headEnd/>
              <a:tailEnd/>
            </a:ln>
            <a:effectLst/>
          </p:spPr>
          <p:txBody>
            <a:bodyPr/>
            <a:lstStyle/>
            <a:p>
              <a:endParaRPr lang="en-US" sz="1050"/>
            </a:p>
          </p:txBody>
        </p:sp>
        <p:sp>
          <p:nvSpPr>
            <p:cNvPr id="1256642" name="Oval 194"/>
            <p:cNvSpPr>
              <a:spLocks noChangeArrowheads="1"/>
            </p:cNvSpPr>
            <p:nvPr/>
          </p:nvSpPr>
          <p:spPr bwMode="auto">
            <a:xfrm>
              <a:off x="5562600" y="4343400"/>
              <a:ext cx="457200" cy="533400"/>
            </a:xfrm>
            <a:prstGeom prst="ellipse">
              <a:avLst/>
            </a:prstGeom>
            <a:noFill/>
            <a:ln w="12700">
              <a:solidFill>
                <a:schemeClr val="accent1"/>
              </a:solidFill>
              <a:round/>
              <a:headEnd/>
              <a:tailEnd/>
            </a:ln>
            <a:effectLst/>
          </p:spPr>
          <p:txBody>
            <a:bodyPr wrap="none" anchor="ctr"/>
            <a:lstStyle/>
            <a:p>
              <a:endParaRPr lang="en-US" sz="1050"/>
            </a:p>
          </p:txBody>
        </p:sp>
        <p:sp>
          <p:nvSpPr>
            <p:cNvPr id="1256643" name="Rectangle 195"/>
            <p:cNvSpPr>
              <a:spLocks noChangeArrowheads="1"/>
            </p:cNvSpPr>
            <p:nvPr/>
          </p:nvSpPr>
          <p:spPr bwMode="auto">
            <a:xfrm>
              <a:off x="5562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050" b="1"/>
                <a:t>ALU</a:t>
              </a:r>
            </a:p>
            <a:p>
              <a:pPr algn="ctr" defTabSz="904875">
                <a:lnSpc>
                  <a:spcPts val="1600"/>
                </a:lnSpc>
                <a:tabLst>
                  <a:tab pos="452438" algn="l"/>
                  <a:tab pos="904875" algn="l"/>
                  <a:tab pos="1357313" algn="l"/>
                </a:tabLst>
              </a:pPr>
              <a:r>
                <a:rPr lang="en-US" sz="1050" b="1"/>
                <a:t>cntrl</a:t>
              </a:r>
            </a:p>
          </p:txBody>
        </p:sp>
        <p:sp>
          <p:nvSpPr>
            <p:cNvPr id="1256644" name="Line 196"/>
            <p:cNvSpPr>
              <a:spLocks noChangeShapeType="1"/>
            </p:cNvSpPr>
            <p:nvPr/>
          </p:nvSpPr>
          <p:spPr bwMode="auto">
            <a:xfrm>
              <a:off x="4800600" y="4648200"/>
              <a:ext cx="762000" cy="0"/>
            </a:xfrm>
            <a:prstGeom prst="line">
              <a:avLst/>
            </a:prstGeom>
            <a:noFill/>
            <a:ln w="12700">
              <a:solidFill>
                <a:schemeClr val="accent1"/>
              </a:solidFill>
              <a:round/>
              <a:headEnd/>
              <a:tailEnd type="triangle" w="med" len="med"/>
            </a:ln>
            <a:effectLst/>
          </p:spPr>
          <p:txBody>
            <a:bodyPr/>
            <a:lstStyle/>
            <a:p>
              <a:endParaRPr lang="en-US" sz="1050"/>
            </a:p>
          </p:txBody>
        </p:sp>
        <p:sp>
          <p:nvSpPr>
            <p:cNvPr id="1256645" name="Line 197"/>
            <p:cNvSpPr>
              <a:spLocks noChangeShapeType="1"/>
            </p:cNvSpPr>
            <p:nvPr/>
          </p:nvSpPr>
          <p:spPr bwMode="auto">
            <a:xfrm flipV="1">
              <a:off x="5791200" y="4191000"/>
              <a:ext cx="0" cy="152400"/>
            </a:xfrm>
            <a:prstGeom prst="line">
              <a:avLst/>
            </a:prstGeom>
            <a:noFill/>
            <a:ln w="12700">
              <a:solidFill>
                <a:schemeClr val="tx1"/>
              </a:solidFill>
              <a:round/>
              <a:headEnd/>
              <a:tailEnd type="triangle" w="med" len="med"/>
            </a:ln>
            <a:effectLst/>
          </p:spPr>
          <p:txBody>
            <a:bodyPr/>
            <a:lstStyle/>
            <a:p>
              <a:endParaRPr lang="en-US" sz="1050"/>
            </a:p>
          </p:txBody>
        </p:sp>
        <p:sp>
          <p:nvSpPr>
            <p:cNvPr id="1256646" name="AutoShape 198"/>
            <p:cNvSpPr>
              <a:spLocks noChangeArrowheads="1"/>
            </p:cNvSpPr>
            <p:nvPr/>
          </p:nvSpPr>
          <p:spPr bwMode="auto">
            <a:xfrm>
              <a:off x="7086600" y="2590800"/>
              <a:ext cx="381000" cy="304800"/>
            </a:xfrm>
            <a:prstGeom prst="flowChartDelay">
              <a:avLst/>
            </a:prstGeom>
            <a:noFill/>
            <a:ln w="12700">
              <a:solidFill>
                <a:schemeClr val="accent1"/>
              </a:solidFill>
              <a:miter lim="800000"/>
              <a:headEnd/>
              <a:tailEnd/>
            </a:ln>
            <a:effectLst/>
          </p:spPr>
          <p:txBody>
            <a:bodyPr wrap="none" anchor="ctr"/>
            <a:lstStyle/>
            <a:p>
              <a:endParaRPr lang="en-US" sz="1050"/>
            </a:p>
          </p:txBody>
        </p:sp>
        <p:sp>
          <p:nvSpPr>
            <p:cNvPr id="1256647" name="Line 199"/>
            <p:cNvSpPr>
              <a:spLocks noChangeShapeType="1"/>
            </p:cNvSpPr>
            <p:nvPr/>
          </p:nvSpPr>
          <p:spPr bwMode="auto">
            <a:xfrm>
              <a:off x="6553200" y="2819400"/>
              <a:ext cx="533400" cy="0"/>
            </a:xfrm>
            <a:prstGeom prst="line">
              <a:avLst/>
            </a:prstGeom>
            <a:noFill/>
            <a:ln w="12700">
              <a:solidFill>
                <a:schemeClr val="accent1"/>
              </a:solidFill>
              <a:round/>
              <a:headEnd/>
              <a:tailEnd/>
            </a:ln>
            <a:effectLst/>
          </p:spPr>
          <p:txBody>
            <a:bodyPr/>
            <a:lstStyle/>
            <a:p>
              <a:endParaRPr lang="en-US" sz="1050"/>
            </a:p>
          </p:txBody>
        </p:sp>
        <p:sp>
          <p:nvSpPr>
            <p:cNvPr id="1256648" name="Line 200"/>
            <p:cNvSpPr>
              <a:spLocks noChangeShapeType="1"/>
            </p:cNvSpPr>
            <p:nvPr/>
          </p:nvSpPr>
          <p:spPr bwMode="auto">
            <a:xfrm>
              <a:off x="6553200" y="2819400"/>
              <a:ext cx="0" cy="152400"/>
            </a:xfrm>
            <a:prstGeom prst="line">
              <a:avLst/>
            </a:prstGeom>
            <a:noFill/>
            <a:ln w="12700">
              <a:solidFill>
                <a:schemeClr val="accent1"/>
              </a:solidFill>
              <a:round/>
              <a:headEnd/>
              <a:tailEnd/>
            </a:ln>
            <a:effectLst/>
          </p:spPr>
          <p:txBody>
            <a:bodyPr/>
            <a:lstStyle/>
            <a:p>
              <a:endParaRPr lang="en-US" sz="1050"/>
            </a:p>
          </p:txBody>
        </p:sp>
        <p:sp>
          <p:nvSpPr>
            <p:cNvPr id="1256649" name="Rectangle 201"/>
            <p:cNvSpPr>
              <a:spLocks noChangeArrowheads="1"/>
            </p:cNvSpPr>
            <p:nvPr/>
          </p:nvSpPr>
          <p:spPr bwMode="auto">
            <a:xfrm>
              <a:off x="3352800" y="2590800"/>
              <a:ext cx="533400" cy="304800"/>
            </a:xfrm>
            <a:prstGeom prst="rect">
              <a:avLst/>
            </a:prstGeom>
            <a:noFill/>
            <a:ln w="12700">
              <a:noFill/>
              <a:miter lim="800000"/>
              <a:headEnd/>
              <a:tailEnd/>
            </a:ln>
            <a:effectLst/>
          </p:spPr>
          <p:txBody>
            <a:bodyPr wrap="none" lIns="19050" tIns="26988" rIns="19050" bIns="26988"/>
            <a:lstStyle/>
            <a:p>
              <a:pPr algn="ctr"/>
              <a:r>
                <a:rPr lang="en-US" sz="1050" b="1"/>
                <a:t>RegWrite</a:t>
              </a:r>
            </a:p>
          </p:txBody>
        </p:sp>
        <p:sp>
          <p:nvSpPr>
            <p:cNvPr id="1256650" name="Rectangle 202"/>
            <p:cNvSpPr>
              <a:spLocks noChangeArrowheads="1"/>
            </p:cNvSpPr>
            <p:nvPr/>
          </p:nvSpPr>
          <p:spPr bwMode="auto">
            <a:xfrm>
              <a:off x="6553200" y="4648200"/>
              <a:ext cx="533400" cy="304800"/>
            </a:xfrm>
            <a:prstGeom prst="rect">
              <a:avLst/>
            </a:prstGeom>
            <a:noFill/>
            <a:ln w="12700">
              <a:noFill/>
              <a:miter lim="800000"/>
              <a:headEnd/>
              <a:tailEnd/>
            </a:ln>
            <a:effectLst/>
          </p:spPr>
          <p:txBody>
            <a:bodyPr wrap="none" lIns="19050" tIns="26988" rIns="19050" bIns="26988"/>
            <a:lstStyle/>
            <a:p>
              <a:pPr algn="ctr"/>
              <a:r>
                <a:rPr lang="en-US" sz="1050" b="1"/>
                <a:t>MemWrite</a:t>
              </a:r>
            </a:p>
          </p:txBody>
        </p:sp>
        <p:sp>
          <p:nvSpPr>
            <p:cNvPr id="1256651" name="Rectangle 203"/>
            <p:cNvSpPr>
              <a:spLocks noChangeArrowheads="1"/>
            </p:cNvSpPr>
            <p:nvPr/>
          </p:nvSpPr>
          <p:spPr bwMode="auto">
            <a:xfrm>
              <a:off x="7315200" y="4648200"/>
              <a:ext cx="533400" cy="304800"/>
            </a:xfrm>
            <a:prstGeom prst="rect">
              <a:avLst/>
            </a:prstGeom>
            <a:noFill/>
            <a:ln w="12700">
              <a:noFill/>
              <a:miter lim="800000"/>
              <a:headEnd/>
              <a:tailEnd/>
            </a:ln>
            <a:effectLst/>
          </p:spPr>
          <p:txBody>
            <a:bodyPr wrap="none" lIns="19050" tIns="26988" rIns="19050" bIns="26988"/>
            <a:lstStyle/>
            <a:p>
              <a:pPr algn="ctr"/>
              <a:r>
                <a:rPr lang="en-US" sz="1050" b="1"/>
                <a:t>MemRead</a:t>
              </a:r>
            </a:p>
          </p:txBody>
        </p:sp>
        <p:sp>
          <p:nvSpPr>
            <p:cNvPr id="1256652" name="Rectangle 204"/>
            <p:cNvSpPr>
              <a:spLocks noChangeArrowheads="1"/>
            </p:cNvSpPr>
            <p:nvPr/>
          </p:nvSpPr>
          <p:spPr bwMode="auto">
            <a:xfrm>
              <a:off x="8305800" y="3352800"/>
              <a:ext cx="533400" cy="304800"/>
            </a:xfrm>
            <a:prstGeom prst="rect">
              <a:avLst/>
            </a:prstGeom>
            <a:noFill/>
            <a:ln w="12700">
              <a:noFill/>
              <a:miter lim="800000"/>
              <a:headEnd/>
              <a:tailEnd/>
            </a:ln>
            <a:effectLst/>
          </p:spPr>
          <p:txBody>
            <a:bodyPr wrap="none" lIns="19050" tIns="26988" rIns="19050" bIns="26988"/>
            <a:lstStyle/>
            <a:p>
              <a:pPr algn="ctr"/>
              <a:r>
                <a:rPr lang="en-US" sz="1050" b="1"/>
                <a:t>MemtoReg</a:t>
              </a:r>
            </a:p>
          </p:txBody>
        </p:sp>
        <p:sp>
          <p:nvSpPr>
            <p:cNvPr id="1256653" name="Rectangle 205"/>
            <p:cNvSpPr>
              <a:spLocks noChangeArrowheads="1"/>
            </p:cNvSpPr>
            <p:nvPr/>
          </p:nvSpPr>
          <p:spPr bwMode="auto">
            <a:xfrm>
              <a:off x="4800600" y="5791200"/>
              <a:ext cx="533400" cy="304800"/>
            </a:xfrm>
            <a:prstGeom prst="rect">
              <a:avLst/>
            </a:prstGeom>
            <a:noFill/>
            <a:ln w="12700">
              <a:noFill/>
              <a:miter lim="800000"/>
              <a:headEnd/>
              <a:tailEnd/>
            </a:ln>
            <a:effectLst/>
          </p:spPr>
          <p:txBody>
            <a:bodyPr wrap="none" lIns="19050" tIns="26988" rIns="19050" bIns="26988"/>
            <a:lstStyle/>
            <a:p>
              <a:pPr algn="ctr"/>
              <a:r>
                <a:rPr lang="en-US" sz="1050" b="1"/>
                <a:t>RegDst</a:t>
              </a:r>
            </a:p>
          </p:txBody>
        </p:sp>
        <p:sp>
          <p:nvSpPr>
            <p:cNvPr id="1256654" name="Rectangle 206"/>
            <p:cNvSpPr>
              <a:spLocks noChangeArrowheads="1"/>
            </p:cNvSpPr>
            <p:nvPr/>
          </p:nvSpPr>
          <p:spPr bwMode="auto">
            <a:xfrm>
              <a:off x="5562600" y="5029200"/>
              <a:ext cx="533400" cy="304800"/>
            </a:xfrm>
            <a:prstGeom prst="rect">
              <a:avLst/>
            </a:prstGeom>
            <a:noFill/>
            <a:ln w="12700">
              <a:noFill/>
              <a:miter lim="800000"/>
              <a:headEnd/>
              <a:tailEnd/>
            </a:ln>
            <a:effectLst/>
          </p:spPr>
          <p:txBody>
            <a:bodyPr wrap="none" lIns="19050" tIns="26988" rIns="19050" bIns="26988"/>
            <a:lstStyle/>
            <a:p>
              <a:pPr algn="ctr"/>
              <a:r>
                <a:rPr lang="en-US" sz="1050" b="1"/>
                <a:t>ALUOp</a:t>
              </a:r>
            </a:p>
          </p:txBody>
        </p:sp>
        <p:sp>
          <p:nvSpPr>
            <p:cNvPr id="1256655" name="Rectangle 207"/>
            <p:cNvSpPr>
              <a:spLocks noChangeArrowheads="1"/>
            </p:cNvSpPr>
            <p:nvPr/>
          </p:nvSpPr>
          <p:spPr bwMode="auto">
            <a:xfrm>
              <a:off x="4876800" y="3505200"/>
              <a:ext cx="533400" cy="304800"/>
            </a:xfrm>
            <a:prstGeom prst="rect">
              <a:avLst/>
            </a:prstGeom>
            <a:noFill/>
            <a:ln w="12700">
              <a:noFill/>
              <a:miter lim="800000"/>
              <a:headEnd/>
              <a:tailEnd/>
            </a:ln>
            <a:effectLst/>
          </p:spPr>
          <p:txBody>
            <a:bodyPr wrap="none" lIns="19050" tIns="26988" rIns="19050" bIns="26988"/>
            <a:lstStyle/>
            <a:p>
              <a:pPr algn="ctr"/>
              <a:r>
                <a:rPr lang="en-US" sz="1050" b="1"/>
                <a:t>ALUSrc</a:t>
              </a:r>
            </a:p>
          </p:txBody>
        </p:sp>
        <p:sp>
          <p:nvSpPr>
            <p:cNvPr id="1256656" name="Rectangle 208"/>
            <p:cNvSpPr>
              <a:spLocks noChangeArrowheads="1"/>
            </p:cNvSpPr>
            <p:nvPr/>
          </p:nvSpPr>
          <p:spPr bwMode="auto">
            <a:xfrm>
              <a:off x="6477000" y="2438400"/>
              <a:ext cx="533400" cy="304800"/>
            </a:xfrm>
            <a:prstGeom prst="rect">
              <a:avLst/>
            </a:prstGeom>
            <a:noFill/>
            <a:ln w="12700">
              <a:noFill/>
              <a:miter lim="800000"/>
              <a:headEnd/>
              <a:tailEnd/>
            </a:ln>
            <a:effectLst/>
          </p:spPr>
          <p:txBody>
            <a:bodyPr wrap="none" lIns="19050" tIns="26988" rIns="19050" bIns="26988"/>
            <a:lstStyle/>
            <a:p>
              <a:pPr algn="ctr"/>
              <a:r>
                <a:rPr lang="en-US" sz="1050" b="1"/>
                <a:t>Branch</a:t>
              </a:r>
            </a:p>
          </p:txBody>
        </p:sp>
        <p:sp>
          <p:nvSpPr>
            <p:cNvPr id="1256657" name="Line 209"/>
            <p:cNvSpPr>
              <a:spLocks noChangeShapeType="1"/>
            </p:cNvSpPr>
            <p:nvPr/>
          </p:nvSpPr>
          <p:spPr bwMode="auto">
            <a:xfrm>
              <a:off x="6934200" y="2667000"/>
              <a:ext cx="152400" cy="0"/>
            </a:xfrm>
            <a:prstGeom prst="line">
              <a:avLst/>
            </a:prstGeom>
            <a:noFill/>
            <a:ln w="12700">
              <a:solidFill>
                <a:schemeClr val="accent1"/>
              </a:solidFill>
              <a:round/>
              <a:headEnd/>
              <a:tailEnd/>
            </a:ln>
            <a:effectLst/>
          </p:spPr>
          <p:txBody>
            <a:bodyPr/>
            <a:lstStyle/>
            <a:p>
              <a:endParaRPr lang="en-US" sz="1050"/>
            </a:p>
          </p:txBody>
        </p:sp>
        <p:sp>
          <p:nvSpPr>
            <p:cNvPr id="1256658" name="Line 210"/>
            <p:cNvSpPr>
              <a:spLocks noChangeShapeType="1"/>
            </p:cNvSpPr>
            <p:nvPr/>
          </p:nvSpPr>
          <p:spPr bwMode="auto">
            <a:xfrm>
              <a:off x="7620000" y="914400"/>
              <a:ext cx="0" cy="1828800"/>
            </a:xfrm>
            <a:prstGeom prst="line">
              <a:avLst/>
            </a:prstGeom>
            <a:noFill/>
            <a:ln w="12700">
              <a:solidFill>
                <a:schemeClr val="accent1"/>
              </a:solidFill>
              <a:round/>
              <a:headEnd/>
              <a:tailEnd/>
            </a:ln>
            <a:effectLst/>
          </p:spPr>
          <p:txBody>
            <a:bodyPr/>
            <a:lstStyle/>
            <a:p>
              <a:endParaRPr lang="en-US" sz="1050"/>
            </a:p>
          </p:txBody>
        </p:sp>
        <p:sp>
          <p:nvSpPr>
            <p:cNvPr id="1256659" name="Line 211"/>
            <p:cNvSpPr>
              <a:spLocks noChangeShapeType="1"/>
            </p:cNvSpPr>
            <p:nvPr/>
          </p:nvSpPr>
          <p:spPr bwMode="auto">
            <a:xfrm>
              <a:off x="7467600" y="2743200"/>
              <a:ext cx="152400" cy="0"/>
            </a:xfrm>
            <a:prstGeom prst="line">
              <a:avLst/>
            </a:prstGeom>
            <a:noFill/>
            <a:ln w="12700">
              <a:solidFill>
                <a:schemeClr val="accent1"/>
              </a:solidFill>
              <a:round/>
              <a:headEnd/>
              <a:tailEnd/>
            </a:ln>
            <a:effectLst/>
          </p:spPr>
          <p:txBody>
            <a:bodyPr/>
            <a:lstStyle/>
            <a:p>
              <a:endParaRPr lang="en-US" sz="1050"/>
            </a:p>
          </p:txBody>
        </p:sp>
        <p:sp>
          <p:nvSpPr>
            <p:cNvPr id="1256660" name="Line 212"/>
            <p:cNvSpPr>
              <a:spLocks noChangeShapeType="1"/>
            </p:cNvSpPr>
            <p:nvPr/>
          </p:nvSpPr>
          <p:spPr bwMode="auto">
            <a:xfrm>
              <a:off x="1143000" y="914400"/>
              <a:ext cx="6477000" cy="0"/>
            </a:xfrm>
            <a:prstGeom prst="line">
              <a:avLst/>
            </a:prstGeom>
            <a:noFill/>
            <a:ln w="12700">
              <a:solidFill>
                <a:schemeClr val="accent1"/>
              </a:solidFill>
              <a:round/>
              <a:headEnd/>
              <a:tailEnd/>
            </a:ln>
            <a:effectLst/>
          </p:spPr>
          <p:txBody>
            <a:bodyPr/>
            <a:lstStyle/>
            <a:p>
              <a:endParaRPr lang="en-US" sz="1050"/>
            </a:p>
          </p:txBody>
        </p:sp>
        <p:sp>
          <p:nvSpPr>
            <p:cNvPr id="1256661" name="Rectangle 213"/>
            <p:cNvSpPr>
              <a:spLocks noChangeArrowheads="1"/>
            </p:cNvSpPr>
            <p:nvPr/>
          </p:nvSpPr>
          <p:spPr bwMode="auto">
            <a:xfrm>
              <a:off x="7620000" y="1066800"/>
              <a:ext cx="533400" cy="304800"/>
            </a:xfrm>
            <a:prstGeom prst="rect">
              <a:avLst/>
            </a:prstGeom>
            <a:noFill/>
            <a:ln w="12700">
              <a:noFill/>
              <a:miter lim="800000"/>
              <a:headEnd/>
              <a:tailEnd/>
            </a:ln>
            <a:effectLst/>
          </p:spPr>
          <p:txBody>
            <a:bodyPr wrap="none" lIns="19050" tIns="26988" rIns="19050" bIns="26988"/>
            <a:lstStyle/>
            <a:p>
              <a:pPr algn="ctr"/>
              <a:r>
                <a:rPr lang="en-US" sz="1050" b="1"/>
                <a:t>PCSrc</a:t>
              </a:r>
            </a:p>
          </p:txBody>
        </p:sp>
        <p:sp>
          <p:nvSpPr>
            <p:cNvPr id="1256662" name="Line 214"/>
            <p:cNvSpPr>
              <a:spLocks noChangeShapeType="1"/>
            </p:cNvSpPr>
            <p:nvPr/>
          </p:nvSpPr>
          <p:spPr bwMode="auto">
            <a:xfrm>
              <a:off x="1143000" y="914400"/>
              <a:ext cx="0" cy="152400"/>
            </a:xfrm>
            <a:prstGeom prst="line">
              <a:avLst/>
            </a:prstGeom>
            <a:noFill/>
            <a:ln w="12700">
              <a:solidFill>
                <a:schemeClr val="accent1"/>
              </a:solidFill>
              <a:round/>
              <a:headEnd/>
              <a:tailEnd/>
            </a:ln>
            <a:effectLst/>
          </p:spPr>
          <p:txBody>
            <a:bodyPr/>
            <a:lstStyle/>
            <a:p>
              <a:endParaRPr lang="en-US" sz="1050"/>
            </a:p>
          </p:txBody>
        </p:sp>
        <p:sp>
          <p:nvSpPr>
            <p:cNvPr id="1256663" name="Line 215"/>
            <p:cNvSpPr>
              <a:spLocks noChangeShapeType="1"/>
            </p:cNvSpPr>
            <p:nvPr/>
          </p:nvSpPr>
          <p:spPr bwMode="auto">
            <a:xfrm>
              <a:off x="3581400" y="2819400"/>
              <a:ext cx="0" cy="152400"/>
            </a:xfrm>
            <a:prstGeom prst="line">
              <a:avLst/>
            </a:prstGeom>
            <a:noFill/>
            <a:ln w="12700">
              <a:solidFill>
                <a:schemeClr val="accent1"/>
              </a:solidFill>
              <a:round/>
              <a:headEnd/>
              <a:tailEnd/>
            </a:ln>
            <a:effectLst/>
          </p:spPr>
          <p:txBody>
            <a:bodyPr/>
            <a:lstStyle/>
            <a:p>
              <a:endParaRPr lang="en-US" sz="1050"/>
            </a:p>
          </p:txBody>
        </p:sp>
        <p:sp>
          <p:nvSpPr>
            <p:cNvPr id="1256664" name="Line 216"/>
            <p:cNvSpPr>
              <a:spLocks noChangeShapeType="1"/>
            </p:cNvSpPr>
            <p:nvPr/>
          </p:nvSpPr>
          <p:spPr bwMode="auto">
            <a:xfrm>
              <a:off x="6858000" y="4495800"/>
              <a:ext cx="0" cy="152400"/>
            </a:xfrm>
            <a:prstGeom prst="line">
              <a:avLst/>
            </a:prstGeom>
            <a:noFill/>
            <a:ln w="12700">
              <a:solidFill>
                <a:schemeClr val="accent1"/>
              </a:solidFill>
              <a:round/>
              <a:headEnd/>
              <a:tailEnd/>
            </a:ln>
            <a:effectLst/>
          </p:spPr>
          <p:txBody>
            <a:bodyPr/>
            <a:lstStyle/>
            <a:p>
              <a:endParaRPr lang="en-US" sz="1050"/>
            </a:p>
          </p:txBody>
        </p:sp>
        <p:sp>
          <p:nvSpPr>
            <p:cNvPr id="1256665" name="Line 217"/>
            <p:cNvSpPr>
              <a:spLocks noChangeShapeType="1"/>
            </p:cNvSpPr>
            <p:nvPr/>
          </p:nvSpPr>
          <p:spPr bwMode="auto">
            <a:xfrm>
              <a:off x="7467600" y="4495800"/>
              <a:ext cx="0" cy="152400"/>
            </a:xfrm>
            <a:prstGeom prst="line">
              <a:avLst/>
            </a:prstGeom>
            <a:noFill/>
            <a:ln w="12700">
              <a:solidFill>
                <a:schemeClr val="accent1"/>
              </a:solidFill>
              <a:round/>
              <a:headEnd/>
              <a:tailEnd/>
            </a:ln>
            <a:effectLst/>
          </p:spPr>
          <p:txBody>
            <a:bodyPr/>
            <a:lstStyle/>
            <a:p>
              <a:endParaRPr lang="en-US" sz="1050"/>
            </a:p>
          </p:txBody>
        </p:sp>
        <p:sp>
          <p:nvSpPr>
            <p:cNvPr id="1256668" name="Line 220"/>
            <p:cNvSpPr>
              <a:spLocks noChangeShapeType="1"/>
            </p:cNvSpPr>
            <p:nvPr/>
          </p:nvSpPr>
          <p:spPr bwMode="auto">
            <a:xfrm>
              <a:off x="8458200" y="3581400"/>
              <a:ext cx="0" cy="152400"/>
            </a:xfrm>
            <a:prstGeom prst="line">
              <a:avLst/>
            </a:prstGeom>
            <a:noFill/>
            <a:ln w="12700">
              <a:solidFill>
                <a:schemeClr val="accent1"/>
              </a:solidFill>
              <a:round/>
              <a:headEnd/>
              <a:tailEnd/>
            </a:ln>
            <a:effectLst/>
          </p:spPr>
          <p:txBody>
            <a:bodyPr/>
            <a:lstStyle/>
            <a:p>
              <a:endParaRPr lang="en-US" sz="1050"/>
            </a:p>
          </p:txBody>
        </p:sp>
        <p:sp>
          <p:nvSpPr>
            <p:cNvPr id="1256669" name="Line 221"/>
            <p:cNvSpPr>
              <a:spLocks noChangeShapeType="1"/>
            </p:cNvSpPr>
            <p:nvPr/>
          </p:nvSpPr>
          <p:spPr bwMode="auto">
            <a:xfrm>
              <a:off x="5105400" y="5715000"/>
              <a:ext cx="0" cy="152400"/>
            </a:xfrm>
            <a:prstGeom prst="line">
              <a:avLst/>
            </a:prstGeom>
            <a:noFill/>
            <a:ln w="12700">
              <a:solidFill>
                <a:schemeClr val="accent1"/>
              </a:solidFill>
              <a:round/>
              <a:headEnd/>
              <a:tailEnd/>
            </a:ln>
            <a:effectLst/>
          </p:spPr>
          <p:txBody>
            <a:bodyPr/>
            <a:lstStyle/>
            <a:p>
              <a:endParaRPr lang="en-US" sz="1050"/>
            </a:p>
          </p:txBody>
        </p:sp>
        <p:sp>
          <p:nvSpPr>
            <p:cNvPr id="1256672" name="Line 224"/>
            <p:cNvSpPr>
              <a:spLocks noChangeShapeType="1"/>
            </p:cNvSpPr>
            <p:nvPr/>
          </p:nvSpPr>
          <p:spPr bwMode="auto">
            <a:xfrm>
              <a:off x="5791200" y="4876800"/>
              <a:ext cx="0" cy="152400"/>
            </a:xfrm>
            <a:prstGeom prst="line">
              <a:avLst/>
            </a:prstGeom>
            <a:noFill/>
            <a:ln w="12700">
              <a:solidFill>
                <a:schemeClr val="accent1"/>
              </a:solidFill>
              <a:round/>
              <a:headEnd/>
              <a:tailEnd/>
            </a:ln>
            <a:effectLst/>
          </p:spPr>
          <p:txBody>
            <a:bodyPr/>
            <a:lstStyle/>
            <a:p>
              <a:endParaRPr lang="en-US" sz="1050"/>
            </a:p>
          </p:txBody>
        </p:sp>
        <p:sp>
          <p:nvSpPr>
            <p:cNvPr id="1256673" name="Line 225"/>
            <p:cNvSpPr>
              <a:spLocks noChangeShapeType="1"/>
            </p:cNvSpPr>
            <p:nvPr/>
          </p:nvSpPr>
          <p:spPr bwMode="auto">
            <a:xfrm>
              <a:off x="5181600" y="3733800"/>
              <a:ext cx="0" cy="152400"/>
            </a:xfrm>
            <a:prstGeom prst="line">
              <a:avLst/>
            </a:prstGeom>
            <a:noFill/>
            <a:ln w="12700">
              <a:solidFill>
                <a:schemeClr val="accent1"/>
              </a:solidFill>
              <a:round/>
              <a:headEnd/>
              <a:tailEnd/>
            </a:ln>
            <a:effectLst/>
          </p:spPr>
          <p:txBody>
            <a:bodyPr/>
            <a:lstStyle/>
            <a:p>
              <a:endParaRPr lang="en-US" sz="1050"/>
            </a:p>
          </p:txBody>
        </p:sp>
      </p:grpSp>
    </p:spTree>
    <p:extLst>
      <p:ext uri="{BB962C8B-B14F-4D97-AF65-F5344CB8AC3E}">
        <p14:creationId xmlns:p14="http://schemas.microsoft.com/office/powerpoint/2010/main" val="12425488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2"/>
          <p:cNvSpPr>
            <a:spLocks noGrp="1"/>
          </p:cNvSpPr>
          <p:nvPr>
            <p:ph sz="quarter" idx="1"/>
          </p:nvPr>
        </p:nvSpPr>
        <p:spPr>
          <a:xfrm>
            <a:off x="457200" y="333375"/>
            <a:ext cx="7467600" cy="1582738"/>
          </a:xfrm>
        </p:spPr>
        <p:txBody>
          <a:bodyPr/>
          <a:lstStyle/>
          <a:p>
            <a:r>
              <a:rPr lang="en-US" altLang="zh-CN" smtClean="0"/>
              <a:t>Different instructions require different control signals to be asserted in the datapath. The remaining problems in this exercise refer to the following two control signals from Figure 4.24.</a:t>
            </a:r>
          </a:p>
          <a:p>
            <a:endParaRPr lang="zh-CN" altLang="en-US" smtClean="0"/>
          </a:p>
        </p:txBody>
      </p:sp>
      <p:graphicFrame>
        <p:nvGraphicFramePr>
          <p:cNvPr id="18495" name="Group 63"/>
          <p:cNvGraphicFramePr>
            <a:graphicFrameLocks noGrp="1"/>
          </p:cNvGraphicFramePr>
          <p:nvPr/>
        </p:nvGraphicFramePr>
        <p:xfrm>
          <a:off x="827088" y="1989138"/>
          <a:ext cx="6265862" cy="1137603"/>
        </p:xfrm>
        <a:graphic>
          <a:graphicData uri="http://schemas.openxmlformats.org/drawingml/2006/table">
            <a:tbl>
              <a:tblPr/>
              <a:tblGrid>
                <a:gridCol w="311150">
                  <a:extLst>
                    <a:ext uri="{9D8B030D-6E8A-4147-A177-3AD203B41FA5}">
                      <a16:colId xmlns:a16="http://schemas.microsoft.com/office/drawing/2014/main" val="20000"/>
                    </a:ext>
                  </a:extLst>
                </a:gridCol>
                <a:gridCol w="2928937">
                  <a:extLst>
                    <a:ext uri="{9D8B030D-6E8A-4147-A177-3AD203B41FA5}">
                      <a16:colId xmlns:a16="http://schemas.microsoft.com/office/drawing/2014/main" val="20001"/>
                    </a:ext>
                  </a:extLst>
                </a:gridCol>
                <a:gridCol w="3025775">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Control signal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Control signal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ALUSrc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Branch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Jump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RegDst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57200" y="274638"/>
            <a:ext cx="8256316" cy="6288376"/>
          </a:xfrm>
          <a:prstGeom prst="rect">
            <a:avLst/>
          </a:prstGeom>
        </p:spPr>
      </p:pic>
    </p:spTree>
    <p:extLst>
      <p:ext uri="{BB962C8B-B14F-4D97-AF65-F5344CB8AC3E}">
        <p14:creationId xmlns:p14="http://schemas.microsoft.com/office/powerpoint/2010/main" val="2641661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3375"/>
            <a:ext cx="7467600" cy="1295400"/>
          </a:xfrm>
        </p:spPr>
        <p:txBody>
          <a:bodyPr>
            <a:normAutofit/>
          </a:bodyPr>
          <a:lstStyle/>
          <a:p>
            <a:r>
              <a:rPr lang="en-US" altLang="zh-CN" b="1" smtClean="0"/>
              <a:t>4.9.4</a:t>
            </a:r>
            <a:r>
              <a:rPr lang="en-US" altLang="zh-CN" smtClean="0"/>
              <a:t>  What is the value of these two signals for this instruction?</a:t>
            </a:r>
          </a:p>
          <a:p>
            <a:r>
              <a:rPr lang="en-US" altLang="zh-CN" smtClean="0"/>
              <a:t>Solution:</a:t>
            </a:r>
          </a:p>
        </p:txBody>
      </p:sp>
      <p:graphicFrame>
        <p:nvGraphicFramePr>
          <p:cNvPr id="19515" name="Group 59"/>
          <p:cNvGraphicFramePr>
            <a:graphicFrameLocks noGrp="1"/>
          </p:cNvGraphicFramePr>
          <p:nvPr/>
        </p:nvGraphicFramePr>
        <p:xfrm>
          <a:off x="1042988" y="1700213"/>
          <a:ext cx="6265862" cy="1137603"/>
        </p:xfrm>
        <a:graphic>
          <a:graphicData uri="http://schemas.openxmlformats.org/drawingml/2006/table">
            <a:tbl>
              <a:tblPr/>
              <a:tblGrid>
                <a:gridCol w="311150">
                  <a:extLst>
                    <a:ext uri="{9D8B030D-6E8A-4147-A177-3AD203B41FA5}">
                      <a16:colId xmlns:a16="http://schemas.microsoft.com/office/drawing/2014/main" val="20000"/>
                    </a:ext>
                  </a:extLst>
                </a:gridCol>
                <a:gridCol w="2928937">
                  <a:extLst>
                    <a:ext uri="{9D8B030D-6E8A-4147-A177-3AD203B41FA5}">
                      <a16:colId xmlns:a16="http://schemas.microsoft.com/office/drawing/2014/main" val="20001"/>
                    </a:ext>
                  </a:extLst>
                </a:gridCol>
                <a:gridCol w="3025775">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FFFFFF"/>
                        </a:solidFill>
                        <a:effectLst/>
                        <a:latin typeface="Century Schoolbook"/>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Control signal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Century Schoolbook"/>
                          <a:ea typeface="宋体" charset="-122"/>
                        </a:rPr>
                        <a:t>Control signal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ALUSrc=1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Branch=0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Jump=0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Century Schoolbook"/>
                          <a:ea typeface="宋体" charset="-122"/>
                        </a:rPr>
                        <a:t>RegDst=1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68313" y="0"/>
            <a:ext cx="8291512" cy="3167063"/>
          </a:xfrm>
        </p:spPr>
        <p:txBody>
          <a:bodyPr>
            <a:normAutofit/>
          </a:bodyPr>
          <a:lstStyle/>
          <a:p>
            <a:r>
              <a:rPr lang="en-US" altLang="zh-CN" b="1" smtClean="0"/>
              <a:t>4.9.5</a:t>
            </a:r>
            <a:r>
              <a:rPr lang="en-US" altLang="zh-CN" smtClean="0"/>
              <a:t>  For the datapath from figure 4.24, draw the logic diagram for the part of the control unit that implements just the first signal. Assure that we only need to support LW, SW, BEQ, ADD, and J(jump) instructions.</a:t>
            </a:r>
          </a:p>
          <a:p>
            <a:r>
              <a:rPr lang="en-US" altLang="zh-CN" smtClean="0"/>
              <a:t>Solution:</a:t>
            </a:r>
          </a:p>
          <a:p>
            <a:pPr>
              <a:buFont typeface="Wingdings" pitchFamily="2" charset="2"/>
              <a:buNone/>
            </a:pPr>
            <a:r>
              <a:rPr lang="en-US" altLang="zh-CN" sz="1800" smtClean="0"/>
              <a:t>    </a:t>
            </a:r>
            <a:r>
              <a:rPr lang="en-US" altLang="zh-CN" sz="2000" smtClean="0"/>
              <a:t>We use I31 through I26 to denote individual bits of instruction[31:26], which is the input to the Control unit:</a:t>
            </a:r>
          </a:p>
        </p:txBody>
      </p:sp>
      <p:graphicFrame>
        <p:nvGraphicFramePr>
          <p:cNvPr id="20559" name="Group 79"/>
          <p:cNvGraphicFramePr>
            <a:graphicFrameLocks noGrp="1"/>
          </p:cNvGraphicFramePr>
          <p:nvPr>
            <p:extLst>
              <p:ext uri="{D42A27DB-BD31-4B8C-83A1-F6EECF244321}">
                <p14:modId xmlns:p14="http://schemas.microsoft.com/office/powerpoint/2010/main" val="455487260"/>
              </p:ext>
            </p:extLst>
          </p:nvPr>
        </p:nvGraphicFramePr>
        <p:xfrm>
          <a:off x="1403648" y="3429000"/>
          <a:ext cx="6337300" cy="793115"/>
        </p:xfrm>
        <a:graphic>
          <a:graphicData uri="http://schemas.openxmlformats.org/drawingml/2006/table">
            <a:tbl>
              <a:tblPr/>
              <a:tblGrid>
                <a:gridCol w="608012">
                  <a:extLst>
                    <a:ext uri="{9D8B030D-6E8A-4147-A177-3AD203B41FA5}">
                      <a16:colId xmlns:a16="http://schemas.microsoft.com/office/drawing/2014/main" val="20000"/>
                    </a:ext>
                  </a:extLst>
                </a:gridCol>
                <a:gridCol w="5729288">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entury Schoolbook"/>
                          <a:ea typeface="宋体" charset="-122"/>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err="1" smtClean="0">
                          <a:ln>
                            <a:noFill/>
                          </a:ln>
                          <a:solidFill>
                            <a:schemeClr val="tx1"/>
                          </a:solidFill>
                          <a:effectLst/>
                          <a:latin typeface="Century Schoolbook"/>
                          <a:ea typeface="宋体" charset="-122"/>
                        </a:rPr>
                        <a:t>ALUSrc</a:t>
                      </a:r>
                      <a:r>
                        <a:rPr kumimoji="0" lang="en-US" altLang="zh-CN" sz="2000" b="0" i="0" u="none" strike="noStrike" cap="none" normalizeH="0" baseline="0" dirty="0" smtClean="0">
                          <a:ln>
                            <a:noFill/>
                          </a:ln>
                          <a:solidFill>
                            <a:schemeClr val="tx1"/>
                          </a:solidFill>
                          <a:effectLst/>
                          <a:latin typeface="Century Schoolbook"/>
                          <a:ea typeface="宋体" charset="-122"/>
                        </a:rPr>
                        <a:t> = I31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entury Schoolbook"/>
                          <a:ea typeface="宋体"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Century Schoolbook"/>
                          <a:ea typeface="宋体" charset="-122"/>
                        </a:rPr>
                        <a:t>Jump = (NOT I31) AND I27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4631</TotalTime>
  <Words>4395</Words>
  <Application>Microsoft Office PowerPoint</Application>
  <PresentationFormat>全屏显示(4:3)</PresentationFormat>
  <Paragraphs>868</Paragraphs>
  <Slides>55</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华文楷体</vt:lpstr>
      <vt:lpstr>宋体</vt:lpstr>
      <vt:lpstr>Arial</vt:lpstr>
      <vt:lpstr>Calibri</vt:lpstr>
      <vt:lpstr>Century Schoolbook</vt:lpstr>
      <vt:lpstr>Times New Roman</vt:lpstr>
      <vt:lpstr>Wingdings</vt:lpstr>
      <vt:lpstr>Wingdings 2</vt:lpstr>
      <vt:lpstr>凸显</vt:lpstr>
      <vt:lpstr>SOLUTIONS CHAPTER 4</vt:lpstr>
      <vt:lpstr>EXERCISE 4.9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4.10</vt:lpstr>
      <vt:lpstr>Single Cycle Datapath with Control Unit</vt:lpstr>
      <vt:lpstr>PowerPoint 演示文稿</vt:lpstr>
      <vt:lpstr>PowerPoint 演示文稿</vt:lpstr>
      <vt:lpstr>Time Delay for LW: Critical Path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4.11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4.12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4.13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zhuhaojin@outlook.com</cp:lastModifiedBy>
  <cp:revision>242</cp:revision>
  <dcterms:modified xsi:type="dcterms:W3CDTF">2016-12-22T11:37:02Z</dcterms:modified>
</cp:coreProperties>
</file>