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62" r:id="rId3"/>
    <p:sldId id="261" r:id="rId4"/>
    <p:sldId id="257" r:id="rId5"/>
    <p:sldId id="259" r:id="rId6"/>
    <p:sldId id="265" r:id="rId7"/>
    <p:sldId id="266" r:id="rId8"/>
    <p:sldId id="267" r:id="rId9"/>
    <p:sldId id="270" r:id="rId10"/>
    <p:sldId id="271" r:id="rId11"/>
    <p:sldId id="268" r:id="rId12"/>
    <p:sldId id="272" r:id="rId13"/>
    <p:sldId id="258" r:id="rId14"/>
    <p:sldId id="264" r:id="rId15"/>
    <p:sldId id="269"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0" d="100"/>
          <a:sy n="70" d="100"/>
        </p:scale>
        <p:origin x="5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1300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997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31346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63019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1709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7454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26702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64250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06722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0052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6255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1909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5480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132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64993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174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6CE7D5-CF57-46EF-B807-FDD0502418D4}" type="datetimeFigureOut">
              <a:rPr lang="en-US" smtClean="0"/>
              <a:t>8/31/2024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82982083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332" y="928971"/>
            <a:ext cx="9412406" cy="2500029"/>
          </a:xfrm>
        </p:spPr>
        <p:txBody>
          <a:bodyPr>
            <a:normAutofit/>
          </a:bodyPr>
          <a:lstStyle/>
          <a:p>
            <a:r>
              <a:rPr lang="en-US" sz="40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Classification Model Project for Customer Churn Prediction</a:t>
            </a:r>
            <a:endParaRPr lang="en-US" sz="4000" dirty="0"/>
          </a:p>
        </p:txBody>
      </p:sp>
      <p:sp>
        <p:nvSpPr>
          <p:cNvPr id="3" name="Subtitle 2"/>
          <p:cNvSpPr>
            <a:spLocks noGrp="1"/>
          </p:cNvSpPr>
          <p:nvPr>
            <p:ph type="subTitle" idx="1"/>
          </p:nvPr>
        </p:nvSpPr>
        <p:spPr/>
        <p:txBody>
          <a:bodyPr>
            <a:normAutofit fontScale="85000" lnSpcReduction="20000"/>
          </a:bodyPr>
          <a:lstStyle/>
          <a:p>
            <a:pPr marL="0" marR="0">
              <a:lnSpc>
                <a:spcPct val="107000"/>
              </a:lnSpc>
              <a:spcBef>
                <a:spcPts val="0"/>
              </a:spcBef>
              <a:spcAft>
                <a:spcPts val="800"/>
              </a:spcAft>
            </a:pPr>
            <a:r>
              <a:rPr lang="en-US" sz="1800"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 Comparative Analysis of Logistic Regression and Decision Tree Models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Presenter’s Name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ODHIAMBO APIYO</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September 2024</a:t>
            </a:r>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0FBC-09CB-170D-7183-02BE270FE87F}"/>
              </a:ext>
            </a:extLst>
          </p:cNvPr>
          <p:cNvSpPr>
            <a:spLocks noGrp="1"/>
          </p:cNvSpPr>
          <p:nvPr>
            <p:ph type="title"/>
          </p:nvPr>
        </p:nvSpPr>
        <p:spPr/>
        <p:txBody>
          <a:bodyPr/>
          <a:lstStyle/>
          <a:p>
            <a:r>
              <a:rPr lang="en-US" dirty="0"/>
              <a:t>Correlation matrix for Numeric features</a:t>
            </a:r>
          </a:p>
        </p:txBody>
      </p:sp>
      <p:sp>
        <p:nvSpPr>
          <p:cNvPr id="3" name="Content Placeholder 2">
            <a:extLst>
              <a:ext uri="{FF2B5EF4-FFF2-40B4-BE49-F238E27FC236}">
                <a16:creationId xmlns:a16="http://schemas.microsoft.com/office/drawing/2014/main" id="{AB78CB95-EFBC-4389-2590-CF74A80ACB49}"/>
              </a:ext>
            </a:extLst>
          </p:cNvPr>
          <p:cNvSpPr>
            <a:spLocks noGrp="1"/>
          </p:cNvSpPr>
          <p:nvPr>
            <p:ph idx="1"/>
          </p:nvPr>
        </p:nvSpPr>
        <p:spPr/>
        <p:txBody>
          <a:bodyPr>
            <a:normAutofit fontScale="92500" lnSpcReduction="10000"/>
          </a:bodyPr>
          <a:lstStyle/>
          <a:p>
            <a:r>
              <a:rPr lang="en-US" b="0" i="0" dirty="0">
                <a:solidFill>
                  <a:srgbClr val="212121"/>
                </a:solidFill>
                <a:effectLst/>
                <a:highlight>
                  <a:srgbClr val="FFFFFF"/>
                </a:highlight>
                <a:latin typeface="Roboto" panose="02000000000000000000" pitchFamily="2" charset="0"/>
              </a:rPr>
              <a:t>The correlation matrix provides insights into how each feature relates to one another, which can help us identify patterns and dependencies in our data.</a:t>
            </a:r>
          </a:p>
          <a:p>
            <a:endParaRPr lang="en-US" dirty="0">
              <a:solidFill>
                <a:srgbClr val="212121"/>
              </a:solidFill>
              <a:highlight>
                <a:srgbClr val="FFFFFF"/>
              </a:highlight>
              <a:latin typeface="Roboto" panose="02000000000000000000" pitchFamily="2" charset="0"/>
            </a:endParaRPr>
          </a:p>
          <a:p>
            <a:r>
              <a:rPr lang="en-US" dirty="0">
                <a:solidFill>
                  <a:srgbClr val="212121"/>
                </a:solidFill>
                <a:highlight>
                  <a:srgbClr val="FFFFFF"/>
                </a:highlight>
                <a:latin typeface="Roboto" panose="02000000000000000000" pitchFamily="2" charset="0"/>
              </a:rPr>
              <a:t>Features with high correlation.</a:t>
            </a:r>
          </a:p>
          <a:p>
            <a:endParaRPr lang="en-US" dirty="0">
              <a:solidFill>
                <a:srgbClr val="212121"/>
              </a:solidFill>
              <a:highlight>
                <a:srgbClr val="FFFFFF"/>
              </a:highlight>
              <a:latin typeface="Roboto" panose="02000000000000000000" pitchFamily="2" charset="0"/>
            </a:endParaRPr>
          </a:p>
          <a:p>
            <a:pPr marL="857250" lvl="2" indent="-285750">
              <a:lnSpc>
                <a:spcPct val="107000"/>
              </a:lnSpc>
              <a:spcBef>
                <a:spcPts val="0"/>
              </a:spcBef>
              <a:spcAft>
                <a:spcPts val="800"/>
              </a:spcAft>
              <a:buFont typeface="Wingdings" panose="05000000000000000000" pitchFamily="2" charset="2"/>
              <a:buChar char="q"/>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total day minutes and total day charge have a correlation of 0.9999999521904007</a:t>
            </a:r>
          </a:p>
          <a:p>
            <a:pPr marL="857250" lvl="2" indent="-285750">
              <a:lnSpc>
                <a:spcPct val="107000"/>
              </a:lnSpc>
              <a:spcBef>
                <a:spcPts val="0"/>
              </a:spcBef>
              <a:spcAft>
                <a:spcPts val="800"/>
              </a:spcAft>
              <a:buFont typeface="Wingdings" panose="05000000000000000000" pitchFamily="2" charset="2"/>
              <a:buChar char="q"/>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total eve minutes and total eve charge have a correlation of 0.9999997760198491</a:t>
            </a:r>
          </a:p>
          <a:p>
            <a:pPr marL="857250" lvl="2" indent="-285750">
              <a:lnSpc>
                <a:spcPct val="107000"/>
              </a:lnSpc>
              <a:spcBef>
                <a:spcPts val="0"/>
              </a:spcBef>
              <a:spcAft>
                <a:spcPts val="800"/>
              </a:spcAft>
              <a:buFont typeface="Wingdings" panose="05000000000000000000" pitchFamily="2" charset="2"/>
              <a:buChar char="q"/>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total night minutes and total night charge have a correlation of 0.9999992148758795</a:t>
            </a:r>
          </a:p>
          <a:p>
            <a:pPr marL="857250" lvl="2" indent="-285750">
              <a:lnSpc>
                <a:spcPct val="107000"/>
              </a:lnSpc>
              <a:spcBef>
                <a:spcPts val="0"/>
              </a:spcBef>
              <a:spcAft>
                <a:spcPts val="800"/>
              </a:spcAft>
              <a:buFont typeface="Wingdings" panose="05000000000000000000" pitchFamily="2" charset="2"/>
              <a:buChar char="q"/>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total </a:t>
            </a:r>
            <a:r>
              <a:rPr lang="en-US" sz="1600" b="1" kern="100" dirty="0" err="1">
                <a:effectLst/>
                <a:latin typeface="Calibri" panose="020F0502020204030204" pitchFamily="34" charset="0"/>
                <a:ea typeface="Calibri" panose="020F0502020204030204" pitchFamily="34" charset="0"/>
                <a:cs typeface="Times New Roman" panose="02020603050405020304" pitchFamily="18" charset="0"/>
              </a:rPr>
              <a:t>intl</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minutes and total </a:t>
            </a:r>
            <a:r>
              <a:rPr lang="en-US" sz="1600" b="1" kern="100" dirty="0" err="1">
                <a:effectLst/>
                <a:latin typeface="Calibri" panose="020F0502020204030204" pitchFamily="34" charset="0"/>
                <a:ea typeface="Calibri" panose="020F0502020204030204" pitchFamily="34" charset="0"/>
                <a:cs typeface="Times New Roman" panose="02020603050405020304" pitchFamily="18" charset="0"/>
              </a:rPr>
              <a:t>intl</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charge have a correlation of 0.9999927417510314</a:t>
            </a:r>
          </a:p>
          <a:p>
            <a:r>
              <a:rPr lang="en-US" b="0" i="0" dirty="0">
                <a:solidFill>
                  <a:srgbClr val="FFFFFF"/>
                </a:solidFill>
                <a:effectLst/>
                <a:latin typeface="Consolas" panose="020B0609020204030204" pitchFamily="49" charset="0"/>
              </a:rPr>
              <a:t> day minutes and total day charge have a correlation of 0.9999999521904007l day minutes and total day charge have a correlation of 0.9999999521904007</a:t>
            </a:r>
            <a:endParaRPr lang="en-US" dirty="0"/>
          </a:p>
        </p:txBody>
      </p:sp>
    </p:spTree>
    <p:extLst>
      <p:ext uri="{BB962C8B-B14F-4D97-AF65-F5344CB8AC3E}">
        <p14:creationId xmlns:p14="http://schemas.microsoft.com/office/powerpoint/2010/main" val="3002103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8EC8E2-2578-7B8A-7E21-4A17E8159F44}"/>
              </a:ext>
            </a:extLst>
          </p:cNvPr>
          <p:cNvPicPr>
            <a:picLocks noChangeAspect="1"/>
          </p:cNvPicPr>
          <p:nvPr/>
        </p:nvPicPr>
        <p:blipFill>
          <a:blip r:embed="rId2"/>
          <a:stretch>
            <a:fillRect/>
          </a:stretch>
        </p:blipFill>
        <p:spPr>
          <a:xfrm>
            <a:off x="433387" y="436728"/>
            <a:ext cx="11325225" cy="5759356"/>
          </a:xfrm>
          <a:prstGeom prst="rect">
            <a:avLst/>
          </a:prstGeom>
        </p:spPr>
      </p:pic>
    </p:spTree>
    <p:extLst>
      <p:ext uri="{BB962C8B-B14F-4D97-AF65-F5344CB8AC3E}">
        <p14:creationId xmlns:p14="http://schemas.microsoft.com/office/powerpoint/2010/main" val="136242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0CCB-52BA-E9C6-2A3E-759B53145D8A}"/>
              </a:ext>
            </a:extLst>
          </p:cNvPr>
          <p:cNvSpPr>
            <a:spLocks noGrp="1"/>
          </p:cNvSpPr>
          <p:nvPr>
            <p:ph type="title"/>
          </p:nvPr>
        </p:nvSpPr>
        <p:spPr>
          <a:xfrm>
            <a:off x="677334" y="609600"/>
            <a:ext cx="8596668" cy="1069075"/>
          </a:xfrm>
        </p:spPr>
        <p:txBody>
          <a:bodyPr>
            <a:normAutofit/>
          </a:bodyPr>
          <a:lstStyle/>
          <a:p>
            <a:r>
              <a:rPr lang="en-US" sz="4000" dirty="0"/>
              <a:t>Detecting Outliers</a:t>
            </a:r>
          </a:p>
        </p:txBody>
      </p:sp>
      <p:sp>
        <p:nvSpPr>
          <p:cNvPr id="3" name="Content Placeholder 2">
            <a:extLst>
              <a:ext uri="{FF2B5EF4-FFF2-40B4-BE49-F238E27FC236}">
                <a16:creationId xmlns:a16="http://schemas.microsoft.com/office/drawing/2014/main" id="{2B863C95-119B-5EB9-FE86-467AB2916567}"/>
              </a:ext>
            </a:extLst>
          </p:cNvPr>
          <p:cNvSpPr>
            <a:spLocks noGrp="1"/>
          </p:cNvSpPr>
          <p:nvPr>
            <p:ph idx="1"/>
          </p:nvPr>
        </p:nvSpPr>
        <p:spPr>
          <a:xfrm>
            <a:off x="300251" y="1583141"/>
            <a:ext cx="8973751" cy="4458222"/>
          </a:xfrm>
        </p:spPr>
        <p:txBody>
          <a:bodyPr/>
          <a:lstStyle/>
          <a:p>
            <a:pPr algn="l"/>
            <a:r>
              <a:rPr lang="en-US" sz="2000" b="1" i="0" dirty="0">
                <a:solidFill>
                  <a:srgbClr val="212121"/>
                </a:solidFill>
                <a:effectLst/>
                <a:highlight>
                  <a:srgbClr val="FFFFFF"/>
                </a:highlight>
                <a:latin typeface="Roboto" panose="02000000000000000000" pitchFamily="2" charset="0"/>
              </a:rPr>
              <a:t>Impacts of Outliers in Classification Models</a:t>
            </a:r>
            <a:endParaRPr lang="en-US" sz="2000" b="0" i="0" dirty="0">
              <a:solidFill>
                <a:srgbClr val="212121"/>
              </a:solidFill>
              <a:effectLst/>
              <a:highlight>
                <a:srgbClr val="FFFFFF"/>
              </a:highlight>
              <a:latin typeface="Roboto" panose="02000000000000000000" pitchFamily="2" charset="0"/>
            </a:endParaRPr>
          </a:p>
          <a:p>
            <a:pPr marL="800100" lvl="1" indent="-342900">
              <a:buFont typeface="+mj-lt"/>
              <a:buAutoNum type="arabicPeriod"/>
            </a:pPr>
            <a:r>
              <a:rPr lang="en-US" sz="1800" b="0" i="0" dirty="0">
                <a:solidFill>
                  <a:srgbClr val="212121"/>
                </a:solidFill>
                <a:effectLst/>
                <a:highlight>
                  <a:srgbClr val="FFFFFF"/>
                </a:highlight>
                <a:latin typeface="Roboto" panose="02000000000000000000" pitchFamily="2" charset="0"/>
                <a:ea typeface="Roboto" panose="02000000000000000000" pitchFamily="2" charset="0"/>
                <a:cs typeface="Roboto" panose="02000000000000000000" pitchFamily="2" charset="0"/>
              </a:rPr>
              <a:t>Model Performance: Outliers can distort the decision boundary in classification models, leading to less accurate predictions. Models might become too sensitive to these outliers, affecting the overall performance</a:t>
            </a:r>
          </a:p>
          <a:p>
            <a:pPr marL="800100" lvl="1" indent="-342900">
              <a:buFont typeface="+mj-lt"/>
              <a:buAutoNum type="arabicPeriod"/>
            </a:pPr>
            <a:r>
              <a:rPr lang="en-US" sz="1800" b="0" i="0" dirty="0">
                <a:solidFill>
                  <a:srgbClr val="212121"/>
                </a:solidFill>
                <a:effectLst/>
                <a:highlight>
                  <a:srgbClr val="FFFFFF"/>
                </a:highlight>
                <a:latin typeface="Roboto" panose="02000000000000000000" pitchFamily="2" charset="0"/>
                <a:ea typeface="Roboto" panose="02000000000000000000" pitchFamily="2" charset="0"/>
                <a:cs typeface="Roboto" panose="02000000000000000000" pitchFamily="2" charset="0"/>
              </a:rPr>
              <a:t>Bias and Variance: Outliers can increase the variance of the model, leading to overfitting. This can make the model too complex and less generalizable to new data.</a:t>
            </a:r>
          </a:p>
          <a:p>
            <a:pPr marL="800100" lvl="1" indent="-342900">
              <a:buFont typeface="+mj-lt"/>
              <a:buAutoNum type="arabicPeriod"/>
            </a:pPr>
            <a:r>
              <a:rPr lang="en-US" sz="1800" b="0" i="0" dirty="0">
                <a:solidFill>
                  <a:srgbClr val="212121"/>
                </a:solidFill>
                <a:effectLst/>
                <a:highlight>
                  <a:srgbClr val="FFFFFF"/>
                </a:highlight>
                <a:latin typeface="Roboto" panose="02000000000000000000" pitchFamily="2" charset="0"/>
                <a:ea typeface="Roboto" panose="02000000000000000000" pitchFamily="2" charset="0"/>
                <a:cs typeface="Roboto" panose="02000000000000000000" pitchFamily="2" charset="0"/>
              </a:rPr>
              <a:t>Feature Importance: Outliers can affect the importance of features, potentially leading to misleading insights about which features are most relevant for classification.</a:t>
            </a:r>
          </a:p>
          <a:p>
            <a:pPr marL="800100" lvl="1" indent="-342900">
              <a:buFont typeface="+mj-lt"/>
              <a:buAutoNum type="arabicPeriod"/>
            </a:pPr>
            <a:r>
              <a:rPr lang="en-US" sz="2000" b="0" i="0" dirty="0">
                <a:solidFill>
                  <a:srgbClr val="212121"/>
                </a:solidFill>
                <a:effectLst/>
                <a:highlight>
                  <a:srgbClr val="FFFFFF"/>
                </a:highlight>
                <a:latin typeface="Roboto" panose="02000000000000000000" pitchFamily="2" charset="0"/>
                <a:ea typeface="Roboto" panose="02000000000000000000" pitchFamily="2" charset="0"/>
                <a:cs typeface="Roboto" panose="02000000000000000000" pitchFamily="2" charset="0"/>
              </a:rPr>
              <a:t>Number of outliers removed: 164</a:t>
            </a:r>
            <a:endParaRPr lang="en-US" sz="1800" b="0" i="0" dirty="0">
              <a:solidFill>
                <a:srgbClr val="212121"/>
              </a:solidFill>
              <a:effectLst/>
              <a:highlight>
                <a:srgbClr val="FFFFFF"/>
              </a:highligh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3105688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DE21-ABDA-0B35-9F03-FFD7D2701E0D}"/>
              </a:ext>
            </a:extLst>
          </p:cNvPr>
          <p:cNvSpPr>
            <a:spLocks noGrp="1"/>
          </p:cNvSpPr>
          <p:nvPr>
            <p:ph type="title"/>
          </p:nvPr>
        </p:nvSpPr>
        <p:spPr/>
        <p:txBody>
          <a:bodyPr/>
          <a:lstStyle/>
          <a:p>
            <a:r>
              <a:rPr lang="en-US" dirty="0"/>
              <a:t>MODELLING</a:t>
            </a:r>
          </a:p>
        </p:txBody>
      </p:sp>
      <p:sp>
        <p:nvSpPr>
          <p:cNvPr id="3" name="Content Placeholder 2">
            <a:extLst>
              <a:ext uri="{FF2B5EF4-FFF2-40B4-BE49-F238E27FC236}">
                <a16:creationId xmlns:a16="http://schemas.microsoft.com/office/drawing/2014/main" id="{FD989025-A370-C77D-13DD-A40E62572865}"/>
              </a:ext>
            </a:extLst>
          </p:cNvPr>
          <p:cNvSpPr>
            <a:spLocks noGrp="1"/>
          </p:cNvSpPr>
          <p:nvPr>
            <p:ph idx="1"/>
          </p:nvPr>
        </p:nvSpPr>
        <p:spPr/>
        <p:txBody>
          <a:bodyPr/>
          <a:lstStyle/>
          <a:p>
            <a:r>
              <a:rPr lang="en-US" sz="5400" dirty="0"/>
              <a:t>The two main models used were:</a:t>
            </a:r>
          </a:p>
          <a:p>
            <a:pPr marL="1828800" lvl="2" indent="-914400">
              <a:buFont typeface="+mj-lt"/>
              <a:buAutoNum type="arabicPeriod"/>
            </a:pPr>
            <a:r>
              <a:rPr lang="en-US" sz="5400" dirty="0"/>
              <a:t>Logistics model</a:t>
            </a:r>
          </a:p>
          <a:p>
            <a:pPr marL="1828800" lvl="2" indent="-914400">
              <a:buFont typeface="+mj-lt"/>
              <a:buAutoNum type="arabicPeriod"/>
            </a:pPr>
            <a:r>
              <a:rPr lang="en-US" sz="5400" dirty="0"/>
              <a:t>Decision trees.</a:t>
            </a:r>
          </a:p>
          <a:p>
            <a:pPr lvl="2"/>
            <a:endParaRPr lang="en-US" dirty="0"/>
          </a:p>
          <a:p>
            <a:pPr marL="114300" indent="0">
              <a:buNone/>
            </a:pPr>
            <a:endParaRPr lang="en-US" dirty="0"/>
          </a:p>
        </p:txBody>
      </p:sp>
    </p:spTree>
    <p:extLst>
      <p:ext uri="{BB962C8B-B14F-4D97-AF65-F5344CB8AC3E}">
        <p14:creationId xmlns:p14="http://schemas.microsoft.com/office/powerpoint/2010/main" val="240903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22F0-DECD-29D4-4916-A662B674959A}"/>
              </a:ext>
            </a:extLst>
          </p:cNvPr>
          <p:cNvSpPr>
            <a:spLocks noGrp="1"/>
          </p:cNvSpPr>
          <p:nvPr>
            <p:ph type="title"/>
          </p:nvPr>
        </p:nvSpPr>
        <p:spPr/>
        <p:txBody>
          <a:bodyPr>
            <a:normAutofit/>
          </a:bodyPr>
          <a:lstStyle/>
          <a:p>
            <a:r>
              <a:rPr lang="en-US" sz="4800" dirty="0"/>
              <a:t>Logistic Regression Model</a:t>
            </a:r>
          </a:p>
        </p:txBody>
      </p:sp>
      <p:sp>
        <p:nvSpPr>
          <p:cNvPr id="3" name="Content Placeholder 2">
            <a:extLst>
              <a:ext uri="{FF2B5EF4-FFF2-40B4-BE49-F238E27FC236}">
                <a16:creationId xmlns:a16="http://schemas.microsoft.com/office/drawing/2014/main" id="{7B719003-64D2-30AA-B788-16B35046B12D}"/>
              </a:ext>
            </a:extLst>
          </p:cNvPr>
          <p:cNvSpPr>
            <a:spLocks noGrp="1"/>
          </p:cNvSpPr>
          <p:nvPr>
            <p:ph idx="1"/>
          </p:nvPr>
        </p:nvSpPr>
        <p:spPr/>
        <p:txBody>
          <a:bodyPr>
            <a:noAutofit/>
          </a:bodyPr>
          <a:lstStyle/>
          <a:p>
            <a:pPr marL="0" indent="0">
              <a:buNone/>
            </a:pPr>
            <a:r>
              <a:rPr lang="en-US" sz="3200" b="1"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Model Overview</a:t>
            </a:r>
            <a:r>
              <a:rPr lang="en-US" sz="3200" kern="1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Logistic Regression is a simple linear model used for binary classification. </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It predicts the probability of a customer churning based on the weighted combination of input features.</a:t>
            </a:r>
            <a:endParaRPr lang="en-US" sz="3200" dirty="0"/>
          </a:p>
        </p:txBody>
      </p:sp>
    </p:spTree>
    <p:extLst>
      <p:ext uri="{BB962C8B-B14F-4D97-AF65-F5344CB8AC3E}">
        <p14:creationId xmlns:p14="http://schemas.microsoft.com/office/powerpoint/2010/main" val="3496374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5957-DBD8-1B6C-05DD-94C2187AD2F9}"/>
              </a:ext>
            </a:extLst>
          </p:cNvPr>
          <p:cNvSpPr>
            <a:spLocks noGrp="1"/>
          </p:cNvSpPr>
          <p:nvPr>
            <p:ph type="title"/>
          </p:nvPr>
        </p:nvSpPr>
        <p:spPr/>
        <p:txBody>
          <a:bodyPr/>
          <a:lstStyle/>
          <a:p>
            <a:r>
              <a:rPr lang="en-US" dirty="0"/>
              <a:t>Performance of the logistic regression model.</a:t>
            </a:r>
          </a:p>
        </p:txBody>
      </p:sp>
      <p:sp>
        <p:nvSpPr>
          <p:cNvPr id="3" name="Content Placeholder 2">
            <a:extLst>
              <a:ext uri="{FF2B5EF4-FFF2-40B4-BE49-F238E27FC236}">
                <a16:creationId xmlns:a16="http://schemas.microsoft.com/office/drawing/2014/main" id="{E3F08055-9DA0-D116-575F-935AAC183FB3}"/>
              </a:ext>
            </a:extLst>
          </p:cNvPr>
          <p:cNvSpPr>
            <a:spLocks noGrp="1"/>
          </p:cNvSpPr>
          <p:nvPr>
            <p:ph idx="1"/>
          </p:nvPr>
        </p:nvSpPr>
        <p:spPr>
          <a:xfrm>
            <a:off x="677334" y="1815153"/>
            <a:ext cx="8596668" cy="4226210"/>
          </a:xfrm>
        </p:spPr>
        <p:txBody>
          <a:bodyPr>
            <a:normAutofit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Training Accuracy</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model achieved an accuracy of 86.59% on the training set.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Test Accuracy</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model’s accuracy on the test set was 84.85%, indicating decent generalization to new data.</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AUC (Test)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An Area Under the Curve (AUC) score of 0.79 suggests moderate capability in distinguishing between churn and non-churn cases.</a:t>
            </a:r>
          </a:p>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Key Observations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model has a low recall for predicting churn, which means it may miss identifying some customers who are likely to churn.</a:t>
            </a:r>
          </a:p>
          <a:p>
            <a:endParaRPr lang="en-US" dirty="0"/>
          </a:p>
        </p:txBody>
      </p:sp>
    </p:spTree>
    <p:extLst>
      <p:ext uri="{BB962C8B-B14F-4D97-AF65-F5344CB8AC3E}">
        <p14:creationId xmlns:p14="http://schemas.microsoft.com/office/powerpoint/2010/main" val="156920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679F-AED7-BBB2-3E30-A6F4B73665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E39C10-9467-592A-C68F-E7667D11F6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327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AF7C2-157E-006E-F035-26A1DFAF604A}"/>
              </a:ext>
            </a:extLst>
          </p:cNvPr>
          <p:cNvSpPr>
            <a:spLocks noGrp="1"/>
          </p:cNvSpPr>
          <p:nvPr>
            <p:ph type="title"/>
          </p:nvPr>
        </p:nvSpPr>
        <p:spPr/>
        <p:txBody>
          <a:bodyPr>
            <a:normAutofit fontScale="90000"/>
          </a:bodyPr>
          <a:lstStyle/>
          <a:p>
            <a:r>
              <a:rPr lang="en-US" sz="6000" b="0" i="0" dirty="0">
                <a:solidFill>
                  <a:srgbClr val="212121"/>
                </a:solidFill>
                <a:effectLst/>
                <a:highlight>
                  <a:srgbClr val="FFFFFF"/>
                </a:highlight>
                <a:latin typeface="Roboto" panose="02000000000000000000" pitchFamily="2" charset="0"/>
              </a:rPr>
              <a:t>Overview</a:t>
            </a:r>
            <a:br>
              <a:rPr lang="en-US" b="0" i="0" dirty="0">
                <a:solidFill>
                  <a:srgbClr val="212121"/>
                </a:solidFill>
                <a:effectLst/>
                <a:highlight>
                  <a:srgbClr val="FFFFFF"/>
                </a:highligh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34863A0C-8FAD-AEA0-6D21-2C6C66B0D7C3}"/>
              </a:ext>
            </a:extLst>
          </p:cNvPr>
          <p:cNvSpPr>
            <a:spLocks noGrp="1"/>
          </p:cNvSpPr>
          <p:nvPr>
            <p:ph idx="1"/>
          </p:nvPr>
        </p:nvSpPr>
        <p:spPr/>
        <p:txBody>
          <a:bodyPr/>
          <a:lstStyle/>
          <a:p>
            <a:pPr algn="l"/>
            <a:r>
              <a:rPr lang="en-US" b="0" i="0" dirty="0">
                <a:solidFill>
                  <a:srgbClr val="212121"/>
                </a:solidFill>
                <a:effectLst/>
                <a:highlight>
                  <a:srgbClr val="FFFFFF"/>
                </a:highlight>
                <a:latin typeface="Roboto" panose="02000000000000000000" pitchFamily="2" charset="0"/>
              </a:rPr>
              <a:t>This analysis is based on churning of customers based Syria Telecommunications company.</a:t>
            </a:r>
          </a:p>
          <a:p>
            <a:pPr algn="l"/>
            <a:endParaRPr lang="en-US" dirty="0">
              <a:solidFill>
                <a:srgbClr val="212121"/>
              </a:solidFill>
              <a:highlight>
                <a:srgbClr val="FFFFFF"/>
              </a:highlight>
              <a:latin typeface="Roboto" panose="02000000000000000000" pitchFamily="2" charset="0"/>
            </a:endParaRPr>
          </a:p>
          <a:p>
            <a:pPr algn="l"/>
            <a:r>
              <a:rPr lang="en-US" b="0" i="0" dirty="0">
                <a:solidFill>
                  <a:srgbClr val="212121"/>
                </a:solidFill>
                <a:effectLst/>
                <a:highlight>
                  <a:srgbClr val="FFFFFF"/>
                </a:highlight>
                <a:latin typeface="Roboto" panose="02000000000000000000" pitchFamily="2" charset="0"/>
              </a:rPr>
              <a:t>We will use machine learning techniques to analyze telecommunications data and customer behavior patterns, with the goal of deriving actionable insights, enhancing service quality and majorly customer retention.</a:t>
            </a:r>
          </a:p>
          <a:p>
            <a:endParaRPr lang="en-US" dirty="0"/>
          </a:p>
        </p:txBody>
      </p:sp>
    </p:spTree>
    <p:extLst>
      <p:ext uri="{BB962C8B-B14F-4D97-AF65-F5344CB8AC3E}">
        <p14:creationId xmlns:p14="http://schemas.microsoft.com/office/powerpoint/2010/main" val="1025211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0891-AA12-E036-EA54-A37190625130}"/>
              </a:ext>
            </a:extLst>
          </p:cNvPr>
          <p:cNvSpPr>
            <a:spLocks noGrp="1"/>
          </p:cNvSpPr>
          <p:nvPr>
            <p:ph type="title"/>
          </p:nvPr>
        </p:nvSpPr>
        <p:spPr/>
        <p:txBody>
          <a:bodyPr/>
          <a:lstStyle/>
          <a:p>
            <a:r>
              <a:rPr lang="en-US" sz="4400" b="1" kern="10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US" dirty="0"/>
          </a:p>
        </p:txBody>
      </p:sp>
      <p:sp>
        <p:nvSpPr>
          <p:cNvPr id="3" name="Content Placeholder 2">
            <a:extLst>
              <a:ext uri="{FF2B5EF4-FFF2-40B4-BE49-F238E27FC236}">
                <a16:creationId xmlns:a16="http://schemas.microsoft.com/office/drawing/2014/main" id="{37596AB3-03B7-F3B1-381E-FCF8A8587243}"/>
              </a:ext>
            </a:extLst>
          </p:cNvPr>
          <p:cNvSpPr>
            <a:spLocks noGrp="1"/>
          </p:cNvSpPr>
          <p:nvPr>
            <p:ph idx="1"/>
          </p:nvPr>
        </p:nvSpPr>
        <p:spPr/>
        <p:txBody>
          <a:bodyPr/>
          <a:lstStyle/>
          <a:p>
            <a:pPr algn="l"/>
            <a:r>
              <a:rPr lang="en-US" b="0" i="0" dirty="0">
                <a:solidFill>
                  <a:srgbClr val="212121"/>
                </a:solidFill>
                <a:effectLst/>
                <a:highlight>
                  <a:srgbClr val="FFFFFF"/>
                </a:highlight>
                <a:latin typeface="Roboto" panose="020F0502020204030204" pitchFamily="2" charset="0"/>
              </a:rPr>
              <a:t>Business understanding</a:t>
            </a:r>
          </a:p>
          <a:p>
            <a:pPr algn="l"/>
            <a:r>
              <a:rPr lang="en-US" b="0" i="0" dirty="0">
                <a:solidFill>
                  <a:srgbClr val="212121"/>
                </a:solidFill>
                <a:effectLst/>
                <a:highlight>
                  <a:srgbClr val="FFFFFF"/>
                </a:highlight>
                <a:latin typeface="Roboto" panose="020F0502020204030204" pitchFamily="2" charset="0"/>
              </a:rPr>
              <a:t>In the telecommunications industry, churn is a significant concern as it directly impacts revenue and market share.</a:t>
            </a:r>
          </a:p>
          <a:p>
            <a:pPr algn="l"/>
            <a:r>
              <a:rPr lang="en-US" b="0" i="0" dirty="0">
                <a:solidFill>
                  <a:srgbClr val="212121"/>
                </a:solidFill>
                <a:effectLst/>
                <a:highlight>
                  <a:srgbClr val="FFFFFF"/>
                </a:highlight>
                <a:latin typeface="Roboto" panose="020F0502020204030204" pitchFamily="2" charset="0"/>
              </a:rPr>
              <a:t>The primary goal of churn analysis is to understand the factors that lead customers to switch to competitors or discontinue service altogether.</a:t>
            </a:r>
          </a:p>
          <a:p>
            <a:pPr algn="l"/>
            <a:r>
              <a:rPr lang="en-US" b="0" i="0" dirty="0">
                <a:solidFill>
                  <a:srgbClr val="212121"/>
                </a:solidFill>
                <a:effectLst/>
                <a:highlight>
                  <a:srgbClr val="FFFFFF"/>
                </a:highlight>
                <a:latin typeface="Roboto" panose="020F0502020204030204" pitchFamily="2" charset="0"/>
              </a:rPr>
              <a:t>By identifying patterns and behaviors that precede customer churn, companies can develop proactive strategies to enhance customer retention, improve customer satisfaction, and maintain a stable revenue stream</a:t>
            </a:r>
          </a:p>
          <a:p>
            <a:endParaRPr lang="en-US" b="1" dirty="0"/>
          </a:p>
        </p:txBody>
      </p:sp>
    </p:spTree>
    <p:extLst>
      <p:ext uri="{BB962C8B-B14F-4D97-AF65-F5344CB8AC3E}">
        <p14:creationId xmlns:p14="http://schemas.microsoft.com/office/powerpoint/2010/main" val="24696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FF4C-C98A-FE4A-0B32-26A55C46A171}"/>
              </a:ext>
            </a:extLst>
          </p:cNvPr>
          <p:cNvSpPr>
            <a:spLocks noGrp="1"/>
          </p:cNvSpPr>
          <p:nvPr>
            <p:ph type="title"/>
          </p:nvPr>
        </p:nvSpPr>
        <p:spPr/>
        <p:txBody>
          <a:bodyPr/>
          <a:lstStyle/>
          <a:p>
            <a:br>
              <a:rPr lang="en-US"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34A8BC8-2F09-5A33-91F5-2EE0DCEA02A2}"/>
              </a:ext>
            </a:extLst>
          </p:cNvPr>
          <p:cNvSpPr>
            <a:spLocks noGrp="1"/>
          </p:cNvSpPr>
          <p:nvPr>
            <p:ph idx="1"/>
          </p:nvPr>
        </p:nvSpPr>
        <p:spPr>
          <a:xfrm>
            <a:off x="504967" y="1146412"/>
            <a:ext cx="10848833" cy="5030551"/>
          </a:xfrm>
        </p:spPr>
        <p:txBody>
          <a:bodyPr>
            <a:normAutofit/>
          </a:bodyPr>
          <a:lstStyle/>
          <a:p>
            <a:pPr marL="0" marR="0">
              <a:lnSpc>
                <a:spcPct val="107000"/>
              </a:lnSpc>
              <a:spcBef>
                <a:spcPts val="0"/>
              </a:spcBef>
              <a:spcAft>
                <a:spcPts val="800"/>
              </a:spcAft>
            </a:pPr>
            <a:r>
              <a:rPr lang="en-US" sz="26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Objective</a:t>
            </a:r>
            <a:r>
              <a:rPr lang="en-US" sz="2600"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br>
              <a:rPr lang="en-US" sz="2600" kern="100" dirty="0">
                <a:effectLst/>
                <a:latin typeface="Calibri" panose="020F0502020204030204" pitchFamily="34" charset="0"/>
                <a:ea typeface="Calibri" panose="020F0502020204030204" pitchFamily="34" charset="0"/>
                <a:cs typeface="Times New Roman" panose="02020603050405020304" pitchFamily="18" charset="0"/>
              </a:rPr>
            </a:b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The  primary goal for this project was to develop a model that predicts customer churn and identifies key features contributing to churn. Understanding these features helps the company proactively address potential churn and improve customer retention strategies.</a:t>
            </a:r>
          </a:p>
          <a:p>
            <a:pPr marL="0" marR="0" indent="0">
              <a:lnSpc>
                <a:spcPct val="107000"/>
              </a:lnSpc>
              <a:spcBef>
                <a:spcPts val="0"/>
              </a:spcBef>
              <a:spcAft>
                <a:spcPts val="800"/>
              </a:spcAft>
              <a:buNone/>
            </a:pPr>
            <a:endParaRPr lang="en-US" sz="2600" b="1"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Data Source</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a:t>
            </a:r>
            <a:br>
              <a:rPr lang="en-US" sz="2600" kern="100" dirty="0">
                <a:effectLst/>
                <a:latin typeface="Calibri" panose="020F0502020204030204" pitchFamily="34" charset="0"/>
                <a:ea typeface="Calibri" panose="020F0502020204030204" pitchFamily="34" charset="0"/>
                <a:cs typeface="Times New Roman" panose="02020603050405020304" pitchFamily="18" charset="0"/>
              </a:rPr>
            </a:b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The data used was from telecom customer churn dataset containing customer demographic and usage data, including details like call minutes, charges, and service calls.</a:t>
            </a:r>
          </a:p>
          <a:p>
            <a:endParaRPr lang="en-US" dirty="0"/>
          </a:p>
        </p:txBody>
      </p:sp>
    </p:spTree>
    <p:extLst>
      <p:ext uri="{BB962C8B-B14F-4D97-AF65-F5344CB8AC3E}">
        <p14:creationId xmlns:p14="http://schemas.microsoft.com/office/powerpoint/2010/main" val="2716953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E06E-DE02-C701-B901-1A0FB683AEFE}"/>
              </a:ext>
            </a:extLst>
          </p:cNvPr>
          <p:cNvSpPr>
            <a:spLocks noGrp="1"/>
          </p:cNvSpPr>
          <p:nvPr>
            <p:ph type="title"/>
          </p:nvPr>
        </p:nvSpPr>
        <p:spPr/>
        <p:txBody>
          <a:bodyPr>
            <a:normAutofit fontScale="90000"/>
          </a:bodyPr>
          <a:lstStyle/>
          <a:p>
            <a:r>
              <a:rPr lang="en-US" sz="4800" b="1" kern="100" dirty="0">
                <a:effectLst/>
                <a:latin typeface="Calibri" panose="020F0502020204030204" pitchFamily="34" charset="0"/>
                <a:ea typeface="Calibri" panose="020F0502020204030204" pitchFamily="34" charset="0"/>
                <a:cs typeface="Times New Roman" panose="02020603050405020304" pitchFamily="18" charset="0"/>
              </a:rPr>
              <a:t>Data Preparation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FC053BB-CDB7-9341-6017-19C004465F15}"/>
              </a:ext>
            </a:extLst>
          </p:cNvPr>
          <p:cNvSpPr>
            <a:spLocks noGrp="1"/>
          </p:cNvSpPr>
          <p:nvPr>
            <p:ph idx="1"/>
          </p:nvPr>
        </p:nvSpPr>
        <p:spPr>
          <a:xfrm>
            <a:off x="300251" y="1351129"/>
            <a:ext cx="9976513" cy="4735772"/>
          </a:xfrm>
        </p:spPr>
        <p:txBody>
          <a:bodyPr/>
          <a:lstStyle/>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Data Encoding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Categorical features, such as the 'International Plan', were encoded to numerical values to ensure compatibility with the models.</a:t>
            </a:r>
          </a:p>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Feature Scaling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 applied feature scaling using StandardScaler, which standardizes features by removing the mean and scaling to unit variance. This step is crucial for algorithms like Logistic Regression that are sensitive to feature scales.</a:t>
            </a:r>
          </a:p>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Train-Test Split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To evaluate our models effectively, we split the dataset into 80% for training and 20% for testing. This allows us to train the model on one subset and evaluate its performance on unseen data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08173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5927A7-2C1D-989A-B90C-D10CB5FFE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40" y="880306"/>
            <a:ext cx="7806520" cy="5523763"/>
          </a:xfrm>
          <a:prstGeom prst="rect">
            <a:avLst/>
          </a:prstGeom>
        </p:spPr>
      </p:pic>
    </p:spTree>
    <p:extLst>
      <p:ext uri="{BB962C8B-B14F-4D97-AF65-F5344CB8AC3E}">
        <p14:creationId xmlns:p14="http://schemas.microsoft.com/office/powerpoint/2010/main" val="412717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171B-30EA-7249-2C9C-2A446698D24A}"/>
              </a:ext>
            </a:extLst>
          </p:cNvPr>
          <p:cNvSpPr>
            <a:spLocks noGrp="1"/>
          </p:cNvSpPr>
          <p:nvPr>
            <p:ph type="title"/>
          </p:nvPr>
        </p:nvSpPr>
        <p:spPr/>
        <p:txBody>
          <a:bodyPr/>
          <a:lstStyle/>
          <a:p>
            <a:r>
              <a:rPr lang="en-US" dirty="0"/>
              <a:t>Data Exploration</a:t>
            </a:r>
          </a:p>
        </p:txBody>
      </p:sp>
      <p:sp>
        <p:nvSpPr>
          <p:cNvPr id="3" name="Content Placeholder 2">
            <a:extLst>
              <a:ext uri="{FF2B5EF4-FFF2-40B4-BE49-F238E27FC236}">
                <a16:creationId xmlns:a16="http://schemas.microsoft.com/office/drawing/2014/main" id="{275F9EE5-8EAF-C396-AB56-6ADEA38A7141}"/>
              </a:ext>
            </a:extLst>
          </p:cNvPr>
          <p:cNvSpPr>
            <a:spLocks noGrp="1"/>
          </p:cNvSpPr>
          <p:nvPr>
            <p:ph idx="1"/>
          </p:nvPr>
        </p:nvSpPr>
        <p:spPr/>
        <p:txBody>
          <a:bodyPr>
            <a:normAutofit/>
          </a:bodyPr>
          <a:lstStyle/>
          <a:p>
            <a:r>
              <a:rPr lang="en-US" sz="2800" dirty="0"/>
              <a:t>The columns in the data set had no missing columns and this indicated that we were dealing with a clean dataset.</a:t>
            </a:r>
          </a:p>
          <a:p>
            <a:r>
              <a:rPr lang="en-US" sz="2800" dirty="0"/>
              <a:t>The columns were divided into two;</a:t>
            </a:r>
          </a:p>
          <a:p>
            <a:pPr marL="1257300" lvl="2" indent="-342900">
              <a:buFont typeface="+mj-lt"/>
              <a:buAutoNum type="arabicPeriod"/>
            </a:pPr>
            <a:r>
              <a:rPr lang="en-US" sz="2400" i="1" dirty="0"/>
              <a:t>Numerical columns,</a:t>
            </a:r>
          </a:p>
          <a:p>
            <a:pPr marL="1257300" lvl="2" indent="-342900">
              <a:buFont typeface="+mj-lt"/>
              <a:buAutoNum type="arabicPeriod"/>
            </a:pPr>
            <a:r>
              <a:rPr lang="en-US" sz="2400" i="1" dirty="0"/>
              <a:t>Categorical columns</a:t>
            </a:r>
            <a:r>
              <a:rPr lang="en-US" i="1" dirty="0"/>
              <a:t>.</a:t>
            </a:r>
          </a:p>
          <a:p>
            <a:endParaRPr lang="en-US" dirty="0"/>
          </a:p>
        </p:txBody>
      </p:sp>
    </p:spTree>
    <p:extLst>
      <p:ext uri="{BB962C8B-B14F-4D97-AF65-F5344CB8AC3E}">
        <p14:creationId xmlns:p14="http://schemas.microsoft.com/office/powerpoint/2010/main" val="133118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8825-9A85-A94E-AA62-99D0D637C6CC}"/>
              </a:ext>
            </a:extLst>
          </p:cNvPr>
          <p:cNvSpPr>
            <a:spLocks noGrp="1"/>
          </p:cNvSpPr>
          <p:nvPr>
            <p:ph type="title"/>
          </p:nvPr>
        </p:nvSpPr>
        <p:spPr/>
        <p:txBody>
          <a:bodyPr/>
          <a:lstStyle/>
          <a:p>
            <a:r>
              <a:rPr lang="en-US" dirty="0"/>
              <a:t>Feature Distribution</a:t>
            </a:r>
          </a:p>
        </p:txBody>
      </p:sp>
      <p:sp>
        <p:nvSpPr>
          <p:cNvPr id="3" name="Content Placeholder 2">
            <a:extLst>
              <a:ext uri="{FF2B5EF4-FFF2-40B4-BE49-F238E27FC236}">
                <a16:creationId xmlns:a16="http://schemas.microsoft.com/office/drawing/2014/main" id="{AE5D93CA-47EB-EE87-EEEC-74CD5B91EA2F}"/>
              </a:ext>
            </a:extLst>
          </p:cNvPr>
          <p:cNvSpPr>
            <a:spLocks noGrp="1"/>
          </p:cNvSpPr>
          <p:nvPr>
            <p:ph idx="1"/>
          </p:nvPr>
        </p:nvSpPr>
        <p:spPr/>
        <p:txBody>
          <a:bodyPr>
            <a:normAutofit lnSpcReduction="10000"/>
          </a:bodyPr>
          <a:lstStyle/>
          <a:p>
            <a:pPr marL="0" indent="0" algn="l">
              <a:buNone/>
            </a:pPr>
            <a:r>
              <a:rPr lang="en-US" sz="2400" dirty="0">
                <a:solidFill>
                  <a:schemeClr val="accent1"/>
                </a:solidFill>
                <a:highlight>
                  <a:srgbClr val="FFFFFF"/>
                </a:highlight>
                <a:latin typeface="Roboto" panose="02000000000000000000" pitchFamily="2" charset="0"/>
              </a:rPr>
              <a:t>Numerical features;</a:t>
            </a:r>
          </a:p>
          <a:p>
            <a:pPr marL="0" indent="0" algn="l">
              <a:buNone/>
            </a:pPr>
            <a:endParaRPr lang="en-US" b="0" i="0" dirty="0">
              <a:solidFill>
                <a:srgbClr val="212121"/>
              </a:solidFill>
              <a:effectLst/>
              <a:highlight>
                <a:srgbClr val="FFFFFF"/>
              </a:highlight>
              <a:latin typeface="Roboto" panose="02000000000000000000" pitchFamily="2" charset="0"/>
            </a:endParaRPr>
          </a:p>
          <a:p>
            <a:pPr marL="0" indent="0" algn="l">
              <a:buNone/>
            </a:pPr>
            <a:r>
              <a:rPr lang="en-US" dirty="0">
                <a:solidFill>
                  <a:srgbClr val="212121"/>
                </a:solidFill>
                <a:highlight>
                  <a:srgbClr val="FFFFFF"/>
                </a:highlight>
                <a:latin typeface="Roboto" panose="02000000000000000000" pitchFamily="2" charset="0"/>
              </a:rPr>
              <a:t>The majority of the feature distribution of the numerical columns had a normal distribution. This showed that the data set had an even distribution with a small percentage of outliers</a:t>
            </a:r>
            <a:endParaRPr lang="en-US" b="0" i="0" dirty="0">
              <a:solidFill>
                <a:srgbClr val="212121"/>
              </a:solidFill>
              <a:effectLst/>
              <a:highlight>
                <a:srgbClr val="FFFFFF"/>
              </a:highlight>
              <a:latin typeface="Roboto" panose="02000000000000000000" pitchFamily="2" charset="0"/>
            </a:endParaRPr>
          </a:p>
          <a:p>
            <a:pPr marL="0" indent="0" algn="l">
              <a:buNone/>
            </a:pPr>
            <a:endParaRPr lang="en-US" b="0" i="0" dirty="0">
              <a:solidFill>
                <a:srgbClr val="212121"/>
              </a:solidFill>
              <a:effectLst/>
              <a:highlight>
                <a:srgbClr val="FFFFFF"/>
              </a:highlight>
              <a:latin typeface="Roboto" panose="02000000000000000000" pitchFamily="2" charset="0"/>
            </a:endParaRPr>
          </a:p>
          <a:p>
            <a:pPr marL="0" indent="0" algn="l">
              <a:buNone/>
            </a:pPr>
            <a:r>
              <a:rPr lang="en-US" sz="2400" b="0" i="0" dirty="0">
                <a:solidFill>
                  <a:schemeClr val="accent1"/>
                </a:solidFill>
                <a:effectLst/>
                <a:highlight>
                  <a:srgbClr val="FFFFFF"/>
                </a:highlight>
                <a:latin typeface="Roboto" panose="02000000000000000000" pitchFamily="2" charset="0"/>
              </a:rPr>
              <a:t>Categorical Features</a:t>
            </a:r>
          </a:p>
          <a:p>
            <a:pPr marL="0" indent="0">
              <a:buNone/>
            </a:pPr>
            <a:r>
              <a:rPr lang="en-US" dirty="0"/>
              <a:t>More customers without a voicemail plan have churned: There is a higher frequency of churn among customers without a voicemail plan (labeled as "no" on the x-axis) compared to those with a voicemail plan (labeled as "yes" on the x-axis).</a:t>
            </a:r>
          </a:p>
        </p:txBody>
      </p:sp>
    </p:spTree>
    <p:extLst>
      <p:ext uri="{BB962C8B-B14F-4D97-AF65-F5344CB8AC3E}">
        <p14:creationId xmlns:p14="http://schemas.microsoft.com/office/powerpoint/2010/main" val="295827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47C9B4-4A41-A843-D7EC-C71657386D15}"/>
              </a:ext>
            </a:extLst>
          </p:cNvPr>
          <p:cNvPicPr>
            <a:picLocks noChangeAspect="1"/>
          </p:cNvPicPr>
          <p:nvPr/>
        </p:nvPicPr>
        <p:blipFill rotWithShape="1">
          <a:blip r:embed="rId2"/>
          <a:srcRect l="474" r="-2051"/>
          <a:stretch/>
        </p:blipFill>
        <p:spPr>
          <a:xfrm>
            <a:off x="477672" y="0"/>
            <a:ext cx="11714327" cy="6858000"/>
          </a:xfrm>
          <a:prstGeom prst="rect">
            <a:avLst/>
          </a:prstGeom>
        </p:spPr>
      </p:pic>
    </p:spTree>
    <p:extLst>
      <p:ext uri="{BB962C8B-B14F-4D97-AF65-F5344CB8AC3E}">
        <p14:creationId xmlns:p14="http://schemas.microsoft.com/office/powerpoint/2010/main" val="26622464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TotalTime>
  <Words>818</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Calibri Light</vt:lpstr>
      <vt:lpstr>Consolas</vt:lpstr>
      <vt:lpstr>Roboto</vt:lpstr>
      <vt:lpstr>Symbol</vt:lpstr>
      <vt:lpstr>Trebuchet MS</vt:lpstr>
      <vt:lpstr>Wingdings</vt:lpstr>
      <vt:lpstr>Wingdings 3</vt:lpstr>
      <vt:lpstr>Facet</vt:lpstr>
      <vt:lpstr>Classification Model Project for Customer Churn Prediction</vt:lpstr>
      <vt:lpstr>Overview </vt:lpstr>
      <vt:lpstr>Introduction</vt:lpstr>
      <vt:lpstr> </vt:lpstr>
      <vt:lpstr>Data Preparation </vt:lpstr>
      <vt:lpstr>PowerPoint Presentation</vt:lpstr>
      <vt:lpstr>Data Exploration</vt:lpstr>
      <vt:lpstr>Feature Distribution</vt:lpstr>
      <vt:lpstr>PowerPoint Presentation</vt:lpstr>
      <vt:lpstr>Correlation matrix for Numeric features</vt:lpstr>
      <vt:lpstr>PowerPoint Presentation</vt:lpstr>
      <vt:lpstr>Detecting Outliers</vt:lpstr>
      <vt:lpstr>MODELLING</vt:lpstr>
      <vt:lpstr>Logistic Regression Model</vt:lpstr>
      <vt:lpstr>Performance of the logistic regression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APj</dc:creator>
  <cp:lastModifiedBy>JOSELINE APIYO</cp:lastModifiedBy>
  <cp:revision>4</cp:revision>
  <dcterms:created xsi:type="dcterms:W3CDTF">2024-06-02T07:05:06Z</dcterms:created>
  <dcterms:modified xsi:type="dcterms:W3CDTF">2024-08-31T20:59:38Z</dcterms:modified>
</cp:coreProperties>
</file>