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Ex3.xml" ContentType="application/vnd.ms-office.chartex+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Ex4.xml" ContentType="application/vnd.ms-office.chartex+xml"/>
  <Override PartName="/ppt/charts/style6.xml" ContentType="application/vnd.ms-office.chartstyle+xml"/>
  <Override PartName="/ppt/charts/colors6.xml" ContentType="application/vnd.ms-office.chartcolorstyle+xml"/>
  <Override PartName="/ppt/charts/chart3.xml" ContentType="application/vnd.openxmlformats-officedocument.drawingml.chart+xml"/>
  <Override PartName="/ppt/charts/style7.xml" ContentType="application/vnd.ms-office.chartstyle+xml"/>
  <Override PartName="/ppt/charts/colors7.xml" ContentType="application/vnd.ms-office.chartcolorstyl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20"/>
  </p:notesMasterIdLst>
  <p:sldIdLst>
    <p:sldId id="256" r:id="rId4"/>
    <p:sldId id="291" r:id="rId5"/>
    <p:sldId id="274" r:id="rId6"/>
    <p:sldId id="275" r:id="rId7"/>
    <p:sldId id="286" r:id="rId8"/>
    <p:sldId id="287" r:id="rId9"/>
    <p:sldId id="272" r:id="rId10"/>
    <p:sldId id="273" r:id="rId11"/>
    <p:sldId id="289" r:id="rId12"/>
    <p:sldId id="292" r:id="rId13"/>
    <p:sldId id="285" r:id="rId14"/>
    <p:sldId id="277" r:id="rId15"/>
    <p:sldId id="278" r:id="rId16"/>
    <p:sldId id="279" r:id="rId17"/>
    <p:sldId id="281"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Xinyao" initials="LX" lastIdx="3" clrIdx="0">
    <p:extLst>
      <p:ext uri="{19B8F6BF-5375-455C-9EA6-DF929625EA0E}">
        <p15:presenceInfo xmlns:p15="http://schemas.microsoft.com/office/powerpoint/2012/main" userId="S::xinyao.li@ur.rochester.edu::ef2316fa-d23d-466d-9f1d-acf7868d22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78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E8ABD-0EA0-4184-845B-E55861C943F9}" v="851" dt="2019-03-05T22:47:36.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p:restoredTop sz="94690"/>
  </p:normalViewPr>
  <p:slideViewPr>
    <p:cSldViewPr snapToGrid="0">
      <p:cViewPr varScale="1">
        <p:scale>
          <a:sx n="57" d="100"/>
          <a:sy n="57" d="100"/>
        </p:scale>
        <p:origin x="939"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0F5EED6-9265-4DDE-B710-C50B4B9E8FA6}"/>
    <pc:docChg chg="delSld">
      <pc:chgData name="Guest User" userId="" providerId="Windows Live" clId="Web-{F0F5EED6-9265-4DDE-B710-C50B4B9E8FA6}" dt="2019-03-05T22:29:55.502" v="0"/>
      <pc:docMkLst>
        <pc:docMk/>
      </pc:docMkLst>
      <pc:sldChg chg="del">
        <pc:chgData name="Guest User" userId="" providerId="Windows Live" clId="Web-{F0F5EED6-9265-4DDE-B710-C50B4B9E8FA6}" dt="2019-03-05T22:29:55.502" v="0"/>
        <pc:sldMkLst>
          <pc:docMk/>
          <pc:sldMk cId="973100363" sldId="291"/>
        </pc:sldMkLst>
      </pc:sldChg>
    </pc:docChg>
  </pc:docChgLst>
  <pc:docChgLst>
    <pc:chgData name="Guest User" providerId="Windows Live" clId="Web-{4F1853F7-A50F-4C37-93B7-52B8D732839F}"/>
    <pc:docChg chg="addSld modSld sldOrd">
      <pc:chgData name="Guest User" userId="" providerId="Windows Live" clId="Web-{4F1853F7-A50F-4C37-93B7-52B8D732839F}" dt="2019-03-05T21:47:24.686" v="22"/>
      <pc:docMkLst>
        <pc:docMk/>
      </pc:docMkLst>
      <pc:sldChg chg="delSp modSp add ord replId">
        <pc:chgData name="Guest User" userId="" providerId="Windows Live" clId="Web-{4F1853F7-A50F-4C37-93B7-52B8D732839F}" dt="2019-03-05T21:47:24.686" v="22"/>
        <pc:sldMkLst>
          <pc:docMk/>
          <pc:sldMk cId="973100363" sldId="291"/>
        </pc:sldMkLst>
        <pc:spChg chg="del">
          <ac:chgData name="Guest User" userId="" providerId="Windows Live" clId="Web-{4F1853F7-A50F-4C37-93B7-52B8D732839F}" dt="2019-03-05T21:47:24.686" v="22"/>
          <ac:spMkLst>
            <pc:docMk/>
            <pc:sldMk cId="973100363" sldId="291"/>
            <ac:spMk id="12" creationId="{5EAE99D5-4B15-409A-A4E6-357967DBE056}"/>
          </ac:spMkLst>
        </pc:spChg>
        <pc:spChg chg="mod">
          <ac:chgData name="Guest User" userId="" providerId="Windows Live" clId="Web-{4F1853F7-A50F-4C37-93B7-52B8D732839F}" dt="2019-03-05T21:47:21.374" v="21" actId="20577"/>
          <ac:spMkLst>
            <pc:docMk/>
            <pc:sldMk cId="973100363" sldId="291"/>
            <ac:spMk id="158" creationId="{00000000-0000-0000-0000-000000000000}"/>
          </ac:spMkLst>
        </pc:spChg>
      </pc:sldChg>
    </pc:docChg>
  </pc:docChgLst>
  <pc:docChgLst>
    <pc:chgData name="Guest User" providerId="Windows Live" clId="Web-{DA65F473-DA74-4152-B6D5-7C93F6598A28}"/>
    <pc:docChg chg="addSld delSld">
      <pc:chgData name="Guest User" userId="" providerId="Windows Live" clId="Web-{DA65F473-DA74-4152-B6D5-7C93F6598A28}" dt="2019-03-06T03:11:32.966" v="1"/>
      <pc:docMkLst>
        <pc:docMk/>
      </pc:docMkLst>
      <pc:sldChg chg="new del">
        <pc:chgData name="Guest User" userId="" providerId="Windows Live" clId="Web-{DA65F473-DA74-4152-B6D5-7C93F6598A28}" dt="2019-03-06T03:11:32.966" v="1"/>
        <pc:sldMkLst>
          <pc:docMk/>
          <pc:sldMk cId="1132202587" sldId="291"/>
        </pc:sldMkLst>
      </pc:sldChg>
    </pc:docChg>
  </pc:docChgLst>
  <pc:docChgLst>
    <pc:chgData name="Jimmy Huo" userId="f03f8b905ce87923" providerId="LiveId" clId="{A4AE8ABD-0EA0-4184-845B-E55861C943F9}"/>
    <pc:docChg chg="undo custSel addSld delSld modSld sldOrd">
      <pc:chgData name="Jimmy Huo" userId="f03f8b905ce87923" providerId="LiveId" clId="{A4AE8ABD-0EA0-4184-845B-E55861C943F9}" dt="2019-03-05T22:47:36.868" v="1103" actId="1076"/>
      <pc:docMkLst>
        <pc:docMk/>
      </pc:docMkLst>
      <pc:sldChg chg="delSp modSp add del setBg">
        <pc:chgData name="Jimmy Huo" userId="f03f8b905ce87923" providerId="LiveId" clId="{A4AE8ABD-0EA0-4184-845B-E55861C943F9}" dt="2019-03-03T02:01:17.379" v="30" actId="20577"/>
        <pc:sldMkLst>
          <pc:docMk/>
          <pc:sldMk cId="2387849042" sldId="256"/>
        </pc:sldMkLst>
        <pc:spChg chg="mod">
          <ac:chgData name="Jimmy Huo" userId="f03f8b905ce87923" providerId="LiveId" clId="{A4AE8ABD-0EA0-4184-845B-E55861C943F9}" dt="2019-03-03T02:01:17.379" v="30" actId="20577"/>
          <ac:spMkLst>
            <pc:docMk/>
            <pc:sldMk cId="2387849042" sldId="256"/>
            <ac:spMk id="2" creationId="{C4300AEF-1595-4419-801B-6E36A33BB8CF}"/>
          </ac:spMkLst>
        </pc:spChg>
        <pc:picChg chg="del">
          <ac:chgData name="Jimmy Huo" userId="f03f8b905ce87923" providerId="LiveId" clId="{A4AE8ABD-0EA0-4184-845B-E55861C943F9}" dt="2019-03-03T02:01:08.625" v="19" actId="478"/>
          <ac:picMkLst>
            <pc:docMk/>
            <pc:sldMk cId="2387849042" sldId="256"/>
            <ac:picMk id="10" creationId="{D7D6377A-A12B-4809-B24A-008F2A7B6DE7}"/>
          </ac:picMkLst>
        </pc:picChg>
      </pc:sldChg>
      <pc:sldChg chg="modSp">
        <pc:chgData name="Jimmy Huo" userId="f03f8b905ce87923" providerId="LiveId" clId="{A4AE8ABD-0EA0-4184-845B-E55861C943F9}" dt="2019-03-04T02:50:15.874" v="118" actId="242"/>
        <pc:sldMkLst>
          <pc:docMk/>
          <pc:sldMk cId="1443033526" sldId="272"/>
        </pc:sldMkLst>
        <pc:spChg chg="mod">
          <ac:chgData name="Jimmy Huo" userId="f03f8b905ce87923" providerId="LiveId" clId="{A4AE8ABD-0EA0-4184-845B-E55861C943F9}" dt="2019-03-03T02:21:01.445" v="60" actId="123"/>
          <ac:spMkLst>
            <pc:docMk/>
            <pc:sldMk cId="1443033526" sldId="272"/>
            <ac:spMk id="6" creationId="{DF2B524B-F410-2C42-BED2-73B95FB1CAF1}"/>
          </ac:spMkLst>
        </pc:spChg>
        <pc:graphicFrameChg chg="mod modGraphic">
          <ac:chgData name="Jimmy Huo" userId="f03f8b905ce87923" providerId="LiveId" clId="{A4AE8ABD-0EA0-4184-845B-E55861C943F9}" dt="2019-03-04T02:50:15.874" v="118" actId="242"/>
          <ac:graphicFrameMkLst>
            <pc:docMk/>
            <pc:sldMk cId="1443033526" sldId="272"/>
            <ac:graphicFrameMk id="4" creationId="{F830DE28-320D-894D-B137-FF8C932F2B15}"/>
          </ac:graphicFrameMkLst>
        </pc:graphicFrameChg>
      </pc:sldChg>
      <pc:sldChg chg="modSp">
        <pc:chgData name="Jimmy Huo" userId="f03f8b905ce87923" providerId="LiveId" clId="{A4AE8ABD-0EA0-4184-845B-E55861C943F9}" dt="2019-03-04T02:50:05.338" v="117" actId="242"/>
        <pc:sldMkLst>
          <pc:docMk/>
          <pc:sldMk cId="1464671137" sldId="273"/>
        </pc:sldMkLst>
        <pc:spChg chg="mod">
          <ac:chgData name="Jimmy Huo" userId="f03f8b905ce87923" providerId="LiveId" clId="{A4AE8ABD-0EA0-4184-845B-E55861C943F9}" dt="2019-03-03T02:21:06.962" v="61" actId="123"/>
          <ac:spMkLst>
            <pc:docMk/>
            <pc:sldMk cId="1464671137" sldId="273"/>
            <ac:spMk id="4" creationId="{D8AE7B87-FF19-8E48-9805-6E4073345997}"/>
          </ac:spMkLst>
        </pc:spChg>
        <pc:graphicFrameChg chg="mod modGraphic">
          <ac:chgData name="Jimmy Huo" userId="f03f8b905ce87923" providerId="LiveId" clId="{A4AE8ABD-0EA0-4184-845B-E55861C943F9}" dt="2019-03-04T02:50:05.338" v="117" actId="242"/>
          <ac:graphicFrameMkLst>
            <pc:docMk/>
            <pc:sldMk cId="1464671137" sldId="273"/>
            <ac:graphicFrameMk id="3" creationId="{8B171FD2-5BD5-3E4A-A789-8BC27E61B306}"/>
          </ac:graphicFrameMkLst>
        </pc:graphicFrameChg>
      </pc:sldChg>
      <pc:sldChg chg="modSp">
        <pc:chgData name="Jimmy Huo" userId="f03f8b905ce87923" providerId="LiveId" clId="{A4AE8ABD-0EA0-4184-845B-E55861C943F9}" dt="2019-03-03T02:20:40.528" v="56" actId="123"/>
        <pc:sldMkLst>
          <pc:docMk/>
          <pc:sldMk cId="409121560" sldId="274"/>
        </pc:sldMkLst>
        <pc:spChg chg="mod">
          <ac:chgData name="Jimmy Huo" userId="f03f8b905ce87923" providerId="LiveId" clId="{A4AE8ABD-0EA0-4184-845B-E55861C943F9}" dt="2019-03-03T02:20:35.425" v="55" actId="404"/>
          <ac:spMkLst>
            <pc:docMk/>
            <pc:sldMk cId="409121560" sldId="274"/>
            <ac:spMk id="12" creationId="{64CE5602-59EF-4A94-8875-3FFE26930BBC}"/>
          </ac:spMkLst>
        </pc:spChg>
        <pc:spChg chg="mod">
          <ac:chgData name="Jimmy Huo" userId="f03f8b905ce87923" providerId="LiveId" clId="{A4AE8ABD-0EA0-4184-845B-E55861C943F9}" dt="2019-03-03T02:04:18.045" v="48" actId="1076"/>
          <ac:spMkLst>
            <pc:docMk/>
            <pc:sldMk cId="409121560" sldId="274"/>
            <ac:spMk id="20" creationId="{F6FD9DE4-199B-4764-B62B-04B255878201}"/>
          </ac:spMkLst>
        </pc:spChg>
        <pc:spChg chg="mod">
          <ac:chgData name="Jimmy Huo" userId="f03f8b905ce87923" providerId="LiveId" clId="{A4AE8ABD-0EA0-4184-845B-E55861C943F9}" dt="2019-03-03T02:20:40.528" v="56" actId="123"/>
          <ac:spMkLst>
            <pc:docMk/>
            <pc:sldMk cId="409121560" sldId="274"/>
            <ac:spMk id="21" creationId="{705DDD2F-8D12-40B1-BD2F-C77F153CF330}"/>
          </ac:spMkLst>
        </pc:spChg>
        <pc:spChg chg="mod">
          <ac:chgData name="Jimmy Huo" userId="f03f8b905ce87923" providerId="LiveId" clId="{A4AE8ABD-0EA0-4184-845B-E55861C943F9}" dt="2019-03-03T02:04:28.239" v="49" actId="14100"/>
          <ac:spMkLst>
            <pc:docMk/>
            <pc:sldMk cId="409121560" sldId="274"/>
            <ac:spMk id="39" creationId="{B1B1B585-5016-4F96-990C-AF3C0F30C6C9}"/>
          </ac:spMkLst>
        </pc:spChg>
        <pc:spChg chg="mod">
          <ac:chgData name="Jimmy Huo" userId="f03f8b905ce87923" providerId="LiveId" clId="{A4AE8ABD-0EA0-4184-845B-E55861C943F9}" dt="2019-03-03T02:20:18.872" v="52" actId="123"/>
          <ac:spMkLst>
            <pc:docMk/>
            <pc:sldMk cId="409121560" sldId="274"/>
            <ac:spMk id="43" creationId="{4D44B2D9-7F7A-483F-A6AB-FDB2B573ABC7}"/>
          </ac:spMkLst>
        </pc:spChg>
        <pc:graphicFrameChg chg="mod">
          <ac:chgData name="Jimmy Huo" userId="f03f8b905ce87923" providerId="LiveId" clId="{A4AE8ABD-0EA0-4184-845B-E55861C943F9}" dt="2019-03-03T02:03:51.212" v="45" actId="207"/>
          <ac:graphicFrameMkLst>
            <pc:docMk/>
            <pc:sldMk cId="409121560" sldId="274"/>
            <ac:graphicFrameMk id="9" creationId="{E882AF78-D942-498B-8B37-5CAEEEBC27A0}"/>
          </ac:graphicFrameMkLst>
        </pc:graphicFrameChg>
        <pc:graphicFrameChg chg="modGraphic">
          <ac:chgData name="Jimmy Huo" userId="f03f8b905ce87923" providerId="LiveId" clId="{A4AE8ABD-0EA0-4184-845B-E55861C943F9}" dt="2019-03-03T02:04:10.857" v="47"/>
          <ac:graphicFrameMkLst>
            <pc:docMk/>
            <pc:sldMk cId="409121560" sldId="274"/>
            <ac:graphicFrameMk id="14" creationId="{1406CF66-749C-435C-901D-625C3A85D918}"/>
          </ac:graphicFrameMkLst>
        </pc:graphicFrameChg>
      </pc:sldChg>
      <pc:sldChg chg="modSp">
        <pc:chgData name="Jimmy Huo" userId="f03f8b905ce87923" providerId="LiveId" clId="{A4AE8ABD-0EA0-4184-845B-E55861C943F9}" dt="2019-03-04T02:06:43.178" v="75" actId="207"/>
        <pc:sldMkLst>
          <pc:docMk/>
          <pc:sldMk cId="2461502533" sldId="275"/>
        </pc:sldMkLst>
        <pc:spChg chg="mod">
          <ac:chgData name="Jimmy Huo" userId="f03f8b905ce87923" providerId="LiveId" clId="{A4AE8ABD-0EA0-4184-845B-E55861C943F9}" dt="2019-03-03T02:20:48.558" v="57" actId="123"/>
          <ac:spMkLst>
            <pc:docMk/>
            <pc:sldMk cId="2461502533" sldId="275"/>
            <ac:spMk id="6" creationId="{A9E2F4F5-04D5-4009-A881-AC7A3F30176D}"/>
          </ac:spMkLst>
        </pc:spChg>
        <pc:spChg chg="mod">
          <ac:chgData name="Jimmy Huo" userId="f03f8b905ce87923" providerId="LiveId" clId="{A4AE8ABD-0EA0-4184-845B-E55861C943F9}" dt="2019-03-04T02:06:43.178" v="75" actId="207"/>
          <ac:spMkLst>
            <pc:docMk/>
            <pc:sldMk cId="2461502533" sldId="275"/>
            <ac:spMk id="14" creationId="{DFAB3EC3-B4B4-43AA-BB71-75BF0D4BDC01}"/>
          </ac:spMkLst>
        </pc:spChg>
        <pc:spChg chg="mod">
          <ac:chgData name="Jimmy Huo" userId="f03f8b905ce87923" providerId="LiveId" clId="{A4AE8ABD-0EA0-4184-845B-E55861C943F9}" dt="2019-03-03T02:20:51.979" v="58" actId="123"/>
          <ac:spMkLst>
            <pc:docMk/>
            <pc:sldMk cId="2461502533" sldId="275"/>
            <ac:spMk id="22" creationId="{C0C20A93-5FB7-4CC5-8C6A-ECCC431C728F}"/>
          </ac:spMkLst>
        </pc:spChg>
        <pc:spChg chg="mod">
          <ac:chgData name="Jimmy Huo" userId="f03f8b905ce87923" providerId="LiveId" clId="{A4AE8ABD-0EA0-4184-845B-E55861C943F9}" dt="2019-03-03T02:20:55.654" v="59" actId="123"/>
          <ac:spMkLst>
            <pc:docMk/>
            <pc:sldMk cId="2461502533" sldId="275"/>
            <ac:spMk id="23" creationId="{B62B62D1-D4AF-4958-8225-AC10F797B498}"/>
          </ac:spMkLst>
        </pc:spChg>
      </pc:sldChg>
      <pc:sldChg chg="modSp">
        <pc:chgData name="Jimmy Huo" userId="f03f8b905ce87923" providerId="LiveId" clId="{A4AE8ABD-0EA0-4184-845B-E55861C943F9}" dt="2019-03-03T02:21:48.400" v="70" actId="1076"/>
        <pc:sldMkLst>
          <pc:docMk/>
          <pc:sldMk cId="1610255097" sldId="277"/>
        </pc:sldMkLst>
        <pc:spChg chg="mod">
          <ac:chgData name="Jimmy Huo" userId="f03f8b905ce87923" providerId="LiveId" clId="{A4AE8ABD-0EA0-4184-845B-E55861C943F9}" dt="2019-03-03T02:21:20.151" v="63" actId="207"/>
          <ac:spMkLst>
            <pc:docMk/>
            <pc:sldMk cId="1610255097" sldId="277"/>
            <ac:spMk id="19" creationId="{945BA304-426A-46CB-9BCF-E1315983E107}"/>
          </ac:spMkLst>
        </pc:spChg>
        <pc:spChg chg="mod">
          <ac:chgData name="Jimmy Huo" userId="f03f8b905ce87923" providerId="LiveId" clId="{A4AE8ABD-0EA0-4184-845B-E55861C943F9}" dt="2019-03-03T02:03:21.017" v="40" actId="207"/>
          <ac:spMkLst>
            <pc:docMk/>
            <pc:sldMk cId="1610255097" sldId="277"/>
            <ac:spMk id="41" creationId="{E4863E5D-1F4F-471F-8DD2-8355B63EE8E1}"/>
          </ac:spMkLst>
        </pc:spChg>
        <pc:spChg chg="mod">
          <ac:chgData name="Jimmy Huo" userId="f03f8b905ce87923" providerId="LiveId" clId="{A4AE8ABD-0EA0-4184-845B-E55861C943F9}" dt="2019-03-03T02:21:34.383" v="67" actId="14100"/>
          <ac:spMkLst>
            <pc:docMk/>
            <pc:sldMk cId="1610255097" sldId="277"/>
            <ac:spMk id="44" creationId="{E6B39B76-D0A6-408D-841C-2153E235E8A1}"/>
          </ac:spMkLst>
        </pc:spChg>
        <pc:spChg chg="mod">
          <ac:chgData name="Jimmy Huo" userId="f03f8b905ce87923" providerId="LiveId" clId="{A4AE8ABD-0EA0-4184-845B-E55861C943F9}" dt="2019-03-03T02:21:48.400" v="70" actId="1076"/>
          <ac:spMkLst>
            <pc:docMk/>
            <pc:sldMk cId="1610255097" sldId="277"/>
            <ac:spMk id="49" creationId="{4C5FC399-F433-49F7-BE1F-EF363F40ACE4}"/>
          </ac:spMkLst>
        </pc:spChg>
        <pc:graphicFrameChg chg="mod">
          <ac:chgData name="Jimmy Huo" userId="f03f8b905ce87923" providerId="LiveId" clId="{A4AE8ABD-0EA0-4184-845B-E55861C943F9}" dt="2019-03-03T02:02:49.324" v="36" actId="1076"/>
          <ac:graphicFrameMkLst>
            <pc:docMk/>
            <pc:sldMk cId="1610255097" sldId="277"/>
            <ac:graphicFrameMk id="6" creationId="{4E3A5745-2D22-4723-BC3F-971024A979C8}"/>
          </ac:graphicFrameMkLst>
        </pc:graphicFrameChg>
        <pc:graphicFrameChg chg="modGraphic">
          <ac:chgData name="Jimmy Huo" userId="f03f8b905ce87923" providerId="LiveId" clId="{A4AE8ABD-0EA0-4184-845B-E55861C943F9}" dt="2019-03-03T02:03:15.310" v="39"/>
          <ac:graphicFrameMkLst>
            <pc:docMk/>
            <pc:sldMk cId="1610255097" sldId="277"/>
            <ac:graphicFrameMk id="14" creationId="{1406CF66-749C-435C-901D-625C3A85D918}"/>
          </ac:graphicFrameMkLst>
        </pc:graphicFrameChg>
      </pc:sldChg>
      <pc:sldChg chg="modSp">
        <pc:chgData name="Jimmy Huo" userId="f03f8b905ce87923" providerId="LiveId" clId="{A4AE8ABD-0EA0-4184-845B-E55861C943F9}" dt="2019-03-03T02:22:00.546" v="72" actId="123"/>
        <pc:sldMkLst>
          <pc:docMk/>
          <pc:sldMk cId="247685888" sldId="278"/>
        </pc:sldMkLst>
        <pc:spChg chg="mod">
          <ac:chgData name="Jimmy Huo" userId="f03f8b905ce87923" providerId="LiveId" clId="{A4AE8ABD-0EA0-4184-845B-E55861C943F9}" dt="2019-03-03T02:21:56.989" v="71" actId="123"/>
          <ac:spMkLst>
            <pc:docMk/>
            <pc:sldMk cId="247685888" sldId="278"/>
            <ac:spMk id="6" creationId="{A9E2F4F5-04D5-4009-A881-AC7A3F30176D}"/>
          </ac:spMkLst>
        </pc:spChg>
        <pc:spChg chg="mod">
          <ac:chgData name="Jimmy Huo" userId="f03f8b905ce87923" providerId="LiveId" clId="{A4AE8ABD-0EA0-4184-845B-E55861C943F9}" dt="2019-03-03T02:03:28.687" v="41" actId="207"/>
          <ac:spMkLst>
            <pc:docMk/>
            <pc:sldMk cId="247685888" sldId="278"/>
            <ac:spMk id="14" creationId="{DFAB3EC3-B4B4-43AA-BB71-75BF0D4BDC01}"/>
          </ac:spMkLst>
        </pc:spChg>
        <pc:spChg chg="mod">
          <ac:chgData name="Jimmy Huo" userId="f03f8b905ce87923" providerId="LiveId" clId="{A4AE8ABD-0EA0-4184-845B-E55861C943F9}" dt="2019-03-03T02:22:00.546" v="72" actId="123"/>
          <ac:spMkLst>
            <pc:docMk/>
            <pc:sldMk cId="247685888" sldId="278"/>
            <ac:spMk id="23" creationId="{B62B62D1-D4AF-4958-8225-AC10F797B498}"/>
          </ac:spMkLst>
        </pc:spChg>
      </pc:sldChg>
      <pc:sldChg chg="modSp">
        <pc:chgData name="Jimmy Huo" userId="f03f8b905ce87923" providerId="LiveId" clId="{A4AE8ABD-0EA0-4184-845B-E55861C943F9}" dt="2019-03-03T02:22:07.312" v="73" actId="123"/>
        <pc:sldMkLst>
          <pc:docMk/>
          <pc:sldMk cId="2459202467" sldId="279"/>
        </pc:sldMkLst>
        <pc:spChg chg="mod">
          <ac:chgData name="Jimmy Huo" userId="f03f8b905ce87923" providerId="LiveId" clId="{A4AE8ABD-0EA0-4184-845B-E55861C943F9}" dt="2019-03-03T02:22:07.312" v="73" actId="123"/>
          <ac:spMkLst>
            <pc:docMk/>
            <pc:sldMk cId="2459202467" sldId="279"/>
            <ac:spMk id="25" creationId="{5D74801C-FDFC-480E-94F0-D5D7C35117A4}"/>
          </ac:spMkLst>
        </pc:spChg>
      </pc:sldChg>
      <pc:sldChg chg="modSp">
        <pc:chgData name="Jimmy Huo" userId="f03f8b905ce87923" providerId="LiveId" clId="{A4AE8ABD-0EA0-4184-845B-E55861C943F9}" dt="2019-03-03T02:22:12.627" v="74" actId="123"/>
        <pc:sldMkLst>
          <pc:docMk/>
          <pc:sldMk cId="2267996359" sldId="281"/>
        </pc:sldMkLst>
        <pc:spChg chg="mod">
          <ac:chgData name="Jimmy Huo" userId="f03f8b905ce87923" providerId="LiveId" clId="{A4AE8ABD-0EA0-4184-845B-E55861C943F9}" dt="2019-03-03T02:22:12.627" v="74" actId="123"/>
          <ac:spMkLst>
            <pc:docMk/>
            <pc:sldMk cId="2267996359" sldId="281"/>
            <ac:spMk id="11" creationId="{14FF226B-47A0-43BE-82A8-922FD893102C}"/>
          </ac:spMkLst>
        </pc:spChg>
        <pc:graphicFrameChg chg="mod">
          <ac:chgData name="Jimmy Huo" userId="f03f8b905ce87923" providerId="LiveId" clId="{A4AE8ABD-0EA0-4184-845B-E55861C943F9}" dt="2019-03-03T02:03:39.063" v="43" actId="207"/>
          <ac:graphicFrameMkLst>
            <pc:docMk/>
            <pc:sldMk cId="2267996359" sldId="281"/>
            <ac:graphicFrameMk id="5" creationId="{CD426510-042E-464A-93FD-CDEFCCEC6B7E}"/>
          </ac:graphicFrameMkLst>
        </pc:graphicFrameChg>
        <pc:graphicFrameChg chg="mod">
          <ac:chgData name="Jimmy Huo" userId="f03f8b905ce87923" providerId="LiveId" clId="{A4AE8ABD-0EA0-4184-845B-E55861C943F9}" dt="2019-03-03T02:03:35.463" v="42" actId="207"/>
          <ac:graphicFrameMkLst>
            <pc:docMk/>
            <pc:sldMk cId="2267996359" sldId="281"/>
            <ac:graphicFrameMk id="10" creationId="{CF11D17B-E42F-49DB-B40B-FE426B14B7D0}"/>
          </ac:graphicFrameMkLst>
        </pc:graphicFrameChg>
        <pc:graphicFrameChg chg="mod">
          <ac:chgData name="Jimmy Huo" userId="f03f8b905ce87923" providerId="LiveId" clId="{A4AE8ABD-0EA0-4184-845B-E55861C943F9}" dt="2019-03-03T02:03:43.915" v="44" actId="207"/>
          <ac:graphicFrameMkLst>
            <pc:docMk/>
            <pc:sldMk cId="2267996359" sldId="281"/>
            <ac:graphicFrameMk id="20" creationId="{DFE0C858-4BA8-4F94-A7E6-61F8755A4067}"/>
          </ac:graphicFrameMkLst>
        </pc:graphicFrameChg>
      </pc:sldChg>
      <pc:sldChg chg="delSp modSp add del setBg">
        <pc:chgData name="Jimmy Huo" userId="f03f8b905ce87923" providerId="LiveId" clId="{A4AE8ABD-0EA0-4184-845B-E55861C943F9}" dt="2019-03-03T01:59:54.486" v="14" actId="478"/>
        <pc:sldMkLst>
          <pc:docMk/>
          <pc:sldMk cId="1923038163" sldId="285"/>
        </pc:sldMkLst>
        <pc:spChg chg="mod">
          <ac:chgData name="Jimmy Huo" userId="f03f8b905ce87923" providerId="LiveId" clId="{A4AE8ABD-0EA0-4184-845B-E55861C943F9}" dt="2019-03-03T01:59:51.699" v="13"/>
          <ac:spMkLst>
            <pc:docMk/>
            <pc:sldMk cId="1923038163" sldId="285"/>
            <ac:spMk id="15" creationId="{FA061601-468D-486D-B8EE-42BD1BE3ADCC}"/>
          </ac:spMkLst>
        </pc:spChg>
        <pc:picChg chg="del">
          <ac:chgData name="Jimmy Huo" userId="f03f8b905ce87923" providerId="LiveId" clId="{A4AE8ABD-0EA0-4184-845B-E55861C943F9}" dt="2019-03-03T01:59:54.486" v="14" actId="478"/>
          <ac:picMkLst>
            <pc:docMk/>
            <pc:sldMk cId="1923038163" sldId="285"/>
            <ac:picMk id="6" creationId="{A86744F2-5246-4A0A-B119-35E7FB76A0D8}"/>
          </ac:picMkLst>
        </pc:picChg>
      </pc:sldChg>
      <pc:sldChg chg="modSp ord">
        <pc:chgData name="Jimmy Huo" userId="f03f8b905ce87923" providerId="LiveId" clId="{A4AE8ABD-0EA0-4184-845B-E55861C943F9}" dt="2019-03-04T03:02:08.289" v="119"/>
        <pc:sldMkLst>
          <pc:docMk/>
          <pc:sldMk cId="1061525837" sldId="287"/>
        </pc:sldMkLst>
        <pc:spChg chg="mod">
          <ac:chgData name="Jimmy Huo" userId="f03f8b905ce87923" providerId="LiveId" clId="{A4AE8ABD-0EA0-4184-845B-E55861C943F9}" dt="2019-03-04T02:06:53.783" v="76" actId="207"/>
          <ac:spMkLst>
            <pc:docMk/>
            <pc:sldMk cId="1061525837" sldId="287"/>
            <ac:spMk id="14" creationId="{DFAB3EC3-B4B4-43AA-BB71-75BF0D4BDC01}"/>
          </ac:spMkLst>
        </pc:spChg>
      </pc:sldChg>
      <pc:sldChg chg="modSp add del">
        <pc:chgData name="Jimmy Huo" userId="f03f8b905ce87923" providerId="LiveId" clId="{A4AE8ABD-0EA0-4184-845B-E55861C943F9}" dt="2019-03-04T03:06:23" v="187" actId="2696"/>
        <pc:sldMkLst>
          <pc:docMk/>
          <pc:sldMk cId="3970186332" sldId="288"/>
        </pc:sldMkLst>
        <pc:spChg chg="mod">
          <ac:chgData name="Jimmy Huo" userId="f03f8b905ce87923" providerId="LiveId" clId="{A4AE8ABD-0EA0-4184-845B-E55861C943F9}" dt="2019-03-04T02:46:11.916" v="98"/>
          <ac:spMkLst>
            <pc:docMk/>
            <pc:sldMk cId="3970186332" sldId="288"/>
            <ac:spMk id="2" creationId="{1FF67715-0699-4483-9C99-6C4971546DD9}"/>
          </ac:spMkLst>
        </pc:spChg>
      </pc:sldChg>
      <pc:sldChg chg="addSp delSp modSp add ord">
        <pc:chgData name="Jimmy Huo" userId="f03f8b905ce87923" providerId="LiveId" clId="{A4AE8ABD-0EA0-4184-845B-E55861C943F9}" dt="2019-03-05T22:47:36.868" v="1103" actId="1076"/>
        <pc:sldMkLst>
          <pc:docMk/>
          <pc:sldMk cId="3056545885" sldId="289"/>
        </pc:sldMkLst>
        <pc:spChg chg="del mod">
          <ac:chgData name="Jimmy Huo" userId="f03f8b905ce87923" providerId="LiveId" clId="{A4AE8ABD-0EA0-4184-845B-E55861C943F9}" dt="2019-03-04T03:03:04.580" v="171" actId="478"/>
          <ac:spMkLst>
            <pc:docMk/>
            <pc:sldMk cId="3056545885" sldId="289"/>
            <ac:spMk id="2" creationId="{E0E22DC5-C43B-40B2-9BE1-7F5083C8FC94}"/>
          </ac:spMkLst>
        </pc:spChg>
        <pc:spChg chg="mod">
          <ac:chgData name="Jimmy Huo" userId="f03f8b905ce87923" providerId="LiveId" clId="{A4AE8ABD-0EA0-4184-845B-E55861C943F9}" dt="2019-03-04T03:03:05.940" v="172" actId="1076"/>
          <ac:spMkLst>
            <pc:docMk/>
            <pc:sldMk cId="3056545885" sldId="289"/>
            <ac:spMk id="4" creationId="{8F15A402-7299-4804-8E09-06936E276FBD}"/>
          </ac:spMkLst>
        </pc:spChg>
        <pc:spChg chg="mod">
          <ac:chgData name="Jimmy Huo" userId="f03f8b905ce87923" providerId="LiveId" clId="{A4AE8ABD-0EA0-4184-845B-E55861C943F9}" dt="2019-03-04T03:06:17.695" v="186" actId="207"/>
          <ac:spMkLst>
            <pc:docMk/>
            <pc:sldMk cId="3056545885" sldId="289"/>
            <ac:spMk id="5" creationId="{27062389-3983-4C12-AE0A-528955264C26}"/>
          </ac:spMkLst>
        </pc:spChg>
        <pc:spChg chg="mod">
          <ac:chgData name="Jimmy Huo" userId="f03f8b905ce87923" providerId="LiveId" clId="{A4AE8ABD-0EA0-4184-845B-E55861C943F9}" dt="2019-03-05T22:47:28.376" v="1101" actId="404"/>
          <ac:spMkLst>
            <pc:docMk/>
            <pc:sldMk cId="3056545885" sldId="289"/>
            <ac:spMk id="6" creationId="{A9E2F4F5-04D5-4009-A881-AC7A3F30176D}"/>
          </ac:spMkLst>
        </pc:spChg>
        <pc:spChg chg="add mod">
          <ac:chgData name="Jimmy Huo" userId="f03f8b905ce87923" providerId="LiveId" clId="{A4AE8ABD-0EA0-4184-845B-E55861C943F9}" dt="2019-03-04T03:03:27.992" v="182" actId="207"/>
          <ac:spMkLst>
            <pc:docMk/>
            <pc:sldMk cId="3056545885" sldId="289"/>
            <ac:spMk id="10" creationId="{E9602303-6B87-4DEB-BE3E-DC9A4FD55DBE}"/>
          </ac:spMkLst>
        </pc:spChg>
        <pc:spChg chg="add mod">
          <ac:chgData name="Jimmy Huo" userId="f03f8b905ce87923" providerId="LiveId" clId="{A4AE8ABD-0EA0-4184-845B-E55861C943F9}" dt="2019-03-05T22:32:21.811" v="310" actId="1076"/>
          <ac:spMkLst>
            <pc:docMk/>
            <pc:sldMk cId="3056545885" sldId="289"/>
            <ac:spMk id="12" creationId="{5EAE99D5-4B15-409A-A4E6-357967DBE056}"/>
          </ac:spMkLst>
        </pc:spChg>
        <pc:spChg chg="add mod">
          <ac:chgData name="Jimmy Huo" userId="f03f8b905ce87923" providerId="LiveId" clId="{A4AE8ABD-0EA0-4184-845B-E55861C943F9}" dt="2019-03-05T22:47:31.451" v="1102" actId="123"/>
          <ac:spMkLst>
            <pc:docMk/>
            <pc:sldMk cId="3056545885" sldId="289"/>
            <ac:spMk id="13" creationId="{9AAB7CC9-C50A-46D5-ABA4-9B81ECE6F4AF}"/>
          </ac:spMkLst>
        </pc:spChg>
        <pc:spChg chg="del mod">
          <ac:chgData name="Jimmy Huo" userId="f03f8b905ce87923" providerId="LiveId" clId="{A4AE8ABD-0EA0-4184-845B-E55861C943F9}" dt="2019-03-05T22:38:56.931" v="535" actId="478"/>
          <ac:spMkLst>
            <pc:docMk/>
            <pc:sldMk cId="3056545885" sldId="289"/>
            <ac:spMk id="23" creationId="{B62B62D1-D4AF-4958-8225-AC10F797B498}"/>
          </ac:spMkLst>
        </pc:spChg>
        <pc:spChg chg="mod">
          <ac:chgData name="Jimmy Huo" userId="f03f8b905ce87923" providerId="LiveId" clId="{A4AE8ABD-0EA0-4184-845B-E55861C943F9}" dt="2019-03-05T22:47:36.868" v="1103" actId="1076"/>
          <ac:spMkLst>
            <pc:docMk/>
            <pc:sldMk cId="3056545885" sldId="289"/>
            <ac:spMk id="158" creationId="{00000000-0000-0000-0000-000000000000}"/>
          </ac:spMkLst>
        </pc:spChg>
        <pc:cxnChg chg="mod">
          <ac:chgData name="Jimmy Huo" userId="f03f8b905ce87923" providerId="LiveId" clId="{A4AE8ABD-0EA0-4184-845B-E55861C943F9}" dt="2019-03-04T03:12:43.465" v="242" actId="14100"/>
          <ac:cxnSpMkLst>
            <pc:docMk/>
            <pc:sldMk cId="3056545885" sldId="289"/>
            <ac:cxnSpMk id="11" creationId="{BE046CAC-9E55-45B7-9294-7EC70D76450A}"/>
          </ac:cxnSpMkLst>
        </pc:cxnChg>
      </pc:sldChg>
    </pc:docChg>
  </pc:docChgLst>
  <pc:docChgLst>
    <pc:chgData name="来宾用户" providerId="Windows Live" clId="Web-{364F49D2-FE84-4EFE-AAB2-36F3354D11DE}"/>
    <pc:docChg chg="addSld modSld sldOrd">
      <pc:chgData name="来宾用户" userId="" providerId="Windows Live" clId="Web-{364F49D2-FE84-4EFE-AAB2-36F3354D11DE}" dt="2019-03-03T04:05:02.506" v="454" actId="14100"/>
      <pc:docMkLst>
        <pc:docMk/>
      </pc:docMkLst>
      <pc:sldChg chg="addSp delSp modSp add ord replId">
        <pc:chgData name="来宾用户" userId="" providerId="Windows Live" clId="Web-{364F49D2-FE84-4EFE-AAB2-36F3354D11DE}" dt="2019-03-03T04:05:02.506" v="454" actId="14100"/>
        <pc:sldMkLst>
          <pc:docMk/>
          <pc:sldMk cId="89911238" sldId="286"/>
        </pc:sldMkLst>
        <pc:spChg chg="add mod">
          <ac:chgData name="来宾用户" userId="" providerId="Windows Live" clId="Web-{364F49D2-FE84-4EFE-AAB2-36F3354D11DE}" dt="2019-03-03T03:45:48.738" v="88" actId="1076"/>
          <ac:spMkLst>
            <pc:docMk/>
            <pc:sldMk cId="89911238" sldId="286"/>
            <ac:spMk id="8" creationId="{9C9B12FA-4D4F-48E0-AB59-846C5E99FABB}"/>
          </ac:spMkLst>
        </pc:spChg>
        <pc:spChg chg="add mod">
          <ac:chgData name="来宾用户" userId="" providerId="Windows Live" clId="Web-{364F49D2-FE84-4EFE-AAB2-36F3354D11DE}" dt="2019-03-03T03:45:40.800" v="84" actId="1076"/>
          <ac:spMkLst>
            <pc:docMk/>
            <pc:sldMk cId="89911238" sldId="286"/>
            <ac:spMk id="13" creationId="{369DD118-4DBD-4EBB-9614-8C5CAD61D337}"/>
          </ac:spMkLst>
        </pc:spChg>
        <pc:spChg chg="del">
          <ac:chgData name="来宾用户" userId="" providerId="Windows Live" clId="Web-{364F49D2-FE84-4EFE-AAB2-36F3354D11DE}" dt="2019-03-03T03:37:23.669" v="5"/>
          <ac:spMkLst>
            <pc:docMk/>
            <pc:sldMk cId="89911238" sldId="286"/>
            <ac:spMk id="20" creationId="{F6FD9DE4-199B-4764-B62B-04B255878201}"/>
          </ac:spMkLst>
        </pc:spChg>
        <pc:spChg chg="del">
          <ac:chgData name="来宾用户" userId="" providerId="Windows Live" clId="Web-{364F49D2-FE84-4EFE-AAB2-36F3354D11DE}" dt="2019-03-03T03:37:30.122" v="6"/>
          <ac:spMkLst>
            <pc:docMk/>
            <pc:sldMk cId="89911238" sldId="286"/>
            <ac:spMk id="22" creationId="{4B7F0D34-9B50-47AE-8797-8F04009B856C}"/>
          </ac:spMkLst>
        </pc:spChg>
        <pc:spChg chg="del">
          <ac:chgData name="来宾用户" userId="" providerId="Windows Live" clId="Web-{364F49D2-FE84-4EFE-AAB2-36F3354D11DE}" dt="2019-03-03T03:42:59.012" v="54"/>
          <ac:spMkLst>
            <pc:docMk/>
            <pc:sldMk cId="89911238" sldId="286"/>
            <ac:spMk id="25" creationId="{ACECD8F3-8652-4D19-B59C-D774C2A15172}"/>
          </ac:spMkLst>
        </pc:spChg>
        <pc:spChg chg="mod">
          <ac:chgData name="来宾用户" userId="" providerId="Windows Live" clId="Web-{364F49D2-FE84-4EFE-AAB2-36F3354D11DE}" dt="2019-03-03T03:44:56.329" v="76" actId="1076"/>
          <ac:spMkLst>
            <pc:docMk/>
            <pc:sldMk cId="89911238" sldId="286"/>
            <ac:spMk id="39" creationId="{B1B1B585-5016-4F96-990C-AF3C0F30C6C9}"/>
          </ac:spMkLst>
        </pc:spChg>
        <pc:spChg chg="mod">
          <ac:chgData name="来宾用户" userId="" providerId="Windows Live" clId="Web-{364F49D2-FE84-4EFE-AAB2-36F3354D11DE}" dt="2019-03-03T03:45:04.595" v="77" actId="1076"/>
          <ac:spMkLst>
            <pc:docMk/>
            <pc:sldMk cId="89911238" sldId="286"/>
            <ac:spMk id="43" creationId="{4D44B2D9-7F7A-483F-A6AB-FDB2B573ABC7}"/>
          </ac:spMkLst>
        </pc:spChg>
        <pc:spChg chg="mod">
          <ac:chgData name="来宾用户" userId="" providerId="Windows Live" clId="Web-{364F49D2-FE84-4EFE-AAB2-36F3354D11DE}" dt="2019-03-03T03:37:12.434" v="2" actId="20577"/>
          <ac:spMkLst>
            <pc:docMk/>
            <pc:sldMk cId="89911238" sldId="286"/>
            <ac:spMk id="147" creationId="{00000000-0000-0000-0000-000000000000}"/>
          </ac:spMkLst>
        </pc:spChg>
        <pc:grpChg chg="del">
          <ac:chgData name="来宾用户" userId="" providerId="Windows Live" clId="Web-{364F49D2-FE84-4EFE-AAB2-36F3354D11DE}" dt="2019-03-03T03:37:18.716" v="3"/>
          <ac:grpSpMkLst>
            <pc:docMk/>
            <pc:sldMk cId="89911238" sldId="286"/>
            <ac:grpSpMk id="11" creationId="{2873E05B-7F8C-4317-A0C9-F8491B7B1F0E}"/>
          </ac:grpSpMkLst>
        </pc:grpChg>
        <pc:grpChg chg="del">
          <ac:chgData name="来宾用户" userId="" providerId="Windows Live" clId="Web-{364F49D2-FE84-4EFE-AAB2-36F3354D11DE}" dt="2019-03-03T03:42:56.277" v="53"/>
          <ac:grpSpMkLst>
            <pc:docMk/>
            <pc:sldMk cId="89911238" sldId="286"/>
            <ac:grpSpMk id="29" creationId="{BD80AD3D-D922-4B96-BCD3-2F7C04F44BAE}"/>
          </ac:grpSpMkLst>
        </pc:grpChg>
        <pc:grpChg chg="del">
          <ac:chgData name="来宾用户" userId="" providerId="Windows Live" clId="Web-{364F49D2-FE84-4EFE-AAB2-36F3354D11DE}" dt="2019-03-03T03:37:34.060" v="7"/>
          <ac:grpSpMkLst>
            <pc:docMk/>
            <pc:sldMk cId="89911238" sldId="286"/>
            <ac:grpSpMk id="40" creationId="{05E37A83-B290-4DBC-8161-A889F221A348}"/>
          </ac:grpSpMkLst>
        </pc:grpChg>
        <pc:graphicFrameChg chg="del">
          <ac:chgData name="来宾用户" userId="" providerId="Windows Live" clId="Web-{364F49D2-FE84-4EFE-AAB2-36F3354D11DE}" dt="2019-03-03T03:37:21.138" v="4"/>
          <ac:graphicFrameMkLst>
            <pc:docMk/>
            <pc:sldMk cId="89911238" sldId="286"/>
            <ac:graphicFrameMk id="14" creationId="{1406CF66-749C-435C-901D-625C3A85D918}"/>
          </ac:graphicFrameMkLst>
        </pc:graphicFrameChg>
        <pc:graphicFrameChg chg="add del mod">
          <ac:chgData name="来宾用户" userId="" providerId="Windows Live" clId="Web-{364F49D2-FE84-4EFE-AAB2-36F3354D11DE}" dt="2019-03-03T03:40:36.787" v="35"/>
          <ac:graphicFrameMkLst>
            <pc:docMk/>
            <pc:sldMk cId="89911238" sldId="286"/>
            <ac:graphicFrameMk id="15" creationId="{00236F6D-A15B-4B04-96C6-376341B55624}"/>
          </ac:graphicFrameMkLst>
        </pc:graphicFrameChg>
        <pc:picChg chg="add del mod">
          <ac:chgData name="来宾用户" userId="" providerId="Windows Live" clId="Web-{364F49D2-FE84-4EFE-AAB2-36F3354D11DE}" dt="2019-03-03T03:37:53.295" v="12"/>
          <ac:picMkLst>
            <pc:docMk/>
            <pc:sldMk cId="89911238" sldId="286"/>
            <ac:picMk id="2" creationId="{831BD9DA-8712-4479-93B0-5AB796A2F1BC}"/>
          </ac:picMkLst>
        </pc:picChg>
        <pc:picChg chg="add mod">
          <ac:chgData name="来宾用户" userId="" providerId="Windows Live" clId="Web-{364F49D2-FE84-4EFE-AAB2-36F3354D11DE}" dt="2019-03-03T04:05:02.506" v="454" actId="14100"/>
          <ac:picMkLst>
            <pc:docMk/>
            <pc:sldMk cId="89911238" sldId="286"/>
            <ac:picMk id="4" creationId="{A1AA3E96-4680-4252-80BC-9627FC3E780C}"/>
          </ac:picMkLst>
        </pc:picChg>
        <pc:picChg chg="add mod">
          <ac:chgData name="来宾用户" userId="" providerId="Windows Live" clId="Web-{364F49D2-FE84-4EFE-AAB2-36F3354D11DE}" dt="2019-03-03T03:45:19.065" v="80" actId="14100"/>
          <ac:picMkLst>
            <pc:docMk/>
            <pc:sldMk cId="89911238" sldId="286"/>
            <ac:picMk id="6" creationId="{F69D7B44-9F63-426C-BED3-476D69203560}"/>
          </ac:picMkLst>
        </pc:picChg>
        <pc:picChg chg="del">
          <ac:chgData name="来宾用户" userId="" providerId="Windows Live" clId="Web-{364F49D2-FE84-4EFE-AAB2-36F3354D11DE}" dt="2019-03-03T03:44:39.469" v="73"/>
          <ac:picMkLst>
            <pc:docMk/>
            <pc:sldMk cId="89911238" sldId="286"/>
            <ac:picMk id="46" creationId="{42944C61-ABF7-4DCB-A630-BC7E457D24D6}"/>
          </ac:picMkLst>
        </pc:picChg>
        <pc:picChg chg="del">
          <ac:chgData name="来宾用户" userId="" providerId="Windows Live" clId="Web-{364F49D2-FE84-4EFE-AAB2-36F3354D11DE}" dt="2019-03-03T03:44:41.329" v="74"/>
          <ac:picMkLst>
            <pc:docMk/>
            <pc:sldMk cId="89911238" sldId="286"/>
            <ac:picMk id="47" creationId="{1982C39B-8D82-48E7-8804-6454906B8338}"/>
          </ac:picMkLst>
        </pc:picChg>
        <pc:picChg chg="del">
          <ac:chgData name="来宾用户" userId="" providerId="Windows Live" clId="Web-{364F49D2-FE84-4EFE-AAB2-36F3354D11DE}" dt="2019-03-03T03:37:38.951" v="8"/>
          <ac:picMkLst>
            <pc:docMk/>
            <pc:sldMk cId="89911238" sldId="286"/>
            <ac:picMk id="48" creationId="{745DFBBB-D43C-45F5-9DCA-FB0D30EC60C6}"/>
          </ac:picMkLst>
        </pc:picChg>
      </pc:sldChg>
      <pc:sldChg chg="addSp delSp modSp add ord replId">
        <pc:chgData name="来宾用户" userId="" providerId="Windows Live" clId="Web-{364F49D2-FE84-4EFE-AAB2-36F3354D11DE}" dt="2019-03-03T04:04:47.646" v="453" actId="14100"/>
        <pc:sldMkLst>
          <pc:docMk/>
          <pc:sldMk cId="1061525837" sldId="287"/>
        </pc:sldMkLst>
        <pc:spChg chg="add mod">
          <ac:chgData name="来宾用户" userId="" providerId="Windows Live" clId="Web-{364F49D2-FE84-4EFE-AAB2-36F3354D11DE}" dt="2019-03-03T04:04:26.224" v="451" actId="1076"/>
          <ac:spMkLst>
            <pc:docMk/>
            <pc:sldMk cId="1061525837" sldId="287"/>
            <ac:spMk id="2" creationId="{E0E22DC5-C43B-40B2-9BE1-7F5083C8FC94}"/>
          </ac:spMkLst>
        </pc:spChg>
        <pc:spChg chg="mod">
          <ac:chgData name="来宾用户" userId="" providerId="Windows Live" clId="Web-{364F49D2-FE84-4EFE-AAB2-36F3354D11DE}" dt="2019-03-03T03:59:42.633" v="279" actId="1076"/>
          <ac:spMkLst>
            <pc:docMk/>
            <pc:sldMk cId="1061525837" sldId="287"/>
            <ac:spMk id="4" creationId="{8F15A402-7299-4804-8E09-06936E276FBD}"/>
          </ac:spMkLst>
        </pc:spChg>
        <pc:spChg chg="mod">
          <ac:chgData name="来宾用户" userId="" providerId="Windows Live" clId="Web-{364F49D2-FE84-4EFE-AAB2-36F3354D11DE}" dt="2019-03-03T04:04:37.458" v="452" actId="1076"/>
          <ac:spMkLst>
            <pc:docMk/>
            <pc:sldMk cId="1061525837" sldId="287"/>
            <ac:spMk id="5" creationId="{27062389-3983-4C12-AE0A-528955264C26}"/>
          </ac:spMkLst>
        </pc:spChg>
        <pc:spChg chg="mod">
          <ac:chgData name="来宾用户" userId="" providerId="Windows Live" clId="Web-{364F49D2-FE84-4EFE-AAB2-36F3354D11DE}" dt="2019-03-03T04:04:47.646" v="453" actId="14100"/>
          <ac:spMkLst>
            <pc:docMk/>
            <pc:sldMk cId="1061525837" sldId="287"/>
            <ac:spMk id="6" creationId="{A9E2F4F5-04D5-4009-A881-AC7A3F30176D}"/>
          </ac:spMkLst>
        </pc:spChg>
        <pc:spChg chg="del">
          <ac:chgData name="来宾用户" userId="" providerId="Windows Live" clId="Web-{364F49D2-FE84-4EFE-AAB2-36F3354D11DE}" dt="2019-03-03T03:46:26.505" v="89"/>
          <ac:spMkLst>
            <pc:docMk/>
            <pc:sldMk cId="1061525837" sldId="287"/>
            <ac:spMk id="13" creationId="{580C92CC-83DA-4867-9D47-BA7B329CF730}"/>
          </ac:spMkLst>
        </pc:spChg>
        <pc:spChg chg="mod">
          <ac:chgData name="来宾用户" userId="" providerId="Windows Live" clId="Web-{364F49D2-FE84-4EFE-AAB2-36F3354D11DE}" dt="2019-03-03T04:04:20.083" v="450" actId="1076"/>
          <ac:spMkLst>
            <pc:docMk/>
            <pc:sldMk cId="1061525837" sldId="287"/>
            <ac:spMk id="14" creationId="{DFAB3EC3-B4B4-43AA-BB71-75BF0D4BDC01}"/>
          </ac:spMkLst>
        </pc:spChg>
        <pc:spChg chg="del">
          <ac:chgData name="来宾用户" userId="" providerId="Windows Live" clId="Web-{364F49D2-FE84-4EFE-AAB2-36F3354D11DE}" dt="2019-03-03T03:46:38.537" v="91"/>
          <ac:spMkLst>
            <pc:docMk/>
            <pc:sldMk cId="1061525837" sldId="287"/>
            <ac:spMk id="22" creationId="{C0C20A93-5FB7-4CC5-8C6A-ECCC431C728F}"/>
          </ac:spMkLst>
        </pc:spChg>
        <pc:spChg chg="mod">
          <ac:chgData name="来宾用户" userId="" providerId="Windows Live" clId="Web-{364F49D2-FE84-4EFE-AAB2-36F3354D11DE}" dt="2019-03-03T04:01:08.215" v="283" actId="1076"/>
          <ac:spMkLst>
            <pc:docMk/>
            <pc:sldMk cId="1061525837" sldId="287"/>
            <ac:spMk id="23" creationId="{B62B62D1-D4AF-4958-8225-AC10F797B498}"/>
          </ac:spMkLst>
        </pc:spChg>
        <pc:spChg chg="mod">
          <ac:chgData name="来宾用户" userId="" providerId="Windows Live" clId="Web-{364F49D2-FE84-4EFE-AAB2-36F3354D11DE}" dt="2019-03-03T03:47:42.852" v="154" actId="20577"/>
          <ac:spMkLst>
            <pc:docMk/>
            <pc:sldMk cId="1061525837" sldId="287"/>
            <ac:spMk id="158" creationId="{00000000-0000-0000-0000-000000000000}"/>
          </ac:spMkLst>
        </pc:spChg>
        <pc:cxnChg chg="mod">
          <ac:chgData name="来宾用户" userId="" providerId="Windows Live" clId="Web-{364F49D2-FE84-4EFE-AAB2-36F3354D11DE}" dt="2019-03-03T03:55:11.653" v="175" actId="1076"/>
          <ac:cxnSpMkLst>
            <pc:docMk/>
            <pc:sldMk cId="1061525837" sldId="287"/>
            <ac:cxnSpMk id="11" creationId="{BE046CAC-9E55-45B7-9294-7EC70D76450A}"/>
          </ac:cxnSpMkLst>
        </pc:cxnChg>
        <pc:cxnChg chg="del">
          <ac:chgData name="来宾用户" userId="" providerId="Windows Live" clId="Web-{364F49D2-FE84-4EFE-AAB2-36F3354D11DE}" dt="2019-03-03T03:54:58.480" v="173"/>
          <ac:cxnSpMkLst>
            <pc:docMk/>
            <pc:sldMk cId="1061525837" sldId="287"/>
            <ac:cxnSpMk id="21" creationId="{F574EF42-D6B8-4DF7-9094-09875A1C998C}"/>
          </ac:cxnSpMkLst>
        </pc:cxnChg>
      </pc:sldChg>
    </pc:docChg>
  </pc:docChgLst>
  <pc:docChgLst>
    <pc:chgData name="来宾用户" providerId="Windows Live" clId="Web-{E6778122-B212-47EE-BB14-F6E42EF634E0}"/>
    <pc:docChg chg="addSld modSld sldOrd">
      <pc:chgData name="来宾用户" userId="" providerId="Windows Live" clId="Web-{E6778122-B212-47EE-BB14-F6E42EF634E0}" dt="2019-03-04T20:50:14.034" v="37" actId="1076"/>
      <pc:docMkLst>
        <pc:docMk/>
      </pc:docMkLst>
      <pc:sldChg chg="addSp modSp">
        <pc:chgData name="来宾用户" userId="" providerId="Windows Live" clId="Web-{E6778122-B212-47EE-BB14-F6E42EF634E0}" dt="2019-03-04T20:47:49.532" v="1"/>
        <pc:sldMkLst>
          <pc:docMk/>
          <pc:sldMk cId="2267996359" sldId="281"/>
        </pc:sldMkLst>
        <pc:spChg chg="add mod">
          <ac:chgData name="来宾用户" userId="" providerId="Windows Live" clId="Web-{E6778122-B212-47EE-BB14-F6E42EF634E0}" dt="2019-03-04T20:47:49.532" v="1"/>
          <ac:spMkLst>
            <pc:docMk/>
            <pc:sldMk cId="2267996359" sldId="281"/>
            <ac:spMk id="3" creationId="{52870C3C-30E3-4382-B1F9-1A0A3F4E265C}"/>
          </ac:spMkLst>
        </pc:spChg>
      </pc:sldChg>
      <pc:sldChg chg="addSp delSp modSp add ord replId">
        <pc:chgData name="来宾用户" userId="" providerId="Windows Live" clId="Web-{E6778122-B212-47EE-BB14-F6E42EF634E0}" dt="2019-03-04T20:50:14.034" v="37" actId="1076"/>
        <pc:sldMkLst>
          <pc:docMk/>
          <pc:sldMk cId="1680845395" sldId="290"/>
        </pc:sldMkLst>
        <pc:spChg chg="del">
          <ac:chgData name="来宾用户" userId="" providerId="Windows Live" clId="Web-{E6778122-B212-47EE-BB14-F6E42EF634E0}" dt="2019-03-04T20:49:12.096" v="28"/>
          <ac:spMkLst>
            <pc:docMk/>
            <pc:sldMk cId="1680845395" sldId="290"/>
            <ac:spMk id="8" creationId="{9C9B12FA-4D4F-48E0-AB59-846C5E99FABB}"/>
          </ac:spMkLst>
        </pc:spChg>
        <pc:spChg chg="del">
          <ac:chgData name="来宾用户" userId="" providerId="Windows Live" clId="Web-{E6778122-B212-47EE-BB14-F6E42EF634E0}" dt="2019-03-04T20:49:14.924" v="29"/>
          <ac:spMkLst>
            <pc:docMk/>
            <pc:sldMk cId="1680845395" sldId="290"/>
            <ac:spMk id="13" creationId="{369DD118-4DBD-4EBB-9614-8C5CAD61D337}"/>
          </ac:spMkLst>
        </pc:spChg>
        <pc:spChg chg="mod">
          <ac:chgData name="来宾用户" userId="" providerId="Windows Live" clId="Web-{E6778122-B212-47EE-BB14-F6E42EF634E0}" dt="2019-03-04T20:50:07.706" v="35" actId="1076"/>
          <ac:spMkLst>
            <pc:docMk/>
            <pc:sldMk cId="1680845395" sldId="290"/>
            <ac:spMk id="39" creationId="{B1B1B585-5016-4F96-990C-AF3C0F30C6C9}"/>
          </ac:spMkLst>
        </pc:spChg>
        <pc:spChg chg="mod">
          <ac:chgData name="来宾用户" userId="" providerId="Windows Live" clId="Web-{E6778122-B212-47EE-BB14-F6E42EF634E0}" dt="2019-03-04T20:50:11.643" v="36" actId="1076"/>
          <ac:spMkLst>
            <pc:docMk/>
            <pc:sldMk cId="1680845395" sldId="290"/>
            <ac:spMk id="43" creationId="{4D44B2D9-7F7A-483F-A6AB-FDB2B573ABC7}"/>
          </ac:spMkLst>
        </pc:spChg>
        <pc:spChg chg="mod">
          <ac:chgData name="来宾用户" userId="" providerId="Windows Live" clId="Web-{E6778122-B212-47EE-BB14-F6E42EF634E0}" dt="2019-03-04T20:48:50.799" v="17" actId="20577"/>
          <ac:spMkLst>
            <pc:docMk/>
            <pc:sldMk cId="1680845395" sldId="290"/>
            <ac:spMk id="147" creationId="{00000000-0000-0000-0000-000000000000}"/>
          </ac:spMkLst>
        </pc:spChg>
        <pc:picChg chg="add mod">
          <ac:chgData name="来宾用户" userId="" providerId="Windows Live" clId="Web-{E6778122-B212-47EE-BB14-F6E42EF634E0}" dt="2019-03-04T20:50:14.034" v="37" actId="1076"/>
          <ac:picMkLst>
            <pc:docMk/>
            <pc:sldMk cId="1680845395" sldId="290"/>
            <ac:picMk id="2" creationId="{0307CE24-12B8-496E-82D0-F1A3C2DFA36A}"/>
          </ac:picMkLst>
        </pc:picChg>
        <pc:picChg chg="del">
          <ac:chgData name="来宾用户" userId="" providerId="Windows Live" clId="Web-{E6778122-B212-47EE-BB14-F6E42EF634E0}" dt="2019-03-04T20:49:09.252" v="27"/>
          <ac:picMkLst>
            <pc:docMk/>
            <pc:sldMk cId="1680845395" sldId="290"/>
            <ac:picMk id="4" creationId="{A1AA3E96-4680-4252-80BC-9627FC3E780C}"/>
          </ac:picMkLst>
        </pc:picChg>
        <pc:picChg chg="del">
          <ac:chgData name="来宾用户" userId="" providerId="Windows Live" clId="Web-{E6778122-B212-47EE-BB14-F6E42EF634E0}" dt="2019-03-04T20:49:16.002" v="30"/>
          <ac:picMkLst>
            <pc:docMk/>
            <pc:sldMk cId="1680845395" sldId="290"/>
            <ac:picMk id="6" creationId="{F69D7B44-9F63-426C-BED3-476D6920356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xml.rels><?xml version="1.0" encoding="UTF-8" standalone="yes"?>
<Relationships xmlns="http://schemas.openxmlformats.org/package/2006/relationships"><Relationship Id="rId2" Type="http://schemas.microsoft.com/office/2011/relationships/chartColorStyle" Target="colors5.xml"/><Relationship Id="rId1" Type="http://schemas.microsoft.com/office/2011/relationships/chartStyle" Target="style5.xml"/></Relationships>
</file>

<file path=ppt/charts/_rels/chartEx4.xml.rels><?xml version="1.0" encoding="UTF-8" standalone="yes"?>
<Relationships xmlns="http://schemas.openxmlformats.org/package/2006/relationships"><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a:t>Mean Coefficients across</a:t>
            </a:r>
            <a:r>
              <a:rPr lang="en-US" sz="1400" baseline="0"/>
              <a:t> Segments</a:t>
            </a:r>
            <a:endParaRPr lang="en-US" sz="1400"/>
          </a:p>
        </c:rich>
      </c:tx>
      <c:layout>
        <c:manualLayout>
          <c:xMode val="edge"/>
          <c:yMode val="edge"/>
          <c:x val="0.1391378524218285"/>
          <c:y val="4.0218237891858043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511087280203156E-2"/>
          <c:y val="0.18435242410124872"/>
          <c:w val="0.95648891271979686"/>
          <c:h val="0.41501394983418688"/>
        </c:manualLayout>
      </c:layout>
      <c:barChart>
        <c:barDir val="col"/>
        <c:grouping val="clustered"/>
        <c:varyColors val="0"/>
        <c:ser>
          <c:idx val="0"/>
          <c:order val="0"/>
          <c:tx>
            <c:strRef>
              <c:f>Sheet1!$B$1</c:f>
              <c:strCache>
                <c:ptCount val="1"/>
                <c:pt idx="0">
                  <c:v>1</c:v>
                </c:pt>
              </c:strCache>
            </c:strRef>
          </c:tx>
          <c:spPr>
            <a:solidFill>
              <a:srgbClr val="33778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5"/>
                <c:pt idx="0">
                  <c:v>Intercept</c:v>
                </c:pt>
                <c:pt idx="1">
                  <c:v>Low Price</c:v>
                </c:pt>
                <c:pt idx="2">
                  <c:v>Tall Size</c:v>
                </c:pt>
                <c:pt idx="3">
                  <c:v>Rocking</c:v>
                </c:pt>
                <c:pt idx="4">
                  <c:v>Glamour</c:v>
                </c:pt>
              </c:strCache>
            </c:strRef>
          </c:cat>
          <c:val>
            <c:numRef>
              <c:f>Sheet1!$B$2:$B$11</c:f>
              <c:numCache>
                <c:formatCode>General</c:formatCode>
                <c:ptCount val="10"/>
                <c:pt idx="0">
                  <c:v>37.9</c:v>
                </c:pt>
                <c:pt idx="1">
                  <c:v>12</c:v>
                </c:pt>
                <c:pt idx="2">
                  <c:v>-6.5</c:v>
                </c:pt>
                <c:pt idx="3">
                  <c:v>9.6999999999999993</c:v>
                </c:pt>
                <c:pt idx="4">
                  <c:v>0.1</c:v>
                </c:pt>
              </c:numCache>
            </c:numRef>
          </c:val>
          <c:extLst>
            <c:ext xmlns:c16="http://schemas.microsoft.com/office/drawing/2014/chart" uri="{C3380CC4-5D6E-409C-BE32-E72D297353CC}">
              <c16:uniqueId val="{00000000-198C-452B-BA97-E875255F4701}"/>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5"/>
                <c:pt idx="0">
                  <c:v>Intercept</c:v>
                </c:pt>
                <c:pt idx="1">
                  <c:v>Low Price</c:v>
                </c:pt>
                <c:pt idx="2">
                  <c:v>Tall Size</c:v>
                </c:pt>
                <c:pt idx="3">
                  <c:v>Rocking</c:v>
                </c:pt>
                <c:pt idx="4">
                  <c:v>Glamour</c:v>
                </c:pt>
              </c:strCache>
            </c:strRef>
          </c:cat>
          <c:val>
            <c:numRef>
              <c:f>Sheet1!$C$2:$C$11</c:f>
              <c:numCache>
                <c:formatCode>General</c:formatCode>
                <c:ptCount val="10"/>
                <c:pt idx="0">
                  <c:v>29</c:v>
                </c:pt>
                <c:pt idx="1">
                  <c:v>22.4</c:v>
                </c:pt>
                <c:pt idx="2">
                  <c:v>5.0999999999999996</c:v>
                </c:pt>
                <c:pt idx="3">
                  <c:v>-9.8000000000000007</c:v>
                </c:pt>
                <c:pt idx="4">
                  <c:v>-6.5</c:v>
                </c:pt>
              </c:numCache>
            </c:numRef>
          </c:val>
          <c:extLst>
            <c:ext xmlns:c16="http://schemas.microsoft.com/office/drawing/2014/chart" uri="{C3380CC4-5D6E-409C-BE32-E72D297353CC}">
              <c16:uniqueId val="{00000001-198C-452B-BA97-E875255F4701}"/>
            </c:ext>
          </c:extLst>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5"/>
                <c:pt idx="0">
                  <c:v>Intercept</c:v>
                </c:pt>
                <c:pt idx="1">
                  <c:v>Low Price</c:v>
                </c:pt>
                <c:pt idx="2">
                  <c:v>Tall Size</c:v>
                </c:pt>
                <c:pt idx="3">
                  <c:v>Rocking</c:v>
                </c:pt>
                <c:pt idx="4">
                  <c:v>Glamour</c:v>
                </c:pt>
              </c:strCache>
            </c:strRef>
          </c:cat>
          <c:val>
            <c:numRef>
              <c:f>Sheet1!$D$2:$D$11</c:f>
              <c:numCache>
                <c:formatCode>General</c:formatCode>
                <c:ptCount val="10"/>
                <c:pt idx="0">
                  <c:v>43.1</c:v>
                </c:pt>
                <c:pt idx="1">
                  <c:v>8.8000000000000007</c:v>
                </c:pt>
                <c:pt idx="2">
                  <c:v>16.5</c:v>
                </c:pt>
                <c:pt idx="3">
                  <c:v>7.2</c:v>
                </c:pt>
                <c:pt idx="4">
                  <c:v>11</c:v>
                </c:pt>
              </c:numCache>
            </c:numRef>
          </c:val>
          <c:extLst>
            <c:ext xmlns:c16="http://schemas.microsoft.com/office/drawing/2014/chart" uri="{C3380CC4-5D6E-409C-BE32-E72D297353CC}">
              <c16:uniqueId val="{00000002-198C-452B-BA97-E875255F4701}"/>
            </c:ext>
          </c:extLst>
        </c:ser>
        <c:dLbls>
          <c:dLblPos val="outEnd"/>
          <c:showLegendKey val="0"/>
          <c:showVal val="1"/>
          <c:showCatName val="0"/>
          <c:showSerName val="0"/>
          <c:showPercent val="0"/>
          <c:showBubbleSize val="0"/>
        </c:dLbls>
        <c:gapWidth val="219"/>
        <c:overlap val="-27"/>
        <c:axId val="1308830175"/>
        <c:axId val="1269264527"/>
      </c:barChart>
      <c:catAx>
        <c:axId val="130883017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269264527"/>
        <c:crosses val="autoZero"/>
        <c:auto val="1"/>
        <c:lblAlgn val="ctr"/>
        <c:lblOffset val="200"/>
        <c:noMultiLvlLbl val="0"/>
      </c:catAx>
      <c:valAx>
        <c:axId val="12692645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8830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a:t>Mean</a:t>
            </a:r>
            <a:r>
              <a:rPr lang="en-US" sz="1400" baseline="0"/>
              <a:t> Coefficients across Segments</a:t>
            </a:r>
            <a:endParaRPr lang="en-US" sz="1400"/>
          </a:p>
        </c:rich>
      </c:tx>
      <c:layout>
        <c:manualLayout>
          <c:xMode val="edge"/>
          <c:yMode val="edge"/>
          <c:x val="0.24578685684556428"/>
          <c:y val="5.068533529004953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691272965879272E-2"/>
          <c:y val="2.0890748031496063E-2"/>
          <c:w val="0.90605872703412071"/>
          <c:h val="0.75307357283464571"/>
        </c:manualLayout>
      </c:layout>
      <c:barChart>
        <c:barDir val="col"/>
        <c:grouping val="clustered"/>
        <c:varyColors val="0"/>
        <c:ser>
          <c:idx val="0"/>
          <c:order val="0"/>
          <c:tx>
            <c:strRef>
              <c:f>Sheet1!$B$1</c:f>
              <c:strCache>
                <c:ptCount val="1"/>
                <c:pt idx="0">
                  <c:v>1</c:v>
                </c:pt>
              </c:strCache>
            </c:strRef>
          </c:tx>
          <c:spPr>
            <a:solidFill>
              <a:srgbClr val="33778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Intercept</c:v>
                </c:pt>
                <c:pt idx="1">
                  <c:v>Low Price</c:v>
                </c:pt>
                <c:pt idx="2">
                  <c:v>Tall Size</c:v>
                </c:pt>
                <c:pt idx="3">
                  <c:v>Rocking</c:v>
                </c:pt>
                <c:pt idx="4">
                  <c:v>Glamour</c:v>
                </c:pt>
              </c:strCache>
            </c:strRef>
          </c:cat>
          <c:val>
            <c:numRef>
              <c:f>Sheet1!$B$2:$B$6</c:f>
              <c:numCache>
                <c:formatCode>General</c:formatCode>
                <c:ptCount val="5"/>
                <c:pt idx="0">
                  <c:v>41</c:v>
                </c:pt>
                <c:pt idx="1">
                  <c:v>10.1</c:v>
                </c:pt>
                <c:pt idx="2">
                  <c:v>7.5</c:v>
                </c:pt>
                <c:pt idx="3">
                  <c:v>8.1999999999999993</c:v>
                </c:pt>
                <c:pt idx="4">
                  <c:v>6.7</c:v>
                </c:pt>
              </c:numCache>
            </c:numRef>
          </c:val>
          <c:extLst>
            <c:ext xmlns:c16="http://schemas.microsoft.com/office/drawing/2014/chart" uri="{C3380CC4-5D6E-409C-BE32-E72D297353CC}">
              <c16:uniqueId val="{00000000-775C-4BDE-AE0E-604056A0CD71}"/>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Intercept</c:v>
                </c:pt>
                <c:pt idx="1">
                  <c:v>Low Price</c:v>
                </c:pt>
                <c:pt idx="2">
                  <c:v>Tall Size</c:v>
                </c:pt>
                <c:pt idx="3">
                  <c:v>Rocking</c:v>
                </c:pt>
                <c:pt idx="4">
                  <c:v>Glamour</c:v>
                </c:pt>
              </c:strCache>
            </c:strRef>
          </c:cat>
          <c:val>
            <c:numRef>
              <c:f>Sheet1!$C$2:$C$6</c:f>
              <c:numCache>
                <c:formatCode>General</c:formatCode>
                <c:ptCount val="5"/>
                <c:pt idx="0">
                  <c:v>29</c:v>
                </c:pt>
                <c:pt idx="1">
                  <c:v>22.4</c:v>
                </c:pt>
                <c:pt idx="2">
                  <c:v>5.0999999999999996</c:v>
                </c:pt>
                <c:pt idx="3">
                  <c:v>-9.8000000000000007</c:v>
                </c:pt>
                <c:pt idx="4">
                  <c:v>-6.5</c:v>
                </c:pt>
              </c:numCache>
            </c:numRef>
          </c:val>
          <c:extLst>
            <c:ext xmlns:c16="http://schemas.microsoft.com/office/drawing/2014/chart" uri="{C3380CC4-5D6E-409C-BE32-E72D297353CC}">
              <c16:uniqueId val="{00000001-775C-4BDE-AE0E-604056A0CD71}"/>
            </c:ext>
          </c:extLst>
        </c:ser>
        <c:dLbls>
          <c:dLblPos val="outEnd"/>
          <c:showLegendKey val="0"/>
          <c:showVal val="1"/>
          <c:showCatName val="0"/>
          <c:showSerName val="0"/>
          <c:showPercent val="0"/>
          <c:showBubbleSize val="0"/>
        </c:dLbls>
        <c:gapWidth val="219"/>
        <c:overlap val="-27"/>
        <c:axId val="1056751440"/>
        <c:axId val="1188067376"/>
      </c:barChart>
      <c:catAx>
        <c:axId val="10567514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067376"/>
        <c:crosses val="autoZero"/>
        <c:auto val="1"/>
        <c:lblAlgn val="ctr"/>
        <c:lblOffset val="100"/>
        <c:noMultiLvlLbl val="0"/>
      </c:catAx>
      <c:valAx>
        <c:axId val="1188067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751440"/>
        <c:crosses val="autoZero"/>
        <c:crossBetween val="between"/>
      </c:valAx>
      <c:spPr>
        <a:noFill/>
        <a:ln>
          <a:noFill/>
        </a:ln>
        <a:effectLst/>
      </c:spPr>
    </c:plotArea>
    <c:legend>
      <c:legendPos val="r"/>
      <c:layout>
        <c:manualLayout>
          <c:xMode val="edge"/>
          <c:yMode val="edge"/>
          <c:x val="0.90601159339624482"/>
          <c:y val="0.18920787894792376"/>
          <c:w val="5.3406520406077539E-2"/>
          <c:h val="9.885094306183736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91272965879272E-2"/>
          <c:y val="2.0890748031496063E-2"/>
          <c:w val="0.90605872703412071"/>
          <c:h val="0.75307357283464571"/>
        </c:manualLayout>
      </c:layout>
      <c:barChart>
        <c:barDir val="col"/>
        <c:grouping val="clustered"/>
        <c:varyColors val="0"/>
        <c:ser>
          <c:idx val="0"/>
          <c:order val="0"/>
          <c:tx>
            <c:strRef>
              <c:f>Sheet1!$B$1</c:f>
              <c:strCache>
                <c:ptCount val="1"/>
                <c:pt idx="0">
                  <c:v>1</c:v>
                </c:pt>
              </c:strCache>
            </c:strRef>
          </c:tx>
          <c:spPr>
            <a:solidFill>
              <a:srgbClr val="33778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Intercept</c:v>
                </c:pt>
                <c:pt idx="1">
                  <c:v>Low Price</c:v>
                </c:pt>
                <c:pt idx="2">
                  <c:v>Tall Size</c:v>
                </c:pt>
                <c:pt idx="3">
                  <c:v>Rocking</c:v>
                </c:pt>
                <c:pt idx="4">
                  <c:v>Glamour</c:v>
                </c:pt>
              </c:strCache>
            </c:strRef>
          </c:cat>
          <c:val>
            <c:numRef>
              <c:f>Sheet1!$B$2:$B$6</c:f>
              <c:numCache>
                <c:formatCode>General</c:formatCode>
                <c:ptCount val="5"/>
                <c:pt idx="0">
                  <c:v>41</c:v>
                </c:pt>
                <c:pt idx="1">
                  <c:v>10.1</c:v>
                </c:pt>
                <c:pt idx="2">
                  <c:v>7.5</c:v>
                </c:pt>
                <c:pt idx="3">
                  <c:v>8.1999999999999993</c:v>
                </c:pt>
                <c:pt idx="4">
                  <c:v>6.7</c:v>
                </c:pt>
              </c:numCache>
            </c:numRef>
          </c:val>
          <c:extLst>
            <c:ext xmlns:c16="http://schemas.microsoft.com/office/drawing/2014/chart" uri="{C3380CC4-5D6E-409C-BE32-E72D297353CC}">
              <c16:uniqueId val="{00000000-EC4F-4109-99E3-733AE6DDBF15}"/>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Intercept</c:v>
                </c:pt>
                <c:pt idx="1">
                  <c:v>Low Price</c:v>
                </c:pt>
                <c:pt idx="2">
                  <c:v>Tall Size</c:v>
                </c:pt>
                <c:pt idx="3">
                  <c:v>Rocking</c:v>
                </c:pt>
                <c:pt idx="4">
                  <c:v>Glamour</c:v>
                </c:pt>
              </c:strCache>
            </c:strRef>
          </c:cat>
          <c:val>
            <c:numRef>
              <c:f>Sheet1!$C$2:$C$6</c:f>
              <c:numCache>
                <c:formatCode>General</c:formatCode>
                <c:ptCount val="5"/>
                <c:pt idx="0">
                  <c:v>29</c:v>
                </c:pt>
                <c:pt idx="1">
                  <c:v>22.4</c:v>
                </c:pt>
                <c:pt idx="2">
                  <c:v>5.0999999999999996</c:v>
                </c:pt>
                <c:pt idx="3">
                  <c:v>-9.8000000000000007</c:v>
                </c:pt>
                <c:pt idx="4">
                  <c:v>-6.5</c:v>
                </c:pt>
              </c:numCache>
            </c:numRef>
          </c:val>
          <c:extLst>
            <c:ext xmlns:c16="http://schemas.microsoft.com/office/drawing/2014/chart" uri="{C3380CC4-5D6E-409C-BE32-E72D297353CC}">
              <c16:uniqueId val="{00000001-EC4F-4109-99E3-733AE6DDBF15}"/>
            </c:ext>
          </c:extLst>
        </c:ser>
        <c:dLbls>
          <c:dLblPos val="outEnd"/>
          <c:showLegendKey val="0"/>
          <c:showVal val="1"/>
          <c:showCatName val="0"/>
          <c:showSerName val="0"/>
          <c:showPercent val="0"/>
          <c:showBubbleSize val="0"/>
        </c:dLbls>
        <c:gapWidth val="219"/>
        <c:axId val="1056751440"/>
        <c:axId val="1188067376"/>
      </c:barChart>
      <c:catAx>
        <c:axId val="10567514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067376"/>
        <c:crosses val="autoZero"/>
        <c:auto val="1"/>
        <c:lblAlgn val="ctr"/>
        <c:lblOffset val="100"/>
        <c:noMultiLvlLbl val="0"/>
      </c:catAx>
      <c:valAx>
        <c:axId val="1188067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751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c:v>
                </c:pt>
              </c:strCache>
            </c:strRef>
          </c:tx>
          <c:spPr>
            <a:solidFill>
              <a:srgbClr val="337785"/>
            </a:solidFill>
            <a:ln>
              <a:noFill/>
            </a:ln>
            <a:effectLst/>
          </c:spPr>
          <c:invertIfNegative val="0"/>
          <c:cat>
            <c:strRef>
              <c:f>Sheet1!$A$2:$A$6</c:f>
              <c:strCache>
                <c:ptCount val="5"/>
                <c:pt idx="0">
                  <c:v>Intercept</c:v>
                </c:pt>
                <c:pt idx="1">
                  <c:v>Low Price</c:v>
                </c:pt>
                <c:pt idx="2">
                  <c:v>Tall Size</c:v>
                </c:pt>
                <c:pt idx="3">
                  <c:v>Rocking</c:v>
                </c:pt>
                <c:pt idx="4">
                  <c:v>Glamour</c:v>
                </c:pt>
              </c:strCache>
            </c:strRef>
          </c:cat>
          <c:val>
            <c:numRef>
              <c:f>Sheet1!$B$2:$B$6</c:f>
              <c:numCache>
                <c:formatCode>General</c:formatCode>
                <c:ptCount val="5"/>
                <c:pt idx="0">
                  <c:v>31.6</c:v>
                </c:pt>
                <c:pt idx="1">
                  <c:v>20.9</c:v>
                </c:pt>
                <c:pt idx="2">
                  <c:v>4.0999999999999996</c:v>
                </c:pt>
                <c:pt idx="3">
                  <c:v>-11.3</c:v>
                </c:pt>
                <c:pt idx="4">
                  <c:v>-7</c:v>
                </c:pt>
              </c:numCache>
            </c:numRef>
          </c:val>
          <c:extLst>
            <c:ext xmlns:c16="http://schemas.microsoft.com/office/drawing/2014/chart" uri="{C3380CC4-5D6E-409C-BE32-E72D297353CC}">
              <c16:uniqueId val="{00000000-40AB-4D04-A873-66BE1F772286}"/>
            </c:ext>
          </c:extLst>
        </c:ser>
        <c:ser>
          <c:idx val="1"/>
          <c:order val="1"/>
          <c:tx>
            <c:strRef>
              <c:f>Sheet1!$C$1</c:f>
              <c:strCache>
                <c:ptCount val="1"/>
                <c:pt idx="0">
                  <c:v>2</c:v>
                </c:pt>
              </c:strCache>
            </c:strRef>
          </c:tx>
          <c:spPr>
            <a:solidFill>
              <a:schemeClr val="accent2"/>
            </a:solidFill>
            <a:ln>
              <a:noFill/>
            </a:ln>
            <a:effectLst/>
          </c:spPr>
          <c:invertIfNegative val="0"/>
          <c:cat>
            <c:strRef>
              <c:f>Sheet1!$A$2:$A$6</c:f>
              <c:strCache>
                <c:ptCount val="5"/>
                <c:pt idx="0">
                  <c:v>Intercept</c:v>
                </c:pt>
                <c:pt idx="1">
                  <c:v>Low Price</c:v>
                </c:pt>
                <c:pt idx="2">
                  <c:v>Tall Size</c:v>
                </c:pt>
                <c:pt idx="3">
                  <c:v>Rocking</c:v>
                </c:pt>
                <c:pt idx="4">
                  <c:v>Glamour</c:v>
                </c:pt>
              </c:strCache>
            </c:strRef>
          </c:cat>
          <c:val>
            <c:numRef>
              <c:f>Sheet1!$C$2:$C$6</c:f>
              <c:numCache>
                <c:formatCode>General</c:formatCode>
                <c:ptCount val="5"/>
                <c:pt idx="0">
                  <c:v>26.3</c:v>
                </c:pt>
                <c:pt idx="1">
                  <c:v>24</c:v>
                </c:pt>
                <c:pt idx="2">
                  <c:v>6.2</c:v>
                </c:pt>
                <c:pt idx="3">
                  <c:v>-8.1999999999999993</c:v>
                </c:pt>
                <c:pt idx="4">
                  <c:v>-6</c:v>
                </c:pt>
              </c:numCache>
            </c:numRef>
          </c:val>
          <c:extLst>
            <c:ext xmlns:c16="http://schemas.microsoft.com/office/drawing/2014/chart" uri="{C3380CC4-5D6E-409C-BE32-E72D297353CC}">
              <c16:uniqueId val="{00000001-40AB-4D04-A873-66BE1F772286}"/>
            </c:ext>
          </c:extLst>
        </c:ser>
        <c:ser>
          <c:idx val="2"/>
          <c:order val="2"/>
          <c:tx>
            <c:strRef>
              <c:f>Sheet1!$D$1</c:f>
              <c:strCache>
                <c:ptCount val="1"/>
                <c:pt idx="0">
                  <c:v>3</c:v>
                </c:pt>
              </c:strCache>
            </c:strRef>
          </c:tx>
          <c:spPr>
            <a:solidFill>
              <a:schemeClr val="accent3"/>
            </a:solidFill>
            <a:ln>
              <a:noFill/>
            </a:ln>
            <a:effectLst/>
          </c:spPr>
          <c:invertIfNegative val="0"/>
          <c:cat>
            <c:strRef>
              <c:f>Sheet1!$A$2:$A$6</c:f>
              <c:strCache>
                <c:ptCount val="5"/>
                <c:pt idx="0">
                  <c:v>Intercept</c:v>
                </c:pt>
                <c:pt idx="1">
                  <c:v>Low Price</c:v>
                </c:pt>
                <c:pt idx="2">
                  <c:v>Tall Size</c:v>
                </c:pt>
                <c:pt idx="3">
                  <c:v>Rocking</c:v>
                </c:pt>
                <c:pt idx="4">
                  <c:v>Glamour</c:v>
                </c:pt>
              </c:strCache>
            </c:strRef>
          </c:cat>
          <c:val>
            <c:numRef>
              <c:f>Sheet1!$D$2:$D$6</c:f>
              <c:numCache>
                <c:formatCode>General</c:formatCode>
                <c:ptCount val="5"/>
                <c:pt idx="0">
                  <c:v>43.1</c:v>
                </c:pt>
                <c:pt idx="1">
                  <c:v>8.8000000000000007</c:v>
                </c:pt>
                <c:pt idx="2">
                  <c:v>16.5</c:v>
                </c:pt>
                <c:pt idx="3">
                  <c:v>7.2</c:v>
                </c:pt>
                <c:pt idx="4">
                  <c:v>11</c:v>
                </c:pt>
              </c:numCache>
            </c:numRef>
          </c:val>
          <c:extLst>
            <c:ext xmlns:c16="http://schemas.microsoft.com/office/drawing/2014/chart" uri="{C3380CC4-5D6E-409C-BE32-E72D297353CC}">
              <c16:uniqueId val="{00000002-40AB-4D04-A873-66BE1F772286}"/>
            </c:ext>
          </c:extLst>
        </c:ser>
        <c:ser>
          <c:idx val="3"/>
          <c:order val="3"/>
          <c:tx>
            <c:strRef>
              <c:f>Sheet1!$E$1</c:f>
              <c:strCache>
                <c:ptCount val="1"/>
                <c:pt idx="0">
                  <c:v>4</c:v>
                </c:pt>
              </c:strCache>
            </c:strRef>
          </c:tx>
          <c:spPr>
            <a:solidFill>
              <a:schemeClr val="accent4"/>
            </a:solidFill>
            <a:ln>
              <a:noFill/>
            </a:ln>
            <a:effectLst/>
          </c:spPr>
          <c:invertIfNegative val="0"/>
          <c:cat>
            <c:strRef>
              <c:f>Sheet1!$A$2:$A$6</c:f>
              <c:strCache>
                <c:ptCount val="5"/>
                <c:pt idx="0">
                  <c:v>Intercept</c:v>
                </c:pt>
                <c:pt idx="1">
                  <c:v>Low Price</c:v>
                </c:pt>
                <c:pt idx="2">
                  <c:v>Tall Size</c:v>
                </c:pt>
                <c:pt idx="3">
                  <c:v>Rocking</c:v>
                </c:pt>
                <c:pt idx="4">
                  <c:v>Glamour</c:v>
                </c:pt>
              </c:strCache>
            </c:strRef>
          </c:cat>
          <c:val>
            <c:numRef>
              <c:f>Sheet1!$E$2:$E$6</c:f>
              <c:numCache>
                <c:formatCode>General</c:formatCode>
                <c:ptCount val="5"/>
                <c:pt idx="0">
                  <c:v>37.9</c:v>
                </c:pt>
                <c:pt idx="1">
                  <c:v>12</c:v>
                </c:pt>
                <c:pt idx="2">
                  <c:v>-6.5</c:v>
                </c:pt>
                <c:pt idx="3">
                  <c:v>9.6999999999999993</c:v>
                </c:pt>
                <c:pt idx="4">
                  <c:v>0.1</c:v>
                </c:pt>
              </c:numCache>
            </c:numRef>
          </c:val>
          <c:extLst>
            <c:ext xmlns:c16="http://schemas.microsoft.com/office/drawing/2014/chart" uri="{C3380CC4-5D6E-409C-BE32-E72D297353CC}">
              <c16:uniqueId val="{00000003-40AB-4D04-A873-66BE1F772286}"/>
            </c:ext>
          </c:extLst>
        </c:ser>
        <c:dLbls>
          <c:showLegendKey val="0"/>
          <c:showVal val="0"/>
          <c:showCatName val="0"/>
          <c:showSerName val="0"/>
          <c:showPercent val="0"/>
          <c:showBubbleSize val="0"/>
        </c:dLbls>
        <c:gapWidth val="219"/>
        <c:overlap val="-27"/>
        <c:axId val="1360105136"/>
        <c:axId val="1065459152"/>
      </c:barChart>
      <c:catAx>
        <c:axId val="136010513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459152"/>
        <c:crosses val="autoZero"/>
        <c:auto val="1"/>
        <c:lblAlgn val="ctr"/>
        <c:lblOffset val="100"/>
        <c:noMultiLvlLbl val="0"/>
      </c:catAx>
      <c:valAx>
        <c:axId val="1065459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010513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511087280203156E-2"/>
          <c:y val="0.18435242410124872"/>
          <c:w val="0.95648891271979686"/>
          <c:h val="0.41501394983418688"/>
        </c:manualLayout>
      </c:layout>
      <c:barChart>
        <c:barDir val="col"/>
        <c:grouping val="clustered"/>
        <c:varyColors val="0"/>
        <c:ser>
          <c:idx val="0"/>
          <c:order val="0"/>
          <c:tx>
            <c:strRef>
              <c:f>Sheet1!$B$1</c:f>
              <c:strCache>
                <c:ptCount val="1"/>
                <c:pt idx="0">
                  <c:v>1</c:v>
                </c:pt>
              </c:strCache>
            </c:strRef>
          </c:tx>
          <c:spPr>
            <a:solidFill>
              <a:srgbClr val="33778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5"/>
                <c:pt idx="0">
                  <c:v>Intercept</c:v>
                </c:pt>
                <c:pt idx="1">
                  <c:v>Low Price</c:v>
                </c:pt>
                <c:pt idx="2">
                  <c:v>Tall Size</c:v>
                </c:pt>
                <c:pt idx="3">
                  <c:v>Rocking</c:v>
                </c:pt>
                <c:pt idx="4">
                  <c:v>Glamour</c:v>
                </c:pt>
              </c:strCache>
            </c:strRef>
          </c:cat>
          <c:val>
            <c:numRef>
              <c:f>Sheet1!$B$2:$B$11</c:f>
              <c:numCache>
                <c:formatCode>General</c:formatCode>
                <c:ptCount val="10"/>
                <c:pt idx="0">
                  <c:v>37.9</c:v>
                </c:pt>
                <c:pt idx="1">
                  <c:v>12</c:v>
                </c:pt>
                <c:pt idx="2">
                  <c:v>-6.5</c:v>
                </c:pt>
                <c:pt idx="3">
                  <c:v>9.6999999999999993</c:v>
                </c:pt>
                <c:pt idx="4">
                  <c:v>0.1</c:v>
                </c:pt>
              </c:numCache>
            </c:numRef>
          </c:val>
          <c:extLst>
            <c:ext xmlns:c16="http://schemas.microsoft.com/office/drawing/2014/chart" uri="{C3380CC4-5D6E-409C-BE32-E72D297353CC}">
              <c16:uniqueId val="{00000000-2CD0-44C4-A868-3984CBC5F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5"/>
                <c:pt idx="0">
                  <c:v>Intercept</c:v>
                </c:pt>
                <c:pt idx="1">
                  <c:v>Low Price</c:v>
                </c:pt>
                <c:pt idx="2">
                  <c:v>Tall Size</c:v>
                </c:pt>
                <c:pt idx="3">
                  <c:v>Rocking</c:v>
                </c:pt>
                <c:pt idx="4">
                  <c:v>Glamour</c:v>
                </c:pt>
              </c:strCache>
            </c:strRef>
          </c:cat>
          <c:val>
            <c:numRef>
              <c:f>Sheet1!$C$2:$C$11</c:f>
              <c:numCache>
                <c:formatCode>General</c:formatCode>
                <c:ptCount val="10"/>
                <c:pt idx="0">
                  <c:v>29</c:v>
                </c:pt>
                <c:pt idx="1">
                  <c:v>22.4</c:v>
                </c:pt>
                <c:pt idx="2">
                  <c:v>5.0999999999999996</c:v>
                </c:pt>
                <c:pt idx="3">
                  <c:v>-9.8000000000000007</c:v>
                </c:pt>
                <c:pt idx="4">
                  <c:v>-6.5</c:v>
                </c:pt>
              </c:numCache>
            </c:numRef>
          </c:val>
          <c:extLst>
            <c:ext xmlns:c16="http://schemas.microsoft.com/office/drawing/2014/chart" uri="{C3380CC4-5D6E-409C-BE32-E72D297353CC}">
              <c16:uniqueId val="{00000001-2CD0-44C4-A868-3984CBC5FE02}"/>
            </c:ext>
          </c:extLst>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5"/>
                <c:pt idx="0">
                  <c:v>Intercept</c:v>
                </c:pt>
                <c:pt idx="1">
                  <c:v>Low Price</c:v>
                </c:pt>
                <c:pt idx="2">
                  <c:v>Tall Size</c:v>
                </c:pt>
                <c:pt idx="3">
                  <c:v>Rocking</c:v>
                </c:pt>
                <c:pt idx="4">
                  <c:v>Glamour</c:v>
                </c:pt>
              </c:strCache>
            </c:strRef>
          </c:cat>
          <c:val>
            <c:numRef>
              <c:f>Sheet1!$D$2:$D$11</c:f>
              <c:numCache>
                <c:formatCode>General</c:formatCode>
                <c:ptCount val="10"/>
                <c:pt idx="0">
                  <c:v>43.1</c:v>
                </c:pt>
                <c:pt idx="1">
                  <c:v>8.8000000000000007</c:v>
                </c:pt>
                <c:pt idx="2">
                  <c:v>16.5</c:v>
                </c:pt>
                <c:pt idx="3">
                  <c:v>7.2</c:v>
                </c:pt>
                <c:pt idx="4">
                  <c:v>11</c:v>
                </c:pt>
              </c:numCache>
            </c:numRef>
          </c:val>
          <c:extLst>
            <c:ext xmlns:c16="http://schemas.microsoft.com/office/drawing/2014/chart" uri="{C3380CC4-5D6E-409C-BE32-E72D297353CC}">
              <c16:uniqueId val="{00000002-2CD0-44C4-A868-3984CBC5FE02}"/>
            </c:ext>
          </c:extLst>
        </c:ser>
        <c:dLbls>
          <c:dLblPos val="outEnd"/>
          <c:showLegendKey val="0"/>
          <c:showVal val="1"/>
          <c:showCatName val="0"/>
          <c:showSerName val="0"/>
          <c:showPercent val="0"/>
          <c:showBubbleSize val="0"/>
        </c:dLbls>
        <c:gapWidth val="219"/>
        <c:overlap val="-27"/>
        <c:axId val="1308830175"/>
        <c:axId val="1269264527"/>
      </c:barChart>
      <c:catAx>
        <c:axId val="130883017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269264527"/>
        <c:crosses val="autoZero"/>
        <c:auto val="1"/>
        <c:lblAlgn val="ctr"/>
        <c:lblOffset val="200"/>
        <c:noMultiLvlLbl val="0"/>
      </c:catAx>
      <c:valAx>
        <c:axId val="12692645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8830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catVal">
        <cx:f>Sheet1!$A$2:$A$5</cx:f>
        <cx:lvl ptCount="4" formatCode="General">
          <cx:pt idx="0">1</cx:pt>
          <cx:pt idx="1">2</cx:pt>
          <cx:pt idx="2">3</cx:pt>
        </cx:lvl>
      </cx:numDim>
      <cx:numDim type="size">
        <cx:f>Sheet1!$B$2:$B$5</cx:f>
        <cx:lvl ptCount="4" formatCode="General">
          <cx:pt idx="0">0.20000000000000001</cx:pt>
          <cx:pt idx="1">0.5</cx:pt>
          <cx:pt idx="2">0.29999999999999999</cx:pt>
        </cx:lvl>
      </cx:numDim>
    </cx:data>
  </cx:chartData>
  <cx:chart>
    <cx:plotArea>
      <cx:plotAreaRegion>
        <cx:series layoutId="treemap" uniqueId="{8628462A-27EA-4004-995E-380035E56BA5}">
          <cx:tx>
            <cx:txData>
              <cx:f>Sheet1!$B$1</cx:f>
              <cx:v>Column1</cx:v>
            </cx:txData>
          </cx:tx>
          <cx:dataPt idx="0">
            <cx:spPr>
              <a:solidFill>
                <a:srgbClr val="337785"/>
              </a:solidFill>
            </cx:spPr>
          </cx:dataPt>
          <cx:dataId val="0"/>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lvl ptCount="3">
          <cx:pt idx="0">1</cx:pt>
          <cx:pt idx="1">2</cx:pt>
        </cx:lvl>
      </cx:strDim>
      <cx:numDim type="size">
        <cx:f>Sheet1!$B$2:$B$4</cx:f>
        <cx:lvl ptCount="3" formatCode="0%">
          <cx:pt idx="0">0.5</cx:pt>
          <cx:pt idx="1">0.5</cx:pt>
        </cx:lvl>
      </cx:numDim>
    </cx:data>
  </cx:chartData>
  <cx:chart>
    <cx:plotArea>
      <cx:plotAreaRegion>
        <cx:series layoutId="treemap" uniqueId="{8628462A-27EA-4004-995E-380035E56BA5}">
          <cx:tx>
            <cx:txData>
              <cx:f>Sheet1!$B$1</cx:f>
              <cx:v>Column1</cx:v>
            </cx:txData>
          </cx:tx>
          <cx:dataPt idx="0">
            <cx:spPr>
              <a:solidFill>
                <a:srgbClr val="337785"/>
              </a:solidFill>
            </cx:spPr>
          </cx:dataPt>
          <cx:dataId val="0"/>
          <cx:layoutPr/>
        </cx:series>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4E3DE-17EF-CE4C-BCC1-8697B7AD32F7}"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415D6-EE3C-924D-B567-4B219F24C23B}" type="slidenum">
              <a:rPr lang="en-US" smtClean="0"/>
              <a:t>‹#›</a:t>
            </a:fld>
            <a:endParaRPr lang="en-US"/>
          </a:p>
        </p:txBody>
      </p:sp>
    </p:spTree>
    <p:extLst>
      <p:ext uri="{BB962C8B-B14F-4D97-AF65-F5344CB8AC3E}">
        <p14:creationId xmlns:p14="http://schemas.microsoft.com/office/powerpoint/2010/main" val="76552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0abd2e76f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50abd2e76f_2_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50abd2e76f_2_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2427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0abd2e76f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50abd2e76f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80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0abd2e76f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50abd2e76f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855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0abd2e76f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50abd2e76f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20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0abd2e76f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50abd2e76f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7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0abd2e76f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50abd2e76f_2_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50abd2e76f_2_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577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0abd2e76f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50abd2e76f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16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0abd2e76f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50abd2e76f_2_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50abd2e76f_2_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14866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0: 13,5 /7</a:t>
            </a:r>
          </a:p>
          <a:p>
            <a:r>
              <a:rPr lang="en-US"/>
              <a:t>1: 13,4 /7</a:t>
            </a:r>
          </a:p>
          <a:p>
            <a:r>
              <a:rPr lang="en-US"/>
              <a:t>2: 13,4 /8</a:t>
            </a:r>
          </a:p>
          <a:p>
            <a:r>
              <a:rPr lang="en-US"/>
              <a:t>3: 15, 4/7</a:t>
            </a:r>
          </a:p>
          <a:p>
            <a:r>
              <a:rPr lang="en-US"/>
              <a:t>4: 15,4 /8</a:t>
            </a:r>
          </a:p>
          <a:p>
            <a:r>
              <a:rPr lang="en-US"/>
              <a:t>5:15,4,13/7</a:t>
            </a:r>
          </a:p>
          <a:p>
            <a:r>
              <a:rPr lang="en-US"/>
              <a:t>6:15,4,13/8</a:t>
            </a:r>
          </a:p>
          <a:p>
            <a:endParaRPr lang="en-US"/>
          </a:p>
          <a:p>
            <a:r>
              <a:rPr lang="zh-CN" altLang="en-US"/>
              <a:t>改了</a:t>
            </a:r>
            <a:r>
              <a:rPr lang="en-US" altLang="zh-CN"/>
              <a:t>1</a:t>
            </a:r>
            <a:r>
              <a:rPr lang="zh-CN" altLang="en-US"/>
              <a:t>和</a:t>
            </a:r>
            <a:r>
              <a:rPr lang="en-US" altLang="zh-CN"/>
              <a:t>2</a:t>
            </a:r>
          </a:p>
          <a:p>
            <a:r>
              <a:rPr lang="en-US" altLang="zh-CN"/>
              <a:t>1</a:t>
            </a:r>
            <a:r>
              <a:rPr lang="zh-CN" altLang="en-US"/>
              <a:t>对应</a:t>
            </a:r>
            <a:r>
              <a:rPr lang="en-US" altLang="zh-CN"/>
              <a:t>code</a:t>
            </a:r>
            <a:r>
              <a:rPr lang="zh-CN" altLang="en-US"/>
              <a:t>里的</a:t>
            </a:r>
            <a:r>
              <a:rPr lang="en-US" altLang="zh-CN"/>
              <a:t>8</a:t>
            </a:r>
            <a:r>
              <a:rPr lang="zh-CN" altLang="en-US"/>
              <a:t>，</a:t>
            </a:r>
            <a:endParaRPr lang="en-US" altLang="zh-CN"/>
          </a:p>
          <a:p>
            <a:r>
              <a:rPr lang="en-US" altLang="zh-CN"/>
              <a:t>2</a:t>
            </a:r>
            <a:r>
              <a:rPr lang="zh-CN" altLang="en-US"/>
              <a:t>对应</a:t>
            </a:r>
            <a:r>
              <a:rPr lang="en-US" altLang="zh-CN"/>
              <a:t>code</a:t>
            </a:r>
            <a:r>
              <a:rPr lang="zh-CN" altLang="en-US"/>
              <a:t>里的</a:t>
            </a:r>
            <a:r>
              <a:rPr lang="en-US" altLang="zh-CN"/>
              <a:t>11</a:t>
            </a:r>
          </a:p>
          <a:p>
            <a:r>
              <a:rPr lang="zh-CN" altLang="en-US"/>
              <a:t>后面对应的都要减</a:t>
            </a:r>
            <a:r>
              <a:rPr lang="en-US" altLang="zh-CN"/>
              <a:t>2</a:t>
            </a:r>
          </a:p>
          <a:p>
            <a:endParaRPr lang="en-US" altLang="zh-CN"/>
          </a:p>
          <a:p>
            <a:endParaRPr lang="en-US"/>
          </a:p>
        </p:txBody>
      </p:sp>
      <p:sp>
        <p:nvSpPr>
          <p:cNvPr id="4" name="Slide Number Placeholder 3"/>
          <p:cNvSpPr>
            <a:spLocks noGrp="1"/>
          </p:cNvSpPr>
          <p:nvPr>
            <p:ph type="sldNum" sz="quarter" idx="5"/>
          </p:nvPr>
        </p:nvSpPr>
        <p:spPr/>
        <p:txBody>
          <a:bodyPr/>
          <a:lstStyle/>
          <a:p>
            <a:fld id="{99E415D6-EE3C-924D-B567-4B219F24C23B}" type="slidenum">
              <a:rPr lang="en-US" smtClean="0"/>
              <a:t>7</a:t>
            </a:fld>
            <a:endParaRPr lang="en-US"/>
          </a:p>
        </p:txBody>
      </p:sp>
    </p:spTree>
    <p:extLst>
      <p:ext uri="{BB962C8B-B14F-4D97-AF65-F5344CB8AC3E}">
        <p14:creationId xmlns:p14="http://schemas.microsoft.com/office/powerpoint/2010/main" val="288535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0abd2e76f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50abd2e76f_2_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50abd2e76f_2_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59255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0abd2e76f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50abd2e76f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52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0abd2e76f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50abd2e76f_2_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50abd2e76f_2_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9305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1EB7-620D-9641-8381-3D8AA3E47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7472B-C614-CD48-A7D4-FF6961796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A4F0DD-A4B5-384D-855C-CC29E905BAEB}"/>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5" name="Footer Placeholder 4">
            <a:extLst>
              <a:ext uri="{FF2B5EF4-FFF2-40B4-BE49-F238E27FC236}">
                <a16:creationId xmlns:a16="http://schemas.microsoft.com/office/drawing/2014/main" id="{F0545B89-8CA9-F948-AE56-AA4AF87E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D6B10-09D0-9C40-8C3A-4DB839AE1440}"/>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333959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0A17-9CBF-2340-8403-2B019EED51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CCC91-CDBB-B348-8B6B-09E3AC13A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7D594-AD19-FF43-9943-C8F1674D784A}"/>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5" name="Footer Placeholder 4">
            <a:extLst>
              <a:ext uri="{FF2B5EF4-FFF2-40B4-BE49-F238E27FC236}">
                <a16:creationId xmlns:a16="http://schemas.microsoft.com/office/drawing/2014/main" id="{6DA00C91-1953-7347-917D-968D949AB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4EA4B-9F88-3444-98B0-52FF6FFF5D6F}"/>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195000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A05D6-0FC9-2C49-8CC4-FF6D1DB459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EFC23A-8FCE-EF4F-B8AB-1685E3816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00A12-A66B-004E-88E7-4E6664261A8F}"/>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5" name="Footer Placeholder 4">
            <a:extLst>
              <a:ext uri="{FF2B5EF4-FFF2-40B4-BE49-F238E27FC236}">
                <a16:creationId xmlns:a16="http://schemas.microsoft.com/office/drawing/2014/main" id="{35C3C7EF-FA80-F14C-A403-2F0F28A4A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FA776-7C49-B542-9703-087F64128DFB}"/>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28858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lstStyle>
            <a:lvl1pPr lvl="0" algn="ctr">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524000" y="3602038"/>
            <a:ext cx="9144000" cy="1655761"/>
          </a:xfrm>
          <a:prstGeom prst="rect">
            <a:avLst/>
          </a:prstGeom>
          <a:noFill/>
          <a:ln>
            <a:noFill/>
          </a:ln>
        </p:spPr>
        <p:txBody>
          <a:bodyPr spcFirstLastPara="1" wrap="square" lIns="68575" tIns="34275" rIns="68575" bIns="34275" anchor="t" anchorCtr="0"/>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endParaRPr/>
          </a:p>
        </p:txBody>
      </p:sp>
      <p:sp>
        <p:nvSpPr>
          <p:cNvPr id="59" name="Google Shape;59;p1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7472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0757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01110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831851" y="1709740"/>
            <a:ext cx="10515600" cy="2852737"/>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5" name="Google Shape;75;p17"/>
          <p:cNvSpPr txBox="1">
            <a:spLocks noGrp="1"/>
          </p:cNvSpPr>
          <p:nvPr>
            <p:ph type="body" idx="1"/>
          </p:nvPr>
        </p:nvSpPr>
        <p:spPr>
          <a:xfrm>
            <a:off x="831851" y="4589463"/>
            <a:ext cx="10515600" cy="1500187"/>
          </a:xfrm>
          <a:prstGeom prst="rect">
            <a:avLst/>
          </a:prstGeom>
          <a:noFill/>
          <a:ln>
            <a:noFill/>
          </a:ln>
        </p:spPr>
        <p:txBody>
          <a:bodyPr spcFirstLastPara="1" wrap="square" lIns="68575" tIns="34275" rIns="68575" bIns="34275" anchor="t" anchorCtr="0"/>
          <a:lstStyle>
            <a:lvl1pPr marL="609585" lvl="0" indent="-304792" algn="l">
              <a:lnSpc>
                <a:spcPct val="90000"/>
              </a:lnSpc>
              <a:spcBef>
                <a:spcPts val="1067"/>
              </a:spcBef>
              <a:spcAft>
                <a:spcPts val="0"/>
              </a:spcAft>
              <a:buClr>
                <a:srgbClr val="888888"/>
              </a:buClr>
              <a:buSzPts val="1800"/>
              <a:buNone/>
              <a:defRPr sz="2400">
                <a:solidFill>
                  <a:srgbClr val="888888"/>
                </a:solidFill>
              </a:defRPr>
            </a:lvl1pPr>
            <a:lvl2pPr marL="1219170" lvl="1" indent="-304792" algn="l">
              <a:lnSpc>
                <a:spcPct val="90000"/>
              </a:lnSpc>
              <a:spcBef>
                <a:spcPts val="533"/>
              </a:spcBef>
              <a:spcAft>
                <a:spcPts val="0"/>
              </a:spcAft>
              <a:buClr>
                <a:srgbClr val="888888"/>
              </a:buClr>
              <a:buSzPts val="1500"/>
              <a:buNone/>
              <a:defRPr sz="2000">
                <a:solidFill>
                  <a:srgbClr val="888888"/>
                </a:solidFill>
              </a:defRPr>
            </a:lvl2pPr>
            <a:lvl3pPr marL="1828754" lvl="2" indent="-304792" algn="l">
              <a:lnSpc>
                <a:spcPct val="90000"/>
              </a:lnSpc>
              <a:spcBef>
                <a:spcPts val="533"/>
              </a:spcBef>
              <a:spcAft>
                <a:spcPts val="0"/>
              </a:spcAft>
              <a:buClr>
                <a:srgbClr val="888888"/>
              </a:buClr>
              <a:buSzPts val="1400"/>
              <a:buNone/>
              <a:defRPr sz="1867">
                <a:solidFill>
                  <a:srgbClr val="888888"/>
                </a:solidFill>
              </a:defRPr>
            </a:lvl3pPr>
            <a:lvl4pPr marL="2438339" lvl="3" indent="-304792" algn="l">
              <a:lnSpc>
                <a:spcPct val="90000"/>
              </a:lnSpc>
              <a:spcBef>
                <a:spcPts val="533"/>
              </a:spcBef>
              <a:spcAft>
                <a:spcPts val="0"/>
              </a:spcAft>
              <a:buClr>
                <a:srgbClr val="888888"/>
              </a:buClr>
              <a:buSzPts val="1200"/>
              <a:buNone/>
              <a:defRPr sz="1600">
                <a:solidFill>
                  <a:srgbClr val="888888"/>
                </a:solidFill>
              </a:defRPr>
            </a:lvl4pPr>
            <a:lvl5pPr marL="3047924" lvl="4" indent="-304792" algn="l">
              <a:lnSpc>
                <a:spcPct val="90000"/>
              </a:lnSpc>
              <a:spcBef>
                <a:spcPts val="533"/>
              </a:spcBef>
              <a:spcAft>
                <a:spcPts val="0"/>
              </a:spcAft>
              <a:buClr>
                <a:srgbClr val="888888"/>
              </a:buClr>
              <a:buSzPts val="1200"/>
              <a:buNone/>
              <a:defRPr sz="1600">
                <a:solidFill>
                  <a:srgbClr val="888888"/>
                </a:solidFill>
              </a:defRPr>
            </a:lvl5pPr>
            <a:lvl6pPr marL="3657509" lvl="5" indent="-304792" algn="l">
              <a:lnSpc>
                <a:spcPct val="90000"/>
              </a:lnSpc>
              <a:spcBef>
                <a:spcPts val="533"/>
              </a:spcBef>
              <a:spcAft>
                <a:spcPts val="0"/>
              </a:spcAft>
              <a:buClr>
                <a:srgbClr val="888888"/>
              </a:buClr>
              <a:buSzPts val="1200"/>
              <a:buNone/>
              <a:defRPr sz="1600">
                <a:solidFill>
                  <a:srgbClr val="888888"/>
                </a:solidFill>
              </a:defRPr>
            </a:lvl6pPr>
            <a:lvl7pPr marL="4267093" lvl="6" indent="-304792" algn="l">
              <a:lnSpc>
                <a:spcPct val="90000"/>
              </a:lnSpc>
              <a:spcBef>
                <a:spcPts val="533"/>
              </a:spcBef>
              <a:spcAft>
                <a:spcPts val="0"/>
              </a:spcAft>
              <a:buClr>
                <a:srgbClr val="888888"/>
              </a:buClr>
              <a:buSzPts val="1200"/>
              <a:buNone/>
              <a:defRPr sz="1600">
                <a:solidFill>
                  <a:srgbClr val="888888"/>
                </a:solidFill>
              </a:defRPr>
            </a:lvl7pPr>
            <a:lvl8pPr marL="4876678" lvl="7" indent="-304792" algn="l">
              <a:lnSpc>
                <a:spcPct val="90000"/>
              </a:lnSpc>
              <a:spcBef>
                <a:spcPts val="533"/>
              </a:spcBef>
              <a:spcAft>
                <a:spcPts val="0"/>
              </a:spcAft>
              <a:buClr>
                <a:srgbClr val="888888"/>
              </a:buClr>
              <a:buSzPts val="1200"/>
              <a:buNone/>
              <a:defRPr sz="1600">
                <a:solidFill>
                  <a:srgbClr val="888888"/>
                </a:solidFill>
              </a:defRPr>
            </a:lvl8pPr>
            <a:lvl9pPr marL="5486263" lvl="8" indent="-304792" algn="l">
              <a:lnSpc>
                <a:spcPct val="90000"/>
              </a:lnSpc>
              <a:spcBef>
                <a:spcPts val="533"/>
              </a:spcBef>
              <a:spcAft>
                <a:spcPts val="0"/>
              </a:spcAft>
              <a:buClr>
                <a:srgbClr val="888888"/>
              </a:buClr>
              <a:buSzPts val="1200"/>
              <a:buNone/>
              <a:defRPr sz="1600">
                <a:solidFill>
                  <a:srgbClr val="888888"/>
                </a:solidFill>
              </a:defRPr>
            </a:lvl9pPr>
          </a:lstStyle>
          <a:p>
            <a:endParaRPr/>
          </a:p>
        </p:txBody>
      </p:sp>
      <p:sp>
        <p:nvSpPr>
          <p:cNvPr id="76" name="Google Shape;76;p1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6649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1" name="Google Shape;81;p18"/>
          <p:cNvSpPr txBox="1">
            <a:spLocks noGrp="1"/>
          </p:cNvSpPr>
          <p:nvPr>
            <p:ph type="body" idx="1"/>
          </p:nvPr>
        </p:nvSpPr>
        <p:spPr>
          <a:xfrm>
            <a:off x="838200" y="1825625"/>
            <a:ext cx="5181600" cy="4351339"/>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2" name="Google Shape;82;p18"/>
          <p:cNvSpPr txBox="1">
            <a:spLocks noGrp="1"/>
          </p:cNvSpPr>
          <p:nvPr>
            <p:ph type="body" idx="2"/>
          </p:nvPr>
        </p:nvSpPr>
        <p:spPr>
          <a:xfrm>
            <a:off x="6172200" y="1825625"/>
            <a:ext cx="5181600" cy="4351339"/>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3" name="Google Shape;83;p1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7669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839788" y="365125"/>
            <a:ext cx="10515600" cy="1325563"/>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9"/>
          <p:cNvSpPr txBox="1">
            <a:spLocks noGrp="1"/>
          </p:cNvSpPr>
          <p:nvPr>
            <p:ph type="body" idx="1"/>
          </p:nvPr>
        </p:nvSpPr>
        <p:spPr>
          <a:xfrm>
            <a:off x="839788" y="1681163"/>
            <a:ext cx="5157787" cy="823912"/>
          </a:xfrm>
          <a:prstGeom prst="rect">
            <a:avLst/>
          </a:prstGeom>
          <a:noFill/>
          <a:ln>
            <a:noFill/>
          </a:ln>
        </p:spPr>
        <p:txBody>
          <a:bodyPr spcFirstLastPara="1" wrap="square" lIns="68575" tIns="34275" rIns="68575" bIns="34275" anchor="b" anchorCtr="0"/>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89" name="Google Shape;89;p19"/>
          <p:cNvSpPr txBox="1">
            <a:spLocks noGrp="1"/>
          </p:cNvSpPr>
          <p:nvPr>
            <p:ph type="body" idx="2"/>
          </p:nvPr>
        </p:nvSpPr>
        <p:spPr>
          <a:xfrm>
            <a:off x="839788" y="2505075"/>
            <a:ext cx="5157787" cy="3684588"/>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90" name="Google Shape;90;p19"/>
          <p:cNvSpPr txBox="1">
            <a:spLocks noGrp="1"/>
          </p:cNvSpPr>
          <p:nvPr>
            <p:ph type="body" idx="3"/>
          </p:nvPr>
        </p:nvSpPr>
        <p:spPr>
          <a:xfrm>
            <a:off x="6172201" y="1681163"/>
            <a:ext cx="5183188" cy="823912"/>
          </a:xfrm>
          <a:prstGeom prst="rect">
            <a:avLst/>
          </a:prstGeom>
          <a:noFill/>
          <a:ln>
            <a:noFill/>
          </a:ln>
        </p:spPr>
        <p:txBody>
          <a:bodyPr spcFirstLastPara="1" wrap="square" lIns="68575" tIns="34275" rIns="68575" bIns="34275" anchor="b" anchorCtr="0"/>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91" name="Google Shape;91;p19"/>
          <p:cNvSpPr txBox="1">
            <a:spLocks noGrp="1"/>
          </p:cNvSpPr>
          <p:nvPr>
            <p:ph type="body" idx="4"/>
          </p:nvPr>
        </p:nvSpPr>
        <p:spPr>
          <a:xfrm>
            <a:off x="6172201" y="2505075"/>
            <a:ext cx="5183188" cy="3684588"/>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92" name="Google Shape;92;p19"/>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61467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557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5183188" y="987426"/>
            <a:ext cx="6172200" cy="4873625"/>
          </a:xfrm>
          <a:prstGeom prst="rect">
            <a:avLst/>
          </a:prstGeom>
          <a:noFill/>
          <a:ln>
            <a:noFill/>
          </a:ln>
        </p:spPr>
        <p:txBody>
          <a:bodyPr spcFirstLastPara="1" wrap="square" lIns="68575" tIns="34275" rIns="68575" bIns="34275" anchor="t" anchorCtr="0"/>
          <a:lstStyle>
            <a:lvl1pPr marL="609585" lvl="0" indent="-507987" algn="l">
              <a:lnSpc>
                <a:spcPct val="90000"/>
              </a:lnSpc>
              <a:spcBef>
                <a:spcPts val="1067"/>
              </a:spcBef>
              <a:spcAft>
                <a:spcPts val="0"/>
              </a:spcAft>
              <a:buClr>
                <a:schemeClr val="dk1"/>
              </a:buClr>
              <a:buSzPts val="2400"/>
              <a:buChar char="•"/>
              <a:defRPr sz="3200"/>
            </a:lvl1pPr>
            <a:lvl2pPr marL="1219170" lvl="1" indent="-482588" algn="l">
              <a:lnSpc>
                <a:spcPct val="90000"/>
              </a:lnSpc>
              <a:spcBef>
                <a:spcPts val="533"/>
              </a:spcBef>
              <a:spcAft>
                <a:spcPts val="0"/>
              </a:spcAft>
              <a:buClr>
                <a:schemeClr val="dk1"/>
              </a:buClr>
              <a:buSzPts val="2100"/>
              <a:buChar char="•"/>
              <a:defRPr sz="2800"/>
            </a:lvl2pPr>
            <a:lvl3pPr marL="1828754" lvl="2" indent="-457189" algn="l">
              <a:lnSpc>
                <a:spcPct val="90000"/>
              </a:lnSpc>
              <a:spcBef>
                <a:spcPts val="533"/>
              </a:spcBef>
              <a:spcAft>
                <a:spcPts val="0"/>
              </a:spcAft>
              <a:buClr>
                <a:schemeClr val="dk1"/>
              </a:buClr>
              <a:buSzPts val="1800"/>
              <a:buChar char="•"/>
              <a:defRPr sz="2400"/>
            </a:lvl3pPr>
            <a:lvl4pPr marL="2438339" lvl="3" indent="-431789" algn="l">
              <a:lnSpc>
                <a:spcPct val="90000"/>
              </a:lnSpc>
              <a:spcBef>
                <a:spcPts val="533"/>
              </a:spcBef>
              <a:spcAft>
                <a:spcPts val="0"/>
              </a:spcAft>
              <a:buClr>
                <a:schemeClr val="dk1"/>
              </a:buClr>
              <a:buSzPts val="1500"/>
              <a:buChar char="•"/>
              <a:defRPr sz="2000"/>
            </a:lvl4pPr>
            <a:lvl5pPr marL="3047924" lvl="4" indent="-431789" algn="l">
              <a:lnSpc>
                <a:spcPct val="90000"/>
              </a:lnSpc>
              <a:spcBef>
                <a:spcPts val="533"/>
              </a:spcBef>
              <a:spcAft>
                <a:spcPts val="0"/>
              </a:spcAft>
              <a:buClr>
                <a:schemeClr val="dk1"/>
              </a:buClr>
              <a:buSzPts val="1500"/>
              <a:buChar char="•"/>
              <a:defRPr sz="2000"/>
            </a:lvl5pPr>
            <a:lvl6pPr marL="3657509" lvl="5" indent="-431789" algn="l">
              <a:lnSpc>
                <a:spcPct val="90000"/>
              </a:lnSpc>
              <a:spcBef>
                <a:spcPts val="533"/>
              </a:spcBef>
              <a:spcAft>
                <a:spcPts val="0"/>
              </a:spcAft>
              <a:buClr>
                <a:schemeClr val="dk1"/>
              </a:buClr>
              <a:buSzPts val="1500"/>
              <a:buChar char="•"/>
              <a:defRPr sz="2000"/>
            </a:lvl6pPr>
            <a:lvl7pPr marL="4267093" lvl="6" indent="-431789" algn="l">
              <a:lnSpc>
                <a:spcPct val="90000"/>
              </a:lnSpc>
              <a:spcBef>
                <a:spcPts val="533"/>
              </a:spcBef>
              <a:spcAft>
                <a:spcPts val="0"/>
              </a:spcAft>
              <a:buClr>
                <a:schemeClr val="dk1"/>
              </a:buClr>
              <a:buSzPts val="1500"/>
              <a:buChar char="•"/>
              <a:defRPr sz="2000"/>
            </a:lvl7pPr>
            <a:lvl8pPr marL="4876678" lvl="7" indent="-431789" algn="l">
              <a:lnSpc>
                <a:spcPct val="90000"/>
              </a:lnSpc>
              <a:spcBef>
                <a:spcPts val="533"/>
              </a:spcBef>
              <a:spcAft>
                <a:spcPts val="0"/>
              </a:spcAft>
              <a:buClr>
                <a:schemeClr val="dk1"/>
              </a:buClr>
              <a:buSzPts val="1500"/>
              <a:buChar char="•"/>
              <a:defRPr sz="2000"/>
            </a:lvl8pPr>
            <a:lvl9pPr marL="5486263" lvl="8" indent="-431789" algn="l">
              <a:lnSpc>
                <a:spcPct val="90000"/>
              </a:lnSpc>
              <a:spcBef>
                <a:spcPts val="533"/>
              </a:spcBef>
              <a:spcAft>
                <a:spcPts val="0"/>
              </a:spcAft>
              <a:buClr>
                <a:schemeClr val="dk1"/>
              </a:buClr>
              <a:buSzPts val="1500"/>
              <a:buChar char="•"/>
              <a:defRPr sz="2000"/>
            </a:lvl9pPr>
          </a:lstStyle>
          <a:p>
            <a:endParaRPr/>
          </a:p>
        </p:txBody>
      </p:sp>
      <p:sp>
        <p:nvSpPr>
          <p:cNvPr id="102" name="Google Shape;102;p21"/>
          <p:cNvSpPr txBox="1">
            <a:spLocks noGrp="1"/>
          </p:cNvSpPr>
          <p:nvPr>
            <p:ph type="body" idx="2"/>
          </p:nvPr>
        </p:nvSpPr>
        <p:spPr>
          <a:xfrm>
            <a:off x="839788" y="2057401"/>
            <a:ext cx="3932237" cy="3811588"/>
          </a:xfrm>
          <a:prstGeom prst="rect">
            <a:avLst/>
          </a:prstGeom>
          <a:noFill/>
          <a:ln>
            <a:noFill/>
          </a:ln>
        </p:spPr>
        <p:txBody>
          <a:bodyPr spcFirstLastPara="1" wrap="square" lIns="68575" tIns="34275" rIns="68575" bIns="34275" anchor="t" anchorCtr="0"/>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103" name="Google Shape;103;p21"/>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284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91D0-9A4B-7B4C-ABFA-E5F445F06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1891FC-F03D-9D47-B8CA-2C4E8D5C1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45615-50CE-F945-A722-04923A8404A1}"/>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5" name="Footer Placeholder 4">
            <a:extLst>
              <a:ext uri="{FF2B5EF4-FFF2-40B4-BE49-F238E27FC236}">
                <a16:creationId xmlns:a16="http://schemas.microsoft.com/office/drawing/2014/main" id="{FD01469A-A461-BD48-9ABA-B981AF8C2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5A048-2000-A049-AF17-79271C087670}"/>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152275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5183188" y="987426"/>
            <a:ext cx="6172200" cy="4873625"/>
          </a:xfrm>
          <a:prstGeom prst="rect">
            <a:avLst/>
          </a:prstGeom>
          <a:noFill/>
          <a:ln>
            <a:noFill/>
          </a:ln>
        </p:spPr>
        <p:txBody>
          <a:bodyPr spcFirstLastPara="1" wrap="square" lIns="68575" tIns="34275" rIns="68575" bIns="34275" anchor="t" anchorCtr="0"/>
          <a:lstStyle>
            <a:lvl1pPr marR="0" lvl="0" algn="l" rtl="0">
              <a:lnSpc>
                <a:spcPct val="90000"/>
              </a:lnSpc>
              <a:spcBef>
                <a:spcPts val="1067"/>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21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839788" y="2057401"/>
            <a:ext cx="3932237" cy="3811588"/>
          </a:xfrm>
          <a:prstGeom prst="rect">
            <a:avLst/>
          </a:prstGeom>
          <a:noFill/>
          <a:ln>
            <a:noFill/>
          </a:ln>
        </p:spPr>
        <p:txBody>
          <a:bodyPr spcFirstLastPara="1" wrap="square" lIns="68575" tIns="34275" rIns="68575" bIns="34275" anchor="t" anchorCtr="0"/>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110" name="Google Shape;110;p2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3936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3920331" y="-1256505"/>
            <a:ext cx="4351339" cy="105156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0328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133431" y="1956595"/>
            <a:ext cx="5811839" cy="2628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799431" y="-596105"/>
            <a:ext cx="5811839" cy="77343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6818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769697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575643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48345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6332409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046337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1905301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5712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AC8C-3402-F14F-9922-27EEC7C89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3B64ED-58E0-2B48-AC2E-3623A9DB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9ED9A-3119-6149-B48B-A75D6F19047B}"/>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5" name="Footer Placeholder 4">
            <a:extLst>
              <a:ext uri="{FF2B5EF4-FFF2-40B4-BE49-F238E27FC236}">
                <a16:creationId xmlns:a16="http://schemas.microsoft.com/office/drawing/2014/main" id="{91B6FBC3-E958-AD4E-9952-B91515783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90500-90AB-3D48-819C-C53168AD99BD}"/>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919994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5765403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585100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184098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3/6/2019</a:t>
            </a:fld>
            <a:endParaRPr lang="en-US"/>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9234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419B-3E72-B844-A641-3184A9A5C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8095C-7679-5F4E-9C1C-6FC62FD2F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C06AD3-5846-7444-8A15-62C832BE5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17D25D-730F-3341-8714-3A8760028696}"/>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6" name="Footer Placeholder 5">
            <a:extLst>
              <a:ext uri="{FF2B5EF4-FFF2-40B4-BE49-F238E27FC236}">
                <a16:creationId xmlns:a16="http://schemas.microsoft.com/office/drawing/2014/main" id="{AB063380-CA03-9C41-9B28-45CBD4900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C5956-18BB-EB4D-B0A4-C7FD8999E52F}"/>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357183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C892-8DEF-F446-83CD-7F684B36DE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D08500-D0A5-5144-AD9B-BFA13B14D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E083D-7AF1-E84C-9F56-0874D9EBC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6CBE3F-3913-C24E-9C7D-FC1E1BAF7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CEB1C-061F-BE41-A163-04E9AF571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6C034C-E4D3-F44E-A039-5D04BF1C25DB}"/>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8" name="Footer Placeholder 7">
            <a:extLst>
              <a:ext uri="{FF2B5EF4-FFF2-40B4-BE49-F238E27FC236}">
                <a16:creationId xmlns:a16="http://schemas.microsoft.com/office/drawing/2014/main" id="{141C2EC8-78F0-F642-BBED-BF144C1E62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5A139A-3907-754E-BBC9-CC412A2C2525}"/>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154424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C1BB-C60D-8E4C-92DE-16CCD707B0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2705AD-1488-BE41-B150-36D038CE6A23}"/>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4" name="Footer Placeholder 3">
            <a:extLst>
              <a:ext uri="{FF2B5EF4-FFF2-40B4-BE49-F238E27FC236}">
                <a16:creationId xmlns:a16="http://schemas.microsoft.com/office/drawing/2014/main" id="{BDFB3BC2-9271-8345-A139-0ED74AE222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C1DE2A-6E47-F542-B4EA-9C1BFDC8E609}"/>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413916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79A30-BE41-BA48-A777-E106744F51E5}"/>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3" name="Footer Placeholder 2">
            <a:extLst>
              <a:ext uri="{FF2B5EF4-FFF2-40B4-BE49-F238E27FC236}">
                <a16:creationId xmlns:a16="http://schemas.microsoft.com/office/drawing/2014/main" id="{2E5085BA-F7B9-A149-B953-766C019BEE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FD4C1E-027B-414F-885A-ABDF1ACE0A3F}"/>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246401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9921-1C39-DC41-9EBC-856FA0B97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A47F9B-3692-204D-87DE-81CA149D5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D974AF-5B18-B744-B5A9-F8723FC8E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9A16E-54A3-7843-A6C3-50FB65708D76}"/>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6" name="Footer Placeholder 5">
            <a:extLst>
              <a:ext uri="{FF2B5EF4-FFF2-40B4-BE49-F238E27FC236}">
                <a16:creationId xmlns:a16="http://schemas.microsoft.com/office/drawing/2014/main" id="{71F8710E-5392-894D-8B7B-3567B5A79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0C7EA-D37A-7D46-8117-A339942B3CED}"/>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151931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9BCC-28E1-434F-BD9D-1F5841AD3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C5B4A3-5DA9-864D-BCEE-E4EF4B1A5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5EA002-1D46-DB4C-A8C6-24CB4BFB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6E353-6CEF-1F47-A670-C87E0708144A}"/>
              </a:ext>
            </a:extLst>
          </p:cNvPr>
          <p:cNvSpPr>
            <a:spLocks noGrp="1"/>
          </p:cNvSpPr>
          <p:nvPr>
            <p:ph type="dt" sz="half" idx="10"/>
          </p:nvPr>
        </p:nvSpPr>
        <p:spPr/>
        <p:txBody>
          <a:bodyPr/>
          <a:lstStyle/>
          <a:p>
            <a:fld id="{D3B87211-8752-394E-B7C3-F70D2B736A6A}" type="datetimeFigureOut">
              <a:rPr lang="en-US" smtClean="0"/>
              <a:t>3/6/2019</a:t>
            </a:fld>
            <a:endParaRPr lang="en-US"/>
          </a:p>
        </p:txBody>
      </p:sp>
      <p:sp>
        <p:nvSpPr>
          <p:cNvPr id="6" name="Footer Placeholder 5">
            <a:extLst>
              <a:ext uri="{FF2B5EF4-FFF2-40B4-BE49-F238E27FC236}">
                <a16:creationId xmlns:a16="http://schemas.microsoft.com/office/drawing/2014/main" id="{4478E1E9-7290-E04B-A0AC-66DE72FE1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B9BA5-90E6-CD4D-9FFD-E60D9EC62B8B}"/>
              </a:ext>
            </a:extLst>
          </p:cNvPr>
          <p:cNvSpPr>
            <a:spLocks noGrp="1"/>
          </p:cNvSpPr>
          <p:nvPr>
            <p:ph type="sldNum" sz="quarter" idx="12"/>
          </p:nvPr>
        </p:nvSpPr>
        <p:spPr/>
        <p:txBody>
          <a:bodyPr/>
          <a:lstStyle/>
          <a:p>
            <a:fld id="{57CD675F-579E-7F49-8251-6CEB455795C7}" type="slidenum">
              <a:rPr lang="en-US" smtClean="0"/>
              <a:t>‹#›</a:t>
            </a:fld>
            <a:endParaRPr lang="en-US"/>
          </a:p>
        </p:txBody>
      </p:sp>
    </p:spTree>
    <p:extLst>
      <p:ext uri="{BB962C8B-B14F-4D97-AF65-F5344CB8AC3E}">
        <p14:creationId xmlns:p14="http://schemas.microsoft.com/office/powerpoint/2010/main" val="426744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6AE66-35C2-E249-B39C-2115838EB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C205BC-AE39-9441-AF67-F38FFA023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C7679-7149-4B46-9324-32408DFCC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87211-8752-394E-B7C3-F70D2B736A6A}" type="datetimeFigureOut">
              <a:rPr lang="en-US" smtClean="0"/>
              <a:t>3/6/2019</a:t>
            </a:fld>
            <a:endParaRPr lang="en-US"/>
          </a:p>
        </p:txBody>
      </p:sp>
      <p:sp>
        <p:nvSpPr>
          <p:cNvPr id="5" name="Footer Placeholder 4">
            <a:extLst>
              <a:ext uri="{FF2B5EF4-FFF2-40B4-BE49-F238E27FC236}">
                <a16:creationId xmlns:a16="http://schemas.microsoft.com/office/drawing/2014/main" id="{3D3CFCC7-D7BB-F243-B5AF-B8F0CD303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519DA4-6040-C04C-8666-2189FAD9B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D675F-579E-7F49-8251-6CEB455795C7}" type="slidenum">
              <a:rPr lang="en-US" smtClean="0"/>
              <a:t>‹#›</a:t>
            </a:fld>
            <a:endParaRPr lang="en-US"/>
          </a:p>
        </p:txBody>
      </p:sp>
    </p:spTree>
    <p:extLst>
      <p:ext uri="{BB962C8B-B14F-4D97-AF65-F5344CB8AC3E}">
        <p14:creationId xmlns:p14="http://schemas.microsoft.com/office/powerpoint/2010/main" val="368533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7159709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3/6/2019</a:t>
            </a:fld>
            <a:endParaRPr lang="en-US"/>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a:p>
        </p:txBody>
      </p:sp>
    </p:spTree>
    <p:extLst>
      <p:ext uri="{BB962C8B-B14F-4D97-AF65-F5344CB8AC3E}">
        <p14:creationId xmlns:p14="http://schemas.microsoft.com/office/powerpoint/2010/main" val="977490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chart" Target="../charts/char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png"/><Relationship Id="rId4" Type="http://schemas.microsoft.com/office/2014/relationships/chartEx" Target="../charts/chartEx3.xml"/><Relationship Id="rId9"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14/relationships/chartEx" Target="../charts/chartEx4.xml"/><Relationship Id="rId7"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chart" Target="../charts/chart4.xml"/><Relationship Id="rId11" Type="http://schemas.openxmlformats.org/officeDocument/2006/relationships/image" Target="../media/image14.svg"/><Relationship Id="rId5" Type="http://schemas.openxmlformats.org/officeDocument/2006/relationships/chart" Target="../charts/chart3.xml"/><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3.sv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png"/><Relationship Id="rId4" Type="http://schemas.microsoft.com/office/2014/relationships/chartEx" Target="../charts/chartEx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a:solidFill>
                  <a:schemeClr val="bg1"/>
                </a:solidFill>
              </a:rPr>
              <a:t>Toy Horse Conjoint</a:t>
            </a:r>
            <a:r>
              <a:rPr lang="en-US"/>
              <a:t> </a:t>
            </a:r>
            <a:r>
              <a:rPr lang="en-US" b="1">
                <a:solidFill>
                  <a:schemeClr val="bg1"/>
                </a:solidFill>
              </a:rPr>
              <a:t>Analysis</a:t>
            </a:r>
            <a:br>
              <a:rPr lang="en-US">
                <a:solidFill>
                  <a:schemeClr val="bg1"/>
                </a:solidFill>
              </a:rPr>
            </a:br>
            <a:r>
              <a:rPr lang="en-US" altLang="zh-CN" sz="4000">
                <a:solidFill>
                  <a:schemeClr val="accent4"/>
                </a:solidFill>
              </a:rPr>
              <a:t>Team 18</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Light"/>
                <a:ea typeface="+mn-ea"/>
                <a:cs typeface="+mn-cs"/>
              </a:endParaRPr>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Light"/>
                <a:ea typeface="+mn-ea"/>
                <a:cs typeface="+mn-cs"/>
              </a:endParaRPr>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2CC0DA-C47C-064A-8910-B01AD4CA26CD}"/>
              </a:ext>
            </a:extLst>
          </p:cNvPr>
          <p:cNvSpPr/>
          <p:nvPr/>
        </p:nvSpPr>
        <p:spPr>
          <a:xfrm>
            <a:off x="6733446" y="1132642"/>
            <a:ext cx="1395947" cy="127964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7" name="Rectangle 6">
            <a:extLst>
              <a:ext uri="{FF2B5EF4-FFF2-40B4-BE49-F238E27FC236}">
                <a16:creationId xmlns:a16="http://schemas.microsoft.com/office/drawing/2014/main" id="{54D3AE99-108B-6542-B269-1B1CD28B485D}"/>
              </a:ext>
            </a:extLst>
          </p:cNvPr>
          <p:cNvSpPr/>
          <p:nvPr/>
        </p:nvSpPr>
        <p:spPr>
          <a:xfrm>
            <a:off x="8379283" y="1132641"/>
            <a:ext cx="1395947" cy="1279646"/>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8" name="Rectangle 7">
            <a:extLst>
              <a:ext uri="{FF2B5EF4-FFF2-40B4-BE49-F238E27FC236}">
                <a16:creationId xmlns:a16="http://schemas.microsoft.com/office/drawing/2014/main" id="{BE6CBAAE-7909-1240-ACCD-C3FC8B859149}"/>
              </a:ext>
            </a:extLst>
          </p:cNvPr>
          <p:cNvSpPr/>
          <p:nvPr/>
        </p:nvSpPr>
        <p:spPr>
          <a:xfrm>
            <a:off x="10012683" y="1132641"/>
            <a:ext cx="1395948" cy="1264482"/>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3" name="Rectangle 2">
            <a:extLst>
              <a:ext uri="{FF2B5EF4-FFF2-40B4-BE49-F238E27FC236}">
                <a16:creationId xmlns:a16="http://schemas.microsoft.com/office/drawing/2014/main" id="{6CC04B87-A63D-7D49-8E44-CEE849268D96}"/>
              </a:ext>
            </a:extLst>
          </p:cNvPr>
          <p:cNvSpPr/>
          <p:nvPr/>
        </p:nvSpPr>
        <p:spPr>
          <a:xfrm>
            <a:off x="135745" y="1055698"/>
            <a:ext cx="6188408" cy="5355312"/>
          </a:xfrm>
          <a:prstGeom prst="rect">
            <a:avLst/>
          </a:prstGeom>
        </p:spPr>
        <p:txBody>
          <a:bodyPr wrap="square">
            <a:spAutoFit/>
          </a:bodyPr>
          <a:lstStyle/>
          <a:p>
            <a:pPr marL="342900" indent="-342900" defTabSz="1219170">
              <a:buClr>
                <a:srgbClr val="000000"/>
              </a:buClr>
              <a:buFont typeface="Wingdings" pitchFamily="2" charset="2"/>
              <a:buChar char="Ø"/>
            </a:pPr>
            <a:r>
              <a:rPr lang="en-US" altLang="zh-CN" kern="0" dirty="0">
                <a:solidFill>
                  <a:srgbClr val="000000"/>
                </a:solidFill>
                <a:latin typeface="Calibri" panose="020F0502020204030204" pitchFamily="34" charset="0"/>
                <a:ea typeface="Calibri"/>
                <a:cs typeface="Calibri" panose="020F0502020204030204" pitchFamily="34" charset="0"/>
                <a:sym typeface="Calibri"/>
              </a:rPr>
              <a:t>There are </a:t>
            </a:r>
            <a:r>
              <a:rPr lang="en-US" altLang="zh-CN" b="1" i="1" u="sng" kern="0" dirty="0">
                <a:solidFill>
                  <a:srgbClr val="000000"/>
                </a:solidFill>
                <a:latin typeface="Calibri" panose="020F0502020204030204" pitchFamily="34" charset="0"/>
                <a:ea typeface="Calibri"/>
                <a:cs typeface="Calibri" panose="020F0502020204030204" pitchFamily="34" charset="0"/>
                <a:sym typeface="Calibri"/>
              </a:rPr>
              <a:t>three consumer segments </a:t>
            </a:r>
            <a:r>
              <a:rPr lang="en-US" altLang="zh-CN" kern="0" dirty="0">
                <a:solidFill>
                  <a:srgbClr val="000000"/>
                </a:solidFill>
                <a:latin typeface="Calibri" panose="020F0502020204030204" pitchFamily="34" charset="0"/>
                <a:ea typeface="Calibri"/>
                <a:cs typeface="Calibri" panose="020F0502020204030204" pitchFamily="34" charset="0"/>
                <a:sym typeface="Calibri"/>
              </a:rPr>
              <a:t>in the market who have significantly different preferences.</a:t>
            </a:r>
          </a:p>
          <a:p>
            <a:pPr marL="342900" indent="-342900" defTabSz="1219170">
              <a:buClr>
                <a:srgbClr val="000000"/>
              </a:buClr>
              <a:buFont typeface="Wingdings" pitchFamily="2" charset="2"/>
              <a:buChar char="Ø"/>
            </a:pPr>
            <a:r>
              <a:rPr lang="en-US" altLang="zh-CN" kern="0" dirty="0">
                <a:solidFill>
                  <a:srgbClr val="000000"/>
                </a:solidFill>
                <a:latin typeface="Calibri" panose="020F0502020204030204" pitchFamily="34" charset="0"/>
                <a:ea typeface="Calibri"/>
                <a:cs typeface="Calibri" panose="020F0502020204030204" pitchFamily="34" charset="0"/>
                <a:sym typeface="Calibri"/>
              </a:rPr>
              <a:t>We should consider </a:t>
            </a:r>
            <a:r>
              <a:rPr lang="en-US" altLang="zh-CN" b="1" i="1" u="sng" kern="0" dirty="0">
                <a:solidFill>
                  <a:srgbClr val="000000"/>
                </a:solidFill>
                <a:latin typeface="Calibri" panose="020F0502020204030204" pitchFamily="34" charset="0"/>
                <a:ea typeface="Calibri"/>
                <a:cs typeface="Calibri" panose="020F0502020204030204" pitchFamily="34" charset="0"/>
                <a:sym typeface="Calibri"/>
              </a:rPr>
              <a:t>sales and cost tradeoff</a:t>
            </a:r>
            <a:r>
              <a:rPr lang="en-US" altLang="zh-CN" kern="0" dirty="0">
                <a:solidFill>
                  <a:srgbClr val="000000"/>
                </a:solidFill>
                <a:latin typeface="Calibri" panose="020F0502020204030204" pitchFamily="34" charset="0"/>
                <a:ea typeface="Calibri"/>
                <a:cs typeface="Calibri" panose="020F0502020204030204" pitchFamily="34" charset="0"/>
                <a:sym typeface="Calibri"/>
              </a:rPr>
              <a:t> when catering to consumers' high-cost preferences.</a:t>
            </a:r>
          </a:p>
          <a:p>
            <a:pPr marL="800100" lvl="1" indent="-342900" defTabSz="1219170">
              <a:buClr>
                <a:srgbClr val="000000"/>
              </a:buClr>
              <a:buFont typeface="Arial" panose="020B0604020202020204" pitchFamily="34" charset="0"/>
              <a:buChar char="•"/>
            </a:pPr>
            <a:r>
              <a:rPr lang="en-US" altLang="zh-CN" kern="0" dirty="0">
                <a:solidFill>
                  <a:srgbClr val="000000"/>
                </a:solidFill>
                <a:latin typeface="Calibri" panose="020F0502020204030204" pitchFamily="34" charset="0"/>
                <a:ea typeface="Calibri"/>
                <a:cs typeface="Calibri" panose="020F0502020204030204" pitchFamily="34" charset="0"/>
                <a:sym typeface="Calibri"/>
              </a:rPr>
              <a:t>The ‘Price-Sensitive Bouncing Lovers’ segment is highly price-sensitive and takes up 50% of the market, so we need to lower our price to satisfy their needs.</a:t>
            </a:r>
            <a:r>
              <a:rPr lang="zh-CN" altLang="en-US" kern="0" dirty="0">
                <a:solidFill>
                  <a:srgbClr val="000000"/>
                </a:solidFill>
                <a:latin typeface="Calibri" panose="020F0502020204030204" pitchFamily="34" charset="0"/>
                <a:ea typeface="Calibri"/>
                <a:cs typeface="Calibri" panose="020F0502020204030204" pitchFamily="34" charset="0"/>
                <a:sym typeface="Calibri"/>
              </a:rPr>
              <a:t> </a:t>
            </a:r>
            <a:endParaRPr lang="en-US" altLang="zh-CN" kern="0" dirty="0">
              <a:solidFill>
                <a:srgbClr val="000000"/>
              </a:solidFill>
              <a:latin typeface="Calibri" panose="020F0502020204030204" pitchFamily="34" charset="0"/>
              <a:ea typeface="Calibri"/>
              <a:cs typeface="Calibri" panose="020F0502020204030204" pitchFamily="34" charset="0"/>
              <a:sym typeface="Calibri"/>
            </a:endParaRPr>
          </a:p>
          <a:p>
            <a:pPr marL="800100" lvl="1" indent="-342900" defTabSz="1219170">
              <a:buClr>
                <a:srgbClr val="000000"/>
              </a:buClr>
              <a:buFont typeface="Arial" panose="020B0604020202020204" pitchFamily="34" charset="0"/>
              <a:buChar char="•"/>
            </a:pPr>
            <a:r>
              <a:rPr lang="en-US" altLang="zh-CN" kern="0" dirty="0">
                <a:solidFill>
                  <a:srgbClr val="000000"/>
                </a:solidFill>
                <a:latin typeface="Calibri" panose="020F0502020204030204" pitchFamily="34" charset="0"/>
                <a:ea typeface="Calibri"/>
                <a:cs typeface="Calibri" panose="020F0502020204030204" pitchFamily="34" charset="0"/>
                <a:sym typeface="Calibri"/>
              </a:rPr>
              <a:t>The other two segments ‘Glamorous Horse Lovers’ and ‘Rocking Horse Lovers’ prefer costly product features. According to market simulation results, price high here is more profitable than price low.</a:t>
            </a:r>
          </a:p>
          <a:p>
            <a:pPr marL="342900" indent="-342900" defTabSz="1219170">
              <a:buClr>
                <a:srgbClr val="000000"/>
              </a:buClr>
              <a:buFont typeface="Wingdings" pitchFamily="2" charset="2"/>
              <a:buChar char="Ø"/>
            </a:pPr>
            <a:r>
              <a:rPr lang="en-US" altLang="zh-CN" kern="0" dirty="0">
                <a:solidFill>
                  <a:srgbClr val="000000"/>
                </a:solidFill>
                <a:latin typeface="Calibri" panose="020F0502020204030204" pitchFamily="34" charset="0"/>
                <a:ea typeface="Calibri"/>
                <a:cs typeface="Calibri" panose="020F0502020204030204" pitchFamily="34" charset="0"/>
                <a:sym typeface="Calibri"/>
              </a:rPr>
              <a:t>Competitor cutting price significantly affects our market share and profits, so we should consider </a:t>
            </a:r>
            <a:r>
              <a:rPr lang="en-US" altLang="zh-CN" b="1" i="1" u="sng" kern="0" dirty="0">
                <a:solidFill>
                  <a:srgbClr val="000000"/>
                </a:solidFill>
                <a:latin typeface="Calibri" panose="020F0502020204030204" pitchFamily="34" charset="0"/>
                <a:ea typeface="Calibri"/>
                <a:cs typeface="Calibri" panose="020F0502020204030204" pitchFamily="34" charset="0"/>
                <a:sym typeface="Calibri"/>
              </a:rPr>
              <a:t>competitor reaction</a:t>
            </a:r>
            <a:r>
              <a:rPr lang="en-US" altLang="zh-CN" kern="0" dirty="0">
                <a:solidFill>
                  <a:srgbClr val="000000"/>
                </a:solidFill>
                <a:latin typeface="Calibri" panose="020F0502020204030204" pitchFamily="34" charset="0"/>
                <a:ea typeface="Calibri"/>
                <a:cs typeface="Calibri" panose="020F0502020204030204" pitchFamily="34" charset="0"/>
                <a:sym typeface="Calibri"/>
              </a:rPr>
              <a:t> when setting prices.</a:t>
            </a:r>
          </a:p>
          <a:p>
            <a:pPr marL="342900" indent="-342900" defTabSz="1219170">
              <a:buClr>
                <a:srgbClr val="000000"/>
              </a:buClr>
              <a:buFont typeface="Wingdings" pitchFamily="2" charset="2"/>
              <a:buChar char="Ø"/>
            </a:pPr>
            <a:r>
              <a:rPr lang="en-US" altLang="zh-CN" b="1" i="1" u="sng" kern="0" dirty="0">
                <a:solidFill>
                  <a:srgbClr val="000000"/>
                </a:solidFill>
                <a:latin typeface="Calibri" panose="020F0502020204030204" pitchFamily="34" charset="0"/>
                <a:ea typeface="Calibri"/>
                <a:cs typeface="Calibri" panose="020F0502020204030204" pitchFamily="34" charset="0"/>
                <a:sym typeface="Calibri"/>
              </a:rPr>
              <a:t>Expanding product lines </a:t>
            </a:r>
            <a:r>
              <a:rPr lang="en-US" altLang="zh-CN" kern="0" dirty="0">
                <a:solidFill>
                  <a:srgbClr val="000000"/>
                </a:solidFill>
                <a:latin typeface="Calibri" panose="020F0502020204030204" pitchFamily="34" charset="0"/>
                <a:ea typeface="Calibri"/>
                <a:cs typeface="Calibri" panose="020F0502020204030204" pitchFamily="34" charset="0"/>
                <a:sym typeface="Calibri"/>
              </a:rPr>
              <a:t>increase our market share, but it does not guarantee larger profits.</a:t>
            </a:r>
          </a:p>
          <a:p>
            <a:pPr marL="342900" indent="-342900" defTabSz="1219170">
              <a:buClr>
                <a:srgbClr val="000000"/>
              </a:buClr>
              <a:buFont typeface="Wingdings" pitchFamily="2" charset="2"/>
              <a:buChar char="Ø"/>
            </a:pPr>
            <a:r>
              <a:rPr lang="en-US" altLang="zh-CN" kern="0" dirty="0">
                <a:solidFill>
                  <a:srgbClr val="000000"/>
                </a:solidFill>
                <a:latin typeface="Calibri" panose="020F0502020204030204" pitchFamily="34" charset="0"/>
                <a:ea typeface="Calibri"/>
                <a:cs typeface="Calibri" panose="020F0502020204030204" pitchFamily="34" charset="0"/>
                <a:sym typeface="Calibri"/>
              </a:rPr>
              <a:t>Based on consumer preference of two segments, the glamorous and rocking feature should be bundled together, while the racing and bouncing attribute should be a set.</a:t>
            </a:r>
          </a:p>
        </p:txBody>
      </p:sp>
      <p:sp>
        <p:nvSpPr>
          <p:cNvPr id="4" name="Rectangle 3">
            <a:extLst>
              <a:ext uri="{FF2B5EF4-FFF2-40B4-BE49-F238E27FC236}">
                <a16:creationId xmlns:a16="http://schemas.microsoft.com/office/drawing/2014/main" id="{C122E576-A554-7D47-88B6-EBA57D1F2928}"/>
              </a:ext>
            </a:extLst>
          </p:cNvPr>
          <p:cNvSpPr/>
          <p:nvPr/>
        </p:nvSpPr>
        <p:spPr>
          <a:xfrm>
            <a:off x="336267" y="362930"/>
            <a:ext cx="2459076" cy="435376"/>
          </a:xfrm>
          <a:prstGeom prst="rect">
            <a:avLst/>
          </a:prstGeom>
        </p:spPr>
        <p:txBody>
          <a:bodyPr wrap="square">
            <a:spAutoFit/>
          </a:bodyPr>
          <a:lstStyle/>
          <a:p>
            <a:pPr defTabSz="1219170">
              <a:lnSpc>
                <a:spcPts val="2267"/>
              </a:lnSpc>
              <a:buClr>
                <a:srgbClr val="000000"/>
              </a:buClr>
            </a:pPr>
            <a:r>
              <a:rPr lang="en-US" sz="3600" b="1" u="sng" kern="0" dirty="0">
                <a:solidFill>
                  <a:srgbClr val="000000"/>
                </a:solidFill>
                <a:latin typeface="Calibri"/>
                <a:ea typeface="Calibri"/>
                <a:cs typeface="Calibri"/>
                <a:sym typeface="Calibri"/>
              </a:rPr>
              <a:t>Insights</a:t>
            </a:r>
            <a:r>
              <a:rPr lang="en-US" sz="3600" b="1" i="1" u="sng" kern="0" dirty="0">
                <a:solidFill>
                  <a:srgbClr val="000000"/>
                </a:solidFill>
                <a:latin typeface="Calibri"/>
                <a:ea typeface="Calibri"/>
                <a:cs typeface="Calibri"/>
                <a:sym typeface="Calibri"/>
              </a:rPr>
              <a:t>: </a:t>
            </a:r>
          </a:p>
        </p:txBody>
      </p:sp>
      <p:sp>
        <p:nvSpPr>
          <p:cNvPr id="5" name="TextBox 4">
            <a:extLst>
              <a:ext uri="{FF2B5EF4-FFF2-40B4-BE49-F238E27FC236}">
                <a16:creationId xmlns:a16="http://schemas.microsoft.com/office/drawing/2014/main" id="{A83D37D2-8CB9-A649-AC16-2A96E8133917}"/>
              </a:ext>
            </a:extLst>
          </p:cNvPr>
          <p:cNvSpPr txBox="1"/>
          <p:nvPr/>
        </p:nvSpPr>
        <p:spPr>
          <a:xfrm>
            <a:off x="6812020" y="1113901"/>
            <a:ext cx="1260689" cy="1323439"/>
          </a:xfrm>
          <a:prstGeom prst="rect">
            <a:avLst/>
          </a:prstGeom>
          <a:noFill/>
        </p:spPr>
        <p:txBody>
          <a:bodyPr wrap="square" rtlCol="0">
            <a:spAutoFit/>
          </a:bodyPr>
          <a:lstStyle/>
          <a:p>
            <a:pPr algn="ctr" defTabSz="1219170">
              <a:buClr>
                <a:srgbClr val="000000"/>
              </a:buClr>
            </a:pPr>
            <a:r>
              <a:rPr lang="en-US" sz="2000" b="1" kern="0" dirty="0">
                <a:solidFill>
                  <a:schemeClr val="bg1"/>
                </a:solidFill>
                <a:latin typeface="Calibri" panose="020F0502020204030204" pitchFamily="34" charset="0"/>
                <a:cs typeface="Calibri" panose="020F0502020204030204" pitchFamily="34" charset="0"/>
                <a:sym typeface="Arial"/>
              </a:rPr>
              <a:t>Price-Sensitive Bouncing Lovers</a:t>
            </a:r>
          </a:p>
        </p:txBody>
      </p:sp>
      <p:sp>
        <p:nvSpPr>
          <p:cNvPr id="2" name="Rectangle 1">
            <a:extLst>
              <a:ext uri="{FF2B5EF4-FFF2-40B4-BE49-F238E27FC236}">
                <a16:creationId xmlns:a16="http://schemas.microsoft.com/office/drawing/2014/main" id="{DCDB4AFF-4C5C-374E-A16F-6E769CF8A7FE}"/>
              </a:ext>
            </a:extLst>
          </p:cNvPr>
          <p:cNvSpPr/>
          <p:nvPr/>
        </p:nvSpPr>
        <p:spPr>
          <a:xfrm>
            <a:off x="6324153" y="2598157"/>
            <a:ext cx="5905426" cy="4247317"/>
          </a:xfrm>
          <a:prstGeom prst="rect">
            <a:avLst/>
          </a:prstGeom>
        </p:spPr>
        <p:txBody>
          <a:bodyPr wrap="square">
            <a:spAutoFit/>
          </a:bodyPr>
          <a:lstStyle/>
          <a:p>
            <a:pPr defTabSz="1219170">
              <a:buClr>
                <a:srgbClr val="000000"/>
              </a:buClr>
            </a:pPr>
            <a:r>
              <a:rPr lang="en-US" altLang="zh-CN" b="1" u="sng" kern="0" dirty="0">
                <a:latin typeface="Calibri" panose="020F0502020204030204" pitchFamily="34" charset="0"/>
                <a:ea typeface="Calibri"/>
                <a:cs typeface="Calibri" panose="020F0502020204030204" pitchFamily="34" charset="0"/>
                <a:sym typeface="Calibri"/>
              </a:rPr>
              <a:t>Current Problems:</a:t>
            </a:r>
          </a:p>
          <a:p>
            <a:pPr marL="285750" indent="-285750" defTabSz="1219170">
              <a:buClr>
                <a:srgbClr val="000000"/>
              </a:buClr>
              <a:buFont typeface="Wingdings" pitchFamily="2" charset="2"/>
              <a:buChar char="§"/>
            </a:pPr>
            <a:r>
              <a:rPr lang="en-US" altLang="zh-CN" dirty="0">
                <a:latin typeface="Calibri" panose="020F0502020204030204" pitchFamily="34" charset="0"/>
                <a:cs typeface="Calibri" panose="020F0502020204030204" pitchFamily="34" charset="0"/>
              </a:rPr>
              <a:t>Currently, both our products are priced at $139,99, which costs us huge market share loss.</a:t>
            </a:r>
          </a:p>
          <a:p>
            <a:pPr marL="285750" indent="-285750" defTabSz="1219170">
              <a:buClr>
                <a:srgbClr val="000000"/>
              </a:buClr>
              <a:buFont typeface="Wingdings" pitchFamily="2" charset="2"/>
              <a:buChar char="§"/>
            </a:pPr>
            <a:r>
              <a:rPr lang="en-US" altLang="zh-CN" dirty="0">
                <a:latin typeface="Calibri" panose="020F0502020204030204" pitchFamily="34" charset="0"/>
                <a:cs typeface="Calibri" panose="020F0502020204030204" pitchFamily="34" charset="0"/>
              </a:rPr>
              <a:t>Besides, both products are all of the small 18’ size, but 80% of people prefer tall size toys. </a:t>
            </a:r>
          </a:p>
          <a:p>
            <a:pPr defTabSz="1219170">
              <a:buClr>
                <a:srgbClr val="000000"/>
              </a:buClr>
            </a:pPr>
            <a:endParaRPr lang="en-US" altLang="zh-CN" dirty="0">
              <a:latin typeface="Calibri" panose="020F0502020204030204" pitchFamily="34" charset="0"/>
              <a:cs typeface="Calibri" panose="020F0502020204030204" pitchFamily="34" charset="0"/>
            </a:endParaRPr>
          </a:p>
          <a:p>
            <a:pPr defTabSz="1219170">
              <a:buClr>
                <a:srgbClr val="000000"/>
              </a:buClr>
            </a:pPr>
            <a:r>
              <a:rPr lang="en-US" b="1" u="sng" dirty="0">
                <a:latin typeface="Calibri" panose="020F0502020204030204" pitchFamily="34" charset="0"/>
                <a:cs typeface="Calibri" panose="020F0502020204030204" pitchFamily="34" charset="0"/>
              </a:rPr>
              <a:t>Future Marketing Plan:</a:t>
            </a:r>
          </a:p>
          <a:p>
            <a:pPr marL="285750" indent="-285750" defTabSz="1219170">
              <a:buClr>
                <a:srgbClr val="000000"/>
              </a:buClr>
              <a:buFont typeface="Wingdings" pitchFamily="2" charset="2"/>
              <a:buChar char="§"/>
            </a:pPr>
            <a:r>
              <a:rPr lang="en-US" dirty="0">
                <a:latin typeface="Calibri" panose="020F0502020204030204" pitchFamily="34" charset="0"/>
                <a:cs typeface="Calibri" panose="020F0502020204030204" pitchFamily="34" charset="0"/>
              </a:rPr>
              <a:t>When promoting the two recommended products, we can focus on the low price and Bouncing feature for product 1, and the Glamorous and Rocking feature for product 2.</a:t>
            </a:r>
          </a:p>
          <a:p>
            <a:pPr marL="285750" indent="-285750" defTabSz="1219170">
              <a:buClr>
                <a:srgbClr val="000000"/>
              </a:buClr>
              <a:buFont typeface="Wingdings" pitchFamily="2" charset="2"/>
              <a:buChar char="§"/>
            </a:pPr>
            <a:r>
              <a:rPr lang="en-US" dirty="0">
                <a:latin typeface="Calibri" panose="020F0502020204030204" pitchFamily="34" charset="0"/>
                <a:cs typeface="Calibri" panose="020F0502020204030204" pitchFamily="34" charset="0"/>
              </a:rPr>
              <a:t>Also, we can target boys’ parents by leveraging more on product 1’s  Racing and Bouncing feature, while targeting girls’ parents by emphasizing product 2’s Glamorous and Rocking feature. This also provides inspiration for further advertising design.</a:t>
            </a:r>
          </a:p>
        </p:txBody>
      </p:sp>
      <p:sp>
        <p:nvSpPr>
          <p:cNvPr id="9" name="Rectangle 8">
            <a:extLst>
              <a:ext uri="{FF2B5EF4-FFF2-40B4-BE49-F238E27FC236}">
                <a16:creationId xmlns:a16="http://schemas.microsoft.com/office/drawing/2014/main" id="{9DB06741-D936-EF4E-A7BC-88C19DA7F0A5}"/>
              </a:ext>
            </a:extLst>
          </p:cNvPr>
          <p:cNvSpPr/>
          <p:nvPr/>
        </p:nvSpPr>
        <p:spPr>
          <a:xfrm>
            <a:off x="8291600" y="1237113"/>
            <a:ext cx="1545718" cy="1015663"/>
          </a:xfrm>
          <a:prstGeom prst="rect">
            <a:avLst/>
          </a:prstGeom>
        </p:spPr>
        <p:txBody>
          <a:bodyPr wrap="square">
            <a:spAutoFit/>
          </a:bodyPr>
          <a:lstStyle/>
          <a:p>
            <a:pPr algn="ctr" defTabSz="1219170">
              <a:buClr>
                <a:srgbClr val="000000"/>
              </a:buClr>
            </a:pPr>
            <a:r>
              <a:rPr lang="en-US" sz="2000" b="1" kern="0" dirty="0">
                <a:solidFill>
                  <a:schemeClr val="bg1"/>
                </a:solidFill>
                <a:latin typeface="Calibri" panose="020F0502020204030204" pitchFamily="34" charset="0"/>
                <a:cs typeface="Calibri" panose="020F0502020204030204" pitchFamily="34" charset="0"/>
                <a:sym typeface="Arial"/>
              </a:rPr>
              <a:t>Glamorous </a:t>
            </a:r>
          </a:p>
          <a:p>
            <a:pPr algn="ctr" defTabSz="1219170">
              <a:buClr>
                <a:srgbClr val="000000"/>
              </a:buClr>
            </a:pPr>
            <a:r>
              <a:rPr lang="en-US" sz="2000" b="1" kern="0" dirty="0">
                <a:solidFill>
                  <a:schemeClr val="bg1"/>
                </a:solidFill>
                <a:latin typeface="Calibri" panose="020F0502020204030204" pitchFamily="34" charset="0"/>
                <a:cs typeface="Calibri" panose="020F0502020204030204" pitchFamily="34" charset="0"/>
                <a:sym typeface="Arial"/>
              </a:rPr>
              <a:t>Horse       </a:t>
            </a:r>
          </a:p>
          <a:p>
            <a:pPr algn="ctr" defTabSz="1219170">
              <a:buClr>
                <a:srgbClr val="000000"/>
              </a:buClr>
            </a:pPr>
            <a:r>
              <a:rPr lang="en-US" sz="2000" b="1" kern="0" dirty="0">
                <a:solidFill>
                  <a:schemeClr val="bg1"/>
                </a:solidFill>
                <a:latin typeface="Calibri" panose="020F0502020204030204" pitchFamily="34" charset="0"/>
                <a:cs typeface="Calibri" panose="020F0502020204030204" pitchFamily="34" charset="0"/>
                <a:sym typeface="Arial"/>
              </a:rPr>
              <a:t>Lovers</a:t>
            </a:r>
          </a:p>
        </p:txBody>
      </p:sp>
      <p:sp>
        <p:nvSpPr>
          <p:cNvPr id="10" name="Rectangle 9">
            <a:extLst>
              <a:ext uri="{FF2B5EF4-FFF2-40B4-BE49-F238E27FC236}">
                <a16:creationId xmlns:a16="http://schemas.microsoft.com/office/drawing/2014/main" id="{C5A76F0C-F01A-334B-81CE-77EFF635D331}"/>
              </a:ext>
            </a:extLst>
          </p:cNvPr>
          <p:cNvSpPr/>
          <p:nvPr/>
        </p:nvSpPr>
        <p:spPr>
          <a:xfrm>
            <a:off x="10093785" y="1229385"/>
            <a:ext cx="1218202" cy="1015663"/>
          </a:xfrm>
          <a:prstGeom prst="rect">
            <a:avLst/>
          </a:prstGeom>
        </p:spPr>
        <p:txBody>
          <a:bodyPr wrap="square">
            <a:spAutoFit/>
          </a:bodyPr>
          <a:lstStyle/>
          <a:p>
            <a:pPr algn="ctr" defTabSz="1219170">
              <a:buClr>
                <a:srgbClr val="000000"/>
              </a:buClr>
            </a:pPr>
            <a:r>
              <a:rPr lang="en-US" sz="2000" b="1" kern="0" dirty="0">
                <a:solidFill>
                  <a:schemeClr val="bg1"/>
                </a:solidFill>
                <a:latin typeface="Calibri" panose="020F0502020204030204" pitchFamily="34" charset="0"/>
                <a:cs typeface="Calibri" panose="020F0502020204030204" pitchFamily="34" charset="0"/>
                <a:sym typeface="Arial"/>
              </a:rPr>
              <a:t>Rocking Horse Lovers </a:t>
            </a:r>
          </a:p>
        </p:txBody>
      </p:sp>
      <p:sp>
        <p:nvSpPr>
          <p:cNvPr id="11" name="Rectangle 10">
            <a:extLst>
              <a:ext uri="{FF2B5EF4-FFF2-40B4-BE49-F238E27FC236}">
                <a16:creationId xmlns:a16="http://schemas.microsoft.com/office/drawing/2014/main" id="{07868E68-9761-1B4F-81EE-90E7FAF9E621}"/>
              </a:ext>
            </a:extLst>
          </p:cNvPr>
          <p:cNvSpPr/>
          <p:nvPr/>
        </p:nvSpPr>
        <p:spPr>
          <a:xfrm>
            <a:off x="5778355" y="241617"/>
            <a:ext cx="6572208" cy="689741"/>
          </a:xfrm>
          <a:prstGeom prst="rect">
            <a:avLst/>
          </a:prstGeom>
        </p:spPr>
        <p:txBody>
          <a:bodyPr wrap="square">
            <a:spAutoFit/>
          </a:bodyPr>
          <a:lstStyle/>
          <a:p>
            <a:pPr defTabSz="1219170" fontAlgn="base">
              <a:lnSpc>
                <a:spcPts val="2267"/>
              </a:lnSpc>
              <a:buClr>
                <a:srgbClr val="000000"/>
              </a:buClr>
            </a:pPr>
            <a:r>
              <a:rPr lang="en-US" sz="2400" b="1" kern="0" dirty="0">
                <a:ln w="9525">
                  <a:solidFill>
                    <a:schemeClr val="accent5"/>
                  </a:solidFill>
                  <a:prstDash val="solid"/>
                </a:ln>
                <a:solidFill>
                  <a:schemeClr val="accent5"/>
                </a:solidFill>
                <a:effectLst>
                  <a:glow rad="101600">
                    <a:schemeClr val="accent3">
                      <a:satMod val="175000"/>
                      <a:alpha val="40000"/>
                    </a:schemeClr>
                  </a:glow>
                </a:effectLst>
                <a:latin typeface="Calibri"/>
                <a:cs typeface="Calibri"/>
              </a:rPr>
              <a:t>Product 1: 26’ Racing Bouncing Horse, $119.99</a:t>
            </a:r>
          </a:p>
          <a:p>
            <a:pPr defTabSz="1219170" fontAlgn="base">
              <a:lnSpc>
                <a:spcPts val="2267"/>
              </a:lnSpc>
              <a:buClr>
                <a:srgbClr val="000000"/>
              </a:buClr>
            </a:pPr>
            <a:r>
              <a:rPr lang="en-US" sz="2400" b="1" kern="0" dirty="0">
                <a:ln w="9525">
                  <a:solidFill>
                    <a:schemeClr val="accent5"/>
                  </a:solidFill>
                  <a:prstDash val="solid"/>
                </a:ln>
                <a:solidFill>
                  <a:schemeClr val="accent5"/>
                </a:solidFill>
                <a:effectLst>
                  <a:glow rad="101600">
                    <a:schemeClr val="accent3">
                      <a:satMod val="175000"/>
                      <a:alpha val="40000"/>
                    </a:schemeClr>
                  </a:glow>
                </a:effectLst>
                <a:latin typeface="Calibri"/>
                <a:cs typeface="Calibri"/>
              </a:rPr>
              <a:t>Product 2: 26’ Glamorous Rocking</a:t>
            </a:r>
            <a:r>
              <a:rPr lang="zh-CN" altLang="en-US" sz="2400" b="1" kern="0" dirty="0">
                <a:ln w="9525">
                  <a:solidFill>
                    <a:schemeClr val="accent5"/>
                  </a:solidFill>
                  <a:prstDash val="solid"/>
                </a:ln>
                <a:solidFill>
                  <a:schemeClr val="accent5"/>
                </a:solidFill>
                <a:effectLst>
                  <a:glow rad="101600">
                    <a:schemeClr val="accent3">
                      <a:satMod val="175000"/>
                      <a:alpha val="40000"/>
                    </a:schemeClr>
                  </a:glow>
                </a:effectLst>
                <a:latin typeface="Calibri"/>
                <a:cs typeface="Calibri"/>
              </a:rPr>
              <a:t> </a:t>
            </a:r>
            <a:r>
              <a:rPr lang="en-US" altLang="zh-CN" sz="2400" b="1" kern="0" dirty="0">
                <a:ln w="9525">
                  <a:solidFill>
                    <a:schemeClr val="accent5"/>
                  </a:solidFill>
                  <a:prstDash val="solid"/>
                </a:ln>
                <a:solidFill>
                  <a:schemeClr val="accent5"/>
                </a:solidFill>
                <a:effectLst>
                  <a:glow rad="101600">
                    <a:schemeClr val="accent3">
                      <a:satMod val="175000"/>
                      <a:alpha val="40000"/>
                    </a:schemeClr>
                  </a:glow>
                </a:effectLst>
                <a:latin typeface="Calibri"/>
                <a:cs typeface="Calibri"/>
              </a:rPr>
              <a:t>Horse, </a:t>
            </a:r>
            <a:r>
              <a:rPr lang="en-US" sz="2400" b="1" kern="0" dirty="0">
                <a:ln w="9525">
                  <a:solidFill>
                    <a:schemeClr val="accent5"/>
                  </a:solidFill>
                  <a:prstDash val="solid"/>
                </a:ln>
                <a:solidFill>
                  <a:schemeClr val="accent5"/>
                </a:solidFill>
                <a:effectLst>
                  <a:glow rad="101600">
                    <a:schemeClr val="accent3">
                      <a:satMod val="175000"/>
                      <a:alpha val="40000"/>
                    </a:schemeClr>
                  </a:glow>
                </a:effectLst>
                <a:latin typeface="Calibri"/>
                <a:cs typeface="Calibri"/>
              </a:rPr>
              <a:t>$139.99​</a:t>
            </a:r>
            <a:endParaRPr lang="en-US" altLang="zh-CN" sz="2400" b="1" kern="0" dirty="0">
              <a:ln w="9525">
                <a:solidFill>
                  <a:schemeClr val="accent5"/>
                </a:solidFill>
                <a:prstDash val="solid"/>
              </a:ln>
              <a:solidFill>
                <a:schemeClr val="accent5"/>
              </a:solidFill>
              <a:effectLst>
                <a:glow rad="101600">
                  <a:schemeClr val="accent3">
                    <a:satMod val="175000"/>
                    <a:alpha val="40000"/>
                  </a:schemeClr>
                </a:glow>
              </a:effectLst>
              <a:latin typeface="Calibri"/>
              <a:cs typeface="Calibri"/>
            </a:endParaRPr>
          </a:p>
        </p:txBody>
      </p:sp>
    </p:spTree>
    <p:extLst>
      <p:ext uri="{BB962C8B-B14F-4D97-AF65-F5344CB8AC3E}">
        <p14:creationId xmlns:p14="http://schemas.microsoft.com/office/powerpoint/2010/main" val="107380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altLang="zh-CN" sz="7200" b="1">
                <a:solidFill>
                  <a:schemeClr val="bg1"/>
                </a:solidFill>
              </a:rPr>
              <a:t>Appendix</a:t>
            </a:r>
            <a:endParaRPr lang="en-US" sz="720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0" name="Rectangle 49">
            <a:extLst>
              <a:ext uri="{FF2B5EF4-FFF2-40B4-BE49-F238E27FC236}">
                <a16:creationId xmlns:a16="http://schemas.microsoft.com/office/drawing/2014/main" id="{FA6C55CA-C217-47FC-ADBC-225AA46BE224}"/>
              </a:ext>
            </a:extLst>
          </p:cNvPr>
          <p:cNvSpPr/>
          <p:nvPr/>
        </p:nvSpPr>
        <p:spPr>
          <a:xfrm>
            <a:off x="262467" y="6224581"/>
            <a:ext cx="11734229" cy="557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47" name="Google Shape;147;p28"/>
          <p:cNvSpPr txBox="1">
            <a:spLocks noGrp="1"/>
          </p:cNvSpPr>
          <p:nvPr>
            <p:ph type="title"/>
          </p:nvPr>
        </p:nvSpPr>
        <p:spPr>
          <a:xfrm>
            <a:off x="142940" y="63502"/>
            <a:ext cx="13812176" cy="557695"/>
          </a:xfrm>
          <a:prstGeom prst="rect">
            <a:avLst/>
          </a:prstGeom>
          <a:noFill/>
          <a:ln>
            <a:noFill/>
          </a:ln>
        </p:spPr>
        <p:txBody>
          <a:bodyPr spcFirstLastPara="1" wrap="square" lIns="91433" tIns="45700" rIns="91433" bIns="45700" anchor="ctr" anchorCtr="0">
            <a:noAutofit/>
          </a:bodyPr>
          <a:lstStyle/>
          <a:p>
            <a:pPr>
              <a:buSzPts val="3300"/>
            </a:pPr>
            <a:r>
              <a:rPr lang="en-US" sz="3200" dirty="0"/>
              <a:t>(Alternative): Segment </a:t>
            </a:r>
            <a:r>
              <a:rPr lang="en" sz="3200" dirty="0"/>
              <a:t>Por</a:t>
            </a:r>
            <a:r>
              <a:rPr lang="en-US" altLang="zh-CN" sz="3200" dirty="0"/>
              <a:t>trait Based on Conjoint Part-Utilities</a:t>
            </a:r>
            <a:endParaRPr sz="3200" dirty="0"/>
          </a:p>
        </p:txBody>
      </p:sp>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1406CF66-749C-435C-901D-625C3A85D918}"/>
                  </a:ext>
                </a:extLst>
              </p:cNvPr>
              <p:cNvGraphicFramePr/>
              <p:nvPr>
                <p:extLst>
                  <p:ext uri="{D42A27DB-BD31-4B8C-83A1-F6EECF244321}">
                    <p14:modId xmlns:p14="http://schemas.microsoft.com/office/powerpoint/2010/main" val="2588685784"/>
                  </p:ext>
                </p:extLst>
              </p:nvPr>
            </p:nvGraphicFramePr>
            <p:xfrm>
              <a:off x="142940" y="5541409"/>
              <a:ext cx="5828115" cy="68317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4" name="Chart 13">
                <a:extLst>
                  <a:ext uri="{FF2B5EF4-FFF2-40B4-BE49-F238E27FC236}">
                    <a16:creationId xmlns:a16="http://schemas.microsoft.com/office/drawing/2014/main" id="{1406CF66-749C-435C-901D-625C3A85D918}"/>
                  </a:ext>
                </a:extLst>
              </p:cNvPr>
              <p:cNvPicPr>
                <a:picLocks noGrp="1" noRot="1" noChangeAspect="1" noMove="1" noResize="1" noEditPoints="1" noAdjustHandles="1" noChangeArrowheads="1" noChangeShapeType="1"/>
              </p:cNvPicPr>
              <p:nvPr/>
            </p:nvPicPr>
            <p:blipFill>
              <a:blip r:embed="rId4"/>
              <a:stretch>
                <a:fillRect/>
              </a:stretch>
            </p:blipFill>
            <p:spPr>
              <a:xfrm>
                <a:off x="142940" y="5541409"/>
                <a:ext cx="5828115" cy="683171"/>
              </a:xfrm>
              <a:prstGeom prst="rect">
                <a:avLst/>
              </a:prstGeom>
            </p:spPr>
          </p:pic>
        </mc:Fallback>
      </mc:AlternateContent>
      <p:graphicFrame>
        <p:nvGraphicFramePr>
          <p:cNvPr id="6" name="Chart 5">
            <a:extLst>
              <a:ext uri="{FF2B5EF4-FFF2-40B4-BE49-F238E27FC236}">
                <a16:creationId xmlns:a16="http://schemas.microsoft.com/office/drawing/2014/main" id="{4E3A5745-2D22-4723-BC3F-971024A979C8}"/>
              </a:ext>
            </a:extLst>
          </p:cNvPr>
          <p:cNvGraphicFramePr/>
          <p:nvPr>
            <p:extLst>
              <p:ext uri="{D42A27DB-BD31-4B8C-83A1-F6EECF244321}">
                <p14:modId xmlns:p14="http://schemas.microsoft.com/office/powerpoint/2010/main" val="1026820925"/>
              </p:ext>
            </p:extLst>
          </p:nvPr>
        </p:nvGraphicFramePr>
        <p:xfrm>
          <a:off x="195304" y="1049867"/>
          <a:ext cx="5870800" cy="4942836"/>
        </p:xfrm>
        <a:graphic>
          <a:graphicData uri="http://schemas.openxmlformats.org/drawingml/2006/chart">
            <c:chart xmlns:c="http://schemas.openxmlformats.org/drawingml/2006/chart" xmlns:r="http://schemas.openxmlformats.org/officeDocument/2006/relationships" r:id="rId5"/>
          </a:graphicData>
        </a:graphic>
      </p:graphicFrame>
      <p:sp>
        <p:nvSpPr>
          <p:cNvPr id="19" name="TextBox 18">
            <a:extLst>
              <a:ext uri="{FF2B5EF4-FFF2-40B4-BE49-F238E27FC236}">
                <a16:creationId xmlns:a16="http://schemas.microsoft.com/office/drawing/2014/main" id="{945BA304-426A-46CB-9BCF-E1315983E107}"/>
              </a:ext>
            </a:extLst>
          </p:cNvPr>
          <p:cNvSpPr txBox="1"/>
          <p:nvPr/>
        </p:nvSpPr>
        <p:spPr>
          <a:xfrm>
            <a:off x="1217147" y="5701078"/>
            <a:ext cx="4614333" cy="379656"/>
          </a:xfrm>
          <a:prstGeom prst="rect">
            <a:avLst/>
          </a:prstGeom>
          <a:noFill/>
        </p:spPr>
        <p:txBody>
          <a:bodyPr wrap="square" rtlCol="0">
            <a:spAutoFit/>
          </a:bodyPr>
          <a:lstStyle/>
          <a:p>
            <a:pPr defTabSz="1219170">
              <a:buClr>
                <a:srgbClr val="000000"/>
              </a:buClr>
            </a:pPr>
            <a:r>
              <a:rPr lang="en-US" sz="1867" kern="0">
                <a:solidFill>
                  <a:schemeClr val="bg1"/>
                </a:solidFill>
                <a:latin typeface="Arial"/>
                <a:cs typeface="Arial"/>
                <a:sym typeface="Arial"/>
              </a:rPr>
              <a:t>50%                                      </a:t>
            </a:r>
            <a:r>
              <a:rPr lang="en-US" sz="1867" kern="0">
                <a:solidFill>
                  <a:srgbClr val="000000"/>
                </a:solidFill>
                <a:latin typeface="Arial"/>
                <a:cs typeface="Arial"/>
                <a:sym typeface="Arial"/>
              </a:rPr>
              <a:t>50%</a:t>
            </a:r>
          </a:p>
        </p:txBody>
      </p:sp>
      <p:sp>
        <p:nvSpPr>
          <p:cNvPr id="41" name="Rectangle 40">
            <a:extLst>
              <a:ext uri="{FF2B5EF4-FFF2-40B4-BE49-F238E27FC236}">
                <a16:creationId xmlns:a16="http://schemas.microsoft.com/office/drawing/2014/main" id="{E4863E5D-1F4F-471F-8DD2-8355B63EE8E1}"/>
              </a:ext>
            </a:extLst>
          </p:cNvPr>
          <p:cNvSpPr/>
          <p:nvPr/>
        </p:nvSpPr>
        <p:spPr>
          <a:xfrm>
            <a:off x="6220948" y="693139"/>
            <a:ext cx="5725377" cy="2547373"/>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2" name="Rectangle 41">
            <a:extLst>
              <a:ext uri="{FF2B5EF4-FFF2-40B4-BE49-F238E27FC236}">
                <a16:creationId xmlns:a16="http://schemas.microsoft.com/office/drawing/2014/main" id="{791E5504-0DAD-4200-B7C7-B47563F763A6}"/>
              </a:ext>
            </a:extLst>
          </p:cNvPr>
          <p:cNvSpPr/>
          <p:nvPr/>
        </p:nvSpPr>
        <p:spPr>
          <a:xfrm>
            <a:off x="6220947" y="3605264"/>
            <a:ext cx="5775749" cy="2547373"/>
          </a:xfrm>
          <a:prstGeom prst="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4" name="TextBox 43">
            <a:extLst>
              <a:ext uri="{FF2B5EF4-FFF2-40B4-BE49-F238E27FC236}">
                <a16:creationId xmlns:a16="http://schemas.microsoft.com/office/drawing/2014/main" id="{E6B39B76-D0A6-408D-841C-2153E235E8A1}"/>
              </a:ext>
            </a:extLst>
          </p:cNvPr>
          <p:cNvSpPr txBox="1"/>
          <p:nvPr/>
        </p:nvSpPr>
        <p:spPr>
          <a:xfrm>
            <a:off x="6245612" y="670158"/>
            <a:ext cx="5700713" cy="2524281"/>
          </a:xfrm>
          <a:prstGeom prst="rect">
            <a:avLst/>
          </a:prstGeom>
          <a:noFill/>
        </p:spPr>
        <p:txBody>
          <a:bodyPr wrap="square" rtlCol="0">
            <a:spAutoFit/>
          </a:bodyPr>
          <a:lstStyle/>
          <a:p>
            <a:pPr algn="just" defTabSz="1219170">
              <a:lnSpc>
                <a:spcPts val="2400"/>
              </a:lnSpc>
              <a:buClr>
                <a:srgbClr val="000000"/>
              </a:buClr>
            </a:pPr>
            <a:r>
              <a:rPr lang="en-US" sz="1400" b="1" kern="0">
                <a:solidFill>
                  <a:schemeClr val="bg1"/>
                </a:solidFill>
                <a:latin typeface="Arial"/>
                <a:cs typeface="Arial"/>
                <a:sym typeface="Arial"/>
              </a:rPr>
              <a:t>Segment 1:</a:t>
            </a:r>
          </a:p>
          <a:p>
            <a:pPr algn="just" defTabSz="1219170">
              <a:lnSpc>
                <a:spcPts val="2400"/>
              </a:lnSpc>
              <a:buClr>
                <a:srgbClr val="000000"/>
              </a:buClr>
            </a:pPr>
            <a:r>
              <a:rPr lang="en-US" sz="1400" b="1" kern="0">
                <a:solidFill>
                  <a:schemeClr val="bg1"/>
                </a:solidFill>
                <a:latin typeface="Arial"/>
                <a:cs typeface="Arial"/>
                <a:sym typeface="Arial"/>
              </a:rPr>
              <a:t>Intercept: </a:t>
            </a:r>
            <a:r>
              <a:rPr lang="en-US" sz="1400" i="1" kern="0">
                <a:solidFill>
                  <a:schemeClr val="bg1"/>
                </a:solidFill>
                <a:latin typeface="Arial"/>
                <a:cs typeface="Arial"/>
                <a:sym typeface="Arial"/>
              </a:rPr>
              <a:t>41 </a:t>
            </a:r>
            <a:r>
              <a:rPr lang="en-US" sz="1400" kern="0">
                <a:solidFill>
                  <a:schemeClr val="bg1"/>
                </a:solidFill>
                <a:latin typeface="Arial"/>
                <a:cs typeface="Arial"/>
                <a:sym typeface="Arial"/>
              </a:rPr>
              <a:t>People in this group have great interest in buying toy horse.</a:t>
            </a:r>
          </a:p>
          <a:p>
            <a:pPr algn="just" defTabSz="1219170">
              <a:lnSpc>
                <a:spcPts val="2400"/>
              </a:lnSpc>
              <a:buClr>
                <a:srgbClr val="000000"/>
              </a:buClr>
            </a:pPr>
            <a:r>
              <a:rPr lang="en-US" sz="1400" b="1" kern="0">
                <a:solidFill>
                  <a:schemeClr val="bg1"/>
                </a:solidFill>
                <a:latin typeface="Arial"/>
                <a:cs typeface="Arial"/>
                <a:sym typeface="Arial"/>
              </a:rPr>
              <a:t>Price</a:t>
            </a:r>
            <a:r>
              <a:rPr lang="en-US" sz="1400" kern="0">
                <a:solidFill>
                  <a:schemeClr val="bg1"/>
                </a:solidFill>
                <a:latin typeface="Arial"/>
                <a:cs typeface="Arial"/>
                <a:sym typeface="Arial"/>
              </a:rPr>
              <a:t>: </a:t>
            </a:r>
            <a:r>
              <a:rPr lang="en-US" sz="1400" i="1" kern="0">
                <a:solidFill>
                  <a:schemeClr val="bg1"/>
                </a:solidFill>
                <a:latin typeface="Arial"/>
                <a:cs typeface="Arial"/>
                <a:sym typeface="Arial"/>
              </a:rPr>
              <a:t>10.1</a:t>
            </a:r>
            <a:r>
              <a:rPr lang="en-US" sz="1400" kern="0">
                <a:solidFill>
                  <a:schemeClr val="bg1"/>
                </a:solidFill>
                <a:latin typeface="Arial"/>
                <a:cs typeface="Arial"/>
                <a:sym typeface="Arial"/>
              </a:rPr>
              <a:t> They care price over other features of toy horse, but are less price-sensitive compared with segment 2.</a:t>
            </a:r>
          </a:p>
          <a:p>
            <a:pPr algn="just" defTabSz="1219170">
              <a:lnSpc>
                <a:spcPts val="2400"/>
              </a:lnSpc>
              <a:buClr>
                <a:srgbClr val="000000"/>
              </a:buClr>
            </a:pPr>
            <a:r>
              <a:rPr lang="en-US" sz="1400" b="1" kern="0">
                <a:solidFill>
                  <a:schemeClr val="bg1"/>
                </a:solidFill>
                <a:latin typeface="Arial"/>
                <a:cs typeface="Arial"/>
                <a:sym typeface="Arial"/>
              </a:rPr>
              <a:t>Height: </a:t>
            </a:r>
            <a:r>
              <a:rPr lang="en-US" sz="1400" i="1" kern="0">
                <a:solidFill>
                  <a:schemeClr val="bg1"/>
                </a:solidFill>
                <a:latin typeface="Arial"/>
                <a:cs typeface="Arial"/>
                <a:sym typeface="Arial"/>
              </a:rPr>
              <a:t>7.5 </a:t>
            </a:r>
            <a:r>
              <a:rPr lang="en-US" sz="1400" kern="0">
                <a:solidFill>
                  <a:schemeClr val="bg1"/>
                </a:solidFill>
                <a:latin typeface="Arial"/>
                <a:cs typeface="Arial"/>
                <a:sym typeface="Arial"/>
              </a:rPr>
              <a:t>They love tall size more than segment 2.</a:t>
            </a:r>
          </a:p>
          <a:p>
            <a:pPr algn="just" defTabSz="1219170">
              <a:lnSpc>
                <a:spcPts val="2400"/>
              </a:lnSpc>
              <a:buClr>
                <a:srgbClr val="000000"/>
              </a:buClr>
            </a:pPr>
            <a:r>
              <a:rPr lang="en-US" sz="1400" b="1" kern="0">
                <a:solidFill>
                  <a:schemeClr val="bg1"/>
                </a:solidFill>
                <a:latin typeface="Arial"/>
                <a:cs typeface="Arial"/>
                <a:sym typeface="Arial"/>
              </a:rPr>
              <a:t>Motion: </a:t>
            </a:r>
            <a:r>
              <a:rPr lang="en-US" sz="1400" i="1" kern="0">
                <a:solidFill>
                  <a:schemeClr val="bg1"/>
                </a:solidFill>
                <a:latin typeface="Arial"/>
                <a:cs typeface="Arial"/>
                <a:sym typeface="Arial"/>
              </a:rPr>
              <a:t>8.2 </a:t>
            </a:r>
            <a:r>
              <a:rPr lang="en-US" sz="1400" kern="0">
                <a:solidFill>
                  <a:schemeClr val="bg1"/>
                </a:solidFill>
                <a:latin typeface="Arial"/>
                <a:cs typeface="Arial"/>
                <a:sym typeface="Arial"/>
              </a:rPr>
              <a:t>They are passionate rocking horse lovers.</a:t>
            </a:r>
          </a:p>
          <a:p>
            <a:pPr algn="just" defTabSz="1219170">
              <a:lnSpc>
                <a:spcPts val="2400"/>
              </a:lnSpc>
              <a:buClr>
                <a:srgbClr val="000000"/>
              </a:buClr>
            </a:pPr>
            <a:r>
              <a:rPr lang="en-US" sz="1400" b="1" kern="0">
                <a:solidFill>
                  <a:schemeClr val="bg1"/>
                </a:solidFill>
                <a:latin typeface="Arial"/>
                <a:cs typeface="Arial"/>
                <a:sym typeface="Arial"/>
              </a:rPr>
              <a:t>Style</a:t>
            </a:r>
            <a:r>
              <a:rPr lang="en-US" sz="1400" kern="0">
                <a:solidFill>
                  <a:schemeClr val="bg1"/>
                </a:solidFill>
                <a:latin typeface="Arial"/>
                <a:cs typeface="Arial"/>
                <a:sym typeface="Arial"/>
              </a:rPr>
              <a:t>: </a:t>
            </a:r>
            <a:r>
              <a:rPr lang="en-US" sz="1400" i="1" kern="0">
                <a:solidFill>
                  <a:schemeClr val="bg1"/>
                </a:solidFill>
                <a:latin typeface="Arial"/>
                <a:cs typeface="Arial"/>
                <a:sym typeface="Arial"/>
              </a:rPr>
              <a:t>6.7</a:t>
            </a:r>
            <a:r>
              <a:rPr lang="en-US" sz="1400" kern="0">
                <a:solidFill>
                  <a:schemeClr val="bg1"/>
                </a:solidFill>
                <a:latin typeface="Arial"/>
                <a:cs typeface="Arial"/>
                <a:sym typeface="Arial"/>
              </a:rPr>
              <a:t> They have strong preference for glamorous style.</a:t>
            </a:r>
          </a:p>
        </p:txBody>
      </p:sp>
      <p:sp>
        <p:nvSpPr>
          <p:cNvPr id="49" name="TextBox 48">
            <a:extLst>
              <a:ext uri="{FF2B5EF4-FFF2-40B4-BE49-F238E27FC236}">
                <a16:creationId xmlns:a16="http://schemas.microsoft.com/office/drawing/2014/main" id="{4C5FC399-F433-49F7-BE1F-EF363F40ACE4}"/>
              </a:ext>
            </a:extLst>
          </p:cNvPr>
          <p:cNvSpPr txBox="1"/>
          <p:nvPr/>
        </p:nvSpPr>
        <p:spPr>
          <a:xfrm>
            <a:off x="6220947" y="3611359"/>
            <a:ext cx="5870800" cy="2524281"/>
          </a:xfrm>
          <a:prstGeom prst="rect">
            <a:avLst/>
          </a:prstGeom>
          <a:noFill/>
        </p:spPr>
        <p:txBody>
          <a:bodyPr wrap="square" rtlCol="0">
            <a:spAutoFit/>
          </a:bodyPr>
          <a:lstStyle/>
          <a:p>
            <a:pPr defTabSz="1219170">
              <a:lnSpc>
                <a:spcPts val="2400"/>
              </a:lnSpc>
              <a:buClr>
                <a:srgbClr val="000000"/>
              </a:buClr>
            </a:pPr>
            <a:r>
              <a:rPr lang="en-US" sz="1600" b="1" kern="0">
                <a:solidFill>
                  <a:srgbClr val="000000"/>
                </a:solidFill>
                <a:latin typeface="Arial"/>
                <a:cs typeface="Arial"/>
                <a:sym typeface="Arial"/>
              </a:rPr>
              <a:t>Segment 2:</a:t>
            </a:r>
          </a:p>
          <a:p>
            <a:pPr algn="just" defTabSz="1219170">
              <a:lnSpc>
                <a:spcPts val="2400"/>
              </a:lnSpc>
              <a:buClr>
                <a:srgbClr val="000000"/>
              </a:buClr>
            </a:pPr>
            <a:r>
              <a:rPr lang="en-US" sz="1600" b="1" kern="0">
                <a:solidFill>
                  <a:srgbClr val="000000"/>
                </a:solidFill>
                <a:latin typeface="Arial"/>
                <a:cs typeface="Arial"/>
                <a:sym typeface="Arial"/>
              </a:rPr>
              <a:t>Intercept: </a:t>
            </a:r>
            <a:r>
              <a:rPr lang="en-US" sz="1600" i="1" kern="0">
                <a:solidFill>
                  <a:srgbClr val="000000"/>
                </a:solidFill>
                <a:latin typeface="Arial"/>
                <a:cs typeface="Arial"/>
                <a:sym typeface="Arial"/>
              </a:rPr>
              <a:t>29 </a:t>
            </a:r>
            <a:r>
              <a:rPr lang="en-US" sz="1600" kern="0">
                <a:solidFill>
                  <a:srgbClr val="000000"/>
                </a:solidFill>
                <a:latin typeface="Arial"/>
                <a:cs typeface="Arial"/>
                <a:sym typeface="Arial"/>
              </a:rPr>
              <a:t>People in this group have less interest in buying toy horse compared to segment 1.</a:t>
            </a:r>
          </a:p>
          <a:p>
            <a:pPr algn="just" defTabSz="1219170">
              <a:lnSpc>
                <a:spcPts val="2400"/>
              </a:lnSpc>
              <a:buClr>
                <a:srgbClr val="000000"/>
              </a:buClr>
            </a:pPr>
            <a:r>
              <a:rPr lang="en-US" sz="1600" b="1" kern="0">
                <a:solidFill>
                  <a:srgbClr val="000000"/>
                </a:solidFill>
                <a:latin typeface="Arial"/>
                <a:cs typeface="Arial"/>
                <a:sym typeface="Arial"/>
              </a:rPr>
              <a:t>Price</a:t>
            </a:r>
            <a:r>
              <a:rPr lang="en-US" sz="1600" kern="0">
                <a:solidFill>
                  <a:srgbClr val="000000"/>
                </a:solidFill>
                <a:latin typeface="Arial"/>
                <a:cs typeface="Arial"/>
                <a:sym typeface="Arial"/>
              </a:rPr>
              <a:t>: </a:t>
            </a:r>
            <a:r>
              <a:rPr lang="en-US" sz="1600" i="1" kern="0">
                <a:solidFill>
                  <a:srgbClr val="000000"/>
                </a:solidFill>
                <a:latin typeface="Arial"/>
                <a:cs typeface="Arial"/>
                <a:sym typeface="Arial"/>
              </a:rPr>
              <a:t>22.4</a:t>
            </a:r>
            <a:r>
              <a:rPr lang="en-US" sz="1600" kern="0">
                <a:solidFill>
                  <a:srgbClr val="000000"/>
                </a:solidFill>
                <a:latin typeface="Arial"/>
                <a:cs typeface="Arial"/>
                <a:sym typeface="Arial"/>
              </a:rPr>
              <a:t> They care price way more than other features of the toy, and are highly price-sensitive compared to segment 1.</a:t>
            </a:r>
          </a:p>
          <a:p>
            <a:pPr algn="just" defTabSz="1219170">
              <a:lnSpc>
                <a:spcPts val="2400"/>
              </a:lnSpc>
              <a:buClr>
                <a:srgbClr val="000000"/>
              </a:buClr>
            </a:pPr>
            <a:r>
              <a:rPr lang="en-US" sz="1600" b="1" kern="0">
                <a:solidFill>
                  <a:srgbClr val="000000"/>
                </a:solidFill>
                <a:latin typeface="Arial"/>
                <a:cs typeface="Arial"/>
                <a:sym typeface="Arial"/>
              </a:rPr>
              <a:t>Height: </a:t>
            </a:r>
            <a:r>
              <a:rPr lang="en-US" sz="1600" i="1" kern="0">
                <a:solidFill>
                  <a:srgbClr val="000000"/>
                </a:solidFill>
                <a:latin typeface="Arial"/>
                <a:cs typeface="Arial"/>
                <a:sym typeface="Arial"/>
              </a:rPr>
              <a:t>5.1 </a:t>
            </a:r>
            <a:r>
              <a:rPr lang="en-US" sz="1600" kern="0">
                <a:solidFill>
                  <a:srgbClr val="000000"/>
                </a:solidFill>
                <a:latin typeface="Arial"/>
                <a:cs typeface="Arial"/>
                <a:sym typeface="Arial"/>
              </a:rPr>
              <a:t>They also love tall size but less than segment 1.</a:t>
            </a:r>
          </a:p>
          <a:p>
            <a:pPr algn="just" defTabSz="1219170">
              <a:lnSpc>
                <a:spcPts val="2400"/>
              </a:lnSpc>
              <a:buClr>
                <a:srgbClr val="000000"/>
              </a:buClr>
            </a:pPr>
            <a:r>
              <a:rPr lang="en-US" sz="1600" b="1" kern="0">
                <a:solidFill>
                  <a:srgbClr val="000000"/>
                </a:solidFill>
                <a:latin typeface="Arial"/>
                <a:cs typeface="Arial"/>
                <a:sym typeface="Arial"/>
              </a:rPr>
              <a:t>Motion: </a:t>
            </a:r>
            <a:r>
              <a:rPr lang="en-US" sz="1600" i="1" kern="0">
                <a:solidFill>
                  <a:srgbClr val="000000"/>
                </a:solidFill>
                <a:latin typeface="Arial"/>
                <a:cs typeface="Arial"/>
                <a:sym typeface="Arial"/>
              </a:rPr>
              <a:t>-9.8 </a:t>
            </a:r>
            <a:r>
              <a:rPr lang="en-US" sz="1600" kern="0">
                <a:solidFill>
                  <a:srgbClr val="000000"/>
                </a:solidFill>
                <a:latin typeface="Arial"/>
                <a:cs typeface="Arial"/>
                <a:sym typeface="Arial"/>
              </a:rPr>
              <a:t>They are passionate bouncing horse lovers.</a:t>
            </a:r>
          </a:p>
          <a:p>
            <a:pPr algn="just" defTabSz="1219170">
              <a:lnSpc>
                <a:spcPts val="2400"/>
              </a:lnSpc>
              <a:buClr>
                <a:srgbClr val="000000"/>
              </a:buClr>
            </a:pPr>
            <a:r>
              <a:rPr lang="en-US" sz="1600" b="1" kern="0">
                <a:solidFill>
                  <a:srgbClr val="000000"/>
                </a:solidFill>
                <a:latin typeface="Arial"/>
                <a:cs typeface="Arial"/>
                <a:sym typeface="Arial"/>
              </a:rPr>
              <a:t>Style</a:t>
            </a:r>
            <a:r>
              <a:rPr lang="en-US" sz="1600" kern="0">
                <a:solidFill>
                  <a:srgbClr val="000000"/>
                </a:solidFill>
                <a:latin typeface="Arial"/>
                <a:cs typeface="Arial"/>
                <a:sym typeface="Arial"/>
              </a:rPr>
              <a:t>: </a:t>
            </a:r>
            <a:r>
              <a:rPr lang="en-US" sz="1600" i="1" kern="0">
                <a:solidFill>
                  <a:srgbClr val="000000"/>
                </a:solidFill>
                <a:latin typeface="Arial"/>
                <a:cs typeface="Arial"/>
                <a:sym typeface="Arial"/>
              </a:rPr>
              <a:t>-6.5</a:t>
            </a:r>
            <a:r>
              <a:rPr lang="en-US" sz="1600" kern="0">
                <a:solidFill>
                  <a:srgbClr val="000000"/>
                </a:solidFill>
                <a:latin typeface="Arial"/>
                <a:cs typeface="Arial"/>
                <a:sym typeface="Arial"/>
              </a:rPr>
              <a:t> They have strong preference for racing style</a:t>
            </a:r>
          </a:p>
        </p:txBody>
      </p:sp>
      <p:sp>
        <p:nvSpPr>
          <p:cNvPr id="26" name="TextBox 25">
            <a:extLst>
              <a:ext uri="{FF2B5EF4-FFF2-40B4-BE49-F238E27FC236}">
                <a16:creationId xmlns:a16="http://schemas.microsoft.com/office/drawing/2014/main" id="{62090C8E-FE31-4878-9D90-629E7356FE7E}"/>
              </a:ext>
            </a:extLst>
          </p:cNvPr>
          <p:cNvSpPr txBox="1"/>
          <p:nvPr/>
        </p:nvSpPr>
        <p:spPr>
          <a:xfrm>
            <a:off x="1217147" y="6332217"/>
            <a:ext cx="10998200" cy="338554"/>
          </a:xfrm>
          <a:prstGeom prst="rect">
            <a:avLst/>
          </a:prstGeom>
          <a:noFill/>
        </p:spPr>
        <p:txBody>
          <a:bodyPr wrap="square" rtlCol="0">
            <a:spAutoFit/>
          </a:bodyPr>
          <a:lstStyle/>
          <a:p>
            <a:pPr defTabSz="1219170">
              <a:buClr>
                <a:srgbClr val="000000"/>
              </a:buClr>
            </a:pPr>
            <a:r>
              <a:rPr lang="en-US" sz="1600" b="1" kern="0">
                <a:solidFill>
                  <a:srgbClr val="000000"/>
                </a:solidFill>
                <a:latin typeface="Arial"/>
                <a:cs typeface="Arial"/>
                <a:sym typeface="Arial"/>
              </a:rPr>
              <a:t>The two segments differ the most in motion and style, but share much similarity in size and less in price.</a:t>
            </a:r>
          </a:p>
        </p:txBody>
      </p:sp>
    </p:spTree>
    <p:extLst>
      <p:ext uri="{BB962C8B-B14F-4D97-AF65-F5344CB8AC3E}">
        <p14:creationId xmlns:p14="http://schemas.microsoft.com/office/powerpoint/2010/main" val="161025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426719" y="138687"/>
            <a:ext cx="11647564" cy="672495"/>
          </a:xfrm>
          <a:prstGeom prst="rect">
            <a:avLst/>
          </a:prstGeom>
          <a:noFill/>
          <a:ln>
            <a:noFill/>
          </a:ln>
        </p:spPr>
        <p:txBody>
          <a:bodyPr spcFirstLastPara="1" wrap="square" lIns="91433" tIns="45700" rIns="91433" bIns="45700" anchor="ctr" anchorCtr="0">
            <a:noAutofit/>
          </a:bodyPr>
          <a:lstStyle/>
          <a:p>
            <a:pPr>
              <a:buSzPts val="3300"/>
            </a:pPr>
            <a:r>
              <a:rPr lang="en-US" sz="3200" dirty="0"/>
              <a:t>(Alternative): Product Recommendation Based on  Part-Utilities</a:t>
            </a:r>
            <a:endParaRPr sz="3200" dirty="0"/>
          </a:p>
        </p:txBody>
      </p:sp>
      <p:cxnSp>
        <p:nvCxnSpPr>
          <p:cNvPr id="21" name="Straight Connector 20">
            <a:extLst>
              <a:ext uri="{FF2B5EF4-FFF2-40B4-BE49-F238E27FC236}">
                <a16:creationId xmlns:a16="http://schemas.microsoft.com/office/drawing/2014/main" id="{F574EF42-D6B8-4DF7-9094-09875A1C998C}"/>
              </a:ext>
            </a:extLst>
          </p:cNvPr>
          <p:cNvCxnSpPr>
            <a:cxnSpLocks/>
          </p:cNvCxnSpPr>
          <p:nvPr/>
        </p:nvCxnSpPr>
        <p:spPr>
          <a:xfrm>
            <a:off x="6538367" y="980354"/>
            <a:ext cx="0" cy="5613187"/>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BAA09B9-6AF7-4C80-BBF1-CA0FB24B3AD6}"/>
              </a:ext>
            </a:extLst>
          </p:cNvPr>
          <p:cNvGrpSpPr/>
          <p:nvPr/>
        </p:nvGrpSpPr>
        <p:grpSpPr>
          <a:xfrm>
            <a:off x="426719" y="1111780"/>
            <a:ext cx="11203136" cy="5746220"/>
            <a:chOff x="311276" y="991647"/>
            <a:chExt cx="11203136" cy="5746220"/>
          </a:xfrm>
        </p:grpSpPr>
        <p:sp>
          <p:nvSpPr>
            <p:cNvPr id="4" name="Rectangle 3">
              <a:extLst>
                <a:ext uri="{FF2B5EF4-FFF2-40B4-BE49-F238E27FC236}">
                  <a16:creationId xmlns:a16="http://schemas.microsoft.com/office/drawing/2014/main" id="{8F15A402-7299-4804-8E09-06936E276FBD}"/>
                </a:ext>
              </a:extLst>
            </p:cNvPr>
            <p:cNvSpPr/>
            <p:nvPr/>
          </p:nvSpPr>
          <p:spPr>
            <a:xfrm>
              <a:off x="7569248" y="1017881"/>
              <a:ext cx="3420749" cy="55393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4" name="Rectangle 13">
              <a:extLst>
                <a:ext uri="{FF2B5EF4-FFF2-40B4-BE49-F238E27FC236}">
                  <a16:creationId xmlns:a16="http://schemas.microsoft.com/office/drawing/2014/main" id="{DFAB3EC3-B4B4-43AA-BB71-75BF0D4BDC01}"/>
                </a:ext>
              </a:extLst>
            </p:cNvPr>
            <p:cNvSpPr/>
            <p:nvPr/>
          </p:nvSpPr>
          <p:spPr>
            <a:xfrm>
              <a:off x="1485550" y="991647"/>
              <a:ext cx="3420748" cy="580171"/>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6" name="TextBox 5">
              <a:extLst>
                <a:ext uri="{FF2B5EF4-FFF2-40B4-BE49-F238E27FC236}">
                  <a16:creationId xmlns:a16="http://schemas.microsoft.com/office/drawing/2014/main" id="{A9E2F4F5-04D5-4009-A881-AC7A3F30176D}"/>
                </a:ext>
              </a:extLst>
            </p:cNvPr>
            <p:cNvSpPr txBox="1"/>
            <p:nvPr/>
          </p:nvSpPr>
          <p:spPr>
            <a:xfrm>
              <a:off x="311276" y="1600776"/>
              <a:ext cx="5939224" cy="4801058"/>
            </a:xfrm>
            <a:prstGeom prst="rect">
              <a:avLst/>
            </a:prstGeom>
            <a:noFill/>
          </p:spPr>
          <p:txBody>
            <a:bodyPr wrap="square" rtlCol="0">
              <a:spAutoFit/>
            </a:bodyPr>
            <a:lstStyle/>
            <a:p>
              <a:pPr algn="ctr" defTabSz="1219170">
                <a:lnSpc>
                  <a:spcPts val="2267"/>
                </a:lnSpc>
                <a:buClr>
                  <a:srgbClr val="000000"/>
                </a:buClr>
              </a:pPr>
              <a:r>
                <a:rPr lang="en-US" sz="1867" b="1" kern="0" dirty="0">
                  <a:solidFill>
                    <a:srgbClr val="000000"/>
                  </a:solidFill>
                  <a:latin typeface="Calibri"/>
                  <a:ea typeface="Calibri"/>
                  <a:cs typeface="Calibri"/>
                  <a:sym typeface="Calibri"/>
                </a:rPr>
                <a:t>Product recommended:</a:t>
              </a:r>
            </a:p>
            <a:p>
              <a:pPr algn="ctr" defTabSz="1219170">
                <a:lnSpc>
                  <a:spcPts val="2267"/>
                </a:lnSpc>
                <a:buClr>
                  <a:srgbClr val="000000"/>
                </a:buClr>
              </a:pPr>
              <a:r>
                <a:rPr lang="en-US" sz="1867" kern="0" dirty="0">
                  <a:solidFill>
                    <a:srgbClr val="000000"/>
                  </a:solidFill>
                  <a:latin typeface="Calibri"/>
                  <a:ea typeface="Calibri"/>
                  <a:cs typeface="Calibri"/>
                  <a:sym typeface="Calibri"/>
                </a:rPr>
                <a:t>$119.99/$133.99??</a:t>
              </a:r>
            </a:p>
            <a:p>
              <a:pPr algn="ctr" defTabSz="1219170">
                <a:lnSpc>
                  <a:spcPts val="2267"/>
                </a:lnSpc>
                <a:buClr>
                  <a:srgbClr val="000000"/>
                </a:buClr>
              </a:pPr>
              <a:r>
                <a:rPr lang="en-US" sz="1867" kern="0" dirty="0">
                  <a:solidFill>
                    <a:srgbClr val="000000"/>
                  </a:solidFill>
                  <a:latin typeface="Calibri"/>
                  <a:ea typeface="Calibri"/>
                  <a:cs typeface="Calibri"/>
                  <a:sym typeface="Calibri"/>
                </a:rPr>
                <a:t> 26’’ Glamorous Rocking Horse </a:t>
              </a:r>
            </a:p>
            <a:p>
              <a:pPr algn="ctr" defTabSz="1219170">
                <a:lnSpc>
                  <a:spcPts val="2267"/>
                </a:lnSpc>
                <a:buClr>
                  <a:srgbClr val="000000"/>
                </a:buClr>
              </a:pPr>
              <a:r>
                <a:rPr lang="en-US" sz="1867" b="1" kern="0" dirty="0">
                  <a:solidFill>
                    <a:srgbClr val="000000"/>
                  </a:solidFill>
                  <a:latin typeface="Calibri"/>
                  <a:cs typeface="Calibri"/>
                  <a:sym typeface="Calibri"/>
                </a:rPr>
                <a:t>Reasons:</a:t>
              </a:r>
              <a:endParaRPr lang="en-US" sz="1867" b="1" kern="0" dirty="0">
                <a:solidFill>
                  <a:srgbClr val="000000"/>
                </a:solidFill>
                <a:latin typeface="Calibri"/>
                <a:cs typeface="Calibri"/>
                <a:sym typeface="Arial"/>
              </a:endParaRP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We offer 26’’, glamorous and rocking attributes that cater to their preference, but the cost is relatively high.</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The trickiest part is setting the price. We can price low to generate more sales since this segment responds most actively to price compared to other attributes, but this will lead to low margin.</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We can also price high to cover the cost but the sales volume can not be guarantee. (considering the size of the segment accounts for 50% of the whole market)</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What is told by this segment is too vague to make an optimized decision and many tradeoffs should be considered.</a:t>
              </a:r>
            </a:p>
          </p:txBody>
        </p:sp>
        <p:sp>
          <p:nvSpPr>
            <p:cNvPr id="23" name="TextBox 22">
              <a:extLst>
                <a:ext uri="{FF2B5EF4-FFF2-40B4-BE49-F238E27FC236}">
                  <a16:creationId xmlns:a16="http://schemas.microsoft.com/office/drawing/2014/main" id="{B62B62D1-D4AF-4958-8225-AC10F797B498}"/>
                </a:ext>
              </a:extLst>
            </p:cNvPr>
            <p:cNvSpPr txBox="1"/>
            <p:nvPr/>
          </p:nvSpPr>
          <p:spPr>
            <a:xfrm>
              <a:off x="6795193" y="1956815"/>
              <a:ext cx="4719219" cy="4781052"/>
            </a:xfrm>
            <a:prstGeom prst="rect">
              <a:avLst/>
            </a:prstGeom>
            <a:noFill/>
          </p:spPr>
          <p:txBody>
            <a:bodyPr wrap="square" rtlCol="0">
              <a:spAutoFit/>
            </a:bodyPr>
            <a:lstStyle/>
            <a:p>
              <a:pPr algn="ctr" defTabSz="1219170">
                <a:lnSpc>
                  <a:spcPts val="2267"/>
                </a:lnSpc>
                <a:buClr>
                  <a:srgbClr val="000000"/>
                </a:buClr>
              </a:pPr>
              <a:r>
                <a:rPr lang="en-US" sz="1867" b="1" kern="0" dirty="0">
                  <a:solidFill>
                    <a:srgbClr val="000000"/>
                  </a:solidFill>
                  <a:latin typeface="Calibri"/>
                  <a:ea typeface="Calibri"/>
                  <a:cs typeface="Calibri"/>
                  <a:sym typeface="Calibri"/>
                </a:rPr>
                <a:t>Product recommended:</a:t>
              </a:r>
            </a:p>
            <a:p>
              <a:pPr algn="ctr" defTabSz="1219170">
                <a:lnSpc>
                  <a:spcPts val="2267"/>
                </a:lnSpc>
                <a:buClr>
                  <a:srgbClr val="000000"/>
                </a:buClr>
              </a:pPr>
              <a:r>
                <a:rPr lang="en-US" sz="1867" kern="0" dirty="0">
                  <a:solidFill>
                    <a:srgbClr val="000000"/>
                  </a:solidFill>
                  <a:latin typeface="Calibri"/>
                  <a:ea typeface="Calibri"/>
                  <a:cs typeface="Calibri"/>
                  <a:sym typeface="Calibri"/>
                </a:rPr>
                <a:t>$119.99</a:t>
              </a:r>
              <a:endParaRPr lang="en-US" sz="1867" b="1" kern="0" dirty="0">
                <a:solidFill>
                  <a:srgbClr val="000000"/>
                </a:solidFill>
                <a:latin typeface="Calibri"/>
                <a:ea typeface="Calibri"/>
                <a:cs typeface="Calibri"/>
                <a:sym typeface="Calibri"/>
              </a:endParaRPr>
            </a:p>
            <a:p>
              <a:pPr algn="ctr" defTabSz="1219170">
                <a:buClr>
                  <a:srgbClr val="000000"/>
                </a:buClr>
                <a:buSzPts val="1400"/>
              </a:pPr>
              <a:r>
                <a:rPr lang="en-US" sz="1867" kern="0" dirty="0">
                  <a:solidFill>
                    <a:srgbClr val="000000"/>
                  </a:solidFill>
                  <a:latin typeface="Calibri"/>
                  <a:ea typeface="Calibri"/>
                  <a:cs typeface="Calibri"/>
                  <a:sym typeface="Calibri"/>
                </a:rPr>
                <a:t>26’’ Racing Bouncing Horse</a:t>
              </a:r>
            </a:p>
            <a:p>
              <a:pPr algn="ctr" defTabSz="1219170">
                <a:buClr>
                  <a:srgbClr val="000000"/>
                </a:buClr>
                <a:buSzPts val="1400"/>
              </a:pPr>
              <a:r>
                <a:rPr lang="en-US" sz="1867" kern="0" dirty="0">
                  <a:solidFill>
                    <a:srgbClr val="000000"/>
                  </a:solidFill>
                  <a:latin typeface="Calibri"/>
                  <a:ea typeface="Calibri"/>
                  <a:cs typeface="Calibri"/>
                  <a:sym typeface="Calibri"/>
                </a:rPr>
                <a:t> </a:t>
              </a:r>
              <a:r>
                <a:rPr lang="en-US" sz="1867" b="1" kern="0" dirty="0">
                  <a:solidFill>
                    <a:srgbClr val="000000"/>
                  </a:solidFill>
                  <a:latin typeface="Calibri"/>
                  <a:cs typeface="Calibri"/>
                  <a:sym typeface="Calibri"/>
                </a:rPr>
                <a:t>Reasons:</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This segment is highly price-sensitive, so we offer a lower price in order not to shut them out.</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We offer bouncing and racing attributes that cater to their preference with correspondingly low cost.</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Although 26’’ toy horse costs more, considering the size of the segment (50% of market), it is important to win this segment by offering their “perfect choice”.</a:t>
              </a:r>
              <a:endParaRPr lang="en-US" sz="1867" kern="0" dirty="0">
                <a:solidFill>
                  <a:srgbClr val="000000"/>
                </a:solidFill>
                <a:latin typeface="Calibri"/>
                <a:cs typeface="Calibri"/>
                <a:sym typeface="Arial"/>
              </a:endParaRPr>
            </a:p>
            <a:p>
              <a:pPr marL="287859" indent="-287859" defTabSz="1219170">
                <a:buClr>
                  <a:srgbClr val="000000"/>
                </a:buClr>
                <a:buSzPts val="1400"/>
                <a:buFont typeface="Arial"/>
                <a:buChar char="•"/>
              </a:pPr>
              <a:endParaRPr lang="en-US" sz="1867" kern="0" dirty="0">
                <a:solidFill>
                  <a:srgbClr val="000000"/>
                </a:solidFill>
                <a:latin typeface="Calibri"/>
                <a:cs typeface="Calibri"/>
                <a:sym typeface="Calibri"/>
              </a:endParaRPr>
            </a:p>
            <a:p>
              <a:pPr marL="287859" indent="-287859" defTabSz="1219170">
                <a:buClr>
                  <a:srgbClr val="000000"/>
                </a:buClr>
                <a:buSzPts val="1400"/>
                <a:buFont typeface="Arial"/>
                <a:buChar char="•"/>
              </a:pPr>
              <a:endParaRPr lang="en-US" sz="1867" kern="0" dirty="0">
                <a:solidFill>
                  <a:srgbClr val="000000"/>
                </a:solidFill>
                <a:latin typeface="Calibri"/>
                <a:cs typeface="Calibri"/>
                <a:sym typeface="Calibri"/>
              </a:endParaRPr>
            </a:p>
          </p:txBody>
        </p:sp>
        <p:sp>
          <p:nvSpPr>
            <p:cNvPr id="2" name="TextBox 1">
              <a:extLst>
                <a:ext uri="{FF2B5EF4-FFF2-40B4-BE49-F238E27FC236}">
                  <a16:creationId xmlns:a16="http://schemas.microsoft.com/office/drawing/2014/main" id="{8FBC7F3E-843B-4532-AD69-694401A5D33B}"/>
                </a:ext>
              </a:extLst>
            </p:cNvPr>
            <p:cNvSpPr txBox="1"/>
            <p:nvPr/>
          </p:nvSpPr>
          <p:spPr>
            <a:xfrm>
              <a:off x="2412890" y="1091904"/>
              <a:ext cx="8805328" cy="379656"/>
            </a:xfrm>
            <a:prstGeom prst="rect">
              <a:avLst/>
            </a:prstGeom>
            <a:noFill/>
          </p:spPr>
          <p:txBody>
            <a:bodyPr wrap="square" rtlCol="0">
              <a:spAutoFit/>
            </a:bodyPr>
            <a:lstStyle/>
            <a:p>
              <a:pPr defTabSz="1219170">
                <a:buClr>
                  <a:srgbClr val="000000"/>
                </a:buClr>
              </a:pPr>
              <a:r>
                <a:rPr lang="en-US" sz="1867" b="1" kern="0">
                  <a:solidFill>
                    <a:srgbClr val="000000"/>
                  </a:solidFill>
                  <a:latin typeface="Arial"/>
                  <a:cs typeface="Arial"/>
                  <a:sym typeface="Arial"/>
                </a:rPr>
                <a:t>Segment 1                                                                            Segment 2</a:t>
              </a:r>
            </a:p>
          </p:txBody>
        </p:sp>
      </p:grpSp>
    </p:spTree>
    <p:extLst>
      <p:ext uri="{BB962C8B-B14F-4D97-AF65-F5344CB8AC3E}">
        <p14:creationId xmlns:p14="http://schemas.microsoft.com/office/powerpoint/2010/main" val="24768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30" name="Picture 29">
            <a:extLst>
              <a:ext uri="{FF2B5EF4-FFF2-40B4-BE49-F238E27FC236}">
                <a16:creationId xmlns:a16="http://schemas.microsoft.com/office/drawing/2014/main" id="{4AB2D1DA-2EFD-4E2F-8ACA-24CE89F214E6}"/>
              </a:ext>
            </a:extLst>
          </p:cNvPr>
          <p:cNvPicPr>
            <a:picLocks noChangeAspect="1"/>
          </p:cNvPicPr>
          <p:nvPr/>
        </p:nvPicPr>
        <p:blipFill>
          <a:blip r:embed="rId3"/>
          <a:stretch>
            <a:fillRect/>
          </a:stretch>
        </p:blipFill>
        <p:spPr>
          <a:xfrm>
            <a:off x="8036863" y="1104635"/>
            <a:ext cx="3767597" cy="2934916"/>
          </a:xfrm>
          <a:prstGeom prst="rect">
            <a:avLst/>
          </a:prstGeom>
        </p:spPr>
      </p:pic>
      <p:sp>
        <p:nvSpPr>
          <p:cNvPr id="147" name="Google Shape;147;p28"/>
          <p:cNvSpPr txBox="1">
            <a:spLocks noGrp="1"/>
          </p:cNvSpPr>
          <p:nvPr>
            <p:ph type="title"/>
          </p:nvPr>
        </p:nvSpPr>
        <p:spPr>
          <a:xfrm>
            <a:off x="387541" y="139726"/>
            <a:ext cx="13812176" cy="557695"/>
          </a:xfrm>
          <a:prstGeom prst="rect">
            <a:avLst/>
          </a:prstGeom>
          <a:noFill/>
          <a:ln>
            <a:noFill/>
          </a:ln>
        </p:spPr>
        <p:txBody>
          <a:bodyPr spcFirstLastPara="1" wrap="square" lIns="91433" tIns="45700" rIns="91433" bIns="45700" anchor="ctr" anchorCtr="0">
            <a:noAutofit/>
          </a:bodyPr>
          <a:lstStyle/>
          <a:p>
            <a:pPr lvl="0">
              <a:buSzPts val="3300"/>
            </a:pPr>
            <a:r>
              <a:rPr lang="en-US" sz="3200" dirty="0"/>
              <a:t>Rational Behind Selecting the Chosen Segmentation</a:t>
            </a:r>
            <a:endParaRPr sz="3200" dirty="0"/>
          </a:p>
        </p:txBody>
      </p:sp>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1406CF66-749C-435C-901D-625C3A85D918}"/>
                  </a:ext>
                </a:extLst>
              </p:cNvPr>
              <p:cNvGraphicFramePr/>
              <p:nvPr>
                <p:extLst/>
              </p:nvPr>
            </p:nvGraphicFramePr>
            <p:xfrm>
              <a:off x="523063" y="3037753"/>
              <a:ext cx="5317763" cy="49284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4" name="Chart 13">
                <a:extLst>
                  <a:ext uri="{FF2B5EF4-FFF2-40B4-BE49-F238E27FC236}">
                    <a16:creationId xmlns:a16="http://schemas.microsoft.com/office/drawing/2014/main" id="{1406CF66-749C-435C-901D-625C3A85D918}"/>
                  </a:ext>
                </a:extLst>
              </p:cNvPr>
              <p:cNvPicPr>
                <a:picLocks noGrp="1" noRot="1" noChangeAspect="1" noMove="1" noResize="1" noEditPoints="1" noAdjustHandles="1" noChangeArrowheads="1" noChangeShapeType="1"/>
              </p:cNvPicPr>
              <p:nvPr/>
            </p:nvPicPr>
            <p:blipFill>
              <a:blip r:embed="rId5"/>
              <a:stretch>
                <a:fillRect/>
              </a:stretch>
            </p:blipFill>
            <p:spPr>
              <a:xfrm>
                <a:off x="523063" y="3037753"/>
                <a:ext cx="5317763" cy="492847"/>
              </a:xfrm>
              <a:prstGeom prst="rect">
                <a:avLst/>
              </a:prstGeom>
            </p:spPr>
          </p:pic>
        </mc:Fallback>
      </mc:AlternateContent>
      <p:sp>
        <p:nvSpPr>
          <p:cNvPr id="2" name="TextBox 1">
            <a:extLst>
              <a:ext uri="{FF2B5EF4-FFF2-40B4-BE49-F238E27FC236}">
                <a16:creationId xmlns:a16="http://schemas.microsoft.com/office/drawing/2014/main" id="{00C98D3B-C9E7-4969-A038-4CBFAD072939}"/>
              </a:ext>
            </a:extLst>
          </p:cNvPr>
          <p:cNvSpPr txBox="1"/>
          <p:nvPr/>
        </p:nvSpPr>
        <p:spPr>
          <a:xfrm>
            <a:off x="327322" y="728134"/>
            <a:ext cx="11001079" cy="379656"/>
          </a:xfrm>
          <a:prstGeom prst="rect">
            <a:avLst/>
          </a:prstGeom>
          <a:noFill/>
        </p:spPr>
        <p:txBody>
          <a:bodyPr wrap="square" rtlCol="0">
            <a:spAutoFit/>
          </a:bodyPr>
          <a:lstStyle/>
          <a:p>
            <a:pPr defTabSz="1219170">
              <a:buClr>
                <a:srgbClr val="000000"/>
              </a:buClr>
            </a:pPr>
            <a:r>
              <a:rPr lang="en-US" sz="1867" b="1" kern="0">
                <a:solidFill>
                  <a:srgbClr val="000000"/>
                </a:solidFill>
                <a:latin typeface="Arial"/>
                <a:cs typeface="Arial"/>
                <a:sym typeface="Arial"/>
              </a:rPr>
              <a:t>We tried three different clustering approaches: cluster = 2, cluster = 3, cluster = 4</a:t>
            </a:r>
          </a:p>
        </p:txBody>
      </p:sp>
      <p:pic>
        <p:nvPicPr>
          <p:cNvPr id="13" name="Picture 12">
            <a:extLst>
              <a:ext uri="{FF2B5EF4-FFF2-40B4-BE49-F238E27FC236}">
                <a16:creationId xmlns:a16="http://schemas.microsoft.com/office/drawing/2014/main" id="{9AF3032B-8687-4ACC-A2EF-E9F3622CB7B5}"/>
              </a:ext>
            </a:extLst>
          </p:cNvPr>
          <p:cNvPicPr>
            <a:picLocks noChangeAspect="1"/>
          </p:cNvPicPr>
          <p:nvPr/>
        </p:nvPicPr>
        <p:blipFill>
          <a:blip r:embed="rId6"/>
          <a:stretch>
            <a:fillRect/>
          </a:stretch>
        </p:blipFill>
        <p:spPr>
          <a:xfrm>
            <a:off x="387541" y="1138503"/>
            <a:ext cx="3648041" cy="2934917"/>
          </a:xfrm>
          <a:prstGeom prst="rect">
            <a:avLst/>
          </a:prstGeom>
        </p:spPr>
      </p:pic>
      <p:pic>
        <p:nvPicPr>
          <p:cNvPr id="16" name="Picture 15">
            <a:extLst>
              <a:ext uri="{FF2B5EF4-FFF2-40B4-BE49-F238E27FC236}">
                <a16:creationId xmlns:a16="http://schemas.microsoft.com/office/drawing/2014/main" id="{EDC43D98-D291-4336-A178-CFFC2DF8E6DC}"/>
              </a:ext>
            </a:extLst>
          </p:cNvPr>
          <p:cNvPicPr>
            <a:picLocks noChangeAspect="1"/>
          </p:cNvPicPr>
          <p:nvPr/>
        </p:nvPicPr>
        <p:blipFill>
          <a:blip r:embed="rId7"/>
          <a:stretch>
            <a:fillRect/>
          </a:stretch>
        </p:blipFill>
        <p:spPr>
          <a:xfrm>
            <a:off x="4182534" y="1104635"/>
            <a:ext cx="3707377" cy="2934916"/>
          </a:xfrm>
          <a:prstGeom prst="rect">
            <a:avLst/>
          </a:prstGeom>
        </p:spPr>
      </p:pic>
      <p:sp>
        <p:nvSpPr>
          <p:cNvPr id="21" name="TextBox 20">
            <a:extLst>
              <a:ext uri="{FF2B5EF4-FFF2-40B4-BE49-F238E27FC236}">
                <a16:creationId xmlns:a16="http://schemas.microsoft.com/office/drawing/2014/main" id="{29107B6F-2A94-455B-AB26-2A71A8BCEE49}"/>
              </a:ext>
            </a:extLst>
          </p:cNvPr>
          <p:cNvSpPr txBox="1"/>
          <p:nvPr/>
        </p:nvSpPr>
        <p:spPr>
          <a:xfrm>
            <a:off x="650759" y="1280154"/>
            <a:ext cx="10126133" cy="379656"/>
          </a:xfrm>
          <a:prstGeom prst="rect">
            <a:avLst/>
          </a:prstGeom>
          <a:noFill/>
        </p:spPr>
        <p:txBody>
          <a:bodyPr wrap="square" rtlCol="0">
            <a:spAutoFit/>
          </a:bodyPr>
          <a:lstStyle/>
          <a:p>
            <a:pPr defTabSz="1219170">
              <a:buClr>
                <a:srgbClr val="000000"/>
              </a:buClr>
            </a:pPr>
            <a:r>
              <a:rPr lang="en-US" sz="1867" kern="0">
                <a:solidFill>
                  <a:srgbClr val="000000"/>
                </a:solidFill>
                <a:latin typeface="Arial"/>
                <a:cs typeface="Arial"/>
                <a:sym typeface="Arial"/>
              </a:rPr>
              <a:t>cluster = 2                                         cluster = 4                                         cluster = 3                       </a:t>
            </a:r>
          </a:p>
        </p:txBody>
      </p:sp>
      <p:sp>
        <p:nvSpPr>
          <p:cNvPr id="25" name="TextBox 24">
            <a:extLst>
              <a:ext uri="{FF2B5EF4-FFF2-40B4-BE49-F238E27FC236}">
                <a16:creationId xmlns:a16="http://schemas.microsoft.com/office/drawing/2014/main" id="{5D74801C-FDFC-480E-94F0-D5D7C35117A4}"/>
              </a:ext>
            </a:extLst>
          </p:cNvPr>
          <p:cNvSpPr txBox="1"/>
          <p:nvPr/>
        </p:nvSpPr>
        <p:spPr>
          <a:xfrm>
            <a:off x="328274" y="4039551"/>
            <a:ext cx="11863727" cy="2965555"/>
          </a:xfrm>
          <a:prstGeom prst="rect">
            <a:avLst/>
          </a:prstGeom>
          <a:noFill/>
        </p:spPr>
        <p:txBody>
          <a:bodyPr wrap="square" rtlCol="0">
            <a:spAutoFit/>
          </a:bodyPr>
          <a:lstStyle/>
          <a:p>
            <a:pPr algn="just" defTabSz="1219170">
              <a:buClr>
                <a:srgbClr val="000000"/>
              </a:buClr>
            </a:pPr>
            <a:r>
              <a:rPr lang="en-US" altLang="zh-CN" sz="1867" b="1" kern="0">
                <a:solidFill>
                  <a:srgbClr val="000000"/>
                </a:solidFill>
                <a:latin typeface="Arial"/>
                <a:cs typeface="Arial"/>
                <a:sym typeface="Arial"/>
              </a:rPr>
              <a:t>When cluster = 2</a:t>
            </a:r>
            <a:r>
              <a:rPr lang="en-US" altLang="zh-CN" sz="1867" kern="0">
                <a:solidFill>
                  <a:srgbClr val="000000"/>
                </a:solidFill>
                <a:latin typeface="Arial"/>
                <a:cs typeface="Arial"/>
                <a:sym typeface="Arial"/>
              </a:rPr>
              <a:t>, we can observe the cluster on the right has two detached centers with points gathering around. This approach violates the “</a:t>
            </a:r>
            <a:r>
              <a:rPr lang="en-US" sz="1867" i="1" kern="0">
                <a:solidFill>
                  <a:srgbClr val="000000"/>
                </a:solidFill>
                <a:latin typeface="Arial"/>
                <a:cs typeface="Arial"/>
                <a:sym typeface="Arial"/>
              </a:rPr>
              <a:t>homogeneity within, heterogeneity in between” </a:t>
            </a:r>
            <a:r>
              <a:rPr lang="en-US" sz="1867" kern="0">
                <a:solidFill>
                  <a:srgbClr val="000000"/>
                </a:solidFill>
                <a:latin typeface="Arial"/>
                <a:cs typeface="Arial"/>
                <a:sym typeface="Arial"/>
              </a:rPr>
              <a:t>principle with one cluster having huge heterogeneity within itself. </a:t>
            </a:r>
          </a:p>
          <a:p>
            <a:pPr algn="just" defTabSz="1219170">
              <a:buClr>
                <a:srgbClr val="000000"/>
              </a:buClr>
            </a:pPr>
            <a:endParaRPr lang="en-US" sz="1867" kern="0">
              <a:solidFill>
                <a:srgbClr val="000000"/>
              </a:solidFill>
              <a:latin typeface="Arial"/>
              <a:cs typeface="Arial"/>
              <a:sym typeface="Arial"/>
            </a:endParaRPr>
          </a:p>
          <a:p>
            <a:pPr algn="just" defTabSz="1219170">
              <a:buClr>
                <a:srgbClr val="000000"/>
              </a:buClr>
            </a:pPr>
            <a:r>
              <a:rPr lang="en-US" altLang="zh-CN" sz="1867" b="1" kern="0">
                <a:solidFill>
                  <a:srgbClr val="000000"/>
                </a:solidFill>
                <a:latin typeface="Arial"/>
                <a:cs typeface="Arial"/>
                <a:sym typeface="Arial"/>
              </a:rPr>
              <a:t>When cluster = 4</a:t>
            </a:r>
            <a:r>
              <a:rPr lang="en-US" altLang="zh-CN" sz="1867" kern="0">
                <a:solidFill>
                  <a:srgbClr val="000000"/>
                </a:solidFill>
                <a:latin typeface="Arial"/>
                <a:cs typeface="Arial"/>
                <a:sym typeface="Arial"/>
              </a:rPr>
              <a:t>, we can observe the two clusters on the bottom left overlap a lot. This approach violates the “</a:t>
            </a:r>
            <a:r>
              <a:rPr lang="en-US" sz="1867" i="1" kern="0">
                <a:solidFill>
                  <a:srgbClr val="000000"/>
                </a:solidFill>
                <a:latin typeface="Arial"/>
                <a:cs typeface="Arial"/>
                <a:sym typeface="Arial"/>
              </a:rPr>
              <a:t>homogeneity within, heterogeneity in between” </a:t>
            </a:r>
            <a:r>
              <a:rPr lang="en-US" sz="1867" kern="0">
                <a:solidFill>
                  <a:srgbClr val="000000"/>
                </a:solidFill>
                <a:latin typeface="Arial"/>
                <a:cs typeface="Arial"/>
                <a:sym typeface="Arial"/>
              </a:rPr>
              <a:t>principle with two clusters sharing huge homogeneity and little heterogeneity from each other. </a:t>
            </a:r>
          </a:p>
          <a:p>
            <a:pPr algn="just" defTabSz="1219170">
              <a:buClr>
                <a:srgbClr val="000000"/>
              </a:buClr>
            </a:pPr>
            <a:endParaRPr lang="en-US" sz="1867" kern="0">
              <a:solidFill>
                <a:srgbClr val="000000"/>
              </a:solidFill>
              <a:latin typeface="Arial"/>
              <a:cs typeface="Arial"/>
              <a:sym typeface="Arial"/>
            </a:endParaRPr>
          </a:p>
          <a:p>
            <a:pPr algn="just" defTabSz="1219170">
              <a:buClr>
                <a:srgbClr val="000000"/>
              </a:buClr>
            </a:pPr>
            <a:r>
              <a:rPr lang="en-US" sz="1867" b="1" kern="0">
                <a:solidFill>
                  <a:srgbClr val="000000"/>
                </a:solidFill>
                <a:latin typeface="Arial"/>
                <a:cs typeface="Arial"/>
                <a:sym typeface="Arial"/>
              </a:rPr>
              <a:t>When cluster = 3</a:t>
            </a:r>
            <a:r>
              <a:rPr lang="en-US" sz="1867" kern="0">
                <a:solidFill>
                  <a:srgbClr val="000000"/>
                </a:solidFill>
                <a:latin typeface="Arial"/>
                <a:cs typeface="Arial"/>
                <a:sym typeface="Arial"/>
              </a:rPr>
              <a:t>, the segments are best represented by three clusters. </a:t>
            </a:r>
            <a:r>
              <a:rPr lang="en-US" sz="1867" i="1" kern="0">
                <a:solidFill>
                  <a:srgbClr val="000000"/>
                </a:solidFill>
                <a:latin typeface="Arial"/>
                <a:cs typeface="Arial"/>
                <a:sym typeface="Arial"/>
              </a:rPr>
              <a:t>(*Been technically tested with PCA) </a:t>
            </a:r>
          </a:p>
          <a:p>
            <a:pPr defTabSz="1219170">
              <a:buClr>
                <a:srgbClr val="000000"/>
              </a:buClr>
            </a:pPr>
            <a:endParaRPr lang="en-US" sz="1867" kern="0">
              <a:solidFill>
                <a:srgbClr val="000000"/>
              </a:solidFill>
              <a:latin typeface="Arial"/>
              <a:cs typeface="Arial"/>
              <a:sym typeface="Arial"/>
            </a:endParaRPr>
          </a:p>
        </p:txBody>
      </p:sp>
      <p:pic>
        <p:nvPicPr>
          <p:cNvPr id="38" name="Graphic 37" descr="Sad face with no fill">
            <a:extLst>
              <a:ext uri="{FF2B5EF4-FFF2-40B4-BE49-F238E27FC236}">
                <a16:creationId xmlns:a16="http://schemas.microsoft.com/office/drawing/2014/main" id="{7B2F8103-9250-4AAF-BA44-0DAFE71AB8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18073" y="1245441"/>
            <a:ext cx="527324" cy="527324"/>
          </a:xfrm>
          <a:prstGeom prst="rect">
            <a:avLst/>
          </a:prstGeom>
        </p:spPr>
      </p:pic>
      <p:pic>
        <p:nvPicPr>
          <p:cNvPr id="39" name="Graphic 38" descr="Sad face with no fill">
            <a:extLst>
              <a:ext uri="{FF2B5EF4-FFF2-40B4-BE49-F238E27FC236}">
                <a16:creationId xmlns:a16="http://schemas.microsoft.com/office/drawing/2014/main" id="{FF65666A-40A9-488E-8B6E-7C22EB4401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72402" y="1245441"/>
            <a:ext cx="527324" cy="527324"/>
          </a:xfrm>
          <a:prstGeom prst="rect">
            <a:avLst/>
          </a:prstGeom>
        </p:spPr>
      </p:pic>
      <p:pic>
        <p:nvPicPr>
          <p:cNvPr id="40" name="Graphic 39" descr="Smiling face with no fill">
            <a:extLst>
              <a:ext uri="{FF2B5EF4-FFF2-40B4-BE49-F238E27FC236}">
                <a16:creationId xmlns:a16="http://schemas.microsoft.com/office/drawing/2014/main" id="{3F70E55E-4599-42F4-BDD6-739D6B31F84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47504" y="1280154"/>
            <a:ext cx="561793" cy="561793"/>
          </a:xfrm>
          <a:prstGeom prst="rect">
            <a:avLst/>
          </a:prstGeom>
        </p:spPr>
      </p:pic>
    </p:spTree>
    <p:extLst>
      <p:ext uri="{BB962C8B-B14F-4D97-AF65-F5344CB8AC3E}">
        <p14:creationId xmlns:p14="http://schemas.microsoft.com/office/powerpoint/2010/main" val="245920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27322" y="115769"/>
            <a:ext cx="13812176" cy="557695"/>
          </a:xfrm>
          <a:prstGeom prst="rect">
            <a:avLst/>
          </a:prstGeom>
          <a:noFill/>
          <a:ln>
            <a:noFill/>
          </a:ln>
        </p:spPr>
        <p:txBody>
          <a:bodyPr spcFirstLastPara="1" wrap="square" lIns="91433" tIns="45700" rIns="91433" bIns="45700" anchor="ctr" anchorCtr="0">
            <a:noAutofit/>
          </a:bodyPr>
          <a:lstStyle/>
          <a:p>
            <a:pPr lvl="0">
              <a:buSzPts val="3300"/>
            </a:pPr>
            <a:r>
              <a:rPr lang="en-US" sz="3200" dirty="0"/>
              <a:t>Rational Behind Selecting the Chosen Segmentation</a:t>
            </a:r>
            <a:endParaRPr sz="3200" dirty="0"/>
          </a:p>
        </p:txBody>
      </p:sp>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1406CF66-749C-435C-901D-625C3A85D918}"/>
                  </a:ext>
                </a:extLst>
              </p:cNvPr>
              <p:cNvGraphicFramePr/>
              <p:nvPr>
                <p:extLst/>
              </p:nvPr>
            </p:nvGraphicFramePr>
            <p:xfrm>
              <a:off x="523063" y="3037753"/>
              <a:ext cx="5317763" cy="49284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4" name="Chart 13">
                <a:extLst>
                  <a:ext uri="{FF2B5EF4-FFF2-40B4-BE49-F238E27FC236}">
                    <a16:creationId xmlns:a16="http://schemas.microsoft.com/office/drawing/2014/main" id="{1406CF66-749C-435C-901D-625C3A85D918}"/>
                  </a:ext>
                </a:extLst>
              </p:cNvPr>
              <p:cNvPicPr>
                <a:picLocks noGrp="1" noRot="1" noChangeAspect="1" noMove="1" noResize="1" noEditPoints="1" noAdjustHandles="1" noChangeArrowheads="1" noChangeShapeType="1"/>
              </p:cNvPicPr>
              <p:nvPr/>
            </p:nvPicPr>
            <p:blipFill>
              <a:blip r:embed="rId4"/>
              <a:stretch>
                <a:fillRect/>
              </a:stretch>
            </p:blipFill>
            <p:spPr>
              <a:xfrm>
                <a:off x="523063" y="3037753"/>
                <a:ext cx="5317763" cy="492847"/>
              </a:xfrm>
              <a:prstGeom prst="rect">
                <a:avLst/>
              </a:prstGeom>
            </p:spPr>
          </p:pic>
        </mc:Fallback>
      </mc:AlternateContent>
      <p:sp>
        <p:nvSpPr>
          <p:cNvPr id="2" name="TextBox 1">
            <a:extLst>
              <a:ext uri="{FF2B5EF4-FFF2-40B4-BE49-F238E27FC236}">
                <a16:creationId xmlns:a16="http://schemas.microsoft.com/office/drawing/2014/main" id="{00C98D3B-C9E7-4969-A038-4CBFAD072939}"/>
              </a:ext>
            </a:extLst>
          </p:cNvPr>
          <p:cNvSpPr txBox="1"/>
          <p:nvPr/>
        </p:nvSpPr>
        <p:spPr>
          <a:xfrm>
            <a:off x="327322" y="728134"/>
            <a:ext cx="9832679" cy="379656"/>
          </a:xfrm>
          <a:prstGeom prst="rect">
            <a:avLst/>
          </a:prstGeom>
          <a:noFill/>
        </p:spPr>
        <p:txBody>
          <a:bodyPr wrap="square" rtlCol="0">
            <a:spAutoFit/>
          </a:bodyPr>
          <a:lstStyle/>
          <a:p>
            <a:pPr defTabSz="1219170">
              <a:buClr>
                <a:srgbClr val="000000"/>
              </a:buClr>
            </a:pPr>
            <a:r>
              <a:rPr lang="en-US" sz="1867" b="1" kern="0">
                <a:solidFill>
                  <a:srgbClr val="000000"/>
                </a:solidFill>
                <a:latin typeface="Arial"/>
                <a:cs typeface="Arial"/>
                <a:sym typeface="Arial"/>
              </a:rPr>
              <a:t>We tried three different clustering approaches: cluster = 2, cluster = 3, cluster = 4</a:t>
            </a:r>
          </a:p>
        </p:txBody>
      </p:sp>
      <p:graphicFrame>
        <p:nvGraphicFramePr>
          <p:cNvPr id="10" name="Chart 9">
            <a:extLst>
              <a:ext uri="{FF2B5EF4-FFF2-40B4-BE49-F238E27FC236}">
                <a16:creationId xmlns:a16="http://schemas.microsoft.com/office/drawing/2014/main" id="{CF11D17B-E42F-49DB-B40B-FE426B14B7D0}"/>
              </a:ext>
            </a:extLst>
          </p:cNvPr>
          <p:cNvGraphicFramePr/>
          <p:nvPr>
            <p:extLst>
              <p:ext uri="{D42A27DB-BD31-4B8C-83A1-F6EECF244321}">
                <p14:modId xmlns:p14="http://schemas.microsoft.com/office/powerpoint/2010/main" val="1025468468"/>
              </p:ext>
            </p:extLst>
          </p:nvPr>
        </p:nvGraphicFramePr>
        <p:xfrm>
          <a:off x="159285" y="1075680"/>
          <a:ext cx="5809128" cy="18515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a:extLst>
              <a:ext uri="{FF2B5EF4-FFF2-40B4-BE49-F238E27FC236}">
                <a16:creationId xmlns:a16="http://schemas.microsoft.com/office/drawing/2014/main" id="{CD426510-042E-464A-93FD-CDEFCCEC6B7E}"/>
              </a:ext>
            </a:extLst>
          </p:cNvPr>
          <p:cNvGraphicFramePr/>
          <p:nvPr>
            <p:extLst>
              <p:ext uri="{D42A27DB-BD31-4B8C-83A1-F6EECF244321}">
                <p14:modId xmlns:p14="http://schemas.microsoft.com/office/powerpoint/2010/main" val="1398130346"/>
              </p:ext>
            </p:extLst>
          </p:nvPr>
        </p:nvGraphicFramePr>
        <p:xfrm>
          <a:off x="65185" y="2851537"/>
          <a:ext cx="6233519" cy="2084739"/>
        </p:xfrm>
        <a:graphic>
          <a:graphicData uri="http://schemas.openxmlformats.org/drawingml/2006/chart">
            <c:chart xmlns:c="http://schemas.openxmlformats.org/drawingml/2006/chart" xmlns:r="http://schemas.openxmlformats.org/officeDocument/2006/relationships" r:id="rId6"/>
          </a:graphicData>
        </a:graphic>
      </p:graphicFrame>
      <p:grpSp>
        <p:nvGrpSpPr>
          <p:cNvPr id="19" name="Group 18">
            <a:extLst>
              <a:ext uri="{FF2B5EF4-FFF2-40B4-BE49-F238E27FC236}">
                <a16:creationId xmlns:a16="http://schemas.microsoft.com/office/drawing/2014/main" id="{552CE58D-BB78-4F7A-8D23-8947C85825C6}"/>
              </a:ext>
            </a:extLst>
          </p:cNvPr>
          <p:cNvGrpSpPr/>
          <p:nvPr/>
        </p:nvGrpSpPr>
        <p:grpSpPr>
          <a:xfrm>
            <a:off x="31318" y="4640288"/>
            <a:ext cx="11747303" cy="2979157"/>
            <a:chOff x="588912" y="609216"/>
            <a:chExt cx="8975308" cy="2579135"/>
          </a:xfrm>
        </p:grpSpPr>
        <p:graphicFrame>
          <p:nvGraphicFramePr>
            <p:cNvPr id="20" name="Chart 19">
              <a:extLst>
                <a:ext uri="{FF2B5EF4-FFF2-40B4-BE49-F238E27FC236}">
                  <a16:creationId xmlns:a16="http://schemas.microsoft.com/office/drawing/2014/main" id="{DFE0C858-4BA8-4F94-A7E6-61F8755A4067}"/>
                </a:ext>
              </a:extLst>
            </p:cNvPr>
            <p:cNvGraphicFramePr/>
            <p:nvPr>
              <p:extLst>
                <p:ext uri="{D42A27DB-BD31-4B8C-83A1-F6EECF244321}">
                  <p14:modId xmlns:p14="http://schemas.microsoft.com/office/powerpoint/2010/main" val="630012807"/>
                </p:ext>
              </p:extLst>
            </p:nvPr>
          </p:nvGraphicFramePr>
          <p:xfrm>
            <a:off x="588912" y="609216"/>
            <a:ext cx="8975308" cy="2579135"/>
          </p:xfrm>
          <a:graphic>
            <a:graphicData uri="http://schemas.openxmlformats.org/drawingml/2006/chart">
              <c:chart xmlns:c="http://schemas.openxmlformats.org/drawingml/2006/chart" xmlns:r="http://schemas.openxmlformats.org/officeDocument/2006/relationships" r:id="rId7"/>
            </a:graphicData>
          </a:graphic>
        </p:graphicFrame>
        <p:sp>
          <p:nvSpPr>
            <p:cNvPr id="22" name="Rectangle 21">
              <a:extLst>
                <a:ext uri="{FF2B5EF4-FFF2-40B4-BE49-F238E27FC236}">
                  <a16:creationId xmlns:a16="http://schemas.microsoft.com/office/drawing/2014/main" id="{90B68152-11EA-4197-A60D-37C32DC7FBFF}"/>
                </a:ext>
              </a:extLst>
            </p:cNvPr>
            <p:cNvSpPr/>
            <p:nvPr/>
          </p:nvSpPr>
          <p:spPr>
            <a:xfrm>
              <a:off x="5234718" y="1630713"/>
              <a:ext cx="432369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grpSp>
      <p:cxnSp>
        <p:nvCxnSpPr>
          <p:cNvPr id="9" name="Straight Connector 8">
            <a:extLst>
              <a:ext uri="{FF2B5EF4-FFF2-40B4-BE49-F238E27FC236}">
                <a16:creationId xmlns:a16="http://schemas.microsoft.com/office/drawing/2014/main" id="{8D9883C2-86F6-428F-95E3-A20C274F3A05}"/>
              </a:ext>
            </a:extLst>
          </p:cNvPr>
          <p:cNvCxnSpPr/>
          <p:nvPr/>
        </p:nvCxnSpPr>
        <p:spPr>
          <a:xfrm>
            <a:off x="6096000" y="1138503"/>
            <a:ext cx="0" cy="55252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4E7115FB-8196-4461-A91B-C6AA7ED4533B}"/>
              </a:ext>
            </a:extLst>
          </p:cNvPr>
          <p:cNvCxnSpPr/>
          <p:nvPr/>
        </p:nvCxnSpPr>
        <p:spPr>
          <a:xfrm>
            <a:off x="159285" y="2927253"/>
            <a:ext cx="593671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306B7977-66AE-4C0D-974C-CFDB0FB701B4}"/>
              </a:ext>
            </a:extLst>
          </p:cNvPr>
          <p:cNvCxnSpPr/>
          <p:nvPr/>
        </p:nvCxnSpPr>
        <p:spPr>
          <a:xfrm>
            <a:off x="142940" y="4936276"/>
            <a:ext cx="593671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Graphic 17" descr="Sad face with no fill">
            <a:extLst>
              <a:ext uri="{FF2B5EF4-FFF2-40B4-BE49-F238E27FC236}">
                <a16:creationId xmlns:a16="http://schemas.microsoft.com/office/drawing/2014/main" id="{071F6A90-DEC8-4660-954E-1AFBE7C812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33149" y="3020513"/>
            <a:ext cx="527324" cy="527324"/>
          </a:xfrm>
          <a:prstGeom prst="rect">
            <a:avLst/>
          </a:prstGeom>
        </p:spPr>
      </p:pic>
      <p:pic>
        <p:nvPicPr>
          <p:cNvPr id="26" name="Graphic 25" descr="Smiling face with no fill">
            <a:extLst>
              <a:ext uri="{FF2B5EF4-FFF2-40B4-BE49-F238E27FC236}">
                <a16:creationId xmlns:a16="http://schemas.microsoft.com/office/drawing/2014/main" id="{3915E4EF-BA79-422C-A206-583C0793127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15916" y="5046774"/>
            <a:ext cx="561793" cy="561793"/>
          </a:xfrm>
          <a:prstGeom prst="rect">
            <a:avLst/>
          </a:prstGeom>
        </p:spPr>
      </p:pic>
      <p:pic>
        <p:nvPicPr>
          <p:cNvPr id="29" name="Graphic 28" descr="Sad face with no fill">
            <a:extLst>
              <a:ext uri="{FF2B5EF4-FFF2-40B4-BE49-F238E27FC236}">
                <a16:creationId xmlns:a16="http://schemas.microsoft.com/office/drawing/2014/main" id="{DC30135C-1EB0-40CE-9693-23FB149382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50385" y="1186325"/>
            <a:ext cx="527324" cy="527324"/>
          </a:xfrm>
          <a:prstGeom prst="rect">
            <a:avLst/>
          </a:prstGeom>
        </p:spPr>
      </p:pic>
      <p:sp>
        <p:nvSpPr>
          <p:cNvPr id="11" name="TextBox 10">
            <a:extLst>
              <a:ext uri="{FF2B5EF4-FFF2-40B4-BE49-F238E27FC236}">
                <a16:creationId xmlns:a16="http://schemas.microsoft.com/office/drawing/2014/main" id="{14FF226B-47A0-43BE-82A8-922FD893102C}"/>
              </a:ext>
            </a:extLst>
          </p:cNvPr>
          <p:cNvSpPr txBox="1"/>
          <p:nvPr/>
        </p:nvSpPr>
        <p:spPr>
          <a:xfrm>
            <a:off x="6332569" y="1186325"/>
            <a:ext cx="5572556" cy="6638997"/>
          </a:xfrm>
          <a:prstGeom prst="rect">
            <a:avLst/>
          </a:prstGeom>
          <a:noFill/>
        </p:spPr>
        <p:txBody>
          <a:bodyPr wrap="square" rtlCol="0">
            <a:spAutoFit/>
          </a:bodyPr>
          <a:lstStyle/>
          <a:p>
            <a:pPr algn="just" defTabSz="1219170">
              <a:lnSpc>
                <a:spcPts val="2667"/>
              </a:lnSpc>
              <a:buClr>
                <a:srgbClr val="000000"/>
              </a:buClr>
            </a:pPr>
            <a:r>
              <a:rPr lang="en-US" sz="1867" kern="0">
                <a:solidFill>
                  <a:srgbClr val="000000"/>
                </a:solidFill>
                <a:latin typeface="Arial"/>
                <a:cs typeface="Arial"/>
                <a:sym typeface="Arial"/>
              </a:rPr>
              <a:t>Specifically, when we compare the mean coefficients of the alternatives to our chosen clustering approach. We can observe that:</a:t>
            </a:r>
          </a:p>
          <a:p>
            <a:pPr algn="just" defTabSz="1219170">
              <a:lnSpc>
                <a:spcPts val="2667"/>
              </a:lnSpc>
              <a:buClr>
                <a:srgbClr val="000000"/>
              </a:buClr>
            </a:pPr>
            <a:endParaRPr lang="en-US" sz="1867" kern="0">
              <a:solidFill>
                <a:srgbClr val="000000"/>
              </a:solidFill>
              <a:latin typeface="Arial"/>
              <a:cs typeface="Arial"/>
              <a:sym typeface="Arial"/>
            </a:endParaRPr>
          </a:p>
          <a:p>
            <a:pPr algn="just" defTabSz="1219170">
              <a:lnSpc>
                <a:spcPts val="2667"/>
              </a:lnSpc>
              <a:buClr>
                <a:srgbClr val="000000"/>
              </a:buClr>
            </a:pPr>
            <a:r>
              <a:rPr lang="en-US" altLang="zh-CN" sz="1867" kern="0">
                <a:solidFill>
                  <a:srgbClr val="000000"/>
                </a:solidFill>
                <a:latin typeface="Arial"/>
                <a:cs typeface="Arial"/>
                <a:sym typeface="Arial"/>
              </a:rPr>
              <a:t>When cluster = 3, we can find that segment 2 and segment 3 have totally different preferences for motion and style. But it is not told when cluster = 2. </a:t>
            </a:r>
            <a:r>
              <a:rPr lang="en-US" altLang="zh-CN" sz="1867" b="1" kern="0">
                <a:solidFill>
                  <a:srgbClr val="000000"/>
                </a:solidFill>
                <a:latin typeface="Arial"/>
                <a:cs typeface="Arial"/>
                <a:sym typeface="Arial"/>
              </a:rPr>
              <a:t>This clustering approach fails to capture the different conceptions of existing two segments on two important attributes.</a:t>
            </a:r>
          </a:p>
          <a:p>
            <a:pPr algn="just" defTabSz="1219170">
              <a:lnSpc>
                <a:spcPts val="2667"/>
              </a:lnSpc>
              <a:buClr>
                <a:srgbClr val="000000"/>
              </a:buClr>
            </a:pPr>
            <a:endParaRPr lang="en-US" sz="1867" kern="0">
              <a:solidFill>
                <a:srgbClr val="000000"/>
              </a:solidFill>
              <a:latin typeface="Arial"/>
              <a:cs typeface="Arial"/>
              <a:sym typeface="Arial"/>
            </a:endParaRPr>
          </a:p>
          <a:p>
            <a:pPr algn="just" defTabSz="1219170">
              <a:lnSpc>
                <a:spcPts val="2667"/>
              </a:lnSpc>
              <a:buClr>
                <a:srgbClr val="000000"/>
              </a:buClr>
            </a:pPr>
            <a:r>
              <a:rPr lang="en-US" sz="1867" kern="0">
                <a:solidFill>
                  <a:srgbClr val="000000"/>
                </a:solidFill>
                <a:latin typeface="Arial"/>
                <a:cs typeface="Arial"/>
                <a:sym typeface="Arial"/>
              </a:rPr>
              <a:t>When cluster=4, the first two segments are pretty similar in their preferences for horse toy on each attributes. </a:t>
            </a:r>
            <a:r>
              <a:rPr lang="en-US" sz="1867" b="1" kern="0">
                <a:solidFill>
                  <a:srgbClr val="000000"/>
                </a:solidFill>
                <a:latin typeface="Arial"/>
                <a:cs typeface="Arial"/>
                <a:sym typeface="Arial"/>
              </a:rPr>
              <a:t>Customizing multiple product lines for segments which are not so distinctive is both costly and meaningless.</a:t>
            </a:r>
          </a:p>
          <a:p>
            <a:pPr algn="just" defTabSz="1219170">
              <a:lnSpc>
                <a:spcPts val="2667"/>
              </a:lnSpc>
              <a:buClr>
                <a:srgbClr val="000000"/>
              </a:buClr>
            </a:pPr>
            <a:r>
              <a:rPr lang="en-US" sz="1867" kern="0">
                <a:solidFill>
                  <a:srgbClr val="000000"/>
                </a:solidFill>
                <a:latin typeface="Arial"/>
                <a:cs typeface="Arial"/>
                <a:sym typeface="Arial"/>
              </a:rPr>
              <a:t> </a:t>
            </a:r>
          </a:p>
          <a:p>
            <a:pPr defTabSz="1219170">
              <a:lnSpc>
                <a:spcPts val="2667"/>
              </a:lnSpc>
              <a:buClr>
                <a:srgbClr val="000000"/>
              </a:buClr>
            </a:pPr>
            <a:endParaRPr lang="en-US" altLang="zh-CN" sz="1867" b="1" kern="0">
              <a:solidFill>
                <a:srgbClr val="000000"/>
              </a:solidFill>
              <a:latin typeface="Arial"/>
              <a:cs typeface="Arial"/>
              <a:sym typeface="Arial"/>
            </a:endParaRPr>
          </a:p>
          <a:p>
            <a:pPr defTabSz="1219170">
              <a:lnSpc>
                <a:spcPts val="2667"/>
              </a:lnSpc>
              <a:buClr>
                <a:srgbClr val="000000"/>
              </a:buClr>
            </a:pPr>
            <a:endParaRPr lang="en-US" sz="1867" kern="0">
              <a:solidFill>
                <a:srgbClr val="000000"/>
              </a:solidFill>
              <a:latin typeface="Arial"/>
              <a:cs typeface="Arial"/>
              <a:sym typeface="Arial"/>
            </a:endParaRPr>
          </a:p>
        </p:txBody>
      </p:sp>
      <p:sp>
        <p:nvSpPr>
          <p:cNvPr id="3" name="文本框 2">
            <a:extLst>
              <a:ext uri="{FF2B5EF4-FFF2-40B4-BE49-F238E27FC236}">
                <a16:creationId xmlns:a16="http://schemas.microsoft.com/office/drawing/2014/main" id="{52870C3C-30E3-4382-B1F9-1A0A3F4E265C}"/>
              </a:ext>
            </a:extLst>
          </p:cNvPr>
          <p:cNvSpPr txBox="1"/>
          <p:nvPr/>
        </p:nvSpPr>
        <p:spPr>
          <a:xfrm>
            <a:off x="4724400" y="32004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spTree>
    <p:extLst>
      <p:ext uri="{BB962C8B-B14F-4D97-AF65-F5344CB8AC3E}">
        <p14:creationId xmlns:p14="http://schemas.microsoft.com/office/powerpoint/2010/main" val="226799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01757" y="137565"/>
            <a:ext cx="12552056" cy="557695"/>
          </a:xfrm>
          <a:prstGeom prst="rect">
            <a:avLst/>
          </a:prstGeom>
          <a:noFill/>
          <a:ln>
            <a:noFill/>
          </a:ln>
        </p:spPr>
        <p:txBody>
          <a:bodyPr spcFirstLastPara="1" wrap="square" lIns="91433" tIns="45700" rIns="91433" bIns="45700" anchor="ctr" anchorCtr="0">
            <a:noAutofit/>
          </a:bodyPr>
          <a:lstStyle/>
          <a:p>
            <a:pPr>
              <a:buSzPts val="3300"/>
            </a:pPr>
            <a:r>
              <a:rPr lang="en-US" sz="3200" dirty="0"/>
              <a:t>(Alternative): Prior Segmentation by Age</a:t>
            </a:r>
            <a:r>
              <a:rPr lang="en-US" altLang="zh-CN" sz="3200" dirty="0"/>
              <a:t> </a:t>
            </a:r>
            <a:endParaRPr lang="zh-CN" altLang="en-US" dirty="0"/>
          </a:p>
        </p:txBody>
      </p:sp>
      <p:sp>
        <p:nvSpPr>
          <p:cNvPr id="39" name="Rectangle 38">
            <a:extLst>
              <a:ext uri="{FF2B5EF4-FFF2-40B4-BE49-F238E27FC236}">
                <a16:creationId xmlns:a16="http://schemas.microsoft.com/office/drawing/2014/main" id="{B1B1B585-5016-4F96-990C-AF3C0F30C6C9}"/>
              </a:ext>
            </a:extLst>
          </p:cNvPr>
          <p:cNvSpPr/>
          <p:nvPr/>
        </p:nvSpPr>
        <p:spPr>
          <a:xfrm>
            <a:off x="465821" y="4184865"/>
            <a:ext cx="11420194" cy="2168373"/>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3" name="TextBox 42">
            <a:extLst>
              <a:ext uri="{FF2B5EF4-FFF2-40B4-BE49-F238E27FC236}">
                <a16:creationId xmlns:a16="http://schemas.microsoft.com/office/drawing/2014/main" id="{4D44B2D9-7F7A-483F-A6AB-FDB2B573ABC7}"/>
              </a:ext>
            </a:extLst>
          </p:cNvPr>
          <p:cNvSpPr txBox="1"/>
          <p:nvPr/>
        </p:nvSpPr>
        <p:spPr>
          <a:xfrm>
            <a:off x="605355" y="4595833"/>
            <a:ext cx="11152084" cy="3875548"/>
          </a:xfrm>
          <a:prstGeom prst="rect">
            <a:avLst/>
          </a:prstGeom>
          <a:noFill/>
        </p:spPr>
        <p:txBody>
          <a:bodyPr wrap="square" rtlCol="0" anchor="t">
            <a:spAutoFit/>
          </a:bodyPr>
          <a:lstStyle/>
          <a:p>
            <a:pPr algn="just" defTabSz="1219170">
              <a:buClr>
                <a:srgbClr val="000000"/>
              </a:buClr>
            </a:pPr>
            <a:r>
              <a:rPr lang="en-US" sz="2000" kern="0">
                <a:solidFill>
                  <a:schemeClr val="bg1"/>
                </a:solidFill>
                <a:latin typeface="Calibri"/>
                <a:cs typeface="Calibri"/>
              </a:rPr>
              <a:t>The highlighted data tells only the tall size factor and the rocking/bouncing factor are statistically significant. Among these 2 factors, tall size factor can vary from 3.9 to 6.2, while the coefficient of rocking/bouncing can vary from -1.4 to -3.9. Comparing the result of gender segmentation, age segmentation is not as effective as gender.</a:t>
            </a:r>
            <a:endParaRPr lang="zh-CN" altLang="en-US">
              <a:solidFill>
                <a:schemeClr val="bg1"/>
              </a:solidFill>
              <a:ea typeface="宋体"/>
              <a:cs typeface="Arial"/>
            </a:endParaRPr>
          </a:p>
          <a:p>
            <a:pPr algn="just" defTabSz="1219170">
              <a:buClr>
                <a:srgbClr val="000000"/>
              </a:buClr>
            </a:pPr>
            <a:br>
              <a:rPr lang="en-US"/>
            </a:br>
            <a:endParaRPr lang="en-US"/>
          </a:p>
          <a:p>
            <a:pPr algn="just" defTabSz="1219170">
              <a:buClr>
                <a:srgbClr val="000000"/>
              </a:buClr>
            </a:pPr>
            <a:endParaRPr lang="en-US" sz="2000" kern="0">
              <a:solidFill>
                <a:schemeClr val="bg1"/>
              </a:solidFill>
              <a:latin typeface="Calibri"/>
              <a:cs typeface="Arial"/>
            </a:endParaRPr>
          </a:p>
          <a:p>
            <a:pPr algn="just" defTabSz="1219170">
              <a:lnSpc>
                <a:spcPts val="2667"/>
              </a:lnSpc>
              <a:buClr>
                <a:srgbClr val="000000"/>
              </a:buClr>
            </a:pPr>
            <a:br>
              <a:rPr lang="en-US"/>
            </a:br>
            <a:endParaRPr lang="en-US"/>
          </a:p>
          <a:p>
            <a:pPr defTabSz="1219170">
              <a:lnSpc>
                <a:spcPts val="3333"/>
              </a:lnSpc>
              <a:buClr>
                <a:srgbClr val="000000"/>
              </a:buClr>
            </a:pPr>
            <a:endParaRPr lang="en-US" sz="1600" kern="0">
              <a:solidFill>
                <a:srgbClr val="000000"/>
              </a:solidFill>
              <a:latin typeface="Arial"/>
              <a:cs typeface="Arial"/>
              <a:sym typeface="Arial"/>
            </a:endParaRPr>
          </a:p>
          <a:p>
            <a:pPr defTabSz="1219170">
              <a:buClr>
                <a:srgbClr val="000000"/>
              </a:buClr>
            </a:pPr>
            <a:r>
              <a:rPr lang="en-US" sz="1850" b="1" kern="0">
                <a:solidFill>
                  <a:srgbClr val="000000"/>
                </a:solidFill>
                <a:latin typeface="Arial"/>
                <a:cs typeface="Arial"/>
                <a:sym typeface="Arial"/>
              </a:rPr>
              <a:t>          </a:t>
            </a:r>
            <a:endParaRPr lang="en-US" sz="1850" b="1" kern="0">
              <a:solidFill>
                <a:srgbClr val="000000"/>
              </a:solidFill>
              <a:latin typeface="Arial"/>
              <a:cs typeface="Arial"/>
            </a:endParaRPr>
          </a:p>
          <a:p>
            <a:pPr defTabSz="1219170">
              <a:buClr>
                <a:srgbClr val="000000"/>
              </a:buClr>
            </a:pPr>
            <a:endParaRPr lang="en-US" sz="1867" b="1" kern="0">
              <a:solidFill>
                <a:srgbClr val="000000"/>
              </a:solidFill>
              <a:latin typeface="Arial"/>
              <a:cs typeface="Arial"/>
              <a:sym typeface="Arial"/>
            </a:endParaRPr>
          </a:p>
        </p:txBody>
      </p:sp>
      <p:pic>
        <p:nvPicPr>
          <p:cNvPr id="2" name="图片 2">
            <a:extLst>
              <a:ext uri="{FF2B5EF4-FFF2-40B4-BE49-F238E27FC236}">
                <a16:creationId xmlns:a16="http://schemas.microsoft.com/office/drawing/2014/main" id="{0307CE24-12B8-496E-82D0-F1A3C2DFA36A}"/>
              </a:ext>
            </a:extLst>
          </p:cNvPr>
          <p:cNvPicPr>
            <a:picLocks noChangeAspect="1"/>
          </p:cNvPicPr>
          <p:nvPr/>
        </p:nvPicPr>
        <p:blipFill>
          <a:blip r:embed="rId3"/>
          <a:stretch>
            <a:fillRect/>
          </a:stretch>
        </p:blipFill>
        <p:spPr>
          <a:xfrm>
            <a:off x="2766659" y="1072974"/>
            <a:ext cx="6828013" cy="2884663"/>
          </a:xfrm>
          <a:prstGeom prst="rect">
            <a:avLst/>
          </a:prstGeom>
        </p:spPr>
      </p:pic>
    </p:spTree>
    <p:extLst>
      <p:ext uri="{BB962C8B-B14F-4D97-AF65-F5344CB8AC3E}">
        <p14:creationId xmlns:p14="http://schemas.microsoft.com/office/powerpoint/2010/main" val="168084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187294" y="142793"/>
            <a:ext cx="11197983" cy="553407"/>
          </a:xfrm>
          <a:prstGeom prst="rect">
            <a:avLst/>
          </a:prstGeom>
          <a:noFill/>
          <a:ln>
            <a:noFill/>
          </a:ln>
        </p:spPr>
        <p:txBody>
          <a:bodyPr spcFirstLastPara="1" wrap="square" lIns="91433" tIns="45700" rIns="91433" bIns="45700" anchor="ctr" anchorCtr="0">
            <a:noAutofit/>
          </a:bodyPr>
          <a:lstStyle/>
          <a:p>
            <a:pPr>
              <a:buSzPts val="3300"/>
            </a:pPr>
            <a:r>
              <a:rPr lang="en-US" sz="3200" b="1" u="sng" dirty="0">
                <a:latin typeface="Calibri" panose="020F0502020204030204" pitchFamily="34" charset="0"/>
                <a:cs typeface="Calibri" panose="020F0502020204030204" pitchFamily="34" charset="0"/>
              </a:rPr>
              <a:t>Analysis Framework:</a:t>
            </a:r>
            <a:endParaRPr sz="3200" b="1" u="sng"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2AD7059-009E-7946-B0EA-C715A36C73AD}"/>
              </a:ext>
            </a:extLst>
          </p:cNvPr>
          <p:cNvSpPr/>
          <p:nvPr/>
        </p:nvSpPr>
        <p:spPr>
          <a:xfrm>
            <a:off x="4139297" y="1381294"/>
            <a:ext cx="3827767" cy="2439129"/>
          </a:xfrm>
          <a:prstGeom prst="rect">
            <a:avLst/>
          </a:prstGeom>
        </p:spPr>
        <p:txBody>
          <a:bodyPr wrap="square">
            <a:spAutoFit/>
          </a:bodyPr>
          <a:lstStyle/>
          <a:p>
            <a:pPr marL="342900" indent="-34290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Aggregate regression to find the average preference</a:t>
            </a:r>
          </a:p>
          <a:p>
            <a:pPr marL="342900" indent="-34290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Past-worth estimate</a:t>
            </a:r>
          </a:p>
          <a:p>
            <a:pPr marL="342900" indent="-34290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Priori segment level </a:t>
            </a:r>
            <a:r>
              <a:rPr lang="en-US" b="1" u="sng" kern="0" dirty="0">
                <a:solidFill>
                  <a:srgbClr val="000000"/>
                </a:solidFill>
                <a:latin typeface="Calibri"/>
                <a:cs typeface="Calibri"/>
                <a:sym typeface="Arial"/>
              </a:rPr>
              <a:t>conjoint analysis by gender and age</a:t>
            </a:r>
          </a:p>
          <a:p>
            <a:pPr marL="342900" indent="-34290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Test variable effect</a:t>
            </a:r>
          </a:p>
          <a:p>
            <a:pPr marL="342900" indent="-34290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Translate into </a:t>
            </a:r>
            <a:r>
              <a:rPr lang="en-US" b="1" u="sng" kern="0" dirty="0">
                <a:solidFill>
                  <a:srgbClr val="000000"/>
                </a:solidFill>
                <a:latin typeface="Calibri"/>
                <a:cs typeface="Calibri"/>
                <a:sym typeface="Arial"/>
              </a:rPr>
              <a:t>preferred product</a:t>
            </a:r>
          </a:p>
          <a:p>
            <a:pPr marL="285750" indent="-285750" defTabSz="1219170">
              <a:lnSpc>
                <a:spcPts val="2267"/>
              </a:lnSpc>
              <a:buClr>
                <a:srgbClr val="000000"/>
              </a:buClr>
              <a:buFont typeface="Wingdings" pitchFamily="2" charset="2"/>
              <a:buChar char="Ø"/>
            </a:pPr>
            <a:endParaRPr lang="en-US" b="1" u="sng" kern="0" dirty="0">
              <a:solidFill>
                <a:srgbClr val="000000"/>
              </a:solidFill>
              <a:latin typeface="Calibri"/>
              <a:cs typeface="Calibri"/>
              <a:sym typeface="Arial"/>
            </a:endParaRPr>
          </a:p>
        </p:txBody>
      </p:sp>
      <p:sp>
        <p:nvSpPr>
          <p:cNvPr id="3" name="Rectangle 2">
            <a:extLst>
              <a:ext uri="{FF2B5EF4-FFF2-40B4-BE49-F238E27FC236}">
                <a16:creationId xmlns:a16="http://schemas.microsoft.com/office/drawing/2014/main" id="{85C4E02D-F445-D946-B824-244B9755B7CA}"/>
              </a:ext>
            </a:extLst>
          </p:cNvPr>
          <p:cNvSpPr/>
          <p:nvPr/>
        </p:nvSpPr>
        <p:spPr>
          <a:xfrm>
            <a:off x="7954538" y="1379398"/>
            <a:ext cx="4093808" cy="2439129"/>
          </a:xfrm>
          <a:prstGeom prst="rect">
            <a:avLst/>
          </a:prstGeom>
        </p:spPr>
        <p:txBody>
          <a:bodyPr wrap="square">
            <a:spAutoFit/>
          </a:bodyPr>
          <a:lstStyle/>
          <a:p>
            <a:pPr marL="285750" indent="-28575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Disaggregate analysis with a first choice rule</a:t>
            </a:r>
          </a:p>
          <a:p>
            <a:pPr marL="285750" indent="-28575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Forecast market share and profit in different </a:t>
            </a:r>
            <a:r>
              <a:rPr lang="en-US" b="1" i="1" u="sng" kern="0" dirty="0">
                <a:solidFill>
                  <a:srgbClr val="000000"/>
                </a:solidFill>
                <a:latin typeface="Calibri"/>
                <a:cs typeface="Calibri"/>
                <a:sym typeface="Arial"/>
              </a:rPr>
              <a:t>scenarios</a:t>
            </a:r>
          </a:p>
          <a:p>
            <a:pPr marL="285750" indent="-28575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Current market</a:t>
            </a:r>
          </a:p>
          <a:p>
            <a:pPr marL="285750" indent="-285750" defTabSz="1219170">
              <a:lnSpc>
                <a:spcPts val="2267"/>
              </a:lnSpc>
              <a:buClr>
                <a:srgbClr val="000000"/>
              </a:buClr>
              <a:buFont typeface="Wingdings" pitchFamily="2" charset="2"/>
              <a:buChar char="Ø"/>
            </a:pPr>
            <a:r>
              <a:rPr lang="en-US" b="1" i="1" u="sng" kern="0" dirty="0">
                <a:solidFill>
                  <a:srgbClr val="000000"/>
                </a:solidFill>
                <a:latin typeface="Calibri"/>
                <a:cs typeface="Calibri"/>
                <a:sym typeface="Arial"/>
              </a:rPr>
              <a:t>Competitor lowers price</a:t>
            </a:r>
          </a:p>
          <a:p>
            <a:pPr marL="285750" indent="-28575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Other scenarios: adjust to previous </a:t>
            </a:r>
            <a:r>
              <a:rPr lang="en-US" b="1" kern="0" dirty="0">
                <a:solidFill>
                  <a:srgbClr val="000000"/>
                </a:solidFill>
                <a:latin typeface="Calibri"/>
                <a:cs typeface="Calibri"/>
                <a:sym typeface="Arial"/>
              </a:rPr>
              <a:t>cluster analysis</a:t>
            </a:r>
          </a:p>
        </p:txBody>
      </p:sp>
      <p:sp>
        <p:nvSpPr>
          <p:cNvPr id="15" name="Rectangle 14">
            <a:extLst>
              <a:ext uri="{FF2B5EF4-FFF2-40B4-BE49-F238E27FC236}">
                <a16:creationId xmlns:a16="http://schemas.microsoft.com/office/drawing/2014/main" id="{7DDB7FC0-FB81-9E41-B88B-75830E69805D}"/>
              </a:ext>
            </a:extLst>
          </p:cNvPr>
          <p:cNvSpPr/>
          <p:nvPr/>
        </p:nvSpPr>
        <p:spPr>
          <a:xfrm>
            <a:off x="435400" y="766724"/>
            <a:ext cx="3160094" cy="52236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6" name="Rectangle 15">
            <a:extLst>
              <a:ext uri="{FF2B5EF4-FFF2-40B4-BE49-F238E27FC236}">
                <a16:creationId xmlns:a16="http://schemas.microsoft.com/office/drawing/2014/main" id="{62DD192B-E4CA-1D40-A79E-D2A70EBC5535}"/>
              </a:ext>
            </a:extLst>
          </p:cNvPr>
          <p:cNvSpPr/>
          <p:nvPr/>
        </p:nvSpPr>
        <p:spPr>
          <a:xfrm>
            <a:off x="4287145" y="766724"/>
            <a:ext cx="3180571" cy="522366"/>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7" name="Rectangle 16">
            <a:extLst>
              <a:ext uri="{FF2B5EF4-FFF2-40B4-BE49-F238E27FC236}">
                <a16:creationId xmlns:a16="http://schemas.microsoft.com/office/drawing/2014/main" id="{E6ED2769-1646-8D48-B224-4FD549B5C942}"/>
              </a:ext>
            </a:extLst>
          </p:cNvPr>
          <p:cNvSpPr/>
          <p:nvPr/>
        </p:nvSpPr>
        <p:spPr>
          <a:xfrm>
            <a:off x="8172413" y="766724"/>
            <a:ext cx="3180571" cy="522365"/>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7" name="Rectangle 6">
            <a:extLst>
              <a:ext uri="{FF2B5EF4-FFF2-40B4-BE49-F238E27FC236}">
                <a16:creationId xmlns:a16="http://schemas.microsoft.com/office/drawing/2014/main" id="{75254C91-D8BF-2246-8829-F2A420A1A7B6}"/>
              </a:ext>
            </a:extLst>
          </p:cNvPr>
          <p:cNvSpPr/>
          <p:nvPr/>
        </p:nvSpPr>
        <p:spPr>
          <a:xfrm>
            <a:off x="666686" y="857551"/>
            <a:ext cx="2504342" cy="394788"/>
          </a:xfrm>
          <a:prstGeom prst="rect">
            <a:avLst/>
          </a:prstGeom>
        </p:spPr>
        <p:txBody>
          <a:bodyPr wrap="square">
            <a:spAutoFit/>
          </a:bodyPr>
          <a:lstStyle/>
          <a:p>
            <a:pPr defTabSz="1219170">
              <a:lnSpc>
                <a:spcPts val="2267"/>
              </a:lnSpc>
              <a:buClr>
                <a:srgbClr val="000000"/>
              </a:buClr>
            </a:pPr>
            <a:r>
              <a:rPr lang="en-US" sz="2400" b="1" kern="0" dirty="0">
                <a:solidFill>
                  <a:schemeClr val="bg1"/>
                </a:solidFill>
                <a:latin typeface="Calibri"/>
                <a:cs typeface="Calibri"/>
                <a:sym typeface="Arial"/>
              </a:rPr>
              <a:t>1. Cluster Analysis</a:t>
            </a:r>
          </a:p>
        </p:txBody>
      </p:sp>
      <p:sp>
        <p:nvSpPr>
          <p:cNvPr id="9" name="Rectangle 8">
            <a:extLst>
              <a:ext uri="{FF2B5EF4-FFF2-40B4-BE49-F238E27FC236}">
                <a16:creationId xmlns:a16="http://schemas.microsoft.com/office/drawing/2014/main" id="{66595FAC-EA54-CF40-9E8F-CC8E4CDF82CE}"/>
              </a:ext>
            </a:extLst>
          </p:cNvPr>
          <p:cNvSpPr/>
          <p:nvPr/>
        </p:nvSpPr>
        <p:spPr>
          <a:xfrm>
            <a:off x="4391285" y="798791"/>
            <a:ext cx="2972289" cy="461665"/>
          </a:xfrm>
          <a:prstGeom prst="rect">
            <a:avLst/>
          </a:prstGeom>
        </p:spPr>
        <p:txBody>
          <a:bodyPr wrap="none">
            <a:spAutoFit/>
          </a:bodyPr>
          <a:lstStyle/>
          <a:p>
            <a:r>
              <a:rPr lang="en-US" sz="2400" b="1" kern="0" dirty="0">
                <a:solidFill>
                  <a:schemeClr val="bg1"/>
                </a:solidFill>
                <a:latin typeface="Calibri"/>
                <a:cs typeface="Calibri"/>
                <a:sym typeface="Arial"/>
              </a:rPr>
              <a:t>2. Prior Segmentation</a:t>
            </a:r>
            <a:endParaRPr lang="en-US" sz="2400" b="1" dirty="0">
              <a:solidFill>
                <a:schemeClr val="bg1"/>
              </a:solidFill>
            </a:endParaRPr>
          </a:p>
        </p:txBody>
      </p:sp>
      <p:sp>
        <p:nvSpPr>
          <p:cNvPr id="10" name="Rectangle 9">
            <a:extLst>
              <a:ext uri="{FF2B5EF4-FFF2-40B4-BE49-F238E27FC236}">
                <a16:creationId xmlns:a16="http://schemas.microsoft.com/office/drawing/2014/main" id="{381CE9E2-B99C-AE47-868E-38D18E826016}"/>
              </a:ext>
            </a:extLst>
          </p:cNvPr>
          <p:cNvSpPr/>
          <p:nvPr/>
        </p:nvSpPr>
        <p:spPr>
          <a:xfrm>
            <a:off x="8299414" y="816686"/>
            <a:ext cx="2877711" cy="461665"/>
          </a:xfrm>
          <a:prstGeom prst="rect">
            <a:avLst/>
          </a:prstGeom>
        </p:spPr>
        <p:txBody>
          <a:bodyPr wrap="none">
            <a:spAutoFit/>
          </a:bodyPr>
          <a:lstStyle/>
          <a:p>
            <a:r>
              <a:rPr lang="en-US" sz="2400" b="1" kern="0" dirty="0">
                <a:solidFill>
                  <a:schemeClr val="bg1"/>
                </a:solidFill>
                <a:latin typeface="Calibri"/>
                <a:cs typeface="Calibri"/>
                <a:sym typeface="Arial"/>
              </a:rPr>
              <a:t>3. Market Simulation</a:t>
            </a:r>
            <a:endParaRPr lang="en-US" sz="2400" b="1" dirty="0">
              <a:solidFill>
                <a:schemeClr val="bg1"/>
              </a:solidFill>
            </a:endParaRPr>
          </a:p>
        </p:txBody>
      </p:sp>
      <p:graphicFrame>
        <p:nvGraphicFramePr>
          <p:cNvPr id="8" name="Table 7">
            <a:extLst>
              <a:ext uri="{FF2B5EF4-FFF2-40B4-BE49-F238E27FC236}">
                <a16:creationId xmlns:a16="http://schemas.microsoft.com/office/drawing/2014/main" id="{66463C98-658F-DD4E-939D-0929698BF2EB}"/>
              </a:ext>
            </a:extLst>
          </p:cNvPr>
          <p:cNvGraphicFramePr>
            <a:graphicFrameLocks noGrp="1"/>
          </p:cNvGraphicFramePr>
          <p:nvPr>
            <p:extLst>
              <p:ext uri="{D42A27DB-BD31-4B8C-83A1-F6EECF244321}">
                <p14:modId xmlns:p14="http://schemas.microsoft.com/office/powerpoint/2010/main" val="3712729628"/>
              </p:ext>
            </p:extLst>
          </p:nvPr>
        </p:nvGraphicFramePr>
        <p:xfrm>
          <a:off x="224872" y="5314369"/>
          <a:ext cx="4985955" cy="1508974"/>
        </p:xfrm>
        <a:graphic>
          <a:graphicData uri="http://schemas.openxmlformats.org/drawingml/2006/table">
            <a:tbl>
              <a:tblPr firstRow="1" bandRow="1">
                <a:tableStyleId>{7DF18680-E054-41AD-8BC1-D1AEF772440D}</a:tableStyleId>
              </a:tblPr>
              <a:tblGrid>
                <a:gridCol w="2530665">
                  <a:extLst>
                    <a:ext uri="{9D8B030D-6E8A-4147-A177-3AD203B41FA5}">
                      <a16:colId xmlns:a16="http://schemas.microsoft.com/office/drawing/2014/main" val="3142516994"/>
                    </a:ext>
                  </a:extLst>
                </a:gridCol>
                <a:gridCol w="1296195">
                  <a:extLst>
                    <a:ext uri="{9D8B030D-6E8A-4147-A177-3AD203B41FA5}">
                      <a16:colId xmlns:a16="http://schemas.microsoft.com/office/drawing/2014/main" val="3690964173"/>
                    </a:ext>
                  </a:extLst>
                </a:gridCol>
                <a:gridCol w="1159095">
                  <a:extLst>
                    <a:ext uri="{9D8B030D-6E8A-4147-A177-3AD203B41FA5}">
                      <a16:colId xmlns:a16="http://schemas.microsoft.com/office/drawing/2014/main" val="3543500232"/>
                    </a:ext>
                  </a:extLst>
                </a:gridCol>
              </a:tblGrid>
              <a:tr h="350734">
                <a:tc>
                  <a:txBody>
                    <a:bodyPr/>
                    <a:lstStyle/>
                    <a:p>
                      <a:pPr>
                        <a:lnSpc>
                          <a:spcPct val="100000"/>
                        </a:lnSpc>
                      </a:pPr>
                      <a:r>
                        <a:rPr lang="en-US" sz="1600" b="0" dirty="0"/>
                        <a:t>Scenario</a:t>
                      </a:r>
                    </a:p>
                  </a:txBody>
                  <a:tcPr/>
                </a:tc>
                <a:tc>
                  <a:txBody>
                    <a:bodyPr/>
                    <a:lstStyle/>
                    <a:p>
                      <a:pPr>
                        <a:lnSpc>
                          <a:spcPct val="100000"/>
                        </a:lnSpc>
                      </a:pPr>
                      <a:r>
                        <a:rPr lang="en-US" sz="1600" b="0" dirty="0"/>
                        <a:t>Market Share</a:t>
                      </a:r>
                    </a:p>
                  </a:txBody>
                  <a:tcPr/>
                </a:tc>
                <a:tc>
                  <a:txBody>
                    <a:bodyPr/>
                    <a:lstStyle/>
                    <a:p>
                      <a:pPr>
                        <a:lnSpc>
                          <a:spcPct val="100000"/>
                        </a:lnSpc>
                      </a:pPr>
                      <a:r>
                        <a:rPr lang="en-US" sz="1600" b="0" dirty="0"/>
                        <a:t>Profit</a:t>
                      </a:r>
                    </a:p>
                  </a:txBody>
                  <a:tcPr/>
                </a:tc>
                <a:extLst>
                  <a:ext uri="{0D108BD9-81ED-4DB2-BD59-A6C34878D82A}">
                    <a16:rowId xmlns:a16="http://schemas.microsoft.com/office/drawing/2014/main" val="4132763629"/>
                  </a:ext>
                </a:extLst>
              </a:tr>
              <a:tr h="350734">
                <a:tc>
                  <a:txBody>
                    <a:bodyPr/>
                    <a:lstStyle/>
                    <a:p>
                      <a:pPr>
                        <a:lnSpc>
                          <a:spcPct val="100000"/>
                        </a:lnSpc>
                      </a:pPr>
                      <a:r>
                        <a:rPr lang="en-US" sz="1600" dirty="0"/>
                        <a:t>Competitor price at $1</a:t>
                      </a:r>
                      <a:r>
                        <a:rPr lang="en-US" altLang="zh-CN" sz="1600" dirty="0"/>
                        <a:t>3</a:t>
                      </a:r>
                      <a:r>
                        <a:rPr lang="en-US" sz="1600" dirty="0"/>
                        <a:t>9.99</a:t>
                      </a:r>
                    </a:p>
                  </a:txBody>
                  <a:tcPr/>
                </a:tc>
                <a:tc>
                  <a:txBody>
                    <a:bodyPr/>
                    <a:lstStyle/>
                    <a:p>
                      <a:pPr>
                        <a:lnSpc>
                          <a:spcPct val="100000"/>
                        </a:lnSpc>
                      </a:pPr>
                      <a:r>
                        <a:rPr lang="en-US" sz="1600" b="0" dirty="0"/>
                        <a:t>94.1%</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$217,398.4​</a:t>
                      </a:r>
                      <a:endParaRPr lang="en-US" sz="1600" b="0" dirty="0"/>
                    </a:p>
                  </a:txBody>
                  <a:tcPr/>
                </a:tc>
                <a:extLst>
                  <a:ext uri="{0D108BD9-81ED-4DB2-BD59-A6C34878D82A}">
                    <a16:rowId xmlns:a16="http://schemas.microsoft.com/office/drawing/2014/main" val="3327681871"/>
                  </a:ext>
                </a:extLst>
              </a:tr>
              <a:tr h="350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Competitor price at $1</a:t>
                      </a:r>
                      <a:r>
                        <a:rPr lang="en-US" altLang="zh-CN" sz="1600" dirty="0"/>
                        <a:t>1</a:t>
                      </a:r>
                      <a:r>
                        <a:rPr lang="en-US" sz="1600" dirty="0"/>
                        <a:t>9.99</a:t>
                      </a:r>
                    </a:p>
                  </a:txBody>
                  <a:tcPr/>
                </a:tc>
                <a:tc>
                  <a:txBody>
                    <a:bodyPr/>
                    <a:lstStyle/>
                    <a:p>
                      <a:pPr>
                        <a:lnSpc>
                          <a:spcPct val="100000"/>
                        </a:lnSpc>
                      </a:pPr>
                      <a:r>
                        <a:rPr lang="en-US" sz="1600" b="0" dirty="0"/>
                        <a:t>69.9%</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$150,472​</a:t>
                      </a:r>
                      <a:endParaRPr lang="en-US" sz="1600" b="0" dirty="0"/>
                    </a:p>
                  </a:txBody>
                  <a:tcPr/>
                </a:tc>
                <a:extLst>
                  <a:ext uri="{0D108BD9-81ED-4DB2-BD59-A6C34878D82A}">
                    <a16:rowId xmlns:a16="http://schemas.microsoft.com/office/drawing/2014/main" val="4081922218"/>
                  </a:ext>
                </a:extLst>
              </a:tr>
            </a:tbl>
          </a:graphicData>
        </a:graphic>
      </p:graphicFrame>
      <p:sp>
        <p:nvSpPr>
          <p:cNvPr id="13" name="Rectangle 12">
            <a:extLst>
              <a:ext uri="{FF2B5EF4-FFF2-40B4-BE49-F238E27FC236}">
                <a16:creationId xmlns:a16="http://schemas.microsoft.com/office/drawing/2014/main" id="{FAE0A368-E2EF-E24C-AD2A-596AF0917299}"/>
              </a:ext>
            </a:extLst>
          </p:cNvPr>
          <p:cNvSpPr/>
          <p:nvPr/>
        </p:nvSpPr>
        <p:spPr>
          <a:xfrm>
            <a:off x="209816" y="4476261"/>
            <a:ext cx="5460357" cy="669414"/>
          </a:xfrm>
          <a:prstGeom prst="rect">
            <a:avLst/>
          </a:prstGeom>
        </p:spPr>
        <p:txBody>
          <a:bodyPr wrap="square">
            <a:spAutoFit/>
          </a:bodyPr>
          <a:lstStyle/>
          <a:p>
            <a:pPr marL="285750" indent="-285750" defTabSz="1219170" fontAlgn="base">
              <a:lnSpc>
                <a:spcPts val="2267"/>
              </a:lnSpc>
              <a:buClr>
                <a:srgbClr val="000000"/>
              </a:buClr>
              <a:buFont typeface="Wingdings" pitchFamily="2" charset="2"/>
              <a:buChar char="q"/>
            </a:pPr>
            <a:r>
              <a:rPr lang="en-US" kern="0" dirty="0">
                <a:solidFill>
                  <a:srgbClr val="000000"/>
                </a:solidFill>
                <a:latin typeface="Calibri"/>
                <a:cs typeface="Calibri"/>
              </a:rPr>
              <a:t>Product 1: $119.99, 26’ Racing Bouncing Horse</a:t>
            </a:r>
          </a:p>
          <a:p>
            <a:pPr marL="285750" indent="-285750" defTabSz="1219170" fontAlgn="base">
              <a:lnSpc>
                <a:spcPts val="2267"/>
              </a:lnSpc>
              <a:buClr>
                <a:srgbClr val="000000"/>
              </a:buClr>
              <a:buFont typeface="Wingdings" pitchFamily="2" charset="2"/>
              <a:buChar char="q"/>
            </a:pPr>
            <a:r>
              <a:rPr lang="en-US" kern="0" dirty="0">
                <a:solidFill>
                  <a:srgbClr val="000000"/>
                </a:solidFill>
                <a:latin typeface="Calibri"/>
                <a:cs typeface="Calibri"/>
              </a:rPr>
              <a:t>Product 2: $139.99​, 26’ Glamorous Rocking</a:t>
            </a:r>
            <a:r>
              <a:rPr lang="zh-CN" altLang="en-US" kern="0" dirty="0">
                <a:solidFill>
                  <a:srgbClr val="000000"/>
                </a:solidFill>
                <a:latin typeface="Calibri"/>
                <a:cs typeface="Calibri"/>
              </a:rPr>
              <a:t> </a:t>
            </a:r>
            <a:r>
              <a:rPr lang="en-US" altLang="zh-CN" kern="0" dirty="0">
                <a:solidFill>
                  <a:srgbClr val="000000"/>
                </a:solidFill>
                <a:latin typeface="Calibri"/>
                <a:cs typeface="Calibri"/>
              </a:rPr>
              <a:t>Horse</a:t>
            </a:r>
          </a:p>
        </p:txBody>
      </p:sp>
      <p:sp>
        <p:nvSpPr>
          <p:cNvPr id="18" name="Rectangle 17">
            <a:extLst>
              <a:ext uri="{FF2B5EF4-FFF2-40B4-BE49-F238E27FC236}">
                <a16:creationId xmlns:a16="http://schemas.microsoft.com/office/drawing/2014/main" id="{5C932554-3D09-1643-A04A-694B71511638}"/>
              </a:ext>
            </a:extLst>
          </p:cNvPr>
          <p:cNvSpPr/>
          <p:nvPr/>
        </p:nvSpPr>
        <p:spPr>
          <a:xfrm>
            <a:off x="210193" y="4008394"/>
            <a:ext cx="4852610" cy="421910"/>
          </a:xfrm>
          <a:prstGeom prst="rect">
            <a:avLst/>
          </a:prstGeom>
        </p:spPr>
        <p:txBody>
          <a:bodyPr wrap="none">
            <a:spAutoFit/>
          </a:bodyPr>
          <a:lstStyle/>
          <a:p>
            <a:pPr defTabSz="1219170">
              <a:lnSpc>
                <a:spcPts val="2267"/>
              </a:lnSpc>
              <a:buClr>
                <a:srgbClr val="000000"/>
              </a:buClr>
            </a:pPr>
            <a:r>
              <a:rPr lang="en-US" sz="3200" b="1" u="sng" kern="0" dirty="0">
                <a:solidFill>
                  <a:srgbClr val="000000"/>
                </a:solidFill>
                <a:latin typeface="Calibri"/>
                <a:ea typeface="Calibri"/>
                <a:cs typeface="Calibri"/>
                <a:sym typeface="Calibri"/>
              </a:rPr>
              <a:t>Product Recommendation: </a:t>
            </a:r>
            <a:endParaRPr lang="en-US" sz="3200" b="1" dirty="0"/>
          </a:p>
        </p:txBody>
      </p:sp>
      <p:sp>
        <p:nvSpPr>
          <p:cNvPr id="6" name="TextBox 5">
            <a:extLst>
              <a:ext uri="{FF2B5EF4-FFF2-40B4-BE49-F238E27FC236}">
                <a16:creationId xmlns:a16="http://schemas.microsoft.com/office/drawing/2014/main" id="{A9E2F4F5-04D5-4009-A881-AC7A3F30176D}"/>
              </a:ext>
            </a:extLst>
          </p:cNvPr>
          <p:cNvSpPr txBox="1"/>
          <p:nvPr/>
        </p:nvSpPr>
        <p:spPr>
          <a:xfrm>
            <a:off x="252425" y="1386649"/>
            <a:ext cx="3827767" cy="2439129"/>
          </a:xfrm>
          <a:prstGeom prst="rect">
            <a:avLst/>
          </a:prstGeom>
          <a:noFill/>
        </p:spPr>
        <p:txBody>
          <a:bodyPr wrap="square" rtlCol="0">
            <a:spAutoFit/>
          </a:bodyPr>
          <a:lstStyle/>
          <a:p>
            <a:pPr marL="285750" indent="-28575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Regression analysis by individual</a:t>
            </a:r>
          </a:p>
          <a:p>
            <a:pPr marL="285750" indent="-28575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Find the </a:t>
            </a:r>
            <a:r>
              <a:rPr lang="en-US" b="1" kern="0" dirty="0">
                <a:solidFill>
                  <a:srgbClr val="000000"/>
                </a:solidFill>
                <a:latin typeface="Calibri"/>
                <a:cs typeface="Calibri"/>
                <a:sym typeface="Arial"/>
              </a:rPr>
              <a:t>optimal number of clusters</a:t>
            </a:r>
          </a:p>
          <a:p>
            <a:pPr marL="285750" indent="-285750" defTabSz="1219170">
              <a:lnSpc>
                <a:spcPts val="2267"/>
              </a:lnSpc>
              <a:buClr>
                <a:srgbClr val="000000"/>
              </a:buClr>
              <a:buFont typeface="Wingdings" pitchFamily="2" charset="2"/>
              <a:buChar char="Ø"/>
            </a:pPr>
            <a:r>
              <a:rPr lang="en-US" kern="0" dirty="0">
                <a:solidFill>
                  <a:srgbClr val="000000"/>
                </a:solidFill>
                <a:latin typeface="Calibri"/>
                <a:cs typeface="Calibri"/>
                <a:sym typeface="Arial"/>
              </a:rPr>
              <a:t>Visualization: pie chart, cluster plot and coefficient histogram</a:t>
            </a:r>
          </a:p>
          <a:p>
            <a:pPr marL="285750" indent="-285750" defTabSz="1219170">
              <a:lnSpc>
                <a:spcPts val="2267"/>
              </a:lnSpc>
              <a:buClr>
                <a:srgbClr val="000000"/>
              </a:buClr>
              <a:buFont typeface="Wingdings" pitchFamily="2" charset="2"/>
              <a:buChar char="Ø"/>
            </a:pPr>
            <a:r>
              <a:rPr lang="en-US" b="1" u="sng" kern="0" dirty="0">
                <a:solidFill>
                  <a:srgbClr val="000000"/>
                </a:solidFill>
                <a:latin typeface="Calibri"/>
                <a:cs typeface="Calibri"/>
                <a:sym typeface="Arial"/>
              </a:rPr>
              <a:t>Recommendation for each segment</a:t>
            </a:r>
          </a:p>
          <a:p>
            <a:pPr marL="342900" indent="-342900" defTabSz="1219170">
              <a:lnSpc>
                <a:spcPts val="2267"/>
              </a:lnSpc>
              <a:buClr>
                <a:srgbClr val="000000"/>
              </a:buClr>
              <a:buFont typeface="Wingdings" pitchFamily="2" charset="2"/>
              <a:buChar char="Ø"/>
            </a:pPr>
            <a:endParaRPr lang="en-US" kern="0" dirty="0">
              <a:solidFill>
                <a:srgbClr val="000000"/>
              </a:solidFill>
              <a:latin typeface="Calibri"/>
              <a:cs typeface="Calibri"/>
              <a:sym typeface="Arial"/>
            </a:endParaRPr>
          </a:p>
        </p:txBody>
      </p:sp>
      <p:sp>
        <p:nvSpPr>
          <p:cNvPr id="20" name="Rectangle 19">
            <a:extLst>
              <a:ext uri="{FF2B5EF4-FFF2-40B4-BE49-F238E27FC236}">
                <a16:creationId xmlns:a16="http://schemas.microsoft.com/office/drawing/2014/main" id="{8C94827D-760C-B640-9A05-2CFC88836055}"/>
              </a:ext>
            </a:extLst>
          </p:cNvPr>
          <p:cNvSpPr/>
          <p:nvPr/>
        </p:nvSpPr>
        <p:spPr>
          <a:xfrm>
            <a:off x="5395787" y="3911548"/>
            <a:ext cx="6652559" cy="3029034"/>
          </a:xfrm>
          <a:prstGeom prst="rect">
            <a:avLst/>
          </a:prstGeom>
        </p:spPr>
        <p:txBody>
          <a:bodyPr wrap="square">
            <a:spAutoFit/>
          </a:bodyPr>
          <a:lstStyle/>
          <a:p>
            <a:pPr marL="285750" indent="-285750" defTabSz="1219170" fontAlgn="base">
              <a:lnSpc>
                <a:spcPts val="2267"/>
              </a:lnSpc>
              <a:buClr>
                <a:srgbClr val="000000"/>
              </a:buClr>
              <a:buFont typeface="Wingdings" pitchFamily="2" charset="2"/>
              <a:buChar char="ü"/>
            </a:pPr>
            <a:r>
              <a:rPr lang="en-US" dirty="0">
                <a:latin typeface="Calibri" panose="020F0502020204030204" pitchFamily="34" charset="0"/>
                <a:cs typeface="Calibri" panose="020F0502020204030204" pitchFamily="34" charset="0"/>
              </a:rPr>
              <a:t>The two products that we recommend reflect preferences of 80% prospective consumers in the market.</a:t>
            </a:r>
          </a:p>
          <a:p>
            <a:pPr marL="285750" indent="-285750" defTabSz="1219170" fontAlgn="base">
              <a:lnSpc>
                <a:spcPts val="2267"/>
              </a:lnSpc>
              <a:buClr>
                <a:srgbClr val="000000"/>
              </a:buClr>
              <a:buFont typeface="Wingdings" pitchFamily="2" charset="2"/>
              <a:buChar char="ü"/>
            </a:pPr>
            <a:r>
              <a:rPr lang="en-US" altLang="zh-CN" dirty="0">
                <a:latin typeface="Calibri" panose="020F0502020204030204" pitchFamily="34" charset="0"/>
                <a:cs typeface="Calibri" panose="020F0502020204030204" pitchFamily="34" charset="0"/>
              </a:rPr>
              <a:t>Product 1 targets price sensitive bouncing lovers (50%) and product 2 targets glamorous horse lovers (30%), which are the two biggest segments from our conjoint cluster analysis.</a:t>
            </a:r>
          </a:p>
          <a:p>
            <a:pPr marL="285750" indent="-285750" defTabSz="1219170" fontAlgn="base">
              <a:lnSpc>
                <a:spcPts val="2267"/>
              </a:lnSpc>
              <a:buClr>
                <a:srgbClr val="000000"/>
              </a:buClr>
              <a:buFont typeface="Wingdings" pitchFamily="2" charset="2"/>
              <a:buChar char="ü"/>
            </a:pPr>
            <a:r>
              <a:rPr lang="en-US" kern="0" dirty="0">
                <a:latin typeface="Calibri"/>
                <a:cs typeface="Arial"/>
                <a:sym typeface="Arial"/>
              </a:rPr>
              <a:t>As for gender, boys’ parents are more price-sensitive than girls’ parents, but they both prefer tall size toys. Boys generally prefer racing bouncing house, while girls prefer rocking glamorous horse.</a:t>
            </a:r>
          </a:p>
          <a:p>
            <a:pPr marL="285750" indent="-285750" defTabSz="1219170" fontAlgn="base">
              <a:lnSpc>
                <a:spcPts val="2267"/>
              </a:lnSpc>
              <a:buClr>
                <a:srgbClr val="000000"/>
              </a:buClr>
              <a:buFont typeface="Wingdings" pitchFamily="2" charset="2"/>
              <a:buChar char="ü"/>
            </a:pPr>
            <a:r>
              <a:rPr lang="en-US" kern="0" dirty="0">
                <a:latin typeface="Calibri"/>
                <a:cs typeface="Arial"/>
                <a:sym typeface="Arial"/>
              </a:rPr>
              <a:t>Therefore, product 1 perfectly targets parents of boys and product 2 targets parents of girls.</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97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25" name="Rectangle 24">
            <a:extLst>
              <a:ext uri="{FF2B5EF4-FFF2-40B4-BE49-F238E27FC236}">
                <a16:creationId xmlns:a16="http://schemas.microsoft.com/office/drawing/2014/main" id="{ACECD8F3-8652-4D19-B59C-D774C2A15172}"/>
              </a:ext>
            </a:extLst>
          </p:cNvPr>
          <p:cNvSpPr/>
          <p:nvPr/>
        </p:nvSpPr>
        <p:spPr>
          <a:xfrm>
            <a:off x="275573" y="3601355"/>
            <a:ext cx="5582188" cy="3055271"/>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47" name="Google Shape;147;p28"/>
          <p:cNvSpPr txBox="1">
            <a:spLocks noGrp="1"/>
          </p:cNvSpPr>
          <p:nvPr>
            <p:ph type="title"/>
          </p:nvPr>
        </p:nvSpPr>
        <p:spPr>
          <a:xfrm>
            <a:off x="301757" y="137565"/>
            <a:ext cx="12552056" cy="557695"/>
          </a:xfrm>
          <a:prstGeom prst="rect">
            <a:avLst/>
          </a:prstGeom>
          <a:noFill/>
          <a:ln>
            <a:noFill/>
          </a:ln>
        </p:spPr>
        <p:txBody>
          <a:bodyPr spcFirstLastPara="1" wrap="square" lIns="91433" tIns="45700" rIns="91433" bIns="45700" anchor="ctr" anchorCtr="0">
            <a:noAutofit/>
          </a:bodyPr>
          <a:lstStyle/>
          <a:p>
            <a:pPr>
              <a:buSzPts val="3300"/>
            </a:pPr>
            <a:r>
              <a:rPr lang="en" sz="3200" dirty="0"/>
              <a:t>Segment Por</a:t>
            </a:r>
            <a:r>
              <a:rPr lang="en-US" altLang="zh-CN" sz="3200" dirty="0"/>
              <a:t>trait Based on Part-Utilities</a:t>
            </a:r>
            <a:endParaRPr sz="3200" dirty="0"/>
          </a:p>
        </p:txBody>
      </p:sp>
      <p:grpSp>
        <p:nvGrpSpPr>
          <p:cNvPr id="11" name="Group 10">
            <a:extLst>
              <a:ext uri="{FF2B5EF4-FFF2-40B4-BE49-F238E27FC236}">
                <a16:creationId xmlns:a16="http://schemas.microsoft.com/office/drawing/2014/main" id="{2873E05B-7F8C-4317-A0C9-F8491B7B1F0E}"/>
              </a:ext>
            </a:extLst>
          </p:cNvPr>
          <p:cNvGrpSpPr/>
          <p:nvPr/>
        </p:nvGrpSpPr>
        <p:grpSpPr>
          <a:xfrm>
            <a:off x="142941" y="695259"/>
            <a:ext cx="11747303" cy="2979157"/>
            <a:chOff x="84346" y="428821"/>
            <a:chExt cx="8975308" cy="2579135"/>
          </a:xfrm>
        </p:grpSpPr>
        <p:graphicFrame>
          <p:nvGraphicFramePr>
            <p:cNvPr id="9" name="Chart 8">
              <a:extLst>
                <a:ext uri="{FF2B5EF4-FFF2-40B4-BE49-F238E27FC236}">
                  <a16:creationId xmlns:a16="http://schemas.microsoft.com/office/drawing/2014/main" id="{E882AF78-D942-498B-8B37-5CAEEEBC27A0}"/>
                </a:ext>
              </a:extLst>
            </p:cNvPr>
            <p:cNvGraphicFramePr/>
            <p:nvPr>
              <p:extLst>
                <p:ext uri="{D42A27DB-BD31-4B8C-83A1-F6EECF244321}">
                  <p14:modId xmlns:p14="http://schemas.microsoft.com/office/powerpoint/2010/main" val="1578575012"/>
                </p:ext>
              </p:extLst>
            </p:nvPr>
          </p:nvGraphicFramePr>
          <p:xfrm>
            <a:off x="84346" y="428821"/>
            <a:ext cx="8975308" cy="2579135"/>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7EFEA4D3-3937-4B27-BC89-30F3A98C8288}"/>
                </a:ext>
              </a:extLst>
            </p:cNvPr>
            <p:cNvSpPr/>
            <p:nvPr/>
          </p:nvSpPr>
          <p:spPr>
            <a:xfrm>
              <a:off x="4735961" y="1587648"/>
              <a:ext cx="432369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grpSp>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1406CF66-749C-435C-901D-625C3A85D918}"/>
                  </a:ext>
                </a:extLst>
              </p:cNvPr>
              <p:cNvGraphicFramePr/>
              <p:nvPr>
                <p:extLst>
                  <p:ext uri="{D42A27DB-BD31-4B8C-83A1-F6EECF244321}">
                    <p14:modId xmlns:p14="http://schemas.microsoft.com/office/powerpoint/2010/main" val="2540598774"/>
                  </p:ext>
                </p:extLst>
              </p:nvPr>
            </p:nvGraphicFramePr>
            <p:xfrm>
              <a:off x="539997" y="2874394"/>
              <a:ext cx="5317763" cy="49284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4" name="Chart 13">
                <a:extLst>
                  <a:ext uri="{FF2B5EF4-FFF2-40B4-BE49-F238E27FC236}">
                    <a16:creationId xmlns:a16="http://schemas.microsoft.com/office/drawing/2014/main" id="{1406CF66-749C-435C-901D-625C3A85D918}"/>
                  </a:ext>
                </a:extLst>
              </p:cNvPr>
              <p:cNvPicPr>
                <a:picLocks noGrp="1" noRot="1" noChangeAspect="1" noMove="1" noResize="1" noEditPoints="1" noAdjustHandles="1" noChangeArrowheads="1" noChangeShapeType="1"/>
              </p:cNvPicPr>
              <p:nvPr/>
            </p:nvPicPr>
            <p:blipFill>
              <a:blip r:embed="rId5"/>
              <a:stretch>
                <a:fillRect/>
              </a:stretch>
            </p:blipFill>
            <p:spPr>
              <a:xfrm>
                <a:off x="539997" y="2874394"/>
                <a:ext cx="5317763" cy="492847"/>
              </a:xfrm>
              <a:prstGeom prst="rect">
                <a:avLst/>
              </a:prstGeom>
            </p:spPr>
          </p:pic>
        </mc:Fallback>
      </mc:AlternateContent>
      <p:sp>
        <p:nvSpPr>
          <p:cNvPr id="20" name="TextBox 19">
            <a:extLst>
              <a:ext uri="{FF2B5EF4-FFF2-40B4-BE49-F238E27FC236}">
                <a16:creationId xmlns:a16="http://schemas.microsoft.com/office/drawing/2014/main" id="{F6FD9DE4-199B-4764-B62B-04B255878201}"/>
              </a:ext>
            </a:extLst>
          </p:cNvPr>
          <p:cNvSpPr txBox="1"/>
          <p:nvPr/>
        </p:nvSpPr>
        <p:spPr>
          <a:xfrm>
            <a:off x="1567249" y="2945233"/>
            <a:ext cx="4772296" cy="338554"/>
          </a:xfrm>
          <a:prstGeom prst="rect">
            <a:avLst/>
          </a:prstGeom>
          <a:noFill/>
        </p:spPr>
        <p:txBody>
          <a:bodyPr wrap="square" rtlCol="0">
            <a:spAutoFit/>
          </a:bodyPr>
          <a:lstStyle/>
          <a:p>
            <a:pPr defTabSz="1219170">
              <a:buClr>
                <a:srgbClr val="000000"/>
              </a:buClr>
            </a:pPr>
            <a:r>
              <a:rPr lang="en-US" sz="1600" kern="0" dirty="0">
                <a:solidFill>
                  <a:srgbClr val="000000"/>
                </a:solidFill>
                <a:latin typeface="Arial"/>
                <a:cs typeface="Arial"/>
                <a:sym typeface="Arial"/>
              </a:rPr>
              <a:t> 50%                              30%               20%</a:t>
            </a:r>
          </a:p>
        </p:txBody>
      </p:sp>
      <p:sp>
        <p:nvSpPr>
          <p:cNvPr id="22" name="Rectangle 21">
            <a:extLst>
              <a:ext uri="{FF2B5EF4-FFF2-40B4-BE49-F238E27FC236}">
                <a16:creationId xmlns:a16="http://schemas.microsoft.com/office/drawing/2014/main" id="{4B7F0D34-9B50-47AE-8797-8F04009B856C}"/>
              </a:ext>
            </a:extLst>
          </p:cNvPr>
          <p:cNvSpPr/>
          <p:nvPr/>
        </p:nvSpPr>
        <p:spPr>
          <a:xfrm>
            <a:off x="6180819" y="697507"/>
            <a:ext cx="5775749" cy="2638500"/>
          </a:xfrm>
          <a:prstGeom prst="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grpSp>
        <p:nvGrpSpPr>
          <p:cNvPr id="29" name="Group 28">
            <a:extLst>
              <a:ext uri="{FF2B5EF4-FFF2-40B4-BE49-F238E27FC236}">
                <a16:creationId xmlns:a16="http://schemas.microsoft.com/office/drawing/2014/main" id="{BD80AD3D-D922-4B96-BCD3-2F7C04F44BAE}"/>
              </a:ext>
            </a:extLst>
          </p:cNvPr>
          <p:cNvGrpSpPr/>
          <p:nvPr/>
        </p:nvGrpSpPr>
        <p:grpSpPr>
          <a:xfrm>
            <a:off x="235432" y="3660213"/>
            <a:ext cx="5622329" cy="3861185"/>
            <a:chOff x="168900" y="2861886"/>
            <a:chExt cx="4216747" cy="2895889"/>
          </a:xfrm>
        </p:grpSpPr>
        <p:sp>
          <p:nvSpPr>
            <p:cNvPr id="12" name="TextBox 11">
              <a:extLst>
                <a:ext uri="{FF2B5EF4-FFF2-40B4-BE49-F238E27FC236}">
                  <a16:creationId xmlns:a16="http://schemas.microsoft.com/office/drawing/2014/main" id="{64CE5602-59EF-4A94-8875-3FFE26930BBC}"/>
                </a:ext>
              </a:extLst>
            </p:cNvPr>
            <p:cNvSpPr txBox="1"/>
            <p:nvPr/>
          </p:nvSpPr>
          <p:spPr>
            <a:xfrm>
              <a:off x="168900" y="2861886"/>
              <a:ext cx="4216747" cy="2895889"/>
            </a:xfrm>
            <a:prstGeom prst="rect">
              <a:avLst/>
            </a:prstGeom>
            <a:noFill/>
          </p:spPr>
          <p:txBody>
            <a:bodyPr wrap="square" rtlCol="0">
              <a:spAutoFit/>
            </a:bodyPr>
            <a:lstStyle/>
            <a:p>
              <a:pPr algn="just" defTabSz="1219170">
                <a:lnSpc>
                  <a:spcPts val="2667"/>
                </a:lnSpc>
                <a:buClr>
                  <a:srgbClr val="000000"/>
                </a:buClr>
              </a:pPr>
              <a:r>
                <a:rPr lang="en-US" sz="1867" b="1" kern="0" dirty="0">
                  <a:solidFill>
                    <a:srgbClr val="000000"/>
                  </a:solidFill>
                  <a:latin typeface="Arial"/>
                  <a:cs typeface="Arial"/>
                  <a:sym typeface="Arial"/>
                </a:rPr>
                <a:t>Glamorous Horse Lovers</a:t>
              </a:r>
            </a:p>
            <a:p>
              <a:pPr algn="just" defTabSz="1219170">
                <a:lnSpc>
                  <a:spcPts val="2667"/>
                </a:lnSpc>
                <a:buClr>
                  <a:srgbClr val="000000"/>
                </a:buClr>
              </a:pPr>
              <a:r>
                <a:rPr lang="en-US" sz="1600" b="1" kern="0" dirty="0">
                  <a:solidFill>
                    <a:srgbClr val="000000"/>
                  </a:solidFill>
                  <a:latin typeface="Arial"/>
                  <a:cs typeface="Arial"/>
                  <a:sym typeface="Arial"/>
                </a:rPr>
                <a:t>Intercept</a:t>
              </a:r>
              <a:r>
                <a:rPr lang="en-US" sz="1600" kern="0" dirty="0">
                  <a:solidFill>
                    <a:srgbClr val="000000"/>
                  </a:solidFill>
                  <a:latin typeface="Arial"/>
                  <a:cs typeface="Arial"/>
                  <a:sym typeface="Arial"/>
                </a:rPr>
                <a:t>:</a:t>
              </a:r>
              <a:r>
                <a:rPr lang="en-US" sz="1600" i="1" kern="0" dirty="0">
                  <a:solidFill>
                    <a:srgbClr val="000000"/>
                  </a:solidFill>
                  <a:latin typeface="Arial"/>
                  <a:cs typeface="Arial"/>
                  <a:sym typeface="Arial"/>
                </a:rPr>
                <a:t> 43.1 </a:t>
              </a:r>
              <a:r>
                <a:rPr lang="en-US" sz="1600" kern="0" dirty="0">
                  <a:solidFill>
                    <a:srgbClr val="000000"/>
                  </a:solidFill>
                  <a:latin typeface="Arial"/>
                  <a:cs typeface="Arial"/>
                  <a:sym typeface="Arial"/>
                </a:rPr>
                <a:t>People in this group love toy horse the most.</a:t>
              </a:r>
            </a:p>
            <a:p>
              <a:pPr algn="just" defTabSz="1219170">
                <a:lnSpc>
                  <a:spcPts val="2667"/>
                </a:lnSpc>
                <a:buClr>
                  <a:srgbClr val="000000"/>
                </a:buClr>
              </a:pPr>
              <a:r>
                <a:rPr lang="en-US" sz="1600" b="1" kern="0" dirty="0">
                  <a:solidFill>
                    <a:srgbClr val="000000"/>
                  </a:solidFill>
                  <a:latin typeface="Arial"/>
                  <a:cs typeface="Arial"/>
                  <a:sym typeface="Arial"/>
                </a:rPr>
                <a:t>Price</a:t>
              </a:r>
              <a:r>
                <a:rPr lang="en-US" sz="1600" kern="0" dirty="0">
                  <a:solidFill>
                    <a:srgbClr val="000000"/>
                  </a:solidFill>
                  <a:latin typeface="Arial"/>
                  <a:cs typeface="Arial"/>
                  <a:sym typeface="Arial"/>
                </a:rPr>
                <a:t>:</a:t>
              </a:r>
              <a:r>
                <a:rPr lang="en-US" sz="1600" i="1" kern="0" dirty="0">
                  <a:solidFill>
                    <a:srgbClr val="000000"/>
                  </a:solidFill>
                  <a:latin typeface="Arial"/>
                  <a:cs typeface="Arial"/>
                  <a:sym typeface="Arial"/>
                </a:rPr>
                <a:t> 8.8 </a:t>
              </a:r>
              <a:r>
                <a:rPr lang="en-US" sz="1600" kern="0" dirty="0">
                  <a:solidFill>
                    <a:srgbClr val="000000"/>
                  </a:solidFill>
                  <a:latin typeface="Arial"/>
                  <a:cs typeface="Arial"/>
                  <a:sym typeface="Arial"/>
                </a:rPr>
                <a:t>They respond the least to price change compared with other two groups.</a:t>
              </a:r>
            </a:p>
            <a:p>
              <a:pPr algn="just" defTabSz="1219170">
                <a:lnSpc>
                  <a:spcPts val="2667"/>
                </a:lnSpc>
                <a:buClr>
                  <a:srgbClr val="000000"/>
                </a:buClr>
              </a:pPr>
              <a:r>
                <a:rPr lang="en-US" sz="1600" b="1" kern="0" dirty="0">
                  <a:solidFill>
                    <a:srgbClr val="000000"/>
                  </a:solidFill>
                  <a:latin typeface="Arial"/>
                  <a:cs typeface="Arial"/>
                  <a:sym typeface="Arial"/>
                </a:rPr>
                <a:t>Height: </a:t>
              </a:r>
              <a:r>
                <a:rPr lang="en-US" sz="1600" i="1" kern="0" dirty="0">
                  <a:solidFill>
                    <a:srgbClr val="000000"/>
                  </a:solidFill>
                  <a:latin typeface="Arial"/>
                  <a:cs typeface="Arial"/>
                  <a:sym typeface="Arial"/>
                </a:rPr>
                <a:t>16.5</a:t>
              </a:r>
              <a:r>
                <a:rPr lang="en-US" sz="1600" kern="0" dirty="0">
                  <a:solidFill>
                    <a:srgbClr val="000000"/>
                  </a:solidFill>
                  <a:latin typeface="Arial"/>
                  <a:cs typeface="Arial"/>
                  <a:sym typeface="Arial"/>
                </a:rPr>
                <a:t> They care about tall size the most among other features of toy horse.</a:t>
              </a:r>
            </a:p>
            <a:p>
              <a:pPr algn="just" defTabSz="1219170">
                <a:lnSpc>
                  <a:spcPts val="2667"/>
                </a:lnSpc>
                <a:buClr>
                  <a:srgbClr val="000000"/>
                </a:buClr>
              </a:pPr>
              <a:r>
                <a:rPr lang="en-US" sz="1600" b="1" kern="0" dirty="0">
                  <a:solidFill>
                    <a:srgbClr val="000000"/>
                  </a:solidFill>
                  <a:latin typeface="Arial"/>
                  <a:cs typeface="Arial"/>
                  <a:sym typeface="Arial"/>
                </a:rPr>
                <a:t>Motion: </a:t>
              </a:r>
              <a:r>
                <a:rPr lang="en-US" sz="1600" i="1" kern="0" dirty="0">
                  <a:solidFill>
                    <a:srgbClr val="000000"/>
                  </a:solidFill>
                  <a:latin typeface="Arial"/>
                  <a:cs typeface="Arial"/>
                  <a:sym typeface="Arial"/>
                </a:rPr>
                <a:t>7.2</a:t>
              </a:r>
              <a:r>
                <a:rPr lang="en-US" sz="1600" kern="0" dirty="0">
                  <a:solidFill>
                    <a:srgbClr val="000000"/>
                  </a:solidFill>
                  <a:latin typeface="Arial"/>
                  <a:cs typeface="Arial"/>
                  <a:sym typeface="Arial"/>
                </a:rPr>
                <a:t> They are passionate bouncing horse lovers.</a:t>
              </a:r>
            </a:p>
            <a:p>
              <a:pPr algn="just" defTabSz="1219170">
                <a:lnSpc>
                  <a:spcPts val="2667"/>
                </a:lnSpc>
                <a:buClr>
                  <a:srgbClr val="000000"/>
                </a:buClr>
              </a:pPr>
              <a:r>
                <a:rPr lang="en-US" sz="1600" b="1" kern="0" dirty="0">
                  <a:solidFill>
                    <a:srgbClr val="000000"/>
                  </a:solidFill>
                  <a:latin typeface="Arial"/>
                  <a:cs typeface="Arial"/>
                  <a:sym typeface="Arial"/>
                </a:rPr>
                <a:t>Style</a:t>
              </a:r>
              <a:r>
                <a:rPr lang="en-US" sz="1600" kern="0" dirty="0">
                  <a:solidFill>
                    <a:srgbClr val="000000"/>
                  </a:solidFill>
                  <a:latin typeface="Arial"/>
                  <a:cs typeface="Arial"/>
                  <a:sym typeface="Arial"/>
                </a:rPr>
                <a:t>: </a:t>
              </a:r>
              <a:r>
                <a:rPr lang="en-US" sz="1600" i="1" kern="0" dirty="0">
                  <a:solidFill>
                    <a:srgbClr val="000000"/>
                  </a:solidFill>
                  <a:latin typeface="Arial"/>
                  <a:cs typeface="Arial"/>
                  <a:sym typeface="Arial"/>
                </a:rPr>
                <a:t>11</a:t>
              </a:r>
              <a:r>
                <a:rPr lang="en-US" sz="1600" kern="0" dirty="0">
                  <a:solidFill>
                    <a:srgbClr val="000000"/>
                  </a:solidFill>
                  <a:latin typeface="Arial"/>
                  <a:cs typeface="Arial"/>
                  <a:sym typeface="Arial"/>
                </a:rPr>
                <a:t> They have strong preference for glamorous style.</a:t>
              </a:r>
            </a:p>
            <a:p>
              <a:pPr defTabSz="1219170">
                <a:lnSpc>
                  <a:spcPts val="2667"/>
                </a:lnSpc>
                <a:buClr>
                  <a:srgbClr val="000000"/>
                </a:buClr>
              </a:pPr>
              <a:endParaRPr lang="en-US" sz="1600" kern="0" dirty="0">
                <a:solidFill>
                  <a:srgbClr val="000000"/>
                </a:solidFill>
                <a:latin typeface="Arial"/>
                <a:cs typeface="Arial"/>
                <a:sym typeface="Arial"/>
              </a:endParaRPr>
            </a:p>
            <a:p>
              <a:pPr defTabSz="1219170">
                <a:lnSpc>
                  <a:spcPts val="2667"/>
                </a:lnSpc>
                <a:buClr>
                  <a:srgbClr val="000000"/>
                </a:buClr>
              </a:pPr>
              <a:r>
                <a:rPr lang="en-US" sz="1600" kern="0" dirty="0">
                  <a:solidFill>
                    <a:srgbClr val="000000"/>
                  </a:solidFill>
                  <a:latin typeface="Arial"/>
                  <a:cs typeface="Arial"/>
                  <a:sym typeface="Arial"/>
                </a:rPr>
                <a:t>          </a:t>
              </a:r>
            </a:p>
            <a:p>
              <a:pPr defTabSz="1219170">
                <a:lnSpc>
                  <a:spcPts val="2667"/>
                </a:lnSpc>
                <a:buClr>
                  <a:srgbClr val="000000"/>
                </a:buClr>
              </a:pPr>
              <a:endParaRPr lang="en-US" sz="1600" kern="0" dirty="0">
                <a:solidFill>
                  <a:srgbClr val="000000"/>
                </a:solidFill>
                <a:latin typeface="Arial"/>
                <a:cs typeface="Arial"/>
                <a:sym typeface="Arial"/>
              </a:endParaRPr>
            </a:p>
          </p:txBody>
        </p:sp>
        <p:pic>
          <p:nvPicPr>
            <p:cNvPr id="35" name="Graphic 34" descr="Heart">
              <a:extLst>
                <a:ext uri="{FF2B5EF4-FFF2-40B4-BE49-F238E27FC236}">
                  <a16:creationId xmlns:a16="http://schemas.microsoft.com/office/drawing/2014/main" id="{62192723-FBDB-423E-9021-64F1C925B8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8894" y="4757833"/>
              <a:ext cx="163568" cy="163568"/>
            </a:xfrm>
            <a:prstGeom prst="rect">
              <a:avLst/>
            </a:prstGeom>
          </p:spPr>
        </p:pic>
        <p:pic>
          <p:nvPicPr>
            <p:cNvPr id="36" name="Graphic 35" descr="Heart">
              <a:extLst>
                <a:ext uri="{FF2B5EF4-FFF2-40B4-BE49-F238E27FC236}">
                  <a16:creationId xmlns:a16="http://schemas.microsoft.com/office/drawing/2014/main" id="{47CF8AAE-7813-40D6-930A-941E034F94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52789" y="4246167"/>
              <a:ext cx="163568" cy="163568"/>
            </a:xfrm>
            <a:prstGeom prst="rect">
              <a:avLst/>
            </a:prstGeom>
          </p:spPr>
        </p:pic>
      </p:grpSp>
      <p:grpSp>
        <p:nvGrpSpPr>
          <p:cNvPr id="40" name="Group 39">
            <a:extLst>
              <a:ext uri="{FF2B5EF4-FFF2-40B4-BE49-F238E27FC236}">
                <a16:creationId xmlns:a16="http://schemas.microsoft.com/office/drawing/2014/main" id="{05E37A83-B290-4DBC-8161-A889F221A348}"/>
              </a:ext>
            </a:extLst>
          </p:cNvPr>
          <p:cNvGrpSpPr/>
          <p:nvPr/>
        </p:nvGrpSpPr>
        <p:grpSpPr>
          <a:xfrm>
            <a:off x="6228634" y="946642"/>
            <a:ext cx="5794241" cy="2830262"/>
            <a:chOff x="4572001" y="521444"/>
            <a:chExt cx="4345681" cy="2122697"/>
          </a:xfrm>
        </p:grpSpPr>
        <p:sp>
          <p:nvSpPr>
            <p:cNvPr id="21" name="TextBox 20">
              <a:extLst>
                <a:ext uri="{FF2B5EF4-FFF2-40B4-BE49-F238E27FC236}">
                  <a16:creationId xmlns:a16="http://schemas.microsoft.com/office/drawing/2014/main" id="{705DDD2F-8D12-40B1-BD2F-C77F153CF330}"/>
                </a:ext>
              </a:extLst>
            </p:cNvPr>
            <p:cNvSpPr txBox="1"/>
            <p:nvPr/>
          </p:nvSpPr>
          <p:spPr>
            <a:xfrm>
              <a:off x="4572001" y="521444"/>
              <a:ext cx="4345681" cy="2122697"/>
            </a:xfrm>
            <a:prstGeom prst="rect">
              <a:avLst/>
            </a:prstGeom>
            <a:noFill/>
          </p:spPr>
          <p:txBody>
            <a:bodyPr wrap="square" rtlCol="0">
              <a:spAutoFit/>
            </a:bodyPr>
            <a:lstStyle/>
            <a:p>
              <a:pPr algn="just" defTabSz="1219170">
                <a:lnSpc>
                  <a:spcPts val="2667"/>
                </a:lnSpc>
                <a:buClr>
                  <a:srgbClr val="000000"/>
                </a:buClr>
              </a:pPr>
              <a:r>
                <a:rPr lang="en-US" sz="1867" b="1" kern="0" dirty="0">
                  <a:solidFill>
                    <a:srgbClr val="000000"/>
                  </a:solidFill>
                  <a:latin typeface="Arial"/>
                  <a:cs typeface="Arial"/>
                  <a:sym typeface="Arial"/>
                </a:rPr>
                <a:t>Price-Sensitive Bouncing Lovers</a:t>
              </a:r>
            </a:p>
            <a:p>
              <a:pPr algn="just" defTabSz="1219170">
                <a:lnSpc>
                  <a:spcPts val="2667"/>
                </a:lnSpc>
                <a:buClr>
                  <a:srgbClr val="000000"/>
                </a:buClr>
              </a:pPr>
              <a:r>
                <a:rPr lang="en-US" sz="1600" b="1" kern="0" dirty="0">
                  <a:solidFill>
                    <a:srgbClr val="000000"/>
                  </a:solidFill>
                  <a:latin typeface="Arial"/>
                  <a:cs typeface="Arial"/>
                  <a:sym typeface="Arial"/>
                </a:rPr>
                <a:t>Price</a:t>
              </a:r>
              <a:r>
                <a:rPr lang="en-US" sz="1600" kern="0" dirty="0">
                  <a:solidFill>
                    <a:srgbClr val="000000"/>
                  </a:solidFill>
                  <a:latin typeface="Arial"/>
                  <a:cs typeface="Arial"/>
                  <a:sym typeface="Arial"/>
                </a:rPr>
                <a:t>: </a:t>
              </a:r>
              <a:r>
                <a:rPr lang="en-US" sz="1600" i="1" kern="0" dirty="0">
                  <a:solidFill>
                    <a:srgbClr val="000000"/>
                  </a:solidFill>
                  <a:latin typeface="Arial"/>
                  <a:cs typeface="Arial"/>
                  <a:sym typeface="Arial"/>
                </a:rPr>
                <a:t>22.4</a:t>
              </a:r>
              <a:r>
                <a:rPr lang="en-US" sz="1600" kern="0" dirty="0">
                  <a:solidFill>
                    <a:srgbClr val="000000"/>
                  </a:solidFill>
                  <a:latin typeface="Arial"/>
                  <a:cs typeface="Arial"/>
                  <a:sym typeface="Arial"/>
                </a:rPr>
                <a:t> They are very sensitive to price compared to the other segments.</a:t>
              </a:r>
            </a:p>
            <a:p>
              <a:pPr algn="just" defTabSz="1219170">
                <a:lnSpc>
                  <a:spcPts val="2667"/>
                </a:lnSpc>
                <a:buClr>
                  <a:srgbClr val="000000"/>
                </a:buClr>
              </a:pPr>
              <a:r>
                <a:rPr lang="en-US" sz="1600" b="1" kern="0" dirty="0">
                  <a:solidFill>
                    <a:srgbClr val="000000"/>
                  </a:solidFill>
                  <a:latin typeface="Arial"/>
                  <a:cs typeface="Arial"/>
                  <a:sym typeface="Arial"/>
                </a:rPr>
                <a:t>Height: </a:t>
              </a:r>
              <a:r>
                <a:rPr lang="en-US" sz="1600" i="1" kern="0" dirty="0">
                  <a:solidFill>
                    <a:srgbClr val="000000"/>
                  </a:solidFill>
                  <a:latin typeface="Arial"/>
                  <a:cs typeface="Arial"/>
                  <a:sym typeface="Arial"/>
                </a:rPr>
                <a:t>5.1</a:t>
              </a:r>
              <a:r>
                <a:rPr lang="en-US" sz="1600" kern="0" dirty="0">
                  <a:solidFill>
                    <a:srgbClr val="000000"/>
                  </a:solidFill>
                  <a:latin typeface="Arial"/>
                  <a:cs typeface="Arial"/>
                  <a:sym typeface="Arial"/>
                </a:rPr>
                <a:t> They moderately prefer larger size.</a:t>
              </a:r>
            </a:p>
            <a:p>
              <a:pPr algn="just" defTabSz="1219170">
                <a:lnSpc>
                  <a:spcPts val="2667"/>
                </a:lnSpc>
                <a:buClr>
                  <a:srgbClr val="000000"/>
                </a:buClr>
              </a:pPr>
              <a:r>
                <a:rPr lang="en-US" sz="1600" b="1" kern="0" dirty="0">
                  <a:solidFill>
                    <a:srgbClr val="000000"/>
                  </a:solidFill>
                  <a:latin typeface="Arial"/>
                  <a:cs typeface="Arial"/>
                  <a:sym typeface="Arial"/>
                </a:rPr>
                <a:t>Motion: </a:t>
              </a:r>
              <a:r>
                <a:rPr lang="en-US" sz="1600" i="1" kern="0" dirty="0">
                  <a:solidFill>
                    <a:srgbClr val="000000"/>
                  </a:solidFill>
                  <a:latin typeface="Arial"/>
                  <a:cs typeface="Arial"/>
                  <a:sym typeface="Arial"/>
                </a:rPr>
                <a:t>-9.8 </a:t>
              </a:r>
              <a:r>
                <a:rPr lang="en-US" sz="1600" kern="0" dirty="0">
                  <a:solidFill>
                    <a:srgbClr val="000000"/>
                  </a:solidFill>
                  <a:latin typeface="Arial"/>
                  <a:cs typeface="Arial"/>
                  <a:sym typeface="Arial"/>
                </a:rPr>
                <a:t>They are passionate bouncing horse lovers.</a:t>
              </a:r>
            </a:p>
            <a:p>
              <a:pPr algn="just" defTabSz="1219170">
                <a:lnSpc>
                  <a:spcPts val="2667"/>
                </a:lnSpc>
                <a:buClr>
                  <a:srgbClr val="000000"/>
                </a:buClr>
              </a:pPr>
              <a:r>
                <a:rPr lang="en-US" sz="1600" b="1" kern="0" dirty="0">
                  <a:solidFill>
                    <a:srgbClr val="000000"/>
                  </a:solidFill>
                  <a:latin typeface="Arial"/>
                  <a:cs typeface="Arial"/>
                  <a:sym typeface="Arial"/>
                </a:rPr>
                <a:t>Style</a:t>
              </a:r>
              <a:r>
                <a:rPr lang="en-US" sz="1600" kern="0" dirty="0">
                  <a:solidFill>
                    <a:srgbClr val="000000"/>
                  </a:solidFill>
                  <a:latin typeface="Arial"/>
                  <a:cs typeface="Arial"/>
                  <a:sym typeface="Arial"/>
                </a:rPr>
                <a:t>: </a:t>
              </a:r>
              <a:r>
                <a:rPr lang="en-US" sz="1600" i="1" kern="0" dirty="0">
                  <a:solidFill>
                    <a:srgbClr val="000000"/>
                  </a:solidFill>
                  <a:latin typeface="Arial"/>
                  <a:cs typeface="Arial"/>
                  <a:sym typeface="Arial"/>
                </a:rPr>
                <a:t>-6.5 </a:t>
              </a:r>
              <a:r>
                <a:rPr lang="en-US" sz="1600" kern="0" dirty="0">
                  <a:solidFill>
                    <a:srgbClr val="000000"/>
                  </a:solidFill>
                  <a:latin typeface="Arial"/>
                  <a:cs typeface="Arial"/>
                  <a:sym typeface="Arial"/>
                </a:rPr>
                <a:t>They are the only group into racing style.</a:t>
              </a:r>
            </a:p>
            <a:p>
              <a:pPr defTabSz="1219170">
                <a:lnSpc>
                  <a:spcPts val="2667"/>
                </a:lnSpc>
                <a:buClr>
                  <a:srgbClr val="000000"/>
                </a:buClr>
              </a:pPr>
              <a:r>
                <a:rPr lang="en-US" sz="1867" b="1" kern="0" dirty="0">
                  <a:solidFill>
                    <a:srgbClr val="000000"/>
                  </a:solidFill>
                  <a:latin typeface="Arial"/>
                  <a:cs typeface="Arial"/>
                  <a:sym typeface="Arial"/>
                </a:rPr>
                <a:t>          </a:t>
              </a:r>
            </a:p>
            <a:p>
              <a:pPr defTabSz="1219170">
                <a:lnSpc>
                  <a:spcPts val="2667"/>
                </a:lnSpc>
                <a:buClr>
                  <a:srgbClr val="000000"/>
                </a:buClr>
              </a:pPr>
              <a:endParaRPr lang="en-US" sz="1867" b="1" kern="0" dirty="0">
                <a:solidFill>
                  <a:srgbClr val="000000"/>
                </a:solidFill>
                <a:latin typeface="Arial"/>
                <a:cs typeface="Arial"/>
                <a:sym typeface="Arial"/>
              </a:endParaRPr>
            </a:p>
          </p:txBody>
        </p:sp>
        <p:pic>
          <p:nvPicPr>
            <p:cNvPr id="37" name="Graphic 36" descr="Heart">
              <a:extLst>
                <a:ext uri="{FF2B5EF4-FFF2-40B4-BE49-F238E27FC236}">
                  <a16:creationId xmlns:a16="http://schemas.microsoft.com/office/drawing/2014/main" id="{A5009461-2B3C-48EA-828C-937AEDF186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8050" y="1152661"/>
              <a:ext cx="163568" cy="163568"/>
            </a:xfrm>
            <a:prstGeom prst="rect">
              <a:avLst/>
            </a:prstGeom>
          </p:spPr>
        </p:pic>
        <p:pic>
          <p:nvPicPr>
            <p:cNvPr id="38" name="Graphic 37" descr="Heart">
              <a:extLst>
                <a:ext uri="{FF2B5EF4-FFF2-40B4-BE49-F238E27FC236}">
                  <a16:creationId xmlns:a16="http://schemas.microsoft.com/office/drawing/2014/main" id="{D951EEFF-EBE6-48F8-92DB-309F4EC79A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36445" y="1644934"/>
              <a:ext cx="163568" cy="163568"/>
            </a:xfrm>
            <a:prstGeom prst="rect">
              <a:avLst/>
            </a:prstGeom>
          </p:spPr>
        </p:pic>
      </p:grpSp>
      <p:sp>
        <p:nvSpPr>
          <p:cNvPr id="39" name="Rectangle 38">
            <a:extLst>
              <a:ext uri="{FF2B5EF4-FFF2-40B4-BE49-F238E27FC236}">
                <a16:creationId xmlns:a16="http://schemas.microsoft.com/office/drawing/2014/main" id="{B1B1B585-5016-4F96-990C-AF3C0F30C6C9}"/>
              </a:ext>
            </a:extLst>
          </p:cNvPr>
          <p:cNvSpPr/>
          <p:nvPr/>
        </p:nvSpPr>
        <p:spPr>
          <a:xfrm>
            <a:off x="6180820" y="3585143"/>
            <a:ext cx="5775750" cy="3071484"/>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3" name="TextBox 42">
            <a:extLst>
              <a:ext uri="{FF2B5EF4-FFF2-40B4-BE49-F238E27FC236}">
                <a16:creationId xmlns:a16="http://schemas.microsoft.com/office/drawing/2014/main" id="{4D44B2D9-7F7A-483F-A6AB-FDB2B573ABC7}"/>
              </a:ext>
            </a:extLst>
          </p:cNvPr>
          <p:cNvSpPr txBox="1"/>
          <p:nvPr/>
        </p:nvSpPr>
        <p:spPr>
          <a:xfrm>
            <a:off x="6228633" y="3664500"/>
            <a:ext cx="5775751" cy="3860159"/>
          </a:xfrm>
          <a:prstGeom prst="rect">
            <a:avLst/>
          </a:prstGeom>
          <a:noFill/>
        </p:spPr>
        <p:txBody>
          <a:bodyPr wrap="square" rtlCol="0">
            <a:spAutoFit/>
          </a:bodyPr>
          <a:lstStyle/>
          <a:p>
            <a:pPr algn="just" defTabSz="1219170">
              <a:lnSpc>
                <a:spcPts val="2667"/>
              </a:lnSpc>
              <a:buClr>
                <a:srgbClr val="000000"/>
              </a:buClr>
            </a:pPr>
            <a:r>
              <a:rPr lang="en-US" sz="1867" b="1" kern="0" dirty="0">
                <a:solidFill>
                  <a:schemeClr val="bg1"/>
                </a:solidFill>
                <a:latin typeface="Arial"/>
                <a:cs typeface="Arial"/>
                <a:sym typeface="Arial"/>
              </a:rPr>
              <a:t>Rocking Horse Lovers</a:t>
            </a:r>
          </a:p>
          <a:p>
            <a:pPr algn="just" defTabSz="1219170">
              <a:lnSpc>
                <a:spcPts val="2667"/>
              </a:lnSpc>
              <a:buClr>
                <a:srgbClr val="000000"/>
              </a:buClr>
            </a:pPr>
            <a:r>
              <a:rPr lang="en-US" sz="1600" b="1" kern="0" dirty="0">
                <a:solidFill>
                  <a:schemeClr val="bg1"/>
                </a:solidFill>
                <a:latin typeface="Arial"/>
                <a:cs typeface="Arial"/>
                <a:sym typeface="Arial"/>
              </a:rPr>
              <a:t>Price</a:t>
            </a:r>
            <a:r>
              <a:rPr lang="en-US" sz="1600" kern="0" dirty="0">
                <a:solidFill>
                  <a:schemeClr val="bg1"/>
                </a:solidFill>
                <a:latin typeface="Arial"/>
                <a:cs typeface="Arial"/>
                <a:sym typeface="Arial"/>
              </a:rPr>
              <a:t>: </a:t>
            </a:r>
            <a:r>
              <a:rPr lang="en-US" sz="1600" i="1" kern="0" dirty="0">
                <a:solidFill>
                  <a:schemeClr val="bg1"/>
                </a:solidFill>
                <a:latin typeface="Arial"/>
                <a:cs typeface="Arial"/>
                <a:sym typeface="Arial"/>
              </a:rPr>
              <a:t>12</a:t>
            </a:r>
            <a:r>
              <a:rPr lang="en-US" sz="1600" kern="0" dirty="0">
                <a:solidFill>
                  <a:schemeClr val="bg1"/>
                </a:solidFill>
                <a:latin typeface="Arial"/>
                <a:cs typeface="Arial"/>
                <a:sym typeface="Arial"/>
              </a:rPr>
              <a:t> They care about price the most among other features but are less price-sensitive compared to bouncing lovers.</a:t>
            </a:r>
          </a:p>
          <a:p>
            <a:pPr algn="just" defTabSz="1219170">
              <a:lnSpc>
                <a:spcPts val="2667"/>
              </a:lnSpc>
              <a:buClr>
                <a:srgbClr val="000000"/>
              </a:buClr>
            </a:pPr>
            <a:r>
              <a:rPr lang="en-US" sz="1600" b="1" kern="0" dirty="0">
                <a:solidFill>
                  <a:schemeClr val="bg1"/>
                </a:solidFill>
                <a:latin typeface="Arial"/>
                <a:cs typeface="Arial"/>
                <a:sym typeface="Arial"/>
              </a:rPr>
              <a:t>Height: </a:t>
            </a:r>
            <a:r>
              <a:rPr lang="en-US" sz="1600" i="1" kern="0" dirty="0">
                <a:solidFill>
                  <a:schemeClr val="bg1"/>
                </a:solidFill>
                <a:latin typeface="Arial"/>
                <a:cs typeface="Arial"/>
                <a:sym typeface="Arial"/>
              </a:rPr>
              <a:t>-6.5 </a:t>
            </a:r>
            <a:r>
              <a:rPr lang="en-US" sz="1600" kern="0" dirty="0">
                <a:solidFill>
                  <a:schemeClr val="bg1"/>
                </a:solidFill>
                <a:latin typeface="Arial"/>
                <a:cs typeface="Arial"/>
                <a:sym typeface="Arial"/>
              </a:rPr>
              <a:t>They have special preference to small-sized toy horse compared the other two groups.</a:t>
            </a:r>
            <a:endParaRPr lang="en-US" sz="1600" i="1" kern="0" dirty="0">
              <a:solidFill>
                <a:schemeClr val="bg1"/>
              </a:solidFill>
              <a:latin typeface="Arial"/>
              <a:cs typeface="Arial"/>
              <a:sym typeface="Arial"/>
            </a:endParaRPr>
          </a:p>
          <a:p>
            <a:pPr algn="just" defTabSz="1219170">
              <a:lnSpc>
                <a:spcPts val="2667"/>
              </a:lnSpc>
              <a:buClr>
                <a:srgbClr val="000000"/>
              </a:buClr>
            </a:pPr>
            <a:r>
              <a:rPr lang="en-US" sz="1600" b="1" kern="0" dirty="0">
                <a:solidFill>
                  <a:schemeClr val="bg1"/>
                </a:solidFill>
                <a:latin typeface="Arial"/>
                <a:cs typeface="Arial"/>
                <a:sym typeface="Arial"/>
              </a:rPr>
              <a:t>Motion: </a:t>
            </a:r>
            <a:r>
              <a:rPr lang="en-US" sz="1600" i="1" kern="0" dirty="0">
                <a:solidFill>
                  <a:schemeClr val="bg1"/>
                </a:solidFill>
                <a:latin typeface="Arial"/>
                <a:cs typeface="Arial"/>
                <a:sym typeface="Arial"/>
              </a:rPr>
              <a:t>9.7 </a:t>
            </a:r>
            <a:r>
              <a:rPr lang="en-US" sz="1600" kern="0" dirty="0">
                <a:solidFill>
                  <a:schemeClr val="bg1"/>
                </a:solidFill>
                <a:latin typeface="Arial"/>
                <a:cs typeface="Arial"/>
                <a:sym typeface="Arial"/>
              </a:rPr>
              <a:t>They are passionate rocking horse lovers.</a:t>
            </a:r>
          </a:p>
          <a:p>
            <a:pPr algn="just" defTabSz="1219170">
              <a:lnSpc>
                <a:spcPts val="2667"/>
              </a:lnSpc>
              <a:buClr>
                <a:srgbClr val="000000"/>
              </a:buClr>
            </a:pPr>
            <a:r>
              <a:rPr lang="en-US" sz="1600" b="1" kern="0" dirty="0">
                <a:solidFill>
                  <a:schemeClr val="bg1"/>
                </a:solidFill>
                <a:latin typeface="Arial"/>
                <a:cs typeface="Arial"/>
                <a:sym typeface="Arial"/>
              </a:rPr>
              <a:t>Style</a:t>
            </a:r>
            <a:r>
              <a:rPr lang="en-US" sz="1600" kern="0" dirty="0">
                <a:solidFill>
                  <a:schemeClr val="bg1"/>
                </a:solidFill>
                <a:latin typeface="Arial"/>
                <a:cs typeface="Arial"/>
                <a:sym typeface="Arial"/>
              </a:rPr>
              <a:t>: </a:t>
            </a:r>
            <a:r>
              <a:rPr lang="en-US" sz="1600" i="1" kern="0" dirty="0">
                <a:solidFill>
                  <a:schemeClr val="bg1"/>
                </a:solidFill>
                <a:latin typeface="Arial"/>
                <a:cs typeface="Arial"/>
                <a:sym typeface="Arial"/>
              </a:rPr>
              <a:t>0.1</a:t>
            </a:r>
            <a:r>
              <a:rPr lang="en-US" sz="1600" kern="0" dirty="0">
                <a:solidFill>
                  <a:schemeClr val="bg1"/>
                </a:solidFill>
                <a:latin typeface="Arial"/>
                <a:cs typeface="Arial"/>
                <a:sym typeface="Arial"/>
              </a:rPr>
              <a:t> They don’t show an obvious preference to style</a:t>
            </a:r>
          </a:p>
          <a:p>
            <a:pPr defTabSz="1219170">
              <a:lnSpc>
                <a:spcPts val="3333"/>
              </a:lnSpc>
              <a:buClr>
                <a:srgbClr val="000000"/>
              </a:buClr>
            </a:pPr>
            <a:endParaRPr lang="en-US" sz="1600" kern="0" dirty="0">
              <a:solidFill>
                <a:srgbClr val="000000"/>
              </a:solidFill>
              <a:latin typeface="Arial"/>
              <a:cs typeface="Arial"/>
              <a:sym typeface="Arial"/>
            </a:endParaRPr>
          </a:p>
          <a:p>
            <a:pPr defTabSz="1219170">
              <a:buClr>
                <a:srgbClr val="000000"/>
              </a:buClr>
            </a:pPr>
            <a:r>
              <a:rPr lang="en-US" sz="1867" b="1" kern="0" dirty="0">
                <a:solidFill>
                  <a:srgbClr val="000000"/>
                </a:solidFill>
                <a:latin typeface="Arial"/>
                <a:cs typeface="Arial"/>
                <a:sym typeface="Arial"/>
              </a:rPr>
              <a:t>          </a:t>
            </a:r>
          </a:p>
          <a:p>
            <a:pPr defTabSz="1219170">
              <a:buClr>
                <a:srgbClr val="000000"/>
              </a:buClr>
            </a:pPr>
            <a:endParaRPr lang="en-US" sz="1867" b="1" kern="0" dirty="0">
              <a:solidFill>
                <a:srgbClr val="000000"/>
              </a:solidFill>
              <a:latin typeface="Arial"/>
              <a:cs typeface="Arial"/>
              <a:sym typeface="Arial"/>
            </a:endParaRPr>
          </a:p>
        </p:txBody>
      </p:sp>
      <p:pic>
        <p:nvPicPr>
          <p:cNvPr id="46" name="Graphic 45" descr="Heart">
            <a:extLst>
              <a:ext uri="{FF2B5EF4-FFF2-40B4-BE49-F238E27FC236}">
                <a16:creationId xmlns:a16="http://schemas.microsoft.com/office/drawing/2014/main" id="{42944C61-ABF7-4DCB-A630-BC7E457D2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05455" y="5513456"/>
            <a:ext cx="218091" cy="218091"/>
          </a:xfrm>
          <a:prstGeom prst="rect">
            <a:avLst/>
          </a:prstGeom>
        </p:spPr>
      </p:pic>
      <p:pic>
        <p:nvPicPr>
          <p:cNvPr id="47" name="Graphic 46" descr="Heart">
            <a:extLst>
              <a:ext uri="{FF2B5EF4-FFF2-40B4-BE49-F238E27FC236}">
                <a16:creationId xmlns:a16="http://schemas.microsoft.com/office/drawing/2014/main" id="{1982C39B-8D82-48E7-8804-6454906B83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27855" y="5858269"/>
            <a:ext cx="218091" cy="218091"/>
          </a:xfrm>
          <a:prstGeom prst="rect">
            <a:avLst/>
          </a:prstGeom>
        </p:spPr>
      </p:pic>
      <p:pic>
        <p:nvPicPr>
          <p:cNvPr id="48" name="Graphic 47" descr="Heart">
            <a:extLst>
              <a:ext uri="{FF2B5EF4-FFF2-40B4-BE49-F238E27FC236}">
                <a16:creationId xmlns:a16="http://schemas.microsoft.com/office/drawing/2014/main" id="{745DFBBB-D43C-45F5-9DCA-FB0D30EC6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27051" y="2786000"/>
            <a:ext cx="218091" cy="218091"/>
          </a:xfrm>
          <a:prstGeom prst="rect">
            <a:avLst/>
          </a:prstGeom>
        </p:spPr>
      </p:pic>
    </p:spTree>
    <p:extLst>
      <p:ext uri="{BB962C8B-B14F-4D97-AF65-F5344CB8AC3E}">
        <p14:creationId xmlns:p14="http://schemas.microsoft.com/office/powerpoint/2010/main" val="40912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426719" y="186082"/>
            <a:ext cx="11647564" cy="672495"/>
          </a:xfrm>
          <a:prstGeom prst="rect">
            <a:avLst/>
          </a:prstGeom>
          <a:noFill/>
          <a:ln>
            <a:noFill/>
          </a:ln>
        </p:spPr>
        <p:txBody>
          <a:bodyPr spcFirstLastPara="1" wrap="square" lIns="91433" tIns="45700" rIns="91433" bIns="45700" anchor="ctr" anchorCtr="0">
            <a:noAutofit/>
          </a:bodyPr>
          <a:lstStyle/>
          <a:p>
            <a:pPr>
              <a:buSzPts val="3300"/>
            </a:pPr>
            <a:r>
              <a:rPr lang="en-US" sz="3200" dirty="0"/>
              <a:t>Product Recommendation Based on Part-Utilities</a:t>
            </a:r>
            <a:endParaRPr sz="3200" dirty="0"/>
          </a:p>
        </p:txBody>
      </p:sp>
      <p:cxnSp>
        <p:nvCxnSpPr>
          <p:cNvPr id="11" name="Straight Connector 10">
            <a:extLst>
              <a:ext uri="{FF2B5EF4-FFF2-40B4-BE49-F238E27FC236}">
                <a16:creationId xmlns:a16="http://schemas.microsoft.com/office/drawing/2014/main" id="{BE046CAC-9E55-45B7-9294-7EC70D76450A}"/>
              </a:ext>
            </a:extLst>
          </p:cNvPr>
          <p:cNvCxnSpPr>
            <a:cxnSpLocks/>
          </p:cNvCxnSpPr>
          <p:nvPr/>
        </p:nvCxnSpPr>
        <p:spPr>
          <a:xfrm>
            <a:off x="8157428" y="1311691"/>
            <a:ext cx="0" cy="545317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F15A402-7299-4804-8E09-06936E276FBD}"/>
              </a:ext>
            </a:extLst>
          </p:cNvPr>
          <p:cNvSpPr/>
          <p:nvPr/>
        </p:nvSpPr>
        <p:spPr>
          <a:xfrm>
            <a:off x="497508" y="1135117"/>
            <a:ext cx="3420749" cy="58017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3" name="Rectangle 12">
            <a:extLst>
              <a:ext uri="{FF2B5EF4-FFF2-40B4-BE49-F238E27FC236}">
                <a16:creationId xmlns:a16="http://schemas.microsoft.com/office/drawing/2014/main" id="{580C92CC-83DA-4867-9D47-BA7B329CF730}"/>
              </a:ext>
            </a:extLst>
          </p:cNvPr>
          <p:cNvSpPr/>
          <p:nvPr/>
        </p:nvSpPr>
        <p:spPr>
          <a:xfrm>
            <a:off x="4467617" y="1135117"/>
            <a:ext cx="3420748" cy="580171"/>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4" name="Rectangle 13">
            <a:extLst>
              <a:ext uri="{FF2B5EF4-FFF2-40B4-BE49-F238E27FC236}">
                <a16:creationId xmlns:a16="http://schemas.microsoft.com/office/drawing/2014/main" id="{DFAB3EC3-B4B4-43AA-BB71-75BF0D4BDC01}"/>
              </a:ext>
            </a:extLst>
          </p:cNvPr>
          <p:cNvSpPr/>
          <p:nvPr/>
        </p:nvSpPr>
        <p:spPr>
          <a:xfrm>
            <a:off x="8437723" y="1135117"/>
            <a:ext cx="3420748" cy="580171"/>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5" name="TextBox 4">
            <a:extLst>
              <a:ext uri="{FF2B5EF4-FFF2-40B4-BE49-F238E27FC236}">
                <a16:creationId xmlns:a16="http://schemas.microsoft.com/office/drawing/2014/main" id="{27062389-3983-4C12-AE0A-528955264C26}"/>
              </a:ext>
            </a:extLst>
          </p:cNvPr>
          <p:cNvSpPr txBox="1"/>
          <p:nvPr/>
        </p:nvSpPr>
        <p:spPr>
          <a:xfrm>
            <a:off x="497838" y="1240537"/>
            <a:ext cx="11349404" cy="584775"/>
          </a:xfrm>
          <a:prstGeom prst="rect">
            <a:avLst/>
          </a:prstGeom>
          <a:noFill/>
        </p:spPr>
        <p:txBody>
          <a:bodyPr wrap="square" rtlCol="0">
            <a:spAutoFit/>
          </a:bodyPr>
          <a:lstStyle/>
          <a:p>
            <a:pPr defTabSz="1219170">
              <a:buClr>
                <a:srgbClr val="000000"/>
              </a:buClr>
            </a:pPr>
            <a:r>
              <a:rPr lang="en-US" sz="1600" b="1" kern="0" dirty="0">
                <a:solidFill>
                  <a:srgbClr val="000000"/>
                </a:solidFill>
                <a:latin typeface="Arial"/>
                <a:cs typeface="Arial"/>
                <a:sym typeface="Arial"/>
              </a:rPr>
              <a:t>Price-Sensitive Bouncing Lovers                    Glamorous Horse Lovers                                Rocking Horse Lovers </a:t>
            </a:r>
          </a:p>
          <a:p>
            <a:pPr defTabSz="1219170">
              <a:buClr>
                <a:srgbClr val="000000"/>
              </a:buClr>
            </a:pPr>
            <a:endParaRPr lang="en-US" sz="1600" b="1" kern="0" dirty="0">
              <a:solidFill>
                <a:srgbClr val="000000"/>
              </a:solidFill>
              <a:latin typeface="Arial"/>
              <a:cs typeface="Arial"/>
              <a:sym typeface="Arial"/>
            </a:endParaRPr>
          </a:p>
        </p:txBody>
      </p:sp>
      <p:sp>
        <p:nvSpPr>
          <p:cNvPr id="6" name="TextBox 5">
            <a:extLst>
              <a:ext uri="{FF2B5EF4-FFF2-40B4-BE49-F238E27FC236}">
                <a16:creationId xmlns:a16="http://schemas.microsoft.com/office/drawing/2014/main" id="{A9E2F4F5-04D5-4009-A881-AC7A3F30176D}"/>
              </a:ext>
            </a:extLst>
          </p:cNvPr>
          <p:cNvSpPr txBox="1"/>
          <p:nvPr/>
        </p:nvSpPr>
        <p:spPr>
          <a:xfrm>
            <a:off x="177325" y="1699331"/>
            <a:ext cx="3978849" cy="4801058"/>
          </a:xfrm>
          <a:prstGeom prst="rect">
            <a:avLst/>
          </a:prstGeom>
          <a:noFill/>
        </p:spPr>
        <p:txBody>
          <a:bodyPr wrap="square" rtlCol="0">
            <a:spAutoFit/>
          </a:bodyPr>
          <a:lstStyle/>
          <a:p>
            <a:pPr algn="ctr" defTabSz="1219170">
              <a:lnSpc>
                <a:spcPts val="2267"/>
              </a:lnSpc>
              <a:buClr>
                <a:srgbClr val="000000"/>
              </a:buClr>
            </a:pPr>
            <a:r>
              <a:rPr lang="en-US" sz="1867" b="1" kern="0" dirty="0">
                <a:solidFill>
                  <a:srgbClr val="000000"/>
                </a:solidFill>
                <a:latin typeface="Calibri"/>
                <a:ea typeface="Calibri"/>
                <a:cs typeface="Calibri"/>
                <a:sym typeface="Calibri"/>
              </a:rPr>
              <a:t>Product recommended:</a:t>
            </a:r>
          </a:p>
          <a:p>
            <a:pPr algn="ctr" defTabSz="1219170">
              <a:lnSpc>
                <a:spcPts val="2267"/>
              </a:lnSpc>
              <a:buClr>
                <a:srgbClr val="000000"/>
              </a:buClr>
            </a:pPr>
            <a:r>
              <a:rPr lang="en-US" sz="1867" kern="0" dirty="0">
                <a:solidFill>
                  <a:srgbClr val="000000"/>
                </a:solidFill>
                <a:latin typeface="Calibri"/>
                <a:ea typeface="Calibri"/>
                <a:cs typeface="Calibri"/>
                <a:sym typeface="Calibri"/>
              </a:rPr>
              <a:t>$119.99</a:t>
            </a:r>
          </a:p>
          <a:p>
            <a:pPr algn="ctr" defTabSz="1219170">
              <a:lnSpc>
                <a:spcPts val="2267"/>
              </a:lnSpc>
              <a:buClr>
                <a:srgbClr val="000000"/>
              </a:buClr>
            </a:pPr>
            <a:r>
              <a:rPr lang="en-US" sz="1867" kern="0" dirty="0">
                <a:solidFill>
                  <a:srgbClr val="000000"/>
                </a:solidFill>
                <a:latin typeface="Calibri"/>
                <a:ea typeface="Calibri"/>
                <a:cs typeface="Calibri"/>
                <a:sym typeface="Calibri"/>
              </a:rPr>
              <a:t> 26’’ Racing Bouncing Horse </a:t>
            </a:r>
          </a:p>
          <a:p>
            <a:pPr algn="ctr" defTabSz="1219170">
              <a:lnSpc>
                <a:spcPts val="2267"/>
              </a:lnSpc>
              <a:buClr>
                <a:srgbClr val="000000"/>
              </a:buClr>
            </a:pPr>
            <a:r>
              <a:rPr lang="en-US" sz="1867" b="1" kern="0" dirty="0">
                <a:solidFill>
                  <a:srgbClr val="000000"/>
                </a:solidFill>
                <a:latin typeface="Calibri"/>
                <a:cs typeface="Calibri"/>
                <a:sym typeface="Calibri"/>
              </a:rPr>
              <a:t>Reasons:</a:t>
            </a:r>
            <a:endParaRPr lang="en-US" sz="1867" b="1" kern="0" dirty="0">
              <a:solidFill>
                <a:srgbClr val="000000"/>
              </a:solidFill>
              <a:latin typeface="Calibri"/>
              <a:cs typeface="Calibri"/>
              <a:sym typeface="Arial"/>
            </a:endParaRP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This segment is highly price-sensitive, so we offer a lower price in order not to shut them out.</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We offer bouncing and racing features that cater to their preference with correspondingly low cost.</a:t>
            </a:r>
          </a:p>
          <a:p>
            <a:pPr marL="287859" indent="-287859" defTabSz="1219170">
              <a:lnSpc>
                <a:spcPts val="2267"/>
              </a:lnSpc>
              <a:buClr>
                <a:srgbClr val="000000"/>
              </a:buClr>
              <a:buSzPts val="1400"/>
              <a:buFont typeface="Arial"/>
              <a:buChar char="•"/>
            </a:pPr>
            <a:r>
              <a:rPr lang="en-US" sz="1867" kern="0" dirty="0">
                <a:solidFill>
                  <a:srgbClr val="000000"/>
                </a:solidFill>
                <a:latin typeface="Calibri"/>
                <a:cs typeface="Calibri"/>
                <a:sym typeface="Calibri"/>
              </a:rPr>
              <a:t>Although 26’’ toy horse costs more, considering the size of the segment (50% of market), it is important to win this segment by offering their “perfect choice”.</a:t>
            </a:r>
            <a:endParaRPr lang="en-US" sz="1867" kern="0" dirty="0">
              <a:solidFill>
                <a:srgbClr val="000000"/>
              </a:solidFill>
              <a:latin typeface="Calibri"/>
              <a:cs typeface="Calibri"/>
              <a:sym typeface="Arial"/>
            </a:endParaRPr>
          </a:p>
        </p:txBody>
      </p:sp>
      <p:cxnSp>
        <p:nvCxnSpPr>
          <p:cNvPr id="21" name="Straight Connector 20">
            <a:extLst>
              <a:ext uri="{FF2B5EF4-FFF2-40B4-BE49-F238E27FC236}">
                <a16:creationId xmlns:a16="http://schemas.microsoft.com/office/drawing/2014/main" id="{F574EF42-D6B8-4DF7-9094-09875A1C998C}"/>
              </a:ext>
            </a:extLst>
          </p:cNvPr>
          <p:cNvCxnSpPr>
            <a:cxnSpLocks/>
          </p:cNvCxnSpPr>
          <p:nvPr/>
        </p:nvCxnSpPr>
        <p:spPr>
          <a:xfrm>
            <a:off x="4173307" y="1354517"/>
            <a:ext cx="0" cy="5410351"/>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C20A93-5FB7-4CC5-8C6A-ECCC431C728F}"/>
              </a:ext>
            </a:extLst>
          </p:cNvPr>
          <p:cNvSpPr txBox="1"/>
          <p:nvPr/>
        </p:nvSpPr>
        <p:spPr>
          <a:xfrm>
            <a:off x="4198551" y="1701412"/>
            <a:ext cx="3846799" cy="5007333"/>
          </a:xfrm>
          <a:prstGeom prst="rect">
            <a:avLst/>
          </a:prstGeom>
          <a:noFill/>
        </p:spPr>
        <p:txBody>
          <a:bodyPr wrap="square" rtlCol="0">
            <a:spAutoFit/>
          </a:bodyPr>
          <a:lstStyle/>
          <a:p>
            <a:pPr algn="ctr" defTabSz="1219170">
              <a:lnSpc>
                <a:spcPts val="2267"/>
              </a:lnSpc>
              <a:buClr>
                <a:srgbClr val="000000"/>
              </a:buClr>
            </a:pPr>
            <a:r>
              <a:rPr lang="en-US" sz="1867" b="1" kern="0" dirty="0">
                <a:solidFill>
                  <a:srgbClr val="000000"/>
                </a:solidFill>
                <a:latin typeface="Calibri"/>
                <a:ea typeface="Calibri"/>
                <a:cs typeface="Calibri"/>
                <a:sym typeface="Calibri"/>
              </a:rPr>
              <a:t>Product recommended:</a:t>
            </a:r>
          </a:p>
          <a:p>
            <a:pPr algn="ctr" defTabSz="1219170">
              <a:lnSpc>
                <a:spcPts val="2267"/>
              </a:lnSpc>
              <a:buClr>
                <a:srgbClr val="000000"/>
              </a:buClr>
            </a:pPr>
            <a:r>
              <a:rPr lang="en-US" sz="1867" kern="0" dirty="0">
                <a:solidFill>
                  <a:srgbClr val="000000"/>
                </a:solidFill>
                <a:latin typeface="Calibri"/>
                <a:ea typeface="Calibri"/>
                <a:cs typeface="Calibri"/>
                <a:sym typeface="Calibri"/>
              </a:rPr>
              <a:t> $139.99</a:t>
            </a:r>
            <a:endParaRPr lang="en-US" sz="1467" kern="0" dirty="0">
              <a:solidFill>
                <a:srgbClr val="000000"/>
              </a:solidFill>
              <a:latin typeface="Calibri"/>
              <a:ea typeface="Calibri"/>
              <a:cs typeface="Calibri"/>
              <a:sym typeface="Calibri"/>
            </a:endParaRPr>
          </a:p>
          <a:p>
            <a:pPr algn="ctr" defTabSz="1219170">
              <a:lnSpc>
                <a:spcPts val="2267"/>
              </a:lnSpc>
              <a:buClr>
                <a:srgbClr val="000000"/>
              </a:buClr>
            </a:pPr>
            <a:r>
              <a:rPr lang="en-US" sz="1867" kern="0" dirty="0">
                <a:solidFill>
                  <a:srgbClr val="000000"/>
                </a:solidFill>
                <a:latin typeface="Calibri"/>
                <a:ea typeface="Calibri"/>
                <a:cs typeface="Calibri"/>
                <a:sym typeface="Calibri"/>
              </a:rPr>
              <a:t>26’’ Glamorous Rocking Horse </a:t>
            </a:r>
            <a:r>
              <a:rPr lang="en-US" sz="1867" b="1" kern="0" dirty="0">
                <a:solidFill>
                  <a:srgbClr val="000000"/>
                </a:solidFill>
                <a:latin typeface="Calibri"/>
                <a:cs typeface="Calibri"/>
                <a:sym typeface="Calibri"/>
              </a:rPr>
              <a:t>Reasons:</a:t>
            </a:r>
          </a:p>
          <a:p>
            <a:pPr marL="287859" indent="-287859" defTabSz="1219170">
              <a:buClr>
                <a:srgbClr val="000000"/>
              </a:buClr>
              <a:buSzPts val="1400"/>
              <a:buFont typeface="Arial"/>
              <a:buChar char="•"/>
            </a:pPr>
            <a:r>
              <a:rPr lang="en-US" sz="1867" kern="0" dirty="0">
                <a:solidFill>
                  <a:srgbClr val="000000"/>
                </a:solidFill>
                <a:latin typeface="Calibri"/>
                <a:ea typeface="Calibri"/>
                <a:cs typeface="Calibri"/>
                <a:sym typeface="Calibri"/>
              </a:rPr>
              <a:t>We set a higher price for this segment because they  are less price-sensitive while valuing other two features of toy horse over price. (We expect a high WTP here)</a:t>
            </a:r>
          </a:p>
          <a:p>
            <a:pPr marL="287859" indent="-287859" defTabSz="1219170">
              <a:buClr>
                <a:srgbClr val="000000"/>
              </a:buClr>
              <a:buSzPts val="1400"/>
              <a:buFont typeface="Arial"/>
              <a:buChar char="•"/>
            </a:pPr>
            <a:r>
              <a:rPr lang="en-US" sz="1867" kern="0" dirty="0">
                <a:solidFill>
                  <a:srgbClr val="000000"/>
                </a:solidFill>
                <a:latin typeface="Calibri"/>
                <a:ea typeface="Calibri"/>
                <a:cs typeface="Calibri"/>
                <a:sym typeface="Calibri"/>
              </a:rPr>
              <a:t>We customize 26’’ glamorous rocking horse to provide an “ideal product” that perfectly match their preference.</a:t>
            </a:r>
          </a:p>
          <a:p>
            <a:pPr marL="287859" indent="-287859" defTabSz="1219170">
              <a:buClr>
                <a:srgbClr val="000000"/>
              </a:buClr>
              <a:buSzPts val="1400"/>
              <a:buFont typeface="Arial"/>
              <a:buChar char="•"/>
            </a:pPr>
            <a:r>
              <a:rPr lang="en-US" sz="1867" kern="0" dirty="0">
                <a:solidFill>
                  <a:srgbClr val="000000"/>
                </a:solidFill>
                <a:latin typeface="Calibri"/>
                <a:ea typeface="Calibri"/>
                <a:cs typeface="Calibri"/>
                <a:sym typeface="Calibri"/>
              </a:rPr>
              <a:t>Although cost of 26’’ rocking horse is higher, the high margin is expected to win us profit.</a:t>
            </a:r>
            <a:endParaRPr lang="en-US" sz="1867" b="1" kern="0" dirty="0">
              <a:solidFill>
                <a:srgbClr val="000000"/>
              </a:solidFill>
              <a:latin typeface="Calibri"/>
              <a:cs typeface="Calibri"/>
              <a:sym typeface="Calibri"/>
            </a:endParaRPr>
          </a:p>
        </p:txBody>
      </p:sp>
      <p:sp>
        <p:nvSpPr>
          <p:cNvPr id="23" name="TextBox 22">
            <a:extLst>
              <a:ext uri="{FF2B5EF4-FFF2-40B4-BE49-F238E27FC236}">
                <a16:creationId xmlns:a16="http://schemas.microsoft.com/office/drawing/2014/main" id="{B62B62D1-D4AF-4958-8225-AC10F797B498}"/>
              </a:ext>
            </a:extLst>
          </p:cNvPr>
          <p:cNvSpPr txBox="1"/>
          <p:nvPr/>
        </p:nvSpPr>
        <p:spPr>
          <a:xfrm>
            <a:off x="8130103" y="1701412"/>
            <a:ext cx="3944180" cy="5566717"/>
          </a:xfrm>
          <a:prstGeom prst="rect">
            <a:avLst/>
          </a:prstGeom>
          <a:noFill/>
        </p:spPr>
        <p:txBody>
          <a:bodyPr wrap="square" rtlCol="0">
            <a:spAutoFit/>
          </a:bodyPr>
          <a:lstStyle/>
          <a:p>
            <a:pPr algn="ctr" defTabSz="1219170">
              <a:lnSpc>
                <a:spcPts val="2267"/>
              </a:lnSpc>
              <a:buClr>
                <a:srgbClr val="000000"/>
              </a:buClr>
            </a:pPr>
            <a:r>
              <a:rPr lang="en-US" sz="1867" b="1" kern="0" dirty="0">
                <a:solidFill>
                  <a:srgbClr val="000000"/>
                </a:solidFill>
                <a:latin typeface="Calibri"/>
                <a:ea typeface="Calibri"/>
                <a:cs typeface="Calibri"/>
                <a:sym typeface="Calibri"/>
              </a:rPr>
              <a:t>Product recommended:</a:t>
            </a:r>
          </a:p>
          <a:p>
            <a:pPr algn="ctr" defTabSz="1219170">
              <a:lnSpc>
                <a:spcPts val="2267"/>
              </a:lnSpc>
              <a:buClr>
                <a:srgbClr val="000000"/>
              </a:buClr>
            </a:pPr>
            <a:r>
              <a:rPr lang="en-US" sz="1867" kern="0" dirty="0">
                <a:solidFill>
                  <a:srgbClr val="000000"/>
                </a:solidFill>
                <a:latin typeface="Calibri"/>
                <a:ea typeface="Calibri"/>
                <a:cs typeface="Calibri"/>
                <a:sym typeface="Calibri"/>
              </a:rPr>
              <a:t>$119.99</a:t>
            </a:r>
            <a:endParaRPr lang="en-US" sz="1867" b="1" kern="0" dirty="0">
              <a:solidFill>
                <a:srgbClr val="000000"/>
              </a:solidFill>
              <a:latin typeface="Calibri"/>
              <a:ea typeface="Calibri"/>
              <a:cs typeface="Calibri"/>
              <a:sym typeface="Calibri"/>
            </a:endParaRPr>
          </a:p>
          <a:p>
            <a:pPr algn="ctr" defTabSz="1219170">
              <a:buClr>
                <a:srgbClr val="000000"/>
              </a:buClr>
              <a:buSzPts val="1400"/>
            </a:pPr>
            <a:r>
              <a:rPr lang="en-US" sz="1867" kern="0" dirty="0">
                <a:solidFill>
                  <a:srgbClr val="000000"/>
                </a:solidFill>
                <a:latin typeface="Calibri"/>
                <a:ea typeface="Calibri"/>
                <a:cs typeface="Calibri"/>
                <a:sym typeface="Calibri"/>
              </a:rPr>
              <a:t>18’’ Glamorous rocking Horse</a:t>
            </a:r>
          </a:p>
          <a:p>
            <a:pPr algn="ctr" defTabSz="1219170">
              <a:buClr>
                <a:srgbClr val="000000"/>
              </a:buClr>
              <a:buSzPts val="1400"/>
            </a:pPr>
            <a:r>
              <a:rPr lang="en-US" sz="1867" kern="0" dirty="0">
                <a:solidFill>
                  <a:srgbClr val="000000"/>
                </a:solidFill>
                <a:latin typeface="Calibri"/>
                <a:ea typeface="Calibri"/>
                <a:cs typeface="Calibri"/>
                <a:sym typeface="Calibri"/>
              </a:rPr>
              <a:t> </a:t>
            </a:r>
            <a:r>
              <a:rPr lang="en-US" sz="1867" b="1" kern="0" dirty="0">
                <a:solidFill>
                  <a:srgbClr val="000000"/>
                </a:solidFill>
                <a:latin typeface="Calibri"/>
                <a:cs typeface="Calibri"/>
                <a:sym typeface="Calibri"/>
              </a:rPr>
              <a:t>Reasons:</a:t>
            </a:r>
          </a:p>
          <a:p>
            <a:pPr marL="287859" indent="-287859" defTabSz="1219170">
              <a:buClr>
                <a:srgbClr val="000000"/>
              </a:buClr>
              <a:buSzPts val="1400"/>
              <a:buFont typeface="Arial"/>
              <a:buChar char="•"/>
            </a:pPr>
            <a:r>
              <a:rPr lang="en-US" sz="1867" kern="0" dirty="0">
                <a:solidFill>
                  <a:srgbClr val="000000"/>
                </a:solidFill>
                <a:latin typeface="Calibri"/>
                <a:cs typeface="Calibri"/>
                <a:sym typeface="Calibri"/>
              </a:rPr>
              <a:t>Although this segment is less price-sensitive, since price is the feature they care the most about toy horse, so </a:t>
            </a:r>
            <a:r>
              <a:rPr lang="en-US" sz="1867" i="1" kern="0" dirty="0">
                <a:solidFill>
                  <a:srgbClr val="000000"/>
                </a:solidFill>
                <a:latin typeface="Calibri"/>
                <a:cs typeface="Calibri"/>
                <a:sym typeface="Calibri"/>
              </a:rPr>
              <a:t>by intuition</a:t>
            </a:r>
            <a:r>
              <a:rPr lang="en-US" sz="1867" kern="0" dirty="0">
                <a:solidFill>
                  <a:srgbClr val="000000"/>
                </a:solidFill>
                <a:latin typeface="Calibri"/>
                <a:cs typeface="Calibri"/>
                <a:sym typeface="Calibri"/>
              </a:rPr>
              <a:t>, we do not risk losing the consumer by setting a high price. </a:t>
            </a:r>
            <a:r>
              <a:rPr lang="en-US" sz="1867" i="1" kern="0" dirty="0">
                <a:solidFill>
                  <a:srgbClr val="000000"/>
                </a:solidFill>
                <a:latin typeface="Calibri"/>
                <a:cs typeface="Calibri"/>
                <a:sym typeface="Calibri"/>
              </a:rPr>
              <a:t>(*will simulate the scenario with high price later)</a:t>
            </a:r>
          </a:p>
          <a:p>
            <a:pPr marL="287859" indent="-287859" defTabSz="1219170">
              <a:buClr>
                <a:srgbClr val="000000"/>
              </a:buClr>
              <a:buSzPts val="1400"/>
              <a:buFont typeface="Arial"/>
              <a:buChar char="•"/>
            </a:pPr>
            <a:r>
              <a:rPr lang="en-US" sz="1867" kern="0" dirty="0">
                <a:solidFill>
                  <a:srgbClr val="000000"/>
                </a:solidFill>
                <a:latin typeface="Calibri"/>
                <a:cs typeface="Calibri"/>
                <a:sym typeface="Calibri"/>
              </a:rPr>
              <a:t>We offer 18’’ glamourous toy to target this segment with correspondingly low cost.</a:t>
            </a:r>
          </a:p>
          <a:p>
            <a:pPr marL="287859" indent="-287859" defTabSz="1219170">
              <a:buClr>
                <a:srgbClr val="000000"/>
              </a:buClr>
              <a:buSzPts val="1400"/>
              <a:buFont typeface="Arial"/>
              <a:buChar char="•"/>
            </a:pPr>
            <a:r>
              <a:rPr lang="en-US" sz="1867" kern="0" dirty="0">
                <a:solidFill>
                  <a:srgbClr val="000000"/>
                </a:solidFill>
                <a:latin typeface="Calibri"/>
                <a:cs typeface="Calibri"/>
                <a:sym typeface="Calibri"/>
              </a:rPr>
              <a:t>We offer rocking horse regardless of the high cost to suit their special preference.</a:t>
            </a:r>
          </a:p>
          <a:p>
            <a:pPr marL="287859" indent="-287859" defTabSz="1219170">
              <a:buClr>
                <a:srgbClr val="000000"/>
              </a:buClr>
              <a:buSzPts val="1400"/>
              <a:buFont typeface="Arial"/>
              <a:buChar char="•"/>
            </a:pPr>
            <a:endParaRPr lang="en-US" sz="1867" kern="0" dirty="0">
              <a:solidFill>
                <a:srgbClr val="000000"/>
              </a:solidFill>
              <a:latin typeface="Calibri"/>
              <a:cs typeface="Calibri"/>
              <a:sym typeface="Calibri"/>
            </a:endParaRPr>
          </a:p>
          <a:p>
            <a:pPr marL="287859" indent="-287859" defTabSz="1219170">
              <a:buClr>
                <a:srgbClr val="000000"/>
              </a:buClr>
              <a:buSzPts val="1400"/>
              <a:buFont typeface="Arial"/>
              <a:buChar char="•"/>
            </a:pPr>
            <a:endParaRPr lang="en-US" sz="1867" kern="0" dirty="0">
              <a:solidFill>
                <a:srgbClr val="000000"/>
              </a:solidFill>
              <a:latin typeface="Calibri"/>
              <a:cs typeface="Calibri"/>
              <a:sym typeface="Calibri"/>
            </a:endParaRPr>
          </a:p>
        </p:txBody>
      </p:sp>
    </p:spTree>
    <p:extLst>
      <p:ext uri="{BB962C8B-B14F-4D97-AF65-F5344CB8AC3E}">
        <p14:creationId xmlns:p14="http://schemas.microsoft.com/office/powerpoint/2010/main" val="246150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01757" y="137565"/>
            <a:ext cx="12552056" cy="557695"/>
          </a:xfrm>
          <a:prstGeom prst="rect">
            <a:avLst/>
          </a:prstGeom>
          <a:noFill/>
          <a:ln>
            <a:noFill/>
          </a:ln>
        </p:spPr>
        <p:txBody>
          <a:bodyPr spcFirstLastPara="1" wrap="square" lIns="91433" tIns="45700" rIns="91433" bIns="45700" anchor="ctr" anchorCtr="0">
            <a:noAutofit/>
          </a:bodyPr>
          <a:lstStyle/>
          <a:p>
            <a:pPr>
              <a:buSzPts val="3300"/>
            </a:pPr>
            <a:r>
              <a:rPr lang="en" sz="3200" dirty="0"/>
              <a:t>Segment Por</a:t>
            </a:r>
            <a:r>
              <a:rPr lang="en-US" altLang="zh-CN" sz="3200" dirty="0"/>
              <a:t>trait Based on </a:t>
            </a:r>
            <a:r>
              <a:rPr lang="en-US" sz="3200" dirty="0"/>
              <a:t>Gender</a:t>
            </a:r>
            <a:endParaRPr lang="zh-CN" altLang="en-US" dirty="0"/>
          </a:p>
        </p:txBody>
      </p:sp>
      <p:sp>
        <p:nvSpPr>
          <p:cNvPr id="39" name="Rectangle 38">
            <a:extLst>
              <a:ext uri="{FF2B5EF4-FFF2-40B4-BE49-F238E27FC236}">
                <a16:creationId xmlns:a16="http://schemas.microsoft.com/office/drawing/2014/main" id="{B1B1B585-5016-4F96-990C-AF3C0F30C6C9}"/>
              </a:ext>
            </a:extLst>
          </p:cNvPr>
          <p:cNvSpPr/>
          <p:nvPr/>
        </p:nvSpPr>
        <p:spPr>
          <a:xfrm>
            <a:off x="430543" y="4022587"/>
            <a:ext cx="11420194" cy="2168373"/>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3" name="TextBox 42">
            <a:extLst>
              <a:ext uri="{FF2B5EF4-FFF2-40B4-BE49-F238E27FC236}">
                <a16:creationId xmlns:a16="http://schemas.microsoft.com/office/drawing/2014/main" id="{4D44B2D9-7F7A-483F-A6AB-FDB2B573ABC7}"/>
              </a:ext>
            </a:extLst>
          </p:cNvPr>
          <p:cNvSpPr txBox="1"/>
          <p:nvPr/>
        </p:nvSpPr>
        <p:spPr>
          <a:xfrm>
            <a:off x="704133" y="4144278"/>
            <a:ext cx="11152084" cy="1631216"/>
          </a:xfrm>
          <a:prstGeom prst="rect">
            <a:avLst/>
          </a:prstGeom>
          <a:noFill/>
        </p:spPr>
        <p:txBody>
          <a:bodyPr wrap="square" rtlCol="0" anchor="t">
            <a:spAutoFit/>
          </a:bodyPr>
          <a:lstStyle/>
          <a:p>
            <a:pPr algn="just" defTabSz="1219170">
              <a:buClr>
                <a:srgbClr val="000000"/>
              </a:buClr>
            </a:pPr>
            <a:r>
              <a:rPr lang="en-US" sz="2000" kern="0" dirty="0">
                <a:solidFill>
                  <a:schemeClr val="bg1"/>
                </a:solidFill>
                <a:latin typeface="Calibri"/>
                <a:cs typeface="Arial"/>
                <a:sym typeface="Arial"/>
              </a:rPr>
              <a:t>Findings:</a:t>
            </a:r>
            <a:endParaRPr lang="zh-CN" altLang="en-US" sz="2000" dirty="0">
              <a:solidFill>
                <a:schemeClr val="bg1"/>
              </a:solidFill>
              <a:latin typeface="Calibri"/>
              <a:ea typeface="宋体"/>
              <a:cs typeface="Calibri"/>
            </a:endParaRPr>
          </a:p>
          <a:p>
            <a:pPr marL="342900" indent="-342900" algn="just" defTabSz="1219170">
              <a:buClr>
                <a:srgbClr val="000000"/>
              </a:buClr>
              <a:buFont typeface="Courier New"/>
              <a:buChar char="o"/>
            </a:pPr>
            <a:r>
              <a:rPr lang="en-US" sz="2000" kern="0" dirty="0">
                <a:solidFill>
                  <a:schemeClr val="bg1"/>
                </a:solidFill>
                <a:latin typeface="Calibri"/>
                <a:cs typeface="Arial"/>
                <a:sym typeface="Arial"/>
              </a:rPr>
              <a:t>Parents of girls are less price sensitive to price compared to parents of boys.</a:t>
            </a:r>
            <a:endParaRPr lang="en-US" sz="2000" dirty="0">
              <a:solidFill>
                <a:schemeClr val="bg1"/>
              </a:solidFill>
              <a:latin typeface="Calibri"/>
              <a:cs typeface="Calibri"/>
            </a:endParaRPr>
          </a:p>
          <a:p>
            <a:pPr marL="342900" indent="-342900" algn="just" defTabSz="1219170">
              <a:buClr>
                <a:srgbClr val="000000"/>
              </a:buClr>
              <a:buFont typeface="Courier New"/>
              <a:buChar char="o"/>
            </a:pPr>
            <a:r>
              <a:rPr lang="en-US" sz="2000" kern="0" dirty="0">
                <a:solidFill>
                  <a:schemeClr val="bg1"/>
                </a:solidFill>
                <a:latin typeface="Calibri"/>
                <a:cs typeface="Arial"/>
                <a:sym typeface="Arial"/>
              </a:rPr>
              <a:t>Parents of girls and boys both prefer Tall Size toys, but it is much more important for parents of girls.</a:t>
            </a:r>
            <a:endParaRPr lang="en-US" sz="2000" dirty="0">
              <a:solidFill>
                <a:schemeClr val="bg1"/>
              </a:solidFill>
              <a:latin typeface="Calibri"/>
              <a:cs typeface="Calibri"/>
            </a:endParaRPr>
          </a:p>
          <a:p>
            <a:pPr marL="342900" indent="-342900" algn="just" defTabSz="1219170">
              <a:buClr>
                <a:srgbClr val="000000"/>
              </a:buClr>
              <a:buFont typeface="Courier New"/>
              <a:buChar char="o"/>
            </a:pPr>
            <a:r>
              <a:rPr lang="en-US" sz="2000" kern="0" dirty="0">
                <a:solidFill>
                  <a:schemeClr val="bg1"/>
                </a:solidFill>
                <a:latin typeface="Calibri"/>
                <a:cs typeface="Arial"/>
                <a:sym typeface="Arial"/>
              </a:rPr>
              <a:t>Parents of girls prefer Rocking toys, while parents of boys prefer bouncing toys.</a:t>
            </a:r>
            <a:endParaRPr lang="en-US" sz="2000" dirty="0">
              <a:solidFill>
                <a:schemeClr val="bg1"/>
              </a:solidFill>
              <a:latin typeface="Calibri"/>
              <a:cs typeface="Calibri"/>
            </a:endParaRPr>
          </a:p>
          <a:p>
            <a:pPr marL="342900" indent="-342900" algn="just" defTabSz="1219170">
              <a:buClr>
                <a:srgbClr val="000000"/>
              </a:buClr>
              <a:buFont typeface="Courier New"/>
              <a:buChar char="o"/>
            </a:pPr>
            <a:r>
              <a:rPr lang="en-US" sz="2000" kern="0" dirty="0">
                <a:solidFill>
                  <a:schemeClr val="bg1"/>
                </a:solidFill>
                <a:latin typeface="Calibri"/>
                <a:cs typeface="Arial"/>
                <a:sym typeface="Arial"/>
              </a:rPr>
              <a:t>Parents of girls prefer Glamourous style, while parents of boys prefer Racing style.</a:t>
            </a:r>
          </a:p>
        </p:txBody>
      </p:sp>
      <p:pic>
        <p:nvPicPr>
          <p:cNvPr id="4" name="图片 4">
            <a:extLst>
              <a:ext uri="{FF2B5EF4-FFF2-40B4-BE49-F238E27FC236}">
                <a16:creationId xmlns:a16="http://schemas.microsoft.com/office/drawing/2014/main" id="{A1AA3E96-4680-4252-80BC-9627FC3E780C}"/>
              </a:ext>
            </a:extLst>
          </p:cNvPr>
          <p:cNvPicPr>
            <a:picLocks noChangeAspect="1"/>
          </p:cNvPicPr>
          <p:nvPr/>
        </p:nvPicPr>
        <p:blipFill>
          <a:blip r:embed="rId3"/>
          <a:stretch>
            <a:fillRect/>
          </a:stretch>
        </p:blipFill>
        <p:spPr>
          <a:xfrm>
            <a:off x="381707" y="1255889"/>
            <a:ext cx="5628919" cy="2243665"/>
          </a:xfrm>
          <a:prstGeom prst="rect">
            <a:avLst/>
          </a:prstGeom>
        </p:spPr>
      </p:pic>
      <p:pic>
        <p:nvPicPr>
          <p:cNvPr id="6" name="图片 6">
            <a:extLst>
              <a:ext uri="{FF2B5EF4-FFF2-40B4-BE49-F238E27FC236}">
                <a16:creationId xmlns:a16="http://schemas.microsoft.com/office/drawing/2014/main" id="{F69D7B44-9F63-426C-BED3-476D69203560}"/>
              </a:ext>
            </a:extLst>
          </p:cNvPr>
          <p:cNvPicPr>
            <a:picLocks noChangeAspect="1"/>
          </p:cNvPicPr>
          <p:nvPr/>
        </p:nvPicPr>
        <p:blipFill>
          <a:blip r:embed="rId4"/>
          <a:stretch>
            <a:fillRect/>
          </a:stretch>
        </p:blipFill>
        <p:spPr>
          <a:xfrm>
            <a:off x="6181374" y="1310744"/>
            <a:ext cx="5621865" cy="2077508"/>
          </a:xfrm>
          <a:prstGeom prst="rect">
            <a:avLst/>
          </a:prstGeom>
        </p:spPr>
      </p:pic>
      <p:sp>
        <p:nvSpPr>
          <p:cNvPr id="8" name="文本框 7">
            <a:extLst>
              <a:ext uri="{FF2B5EF4-FFF2-40B4-BE49-F238E27FC236}">
                <a16:creationId xmlns:a16="http://schemas.microsoft.com/office/drawing/2014/main" id="{9C9B12FA-4D4F-48E0-AB59-846C5E99FABB}"/>
              </a:ext>
            </a:extLst>
          </p:cNvPr>
          <p:cNvSpPr txBox="1"/>
          <p:nvPr/>
        </p:nvSpPr>
        <p:spPr>
          <a:xfrm>
            <a:off x="392289" y="780345"/>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000" b="1">
                <a:latin typeface="Calibri"/>
                <a:ea typeface="宋体"/>
                <a:cs typeface="Calibri"/>
              </a:rPr>
              <a:t>Gender = Female</a:t>
            </a:r>
          </a:p>
        </p:txBody>
      </p:sp>
      <p:sp>
        <p:nvSpPr>
          <p:cNvPr id="13" name="文本框 12">
            <a:extLst>
              <a:ext uri="{FF2B5EF4-FFF2-40B4-BE49-F238E27FC236}">
                <a16:creationId xmlns:a16="http://schemas.microsoft.com/office/drawing/2014/main" id="{369DD118-4DBD-4EBB-9614-8C5CAD61D337}"/>
              </a:ext>
            </a:extLst>
          </p:cNvPr>
          <p:cNvSpPr txBox="1"/>
          <p:nvPr/>
        </p:nvSpPr>
        <p:spPr>
          <a:xfrm>
            <a:off x="6184900" y="857955"/>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000" b="1">
                <a:latin typeface="Calibri"/>
                <a:ea typeface="宋体"/>
                <a:cs typeface="Calibri"/>
              </a:rPr>
              <a:t>Gender = Male</a:t>
            </a:r>
          </a:p>
        </p:txBody>
      </p:sp>
    </p:spTree>
    <p:extLst>
      <p:ext uri="{BB962C8B-B14F-4D97-AF65-F5344CB8AC3E}">
        <p14:creationId xmlns:p14="http://schemas.microsoft.com/office/powerpoint/2010/main" val="8991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426719" y="212726"/>
            <a:ext cx="11647564" cy="672495"/>
          </a:xfrm>
          <a:prstGeom prst="rect">
            <a:avLst/>
          </a:prstGeom>
          <a:noFill/>
          <a:ln>
            <a:noFill/>
          </a:ln>
        </p:spPr>
        <p:txBody>
          <a:bodyPr spcFirstLastPara="1" wrap="square" lIns="91433" tIns="45700" rIns="91433" bIns="45700" anchor="ctr" anchorCtr="0">
            <a:noAutofit/>
          </a:bodyPr>
          <a:lstStyle/>
          <a:p>
            <a:pPr>
              <a:buSzPts val="3300"/>
            </a:pPr>
            <a:r>
              <a:rPr lang="en-US" sz="3200" dirty="0"/>
              <a:t>Product Recommendation Based on </a:t>
            </a:r>
            <a:r>
              <a:rPr lang="en-US" altLang="zh-CN" sz="3200" dirty="0"/>
              <a:t>Gender</a:t>
            </a:r>
            <a:endParaRPr lang="zh-CN" altLang="en-US" sz="3200" dirty="0"/>
          </a:p>
        </p:txBody>
      </p:sp>
      <p:cxnSp>
        <p:nvCxnSpPr>
          <p:cNvPr id="11" name="Straight Connector 10">
            <a:extLst>
              <a:ext uri="{FF2B5EF4-FFF2-40B4-BE49-F238E27FC236}">
                <a16:creationId xmlns:a16="http://schemas.microsoft.com/office/drawing/2014/main" id="{BE046CAC-9E55-45B7-9294-7EC70D76450A}"/>
              </a:ext>
            </a:extLst>
          </p:cNvPr>
          <p:cNvCxnSpPr>
            <a:cxnSpLocks/>
          </p:cNvCxnSpPr>
          <p:nvPr/>
        </p:nvCxnSpPr>
        <p:spPr>
          <a:xfrm>
            <a:off x="6252428" y="1085913"/>
            <a:ext cx="0" cy="545317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F15A402-7299-4804-8E09-06936E276FBD}"/>
              </a:ext>
            </a:extLst>
          </p:cNvPr>
          <p:cNvSpPr/>
          <p:nvPr/>
        </p:nvSpPr>
        <p:spPr>
          <a:xfrm>
            <a:off x="1224231" y="1085728"/>
            <a:ext cx="3420749" cy="58017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4" name="Rectangle 13">
            <a:extLst>
              <a:ext uri="{FF2B5EF4-FFF2-40B4-BE49-F238E27FC236}">
                <a16:creationId xmlns:a16="http://schemas.microsoft.com/office/drawing/2014/main" id="{DFAB3EC3-B4B4-43AA-BB71-75BF0D4BDC01}"/>
              </a:ext>
            </a:extLst>
          </p:cNvPr>
          <p:cNvSpPr/>
          <p:nvPr/>
        </p:nvSpPr>
        <p:spPr>
          <a:xfrm>
            <a:off x="7449945" y="1071617"/>
            <a:ext cx="3420748" cy="580171"/>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5" name="TextBox 4">
            <a:extLst>
              <a:ext uri="{FF2B5EF4-FFF2-40B4-BE49-F238E27FC236}">
                <a16:creationId xmlns:a16="http://schemas.microsoft.com/office/drawing/2014/main" id="{27062389-3983-4C12-AE0A-528955264C26}"/>
              </a:ext>
            </a:extLst>
          </p:cNvPr>
          <p:cNvSpPr txBox="1"/>
          <p:nvPr/>
        </p:nvSpPr>
        <p:spPr>
          <a:xfrm>
            <a:off x="1647895" y="1148814"/>
            <a:ext cx="4279735" cy="461665"/>
          </a:xfrm>
          <a:prstGeom prst="rect">
            <a:avLst/>
          </a:prstGeom>
          <a:noFill/>
        </p:spPr>
        <p:txBody>
          <a:bodyPr wrap="square" rtlCol="0" anchor="t">
            <a:spAutoFit/>
          </a:bodyPr>
          <a:lstStyle/>
          <a:p>
            <a:pPr defTabSz="1219170">
              <a:buClr>
                <a:srgbClr val="000000"/>
              </a:buClr>
            </a:pPr>
            <a:r>
              <a:rPr lang="en-US" sz="2400" b="1" kern="0" dirty="0">
                <a:solidFill>
                  <a:srgbClr val="000000"/>
                </a:solidFill>
                <a:latin typeface="Calibri"/>
                <a:cs typeface="Arial"/>
                <a:sym typeface="Arial"/>
              </a:rPr>
              <a:t>For Parents of Girls</a:t>
            </a:r>
            <a:endParaRPr lang="en-US" sz="1600" b="1" kern="0" dirty="0">
              <a:solidFill>
                <a:srgbClr val="000000"/>
              </a:solidFill>
              <a:latin typeface="Arial"/>
              <a:cs typeface="Arial"/>
            </a:endParaRPr>
          </a:p>
        </p:txBody>
      </p:sp>
      <p:sp>
        <p:nvSpPr>
          <p:cNvPr id="6" name="TextBox 5">
            <a:extLst>
              <a:ext uri="{FF2B5EF4-FFF2-40B4-BE49-F238E27FC236}">
                <a16:creationId xmlns:a16="http://schemas.microsoft.com/office/drawing/2014/main" id="{A9E2F4F5-04D5-4009-A881-AC7A3F30176D}"/>
              </a:ext>
            </a:extLst>
          </p:cNvPr>
          <p:cNvSpPr txBox="1"/>
          <p:nvPr/>
        </p:nvSpPr>
        <p:spPr>
          <a:xfrm>
            <a:off x="600658" y="2037997"/>
            <a:ext cx="4684404" cy="3734356"/>
          </a:xfrm>
          <a:prstGeom prst="rect">
            <a:avLst/>
          </a:prstGeom>
          <a:noFill/>
        </p:spPr>
        <p:txBody>
          <a:bodyPr wrap="square" rtlCol="0" anchor="t">
            <a:spAutoFit/>
          </a:bodyPr>
          <a:lstStyle/>
          <a:p>
            <a:pPr algn="ctr" defTabSz="1219170">
              <a:lnSpc>
                <a:spcPts val="2267"/>
              </a:lnSpc>
              <a:buClr>
                <a:srgbClr val="000000"/>
              </a:buClr>
            </a:pPr>
            <a:r>
              <a:rPr lang="en-US" sz="2000" b="1" kern="0" dirty="0">
                <a:solidFill>
                  <a:srgbClr val="000000"/>
                </a:solidFill>
                <a:latin typeface="Calibri"/>
                <a:ea typeface="Calibri"/>
                <a:cs typeface="Calibri"/>
                <a:sym typeface="Calibri"/>
              </a:rPr>
              <a:t>Product recommended:</a:t>
            </a:r>
          </a:p>
          <a:p>
            <a:pPr algn="ctr" defTabSz="1219170">
              <a:lnSpc>
                <a:spcPts val="2267"/>
              </a:lnSpc>
              <a:buClr>
                <a:srgbClr val="000000"/>
              </a:buClr>
            </a:pPr>
            <a:r>
              <a:rPr lang="en-US" sz="2000" kern="0" dirty="0">
                <a:solidFill>
                  <a:srgbClr val="000000"/>
                </a:solidFill>
                <a:latin typeface="Calibri"/>
                <a:ea typeface="Calibri"/>
                <a:cs typeface="Calibri"/>
                <a:sym typeface="Calibri"/>
              </a:rPr>
              <a:t>$139.99</a:t>
            </a:r>
            <a:endParaRPr lang="en-US" sz="2000" dirty="0"/>
          </a:p>
          <a:p>
            <a:pPr algn="ctr" defTabSz="1219170">
              <a:lnSpc>
                <a:spcPts val="2267"/>
              </a:lnSpc>
              <a:buClr>
                <a:srgbClr val="000000"/>
              </a:buClr>
            </a:pPr>
            <a:r>
              <a:rPr lang="en-US" sz="2000" kern="0" dirty="0">
                <a:solidFill>
                  <a:srgbClr val="000000"/>
                </a:solidFill>
                <a:latin typeface="Calibri"/>
                <a:ea typeface="Calibri"/>
                <a:cs typeface="Calibri"/>
                <a:sym typeface="Calibri"/>
              </a:rPr>
              <a:t> </a:t>
            </a:r>
            <a:r>
              <a:rPr lang="en-US" sz="2000" b="1" kern="0" dirty="0">
                <a:solidFill>
                  <a:srgbClr val="000000"/>
                </a:solidFill>
                <a:latin typeface="Calibri"/>
                <a:ea typeface="Calibri"/>
                <a:cs typeface="Calibri"/>
                <a:sym typeface="Calibri"/>
              </a:rPr>
              <a:t>26’’ Glamorous Rocking Horse</a:t>
            </a:r>
            <a:endParaRPr lang="en-US" sz="2000" b="1" kern="0" dirty="0">
              <a:solidFill>
                <a:srgbClr val="000000"/>
              </a:solidFill>
              <a:latin typeface="Calibri"/>
              <a:ea typeface="Calibri"/>
              <a:cs typeface="Calibri"/>
            </a:endParaRPr>
          </a:p>
          <a:p>
            <a:pPr algn="ctr" defTabSz="1219170">
              <a:lnSpc>
                <a:spcPts val="2267"/>
              </a:lnSpc>
              <a:buClr>
                <a:srgbClr val="000000"/>
              </a:buClr>
            </a:pPr>
            <a:r>
              <a:rPr lang="en-US" sz="2000" b="1" kern="0" dirty="0">
                <a:solidFill>
                  <a:srgbClr val="000000"/>
                </a:solidFill>
                <a:latin typeface="Calibri"/>
                <a:cs typeface="Calibri"/>
                <a:sym typeface="Calibri"/>
              </a:rPr>
              <a:t>Reasons:</a:t>
            </a:r>
            <a:endParaRPr lang="en-US" sz="2000" b="1" kern="0" dirty="0">
              <a:solidFill>
                <a:srgbClr val="000000"/>
              </a:solidFill>
              <a:latin typeface="Calibri"/>
              <a:cs typeface="Calibri"/>
            </a:endParaRPr>
          </a:p>
          <a:p>
            <a:pPr marL="342900" indent="-342900" algn="just" defTabSz="1219170">
              <a:buClr>
                <a:srgbClr val="000000"/>
              </a:buClr>
              <a:buSzPts val="1400"/>
              <a:buFont typeface="Arial"/>
              <a:buChar char="•"/>
            </a:pPr>
            <a:r>
              <a:rPr lang="en-US" sz="2000" kern="0" dirty="0">
                <a:solidFill>
                  <a:srgbClr val="000000"/>
                </a:solidFill>
                <a:latin typeface="Calibri"/>
                <a:cs typeface="Calibri"/>
                <a:sym typeface="Calibri"/>
              </a:rPr>
              <a:t>They are less price sensitive, so price can be higher.</a:t>
            </a:r>
            <a:endParaRPr lang="en-US" sz="2000" dirty="0">
              <a:latin typeface="Calibri"/>
              <a:cs typeface="Calibri"/>
            </a:endParaRPr>
          </a:p>
          <a:p>
            <a:pPr marL="342900" indent="-342900" algn="just" defTabSz="1219170">
              <a:buClr>
                <a:srgbClr val="000000"/>
              </a:buClr>
              <a:buSzPts val="1400"/>
              <a:buFont typeface="Arial"/>
              <a:buChar char="•"/>
            </a:pPr>
            <a:r>
              <a:rPr lang="en-US" sz="2000" kern="0" dirty="0">
                <a:solidFill>
                  <a:srgbClr val="000000"/>
                </a:solidFill>
                <a:latin typeface="Calibri"/>
                <a:cs typeface="Calibri"/>
                <a:sym typeface="Calibri"/>
              </a:rPr>
              <a:t>They prefer rocking horses, which have higher variable cost, so price should be higher.</a:t>
            </a:r>
            <a:endParaRPr lang="en-US" sz="2000" dirty="0">
              <a:latin typeface="Calibri"/>
              <a:cs typeface="Calibri"/>
            </a:endParaRPr>
          </a:p>
          <a:p>
            <a:pPr marL="342900" indent="-342900" algn="just" defTabSz="1219170">
              <a:buClr>
                <a:srgbClr val="000000"/>
              </a:buClr>
              <a:buSzPts val="1400"/>
              <a:buFont typeface="Arial"/>
              <a:buChar char="•"/>
            </a:pPr>
            <a:r>
              <a:rPr lang="en-US" sz="2000" kern="0" dirty="0">
                <a:solidFill>
                  <a:srgbClr val="000000"/>
                </a:solidFill>
                <a:latin typeface="Calibri"/>
                <a:cs typeface="Calibri"/>
                <a:sym typeface="Calibri"/>
              </a:rPr>
              <a:t>Higher horses have higher variable cost, so price should be higher.</a:t>
            </a:r>
            <a:endParaRPr lang="en-US" sz="2000" dirty="0">
              <a:latin typeface="Calibri"/>
              <a:cs typeface="Calibri"/>
            </a:endParaRPr>
          </a:p>
          <a:p>
            <a:pPr marL="342900" indent="-342900" algn="just" defTabSz="1219170">
              <a:buClr>
                <a:srgbClr val="000000"/>
              </a:buClr>
              <a:buSzPts val="1400"/>
              <a:buFont typeface="Arial"/>
              <a:buChar char="•"/>
            </a:pPr>
            <a:r>
              <a:rPr lang="en-US" sz="2000" kern="0" dirty="0">
                <a:solidFill>
                  <a:srgbClr val="000000"/>
                </a:solidFill>
                <a:latin typeface="Calibri"/>
                <a:cs typeface="Calibri"/>
                <a:sym typeface="Calibri"/>
              </a:rPr>
              <a:t>They prefer glamour style horses.</a:t>
            </a:r>
            <a:endParaRPr lang="en-US" sz="2000" dirty="0">
              <a:cs typeface="Arial"/>
            </a:endParaRPr>
          </a:p>
        </p:txBody>
      </p:sp>
      <p:sp>
        <p:nvSpPr>
          <p:cNvPr id="23" name="TextBox 22">
            <a:extLst>
              <a:ext uri="{FF2B5EF4-FFF2-40B4-BE49-F238E27FC236}">
                <a16:creationId xmlns:a16="http://schemas.microsoft.com/office/drawing/2014/main" id="{B62B62D1-D4AF-4958-8225-AC10F797B498}"/>
              </a:ext>
            </a:extLst>
          </p:cNvPr>
          <p:cNvSpPr txBox="1"/>
          <p:nvPr/>
        </p:nvSpPr>
        <p:spPr>
          <a:xfrm>
            <a:off x="6613160" y="1715523"/>
            <a:ext cx="5101290" cy="5529912"/>
          </a:xfrm>
          <a:prstGeom prst="rect">
            <a:avLst/>
          </a:prstGeom>
          <a:noFill/>
        </p:spPr>
        <p:txBody>
          <a:bodyPr wrap="square" rtlCol="0" anchor="t">
            <a:spAutoFit/>
          </a:bodyPr>
          <a:lstStyle/>
          <a:p>
            <a:pPr algn="ctr" defTabSz="1219170">
              <a:lnSpc>
                <a:spcPts val="2267"/>
              </a:lnSpc>
              <a:buClr>
                <a:srgbClr val="000000"/>
              </a:buClr>
            </a:pPr>
            <a:r>
              <a:rPr lang="en-US" sz="1867" b="1" kern="0" dirty="0">
                <a:solidFill>
                  <a:srgbClr val="000000"/>
                </a:solidFill>
                <a:latin typeface="Calibri"/>
                <a:ea typeface="Calibri"/>
                <a:cs typeface="Calibri"/>
                <a:sym typeface="Calibri"/>
              </a:rPr>
              <a:t>Product recommended:</a:t>
            </a:r>
          </a:p>
          <a:p>
            <a:pPr algn="ctr" defTabSz="1219170">
              <a:lnSpc>
                <a:spcPts val="2267"/>
              </a:lnSpc>
              <a:buClr>
                <a:srgbClr val="000000"/>
              </a:buClr>
            </a:pPr>
            <a:r>
              <a:rPr lang="en-US" sz="1867" kern="0" dirty="0">
                <a:solidFill>
                  <a:srgbClr val="000000"/>
                </a:solidFill>
                <a:latin typeface="Calibri"/>
                <a:ea typeface="Calibri"/>
                <a:cs typeface="Calibri"/>
                <a:sym typeface="Calibri"/>
              </a:rPr>
              <a:t>$119.99</a:t>
            </a:r>
            <a:endParaRPr lang="en-US" sz="1867" b="1" kern="0" dirty="0">
              <a:solidFill>
                <a:srgbClr val="000000"/>
              </a:solidFill>
              <a:latin typeface="Calibri"/>
              <a:ea typeface="Calibri"/>
              <a:cs typeface="Calibri"/>
              <a:sym typeface="Calibri"/>
            </a:endParaRPr>
          </a:p>
          <a:p>
            <a:pPr algn="ctr" defTabSz="1219170">
              <a:buClr>
                <a:srgbClr val="000000"/>
              </a:buClr>
              <a:buSzPts val="1400"/>
            </a:pPr>
            <a:r>
              <a:rPr lang="en-US" sz="1850" b="1" kern="0" dirty="0">
                <a:solidFill>
                  <a:srgbClr val="000000"/>
                </a:solidFill>
                <a:latin typeface="Calibri"/>
                <a:ea typeface="Calibri"/>
                <a:cs typeface="Calibri"/>
                <a:sym typeface="Calibri"/>
              </a:rPr>
              <a:t>18’’ Racing  Bouncing Horse</a:t>
            </a:r>
            <a:endParaRPr lang="en-US" sz="1850" b="1" dirty="0">
              <a:cs typeface="Arial"/>
            </a:endParaRPr>
          </a:p>
          <a:p>
            <a:pPr algn="ctr" defTabSz="1219170">
              <a:buClr>
                <a:srgbClr val="000000"/>
              </a:buClr>
              <a:buSzPts val="1400"/>
            </a:pPr>
            <a:r>
              <a:rPr lang="en-US" sz="1867" kern="0" dirty="0">
                <a:solidFill>
                  <a:srgbClr val="000000"/>
                </a:solidFill>
                <a:latin typeface="Calibri"/>
                <a:ea typeface="Calibri"/>
                <a:cs typeface="Calibri"/>
                <a:sym typeface="Calibri"/>
              </a:rPr>
              <a:t> </a:t>
            </a:r>
            <a:r>
              <a:rPr lang="en-US" sz="1867" b="1" kern="0" dirty="0">
                <a:solidFill>
                  <a:srgbClr val="000000"/>
                </a:solidFill>
                <a:latin typeface="Calibri"/>
                <a:cs typeface="Calibri"/>
                <a:sym typeface="Calibri"/>
              </a:rPr>
              <a:t>Reasons:</a:t>
            </a:r>
          </a:p>
          <a:p>
            <a:pPr marL="342900" indent="-342900" algn="just" defTabSz="1219170">
              <a:buClr>
                <a:srgbClr val="000000"/>
              </a:buClr>
              <a:buSzPts val="1400"/>
              <a:buFont typeface="Arial"/>
              <a:buChar char="•"/>
            </a:pPr>
            <a:r>
              <a:rPr lang="en-US" sz="1850" kern="0" dirty="0">
                <a:solidFill>
                  <a:srgbClr val="000000"/>
                </a:solidFill>
                <a:latin typeface="Calibri"/>
                <a:cs typeface="Calibri"/>
                <a:sym typeface="Calibri"/>
              </a:rPr>
              <a:t>They are more price sensitive, lower price will generate more sales volume.</a:t>
            </a:r>
            <a:endParaRPr lang="en-US" dirty="0">
              <a:latin typeface="Calibri"/>
              <a:cs typeface="Arial"/>
            </a:endParaRPr>
          </a:p>
          <a:p>
            <a:pPr marL="342900" indent="-342900" algn="just" defTabSz="1219170">
              <a:buClr>
                <a:srgbClr val="000000"/>
              </a:buClr>
              <a:buSzPts val="1400"/>
              <a:buFont typeface="Arial"/>
              <a:buChar char="•"/>
            </a:pPr>
            <a:r>
              <a:rPr lang="en-US" sz="1850" kern="0" dirty="0">
                <a:solidFill>
                  <a:srgbClr val="000000"/>
                </a:solidFill>
                <a:latin typeface="Calibri"/>
                <a:cs typeface="Calibri"/>
                <a:sym typeface="Calibri"/>
              </a:rPr>
              <a:t>They prefer bouncing horses, which have lower variable cost, so lower price will not reduce marginal contribution.</a:t>
            </a:r>
            <a:endParaRPr lang="en-US" dirty="0">
              <a:latin typeface="Calibri"/>
              <a:cs typeface="Calibri"/>
            </a:endParaRPr>
          </a:p>
          <a:p>
            <a:pPr marL="342900" indent="-342900" algn="just" defTabSz="1219170">
              <a:buClr>
                <a:srgbClr val="000000"/>
              </a:buClr>
              <a:buSzPts val="1400"/>
              <a:buFont typeface="Arial"/>
              <a:buChar char="•"/>
            </a:pPr>
            <a:r>
              <a:rPr lang="en-US" sz="1850" kern="0" dirty="0">
                <a:solidFill>
                  <a:srgbClr val="000000"/>
                </a:solidFill>
                <a:latin typeface="Calibri"/>
                <a:cs typeface="Calibri"/>
                <a:sym typeface="Calibri"/>
              </a:rPr>
              <a:t>Though they prefer tall size, the coefficient is smaller than girls segment, also smaller than low price coefficient. To maintain our marginal contribution, we should provide them smaller size horses, which have lower variable cost, with lower price.</a:t>
            </a:r>
            <a:endParaRPr lang="en-US" dirty="0">
              <a:latin typeface="Calibri"/>
              <a:cs typeface="Calibri"/>
            </a:endParaRPr>
          </a:p>
          <a:p>
            <a:pPr marL="342900" indent="-342900" algn="just" defTabSz="1219170">
              <a:buClr>
                <a:srgbClr val="000000"/>
              </a:buClr>
              <a:buSzPts val="1400"/>
              <a:buFont typeface="Arial"/>
              <a:buChar char="•"/>
            </a:pPr>
            <a:r>
              <a:rPr lang="en-US" sz="1850" kern="0" dirty="0">
                <a:solidFill>
                  <a:srgbClr val="000000"/>
                </a:solidFill>
                <a:latin typeface="Calibri"/>
                <a:cs typeface="Calibri"/>
                <a:sym typeface="Calibri"/>
              </a:rPr>
              <a:t>They don’t like glamour style horses.</a:t>
            </a:r>
            <a:endParaRPr lang="en-US" dirty="0">
              <a:cs typeface="Arial"/>
            </a:endParaRPr>
          </a:p>
          <a:p>
            <a:pPr marL="287655" indent="-287655" algn="just" defTabSz="1219170">
              <a:buClr>
                <a:srgbClr val="000000"/>
              </a:buClr>
              <a:buSzPts val="1400"/>
              <a:buFont typeface="Arial"/>
              <a:buChar char="•"/>
            </a:pPr>
            <a:endParaRPr lang="en-US" sz="1850" i="1" kern="0" dirty="0">
              <a:latin typeface="Calibri"/>
              <a:cs typeface="Calibri"/>
            </a:endParaRPr>
          </a:p>
          <a:p>
            <a:pPr marL="287655" indent="-287655" defTabSz="1219170">
              <a:buClr>
                <a:srgbClr val="000000"/>
              </a:buClr>
              <a:buSzPts val="1400"/>
              <a:buFont typeface="Arial"/>
              <a:buChar char="•"/>
            </a:pPr>
            <a:endParaRPr lang="en-US" sz="1867" kern="0" dirty="0">
              <a:solidFill>
                <a:srgbClr val="000000"/>
              </a:solidFill>
              <a:latin typeface="Calibri"/>
              <a:cs typeface="Calibri"/>
            </a:endParaRPr>
          </a:p>
          <a:p>
            <a:pPr marL="287655" indent="-287655" defTabSz="1219170">
              <a:buClr>
                <a:srgbClr val="000000"/>
              </a:buClr>
              <a:buSzPts val="1400"/>
              <a:buFont typeface="Arial"/>
              <a:buChar char="•"/>
            </a:pPr>
            <a:endParaRPr lang="en-US" sz="1867" kern="0" dirty="0">
              <a:solidFill>
                <a:srgbClr val="000000"/>
              </a:solidFill>
              <a:latin typeface="Calibri"/>
              <a:cs typeface="Calibri"/>
            </a:endParaRPr>
          </a:p>
        </p:txBody>
      </p:sp>
      <p:sp>
        <p:nvSpPr>
          <p:cNvPr id="2" name="文本框 1">
            <a:extLst>
              <a:ext uri="{FF2B5EF4-FFF2-40B4-BE49-F238E27FC236}">
                <a16:creationId xmlns:a16="http://schemas.microsoft.com/office/drawing/2014/main" id="{E0E22DC5-C43B-40B2-9BE1-7F5083C8FC94}"/>
              </a:ext>
            </a:extLst>
          </p:cNvPr>
          <p:cNvSpPr txBox="1"/>
          <p:nvPr/>
        </p:nvSpPr>
        <p:spPr>
          <a:xfrm>
            <a:off x="7800623" y="1147232"/>
            <a:ext cx="332881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b="1" dirty="0">
                <a:latin typeface="宋体"/>
                <a:ea typeface="宋体"/>
              </a:rPr>
              <a:t> </a:t>
            </a:r>
            <a:r>
              <a:rPr lang="en-US" altLang="zh-CN" sz="2400" b="1" dirty="0">
                <a:latin typeface="Calibri"/>
                <a:ea typeface="宋体"/>
                <a:cs typeface="Calibri"/>
              </a:rPr>
              <a:t>For Parents of Boys</a:t>
            </a:r>
            <a:endParaRPr lang="zh-CN" sz="2400" b="1" dirty="0">
              <a:latin typeface="Calibri"/>
              <a:ea typeface="宋体"/>
              <a:cs typeface="Calibri"/>
            </a:endParaRPr>
          </a:p>
        </p:txBody>
      </p:sp>
    </p:spTree>
    <p:extLst>
      <p:ext uri="{BB962C8B-B14F-4D97-AF65-F5344CB8AC3E}">
        <p14:creationId xmlns:p14="http://schemas.microsoft.com/office/powerpoint/2010/main" val="106152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4538-C70B-9D48-B36E-52D48D56DF38}"/>
              </a:ext>
            </a:extLst>
          </p:cNvPr>
          <p:cNvSpPr>
            <a:spLocks noGrp="1"/>
          </p:cNvSpPr>
          <p:nvPr>
            <p:ph type="title"/>
          </p:nvPr>
        </p:nvSpPr>
        <p:spPr>
          <a:xfrm>
            <a:off x="661441" y="205182"/>
            <a:ext cx="10515600" cy="830998"/>
          </a:xfrm>
        </p:spPr>
        <p:txBody>
          <a:bodyPr>
            <a:normAutofit/>
          </a:bodyPr>
          <a:lstStyle/>
          <a:p>
            <a:pPr>
              <a:spcBef>
                <a:spcPts val="0"/>
              </a:spcBef>
              <a:buClr>
                <a:schemeClr val="dk1"/>
              </a:buClr>
              <a:buSzPts val="3300"/>
            </a:pPr>
            <a:r>
              <a:rPr lang="en-US" sz="3200" dirty="0">
                <a:solidFill>
                  <a:schemeClr val="dk1"/>
                </a:solidFill>
                <a:latin typeface="Calibri"/>
                <a:cs typeface="Calibri"/>
                <a:sym typeface="Calibri"/>
              </a:rPr>
              <a:t>Market Simulation – Market Share and Profits</a:t>
            </a:r>
          </a:p>
        </p:txBody>
      </p:sp>
      <p:graphicFrame>
        <p:nvGraphicFramePr>
          <p:cNvPr id="4" name="Table 3">
            <a:extLst>
              <a:ext uri="{FF2B5EF4-FFF2-40B4-BE49-F238E27FC236}">
                <a16:creationId xmlns:a16="http://schemas.microsoft.com/office/drawing/2014/main" id="{F830DE28-320D-894D-B137-FF8C932F2B15}"/>
              </a:ext>
            </a:extLst>
          </p:cNvPr>
          <p:cNvGraphicFramePr>
            <a:graphicFrameLocks noGrp="1"/>
          </p:cNvGraphicFramePr>
          <p:nvPr>
            <p:extLst>
              <p:ext uri="{D42A27DB-BD31-4B8C-83A1-F6EECF244321}">
                <p14:modId xmlns:p14="http://schemas.microsoft.com/office/powerpoint/2010/main" val="3763806053"/>
              </p:ext>
            </p:extLst>
          </p:nvPr>
        </p:nvGraphicFramePr>
        <p:xfrm>
          <a:off x="661441" y="960679"/>
          <a:ext cx="10869118" cy="4450080"/>
        </p:xfrm>
        <a:graphic>
          <a:graphicData uri="http://schemas.openxmlformats.org/drawingml/2006/table">
            <a:tbl>
              <a:tblPr firstRow="1" bandRow="1">
                <a:tableStyleId>{85BE263C-DBD7-4A20-BB59-AAB30ACAA65A}</a:tableStyleId>
              </a:tblPr>
              <a:tblGrid>
                <a:gridCol w="1258799">
                  <a:extLst>
                    <a:ext uri="{9D8B030D-6E8A-4147-A177-3AD203B41FA5}">
                      <a16:colId xmlns:a16="http://schemas.microsoft.com/office/drawing/2014/main" val="3451646681"/>
                    </a:ext>
                  </a:extLst>
                </a:gridCol>
                <a:gridCol w="4322802">
                  <a:extLst>
                    <a:ext uri="{9D8B030D-6E8A-4147-A177-3AD203B41FA5}">
                      <a16:colId xmlns:a16="http://schemas.microsoft.com/office/drawing/2014/main" val="74886379"/>
                    </a:ext>
                  </a:extLst>
                </a:gridCol>
                <a:gridCol w="2945583">
                  <a:extLst>
                    <a:ext uri="{9D8B030D-6E8A-4147-A177-3AD203B41FA5}">
                      <a16:colId xmlns:a16="http://schemas.microsoft.com/office/drawing/2014/main" val="1003802347"/>
                    </a:ext>
                  </a:extLst>
                </a:gridCol>
                <a:gridCol w="2341934">
                  <a:extLst>
                    <a:ext uri="{9D8B030D-6E8A-4147-A177-3AD203B41FA5}">
                      <a16:colId xmlns:a16="http://schemas.microsoft.com/office/drawing/2014/main" val="2589270810"/>
                    </a:ext>
                  </a:extLst>
                </a:gridCol>
              </a:tblGrid>
              <a:tr h="251015">
                <a:tc>
                  <a:txBody>
                    <a:bodyPr/>
                    <a:lstStyle/>
                    <a:p>
                      <a:pPr algn="ctr"/>
                      <a:r>
                        <a:rPr lang="en-US" sz="1600"/>
                        <a:t>Scenario</a:t>
                      </a:r>
                      <a:endParaRPr lang="en-US" sz="1600" b="0"/>
                    </a:p>
                  </a:txBody>
                  <a:tcPr/>
                </a:tc>
                <a:tc>
                  <a:txBody>
                    <a:bodyPr/>
                    <a:lstStyle/>
                    <a:p>
                      <a:pPr algn="ctr"/>
                      <a:r>
                        <a:rPr lang="en-US" sz="1600"/>
                        <a:t>Products </a:t>
                      </a:r>
                      <a:endParaRPr lang="en-US" sz="1600" b="0"/>
                    </a:p>
                  </a:txBody>
                  <a:tcPr/>
                </a:tc>
                <a:tc>
                  <a:txBody>
                    <a:bodyPr/>
                    <a:lstStyle/>
                    <a:p>
                      <a:pPr algn="ctr"/>
                      <a:r>
                        <a:rPr lang="en-US" sz="1600"/>
                        <a:t>Market Share</a:t>
                      </a:r>
                      <a:endParaRPr lang="en-US" sz="1600" b="0"/>
                    </a:p>
                  </a:txBody>
                  <a:tcPr/>
                </a:tc>
                <a:tc>
                  <a:txBody>
                    <a:bodyPr/>
                    <a:lstStyle/>
                    <a:p>
                      <a:pPr algn="ctr"/>
                      <a:r>
                        <a:rPr lang="en-US" sz="1600"/>
                        <a:t>Profits of Firm</a:t>
                      </a:r>
                      <a:endParaRPr lang="en-US" sz="1600" b="0"/>
                    </a:p>
                  </a:txBody>
                  <a:tcPr/>
                </a:tc>
                <a:extLst>
                  <a:ext uri="{0D108BD9-81ED-4DB2-BD59-A6C34878D82A}">
                    <a16:rowId xmlns:a16="http://schemas.microsoft.com/office/drawing/2014/main" val="170636180"/>
                  </a:ext>
                </a:extLst>
              </a:tr>
              <a:tr h="714143">
                <a:tc>
                  <a:txBody>
                    <a:bodyPr/>
                    <a:lstStyle/>
                    <a:p>
                      <a:r>
                        <a:rPr lang="en-US" sz="1600"/>
                        <a:t>Scenario 0 (currently)</a:t>
                      </a:r>
                      <a:endParaRPr lang="en-US" sz="1600" b="0"/>
                    </a:p>
                  </a:txBody>
                  <a:tcPr/>
                </a:tc>
                <a:tc>
                  <a:txBody>
                    <a:bodyPr/>
                    <a:lstStyle/>
                    <a:p>
                      <a:r>
                        <a:rPr lang="en-US" sz="1600" dirty="0"/>
                        <a:t>Firm: 18’’ /Glamorous /Rocking /$139.99 </a:t>
                      </a:r>
                    </a:p>
                    <a:p>
                      <a:r>
                        <a:rPr lang="en-US" sz="1600" dirty="0"/>
                        <a:t>           18’’ /Racing /Rocking / $139.99 </a:t>
                      </a:r>
                    </a:p>
                    <a:p>
                      <a:r>
                        <a:rPr lang="en-US" sz="1600" dirty="0"/>
                        <a:t>Competitor: 26’’ /Racing /Rocking /$139.99 </a:t>
                      </a:r>
                      <a:endParaRPr lang="en-US" sz="1600" b="0" dirty="0"/>
                    </a:p>
                  </a:txBody>
                  <a:tcPr/>
                </a:tc>
                <a:tc>
                  <a:txBody>
                    <a:bodyPr/>
                    <a:lstStyle/>
                    <a:p>
                      <a:pPr algn="ctr"/>
                      <a:r>
                        <a:rPr lang="en-US" sz="1600"/>
                        <a:t>Firm: 0.154+0.21</a:t>
                      </a:r>
                    </a:p>
                    <a:p>
                      <a:pPr algn="ctr"/>
                      <a:r>
                        <a:rPr lang="en-US" sz="1600"/>
                        <a:t>Competitor: 0.636</a:t>
                      </a:r>
                      <a:endParaRPr lang="en-US" sz="1600" b="0"/>
                    </a:p>
                  </a:txBody>
                  <a:tcPr/>
                </a:tc>
                <a:tc>
                  <a:txBody>
                    <a:bodyPr/>
                    <a:lstStyle/>
                    <a:p>
                      <a:pPr algn="ctr"/>
                      <a:r>
                        <a:rPr lang="en-US" sz="1600"/>
                        <a:t>75,009.44</a:t>
                      </a:r>
                      <a:endParaRPr lang="en-US" sz="1600" b="0"/>
                    </a:p>
                  </a:txBody>
                  <a:tcPr anchor="ctr"/>
                </a:tc>
                <a:extLst>
                  <a:ext uri="{0D108BD9-81ED-4DB2-BD59-A6C34878D82A}">
                    <a16:rowId xmlns:a16="http://schemas.microsoft.com/office/drawing/2014/main" val="1549190029"/>
                  </a:ext>
                </a:extLst>
              </a:tr>
              <a:tr h="714143">
                <a:tc>
                  <a:txBody>
                    <a:bodyPr/>
                    <a:lstStyle/>
                    <a:p>
                      <a:r>
                        <a:rPr lang="en-US" sz="1600"/>
                        <a:t>Scenario 1</a:t>
                      </a:r>
                      <a:endParaRPr lang="en-US" sz="1600" b="0"/>
                    </a:p>
                  </a:txBody>
                  <a:tcPr/>
                </a:tc>
                <a:tc>
                  <a:txBody>
                    <a:bodyPr/>
                    <a:lstStyle/>
                    <a:p>
                      <a:r>
                        <a:rPr lang="en-US" sz="1600" dirty="0"/>
                        <a:t>Firm: 18’’/ Glamorous/Rocking/$119.99</a:t>
                      </a:r>
                    </a:p>
                    <a:p>
                      <a:r>
                        <a:rPr lang="en-US" sz="1600" dirty="0"/>
                        <a:t>           26’’ /Racing /Bouncing /$119.99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Competitor: 26’’ /Racing /Rocking /$139.99 </a:t>
                      </a:r>
                      <a:endParaRPr lang="en-US" sz="1600" b="0" dirty="0"/>
                    </a:p>
                  </a:txBody>
                  <a:tcPr/>
                </a:tc>
                <a:tc>
                  <a:txBody>
                    <a:bodyPr/>
                    <a:lstStyle/>
                    <a:p>
                      <a:pPr algn="ctr"/>
                      <a:r>
                        <a:rPr lang="en-US" sz="1600"/>
                        <a:t>Firm: 0.</a:t>
                      </a:r>
                      <a:r>
                        <a:rPr lang="en-US" altLang="zh-CN" sz="1600"/>
                        <a:t>74</a:t>
                      </a:r>
                      <a:r>
                        <a:rPr lang="en-US" sz="1600"/>
                        <a:t>+0.</a:t>
                      </a:r>
                      <a:r>
                        <a:rPr lang="en-US" altLang="zh-CN" sz="1600"/>
                        <a:t>15</a:t>
                      </a:r>
                      <a:endParaRPr lang="en-US" sz="1600"/>
                    </a:p>
                    <a:p>
                      <a:pPr algn="ctr"/>
                      <a:r>
                        <a:rPr lang="en-US" sz="1600"/>
                        <a:t>Competitor: 0.1</a:t>
                      </a:r>
                      <a:r>
                        <a:rPr lang="en-US" altLang="zh-CN" sz="1600"/>
                        <a:t>1</a:t>
                      </a:r>
                      <a:endParaRPr lang="en-US" sz="1600" b="0"/>
                    </a:p>
                  </a:txBody>
                  <a:tcPr/>
                </a:tc>
                <a:tc>
                  <a:txBody>
                    <a:bodyPr/>
                    <a:lstStyle/>
                    <a:p>
                      <a:pPr algn="ctr"/>
                      <a:r>
                        <a:rPr lang="en-US" altLang="zh-CN" sz="1600"/>
                        <a:t>186,644.4</a:t>
                      </a:r>
                    </a:p>
                    <a:p>
                      <a:pPr algn="ctr"/>
                      <a:endParaRPr lang="en-US" sz="1600" b="0"/>
                    </a:p>
                  </a:txBody>
                  <a:tcPr anchor="ctr"/>
                </a:tc>
                <a:extLst>
                  <a:ext uri="{0D108BD9-81ED-4DB2-BD59-A6C34878D82A}">
                    <a16:rowId xmlns:a16="http://schemas.microsoft.com/office/drawing/2014/main" val="2575867616"/>
                  </a:ext>
                </a:extLst>
              </a:tr>
              <a:tr h="714143">
                <a:tc>
                  <a:txBody>
                    <a:bodyPr/>
                    <a:lstStyle/>
                    <a:p>
                      <a:r>
                        <a:rPr lang="en-US" sz="1600"/>
                        <a:t>Scenario 2</a:t>
                      </a:r>
                      <a:endParaRPr lang="en-US" sz="1600" b="0"/>
                    </a:p>
                  </a:txBody>
                  <a:tcPr/>
                </a:tc>
                <a:tc>
                  <a:txBody>
                    <a:bodyPr/>
                    <a:lstStyle/>
                    <a:p>
                      <a:r>
                        <a:rPr lang="en-US" sz="1600" dirty="0"/>
                        <a:t>Firm: </a:t>
                      </a:r>
                      <a:r>
                        <a:rPr lang="en-US" altLang="zh-CN" sz="1600" dirty="0"/>
                        <a:t>Same as Scenario 1</a:t>
                      </a: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Competitor: 26’’ /Racing /Rocking /$119.99 (decreases price)</a:t>
                      </a:r>
                      <a:endParaRPr lang="en-US" sz="1600" b="0" dirty="0"/>
                    </a:p>
                  </a:txBody>
                  <a:tcPr/>
                </a:tc>
                <a:tc>
                  <a:txBody>
                    <a:bodyPr/>
                    <a:lstStyle/>
                    <a:p>
                      <a:pPr algn="ctr"/>
                      <a:r>
                        <a:rPr lang="en-US" sz="1600"/>
                        <a:t>Firm: 0.415+0.025</a:t>
                      </a:r>
                    </a:p>
                    <a:p>
                      <a:pPr algn="ctr"/>
                      <a:r>
                        <a:rPr lang="en-US" sz="1600"/>
                        <a:t>Competitor: 0.56</a:t>
                      </a:r>
                      <a:endParaRPr lang="en-US" sz="1600" b="0"/>
                    </a:p>
                  </a:txBody>
                  <a:tcPr/>
                </a:tc>
                <a:tc>
                  <a:txBody>
                    <a:bodyPr/>
                    <a:lstStyle/>
                    <a:p>
                      <a:pPr algn="ctr"/>
                      <a:r>
                        <a:rPr lang="en-US" sz="1600"/>
                        <a:t>71,262.4</a:t>
                      </a:r>
                      <a:endParaRPr lang="en-US" sz="1600" b="0"/>
                    </a:p>
                  </a:txBody>
                  <a:tcPr anchor="ctr"/>
                </a:tc>
                <a:extLst>
                  <a:ext uri="{0D108BD9-81ED-4DB2-BD59-A6C34878D82A}">
                    <a16:rowId xmlns:a16="http://schemas.microsoft.com/office/drawing/2014/main" val="1673267104"/>
                  </a:ext>
                </a:extLst>
              </a:tr>
              <a:tr h="602436">
                <a:tc>
                  <a:txBody>
                    <a:bodyPr/>
                    <a:lstStyle/>
                    <a:p>
                      <a:r>
                        <a:rPr lang="en-US" sz="1600"/>
                        <a:t>Scenario 3</a:t>
                      </a:r>
                      <a:endParaRPr lang="en-US" sz="1600" b="0"/>
                    </a:p>
                  </a:txBody>
                  <a:tcPr/>
                </a:tc>
                <a:tc>
                  <a:txBody>
                    <a:bodyPr/>
                    <a:lstStyle/>
                    <a:p>
                      <a:r>
                        <a:rPr lang="en-US" sz="1600" dirty="0"/>
                        <a:t>Firm: 18’’/ Glamorous/Rocking/$139.99</a:t>
                      </a:r>
                    </a:p>
                    <a:p>
                      <a:r>
                        <a:rPr lang="en-US" sz="1600" dirty="0"/>
                        <a:t>           26’’ /Racing /Bouncing /$119.99 </a:t>
                      </a:r>
                    </a:p>
                    <a:p>
                      <a:r>
                        <a:rPr lang="en-US" sz="1600" dirty="0"/>
                        <a:t>Competitor: 26’’ /Racing /Rocking /$139.99 </a:t>
                      </a:r>
                      <a:endParaRPr lang="en-US" sz="1600" b="0" dirty="0"/>
                    </a:p>
                  </a:txBody>
                  <a:tcPr/>
                </a:tc>
                <a:tc>
                  <a:txBody>
                    <a:bodyPr/>
                    <a:lstStyle/>
                    <a:p>
                      <a:pPr algn="ctr"/>
                      <a:r>
                        <a:rPr lang="en-US" sz="1600"/>
                        <a:t>Firm:  0.15+0.726</a:t>
                      </a:r>
                    </a:p>
                    <a:p>
                      <a:pPr algn="ctr"/>
                      <a:r>
                        <a:rPr lang="en-US" sz="1600"/>
                        <a:t>Competitor: 0.124</a:t>
                      </a:r>
                      <a:endParaRPr lang="en-US" sz="1600" b="0"/>
                    </a:p>
                  </a:txBody>
                  <a:tcPr/>
                </a:tc>
                <a:tc>
                  <a:txBody>
                    <a:bodyPr/>
                    <a:lstStyle/>
                    <a:p>
                      <a:pPr algn="ctr"/>
                      <a:r>
                        <a:rPr lang="en-US" sz="1600"/>
                        <a:t>201,933</a:t>
                      </a:r>
                      <a:endParaRPr lang="en-US" sz="1600" b="0"/>
                    </a:p>
                  </a:txBody>
                  <a:tcPr anchor="ctr"/>
                </a:tc>
                <a:extLst>
                  <a:ext uri="{0D108BD9-81ED-4DB2-BD59-A6C34878D82A}">
                    <a16:rowId xmlns:a16="http://schemas.microsoft.com/office/drawing/2014/main" val="311022288"/>
                  </a:ext>
                </a:extLst>
              </a:tr>
              <a:tr h="602436">
                <a:tc>
                  <a:txBody>
                    <a:bodyPr/>
                    <a:lstStyle/>
                    <a:p>
                      <a:r>
                        <a:rPr lang="en-US" sz="1600"/>
                        <a:t>Scenario 4</a:t>
                      </a:r>
                      <a:endParaRPr lang="en-US" sz="1600" b="0"/>
                    </a:p>
                  </a:txBody>
                  <a:tcPr/>
                </a:tc>
                <a:tc>
                  <a:txBody>
                    <a:bodyPr/>
                    <a:lstStyle/>
                    <a:p>
                      <a:r>
                        <a:rPr lang="en-US" sz="1600" dirty="0"/>
                        <a:t>Firm: Same as Scenario </a:t>
                      </a:r>
                      <a:r>
                        <a:rPr lang="en-US" altLang="zh-CN" sz="1600" dirty="0"/>
                        <a:t>3</a:t>
                      </a:r>
                      <a:endParaRPr lang="en-US" sz="1600" dirty="0"/>
                    </a:p>
                    <a:p>
                      <a:r>
                        <a:rPr lang="en-US" sz="1600" dirty="0"/>
                        <a:t>Competitor: 26’’ /Racing /Rocking /$119.99  (decreases price)</a:t>
                      </a:r>
                      <a:endParaRPr lang="en-US" sz="1600" b="0" dirty="0"/>
                    </a:p>
                  </a:txBody>
                  <a:tcPr/>
                </a:tc>
                <a:tc>
                  <a:txBody>
                    <a:bodyPr/>
                    <a:lstStyle/>
                    <a:p>
                      <a:pPr algn="ctr"/>
                      <a:r>
                        <a:rPr lang="en-US" sz="1600"/>
                        <a:t>Firm:  0.027+0.517</a:t>
                      </a:r>
                    </a:p>
                    <a:p>
                      <a:pPr algn="ctr"/>
                      <a:r>
                        <a:rPr lang="en-US" sz="1600"/>
                        <a:t>Competitor: 0.456</a:t>
                      </a:r>
                      <a:endParaRPr lang="en-US" sz="1600" b="0"/>
                    </a:p>
                  </a:txBody>
                  <a:tcPr/>
                </a:tc>
                <a:tc>
                  <a:txBody>
                    <a:bodyPr/>
                    <a:lstStyle/>
                    <a:p>
                      <a:pPr algn="ctr"/>
                      <a:r>
                        <a:rPr lang="en-US" sz="1600" dirty="0"/>
                        <a:t>107,066.2</a:t>
                      </a:r>
                      <a:endParaRPr lang="en-US" sz="1600" b="0" dirty="0"/>
                    </a:p>
                  </a:txBody>
                  <a:tcPr anchor="ctr"/>
                </a:tc>
                <a:extLst>
                  <a:ext uri="{0D108BD9-81ED-4DB2-BD59-A6C34878D82A}">
                    <a16:rowId xmlns:a16="http://schemas.microsoft.com/office/drawing/2014/main" val="978793507"/>
                  </a:ext>
                </a:extLst>
              </a:tr>
            </a:tbl>
          </a:graphicData>
        </a:graphic>
      </p:graphicFrame>
      <p:sp>
        <p:nvSpPr>
          <p:cNvPr id="6" name="TextBox 5">
            <a:extLst>
              <a:ext uri="{FF2B5EF4-FFF2-40B4-BE49-F238E27FC236}">
                <a16:creationId xmlns:a16="http://schemas.microsoft.com/office/drawing/2014/main" id="{DF2B524B-F410-2C42-BED2-73B95FB1CAF1}"/>
              </a:ext>
            </a:extLst>
          </p:cNvPr>
          <p:cNvSpPr txBox="1"/>
          <p:nvPr/>
        </p:nvSpPr>
        <p:spPr>
          <a:xfrm>
            <a:off x="661441" y="5527414"/>
            <a:ext cx="10869118" cy="830997"/>
          </a:xfrm>
          <a:prstGeom prst="rect">
            <a:avLst/>
          </a:prstGeom>
          <a:noFill/>
        </p:spPr>
        <p:txBody>
          <a:bodyPr wrap="square" rtlCol="0">
            <a:spAutoFit/>
          </a:bodyPr>
          <a:lstStyle/>
          <a:p>
            <a:pPr algn="just"/>
            <a:r>
              <a:rPr lang="en-US" sz="1600" dirty="0"/>
              <a:t>* We tried two products we recommended for Price-Sensitive Bouncing Lover and Rocking Horse Lover in scenario 1 and scenario 2 (different responses of competitor). Because we are not sure about the price for Rocking Horse Lover, we tried a higher price for 18’’/ Glamorous/Rocking in scenario 3 and scenario 4, and it works better. </a:t>
            </a:r>
          </a:p>
        </p:txBody>
      </p:sp>
    </p:spTree>
    <p:extLst>
      <p:ext uri="{BB962C8B-B14F-4D97-AF65-F5344CB8AC3E}">
        <p14:creationId xmlns:p14="http://schemas.microsoft.com/office/powerpoint/2010/main" val="144303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B171FD2-5BD5-3E4A-A789-8BC27E61B306}"/>
              </a:ext>
            </a:extLst>
          </p:cNvPr>
          <p:cNvGraphicFramePr>
            <a:graphicFrameLocks noGrp="1"/>
          </p:cNvGraphicFramePr>
          <p:nvPr>
            <p:extLst>
              <p:ext uri="{D42A27DB-BD31-4B8C-83A1-F6EECF244321}">
                <p14:modId xmlns:p14="http://schemas.microsoft.com/office/powerpoint/2010/main" val="2349508274"/>
              </p:ext>
            </p:extLst>
          </p:nvPr>
        </p:nvGraphicFramePr>
        <p:xfrm>
          <a:off x="661441" y="978536"/>
          <a:ext cx="10869118" cy="4114800"/>
        </p:xfrm>
        <a:graphic>
          <a:graphicData uri="http://schemas.openxmlformats.org/drawingml/2006/table">
            <a:tbl>
              <a:tblPr firstRow="1" bandRow="1">
                <a:tableStyleId>{85BE263C-DBD7-4A20-BB59-AAB30ACAA65A}</a:tableStyleId>
              </a:tblPr>
              <a:tblGrid>
                <a:gridCol w="1193485">
                  <a:extLst>
                    <a:ext uri="{9D8B030D-6E8A-4147-A177-3AD203B41FA5}">
                      <a16:colId xmlns:a16="http://schemas.microsoft.com/office/drawing/2014/main" val="3451646681"/>
                    </a:ext>
                  </a:extLst>
                </a:gridCol>
                <a:gridCol w="4388116">
                  <a:extLst>
                    <a:ext uri="{9D8B030D-6E8A-4147-A177-3AD203B41FA5}">
                      <a16:colId xmlns:a16="http://schemas.microsoft.com/office/drawing/2014/main" val="74886379"/>
                    </a:ext>
                  </a:extLst>
                </a:gridCol>
                <a:gridCol w="2945583">
                  <a:extLst>
                    <a:ext uri="{9D8B030D-6E8A-4147-A177-3AD203B41FA5}">
                      <a16:colId xmlns:a16="http://schemas.microsoft.com/office/drawing/2014/main" val="1003802347"/>
                    </a:ext>
                  </a:extLst>
                </a:gridCol>
                <a:gridCol w="2341934">
                  <a:extLst>
                    <a:ext uri="{9D8B030D-6E8A-4147-A177-3AD203B41FA5}">
                      <a16:colId xmlns:a16="http://schemas.microsoft.com/office/drawing/2014/main" val="2589270810"/>
                    </a:ext>
                  </a:extLst>
                </a:gridCol>
              </a:tblGrid>
              <a:tr h="251015">
                <a:tc>
                  <a:txBody>
                    <a:bodyPr/>
                    <a:lstStyle/>
                    <a:p>
                      <a:pPr algn="ctr"/>
                      <a:r>
                        <a:rPr lang="en-US" sz="1600" dirty="0"/>
                        <a:t>Scenario</a:t>
                      </a:r>
                      <a:endParaRPr lang="en-US" sz="1600" b="0" dirty="0"/>
                    </a:p>
                  </a:txBody>
                  <a:tcPr/>
                </a:tc>
                <a:tc>
                  <a:txBody>
                    <a:bodyPr/>
                    <a:lstStyle/>
                    <a:p>
                      <a:pPr algn="ctr"/>
                      <a:r>
                        <a:rPr lang="en-US" sz="1600" dirty="0"/>
                        <a:t>Products </a:t>
                      </a:r>
                      <a:endParaRPr lang="en-US" sz="1600" b="0" dirty="0"/>
                    </a:p>
                  </a:txBody>
                  <a:tcPr/>
                </a:tc>
                <a:tc>
                  <a:txBody>
                    <a:bodyPr/>
                    <a:lstStyle/>
                    <a:p>
                      <a:pPr algn="ctr"/>
                      <a:r>
                        <a:rPr lang="en-US" sz="1600"/>
                        <a:t>Market Share</a:t>
                      </a:r>
                      <a:endParaRPr lang="en-US" sz="1600" b="0"/>
                    </a:p>
                  </a:txBody>
                  <a:tcPr/>
                </a:tc>
                <a:tc>
                  <a:txBody>
                    <a:bodyPr/>
                    <a:lstStyle/>
                    <a:p>
                      <a:pPr algn="ctr"/>
                      <a:r>
                        <a:rPr lang="en-US" sz="1600"/>
                        <a:t>Profits of Firm</a:t>
                      </a:r>
                      <a:endParaRPr lang="en-US" sz="1600" b="0"/>
                    </a:p>
                  </a:txBody>
                  <a:tcPr/>
                </a:tc>
                <a:extLst>
                  <a:ext uri="{0D108BD9-81ED-4DB2-BD59-A6C34878D82A}">
                    <a16:rowId xmlns:a16="http://schemas.microsoft.com/office/drawing/2014/main" val="170636180"/>
                  </a:ext>
                </a:extLst>
              </a:tr>
              <a:tr h="602436">
                <a:tc>
                  <a:txBody>
                    <a:bodyPr/>
                    <a:lstStyle/>
                    <a:p>
                      <a:r>
                        <a:rPr lang="en-US" sz="1600"/>
                        <a:t>Scenario 5</a:t>
                      </a:r>
                      <a:endParaRPr lang="en-US" sz="1600" b="0"/>
                    </a:p>
                  </a:txBody>
                  <a:tcPr/>
                </a:tc>
                <a:tc>
                  <a:txBody>
                    <a:bodyPr/>
                    <a:lstStyle/>
                    <a:p>
                      <a:r>
                        <a:rPr lang="en-US" sz="1600" dirty="0"/>
                        <a:t>Firm: </a:t>
                      </a:r>
                      <a:r>
                        <a:rPr lang="en-US" sz="1600" b="1" dirty="0"/>
                        <a:t>26’’ /Glamorous /Rocking /$139.99</a:t>
                      </a:r>
                    </a:p>
                    <a:p>
                      <a:r>
                        <a:rPr lang="en-US" sz="1600" b="1" dirty="0"/>
                        <a:t>           26’’ /Racing /Bouncing /$119.99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Competitor: 26’’ /Racing /Rocking /$139.99 (what if $119.99)</a:t>
                      </a:r>
                      <a:endParaRPr lang="en-US" sz="1600" b="0" dirty="0"/>
                    </a:p>
                  </a:txBody>
                  <a:tcPr/>
                </a:tc>
                <a:tc>
                  <a:txBody>
                    <a:bodyPr/>
                    <a:lstStyle/>
                    <a:p>
                      <a:pPr algn="ctr"/>
                      <a:r>
                        <a:rPr lang="en-US" sz="1600"/>
                        <a:t>Firm:  0.328+0.613</a:t>
                      </a:r>
                    </a:p>
                    <a:p>
                      <a:pPr algn="ctr"/>
                      <a:r>
                        <a:rPr lang="en-US" sz="1600"/>
                        <a:t>Competitor: 0.059</a:t>
                      </a:r>
                      <a:endParaRPr lang="en-US" sz="1600" b="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t>217,398.4</a:t>
                      </a:r>
                    </a:p>
                  </a:txBody>
                  <a:tcPr anchor="ctr"/>
                </a:tc>
                <a:extLst>
                  <a:ext uri="{0D108BD9-81ED-4DB2-BD59-A6C34878D82A}">
                    <a16:rowId xmlns:a16="http://schemas.microsoft.com/office/drawing/2014/main" val="2807728212"/>
                  </a:ext>
                </a:extLst>
              </a:tr>
              <a:tr h="426726">
                <a:tc>
                  <a:txBody>
                    <a:bodyPr/>
                    <a:lstStyle/>
                    <a:p>
                      <a:r>
                        <a:rPr lang="en-US" sz="1600"/>
                        <a:t>Scenario 6</a:t>
                      </a:r>
                      <a:endParaRPr lang="en-US" sz="1600" b="0"/>
                    </a:p>
                  </a:txBody>
                  <a:tcPr/>
                </a:tc>
                <a:tc>
                  <a:txBody>
                    <a:bodyPr/>
                    <a:lstStyle/>
                    <a:p>
                      <a:r>
                        <a:rPr lang="en-US" sz="1600" dirty="0"/>
                        <a:t>Firm: Same as Scenario 5</a:t>
                      </a:r>
                    </a:p>
                    <a:p>
                      <a:r>
                        <a:rPr lang="en-US" sz="1600" dirty="0"/>
                        <a:t>Competitor: 26’’ /Racing /Rocking /$119.99 (decreases price)</a:t>
                      </a:r>
                      <a:endParaRPr lang="en-US" sz="1600" b="0" dirty="0"/>
                    </a:p>
                  </a:txBody>
                  <a:tcPr/>
                </a:tc>
                <a:tc>
                  <a:txBody>
                    <a:bodyPr/>
                    <a:lstStyle/>
                    <a:p>
                      <a:pPr algn="ctr"/>
                      <a:r>
                        <a:rPr lang="en-US" sz="1600"/>
                        <a:t>Firm:  0.198+0.501</a:t>
                      </a:r>
                    </a:p>
                    <a:p>
                      <a:pPr algn="ctr"/>
                      <a:r>
                        <a:rPr lang="en-US" sz="1600"/>
                        <a:t>Competitor: 0.301</a:t>
                      </a:r>
                      <a:endParaRPr lang="en-US" sz="1600" b="0"/>
                    </a:p>
                  </a:txBody>
                  <a:tcPr/>
                </a:tc>
                <a:tc>
                  <a:txBody>
                    <a:bodyPr/>
                    <a:lstStyle/>
                    <a:p>
                      <a:pPr algn="ctr"/>
                      <a:r>
                        <a:rPr lang="en-US" sz="1600" b="1"/>
                        <a:t>150,472</a:t>
                      </a:r>
                    </a:p>
                  </a:txBody>
                  <a:tcPr anchor="ctr"/>
                </a:tc>
                <a:extLst>
                  <a:ext uri="{0D108BD9-81ED-4DB2-BD59-A6C34878D82A}">
                    <a16:rowId xmlns:a16="http://schemas.microsoft.com/office/drawing/2014/main" val="2459130784"/>
                  </a:ext>
                </a:extLst>
              </a:tr>
              <a:tr h="778147">
                <a:tc>
                  <a:txBody>
                    <a:bodyPr/>
                    <a:lstStyle/>
                    <a:p>
                      <a:r>
                        <a:rPr lang="en-US" sz="1600"/>
                        <a:t>Scenario 7</a:t>
                      </a:r>
                      <a:endParaRPr lang="en-US" sz="1600" b="0"/>
                    </a:p>
                  </a:txBody>
                  <a:tcPr/>
                </a:tc>
                <a:tc>
                  <a:txBody>
                    <a:bodyPr/>
                    <a:lstStyle/>
                    <a:p>
                      <a:r>
                        <a:rPr lang="en-US" sz="1600" dirty="0"/>
                        <a:t>Firm: 26’’ /Glamorous /Rocking /$139.99</a:t>
                      </a:r>
                    </a:p>
                    <a:p>
                      <a:r>
                        <a:rPr lang="en-US" sz="1600" dirty="0"/>
                        <a:t>           26’’ /Racing /Bouncing /$119.99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18’’/ Glamorous/Rocking/$139.99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Competitor: 26’’ /Racing /Rocking /$139.99 </a:t>
                      </a:r>
                      <a:endParaRPr lang="en-US" sz="1600" b="0" dirty="0"/>
                    </a:p>
                  </a:txBody>
                  <a:tcPr/>
                </a:tc>
                <a:tc>
                  <a:txBody>
                    <a:bodyPr/>
                    <a:lstStyle/>
                    <a:p>
                      <a:pPr algn="ctr"/>
                      <a:r>
                        <a:rPr lang="en-US" sz="1600"/>
                        <a:t>Firm:  0.291+0.559+0.117</a:t>
                      </a:r>
                    </a:p>
                    <a:p>
                      <a:pPr algn="ctr"/>
                      <a:r>
                        <a:rPr lang="en-US" sz="1600"/>
                        <a:t>Competitor: 0.033</a:t>
                      </a:r>
                      <a:endParaRPr lang="en-US" sz="1600" b="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209,389.3</a:t>
                      </a:r>
                      <a:endParaRPr lang="en-US" sz="1600" b="0"/>
                    </a:p>
                  </a:txBody>
                  <a:tcPr anchor="ctr"/>
                </a:tc>
                <a:extLst>
                  <a:ext uri="{0D108BD9-81ED-4DB2-BD59-A6C34878D82A}">
                    <a16:rowId xmlns:a16="http://schemas.microsoft.com/office/drawing/2014/main" val="404633756"/>
                  </a:ext>
                </a:extLst>
              </a:tr>
              <a:tr h="426726">
                <a:tc>
                  <a:txBody>
                    <a:bodyPr/>
                    <a:lstStyle/>
                    <a:p>
                      <a:r>
                        <a:rPr lang="en-US" sz="1600"/>
                        <a:t>Scenario 8</a:t>
                      </a:r>
                      <a:endParaRPr lang="en-US" sz="1600" b="0"/>
                    </a:p>
                  </a:txBody>
                  <a:tcPr/>
                </a:tc>
                <a:tc>
                  <a:txBody>
                    <a:bodyPr/>
                    <a:lstStyle/>
                    <a:p>
                      <a:r>
                        <a:rPr lang="en-US" sz="1600" dirty="0"/>
                        <a:t>Firm: Same as Scenario 7</a:t>
                      </a:r>
                    </a:p>
                    <a:p>
                      <a:r>
                        <a:rPr lang="en-US" sz="1600" dirty="0"/>
                        <a:t>Competitor: 26’’ /Racing /Rocking /$119.99 (decreases price)</a:t>
                      </a:r>
                      <a:endParaRPr lang="en-US" sz="1600" b="0" dirty="0"/>
                    </a:p>
                  </a:txBody>
                  <a:tcPr/>
                </a:tc>
                <a:tc>
                  <a:txBody>
                    <a:bodyPr/>
                    <a:lstStyle/>
                    <a:p>
                      <a:pPr algn="ctr"/>
                      <a:r>
                        <a:rPr lang="en-US" sz="1600"/>
                        <a:t>Firm: 0.198+0.501+0.025</a:t>
                      </a:r>
                    </a:p>
                    <a:p>
                      <a:pPr algn="ctr"/>
                      <a:r>
                        <a:rPr lang="en-US" sz="1600"/>
                        <a:t>Competitor:  0.276</a:t>
                      </a:r>
                      <a:endParaRPr lang="en-US" sz="1600" b="0"/>
                    </a:p>
                  </a:txBody>
                  <a:tcPr/>
                </a:tc>
                <a:tc>
                  <a:txBody>
                    <a:bodyPr/>
                    <a:lstStyle/>
                    <a:p>
                      <a:pPr algn="ctr"/>
                      <a:r>
                        <a:rPr lang="en-US" sz="1600" dirty="0"/>
                        <a:t>138,371</a:t>
                      </a:r>
                      <a:endParaRPr lang="en-US" sz="1600" b="0" dirty="0"/>
                    </a:p>
                  </a:txBody>
                  <a:tcPr anchor="ctr"/>
                </a:tc>
                <a:extLst>
                  <a:ext uri="{0D108BD9-81ED-4DB2-BD59-A6C34878D82A}">
                    <a16:rowId xmlns:a16="http://schemas.microsoft.com/office/drawing/2014/main" val="4057213971"/>
                  </a:ext>
                </a:extLst>
              </a:tr>
            </a:tbl>
          </a:graphicData>
        </a:graphic>
      </p:graphicFrame>
      <p:sp>
        <p:nvSpPr>
          <p:cNvPr id="4" name="TextBox 3">
            <a:extLst>
              <a:ext uri="{FF2B5EF4-FFF2-40B4-BE49-F238E27FC236}">
                <a16:creationId xmlns:a16="http://schemas.microsoft.com/office/drawing/2014/main" id="{D8AE7B87-FF19-8E48-9805-6E4073345997}"/>
              </a:ext>
            </a:extLst>
          </p:cNvPr>
          <p:cNvSpPr txBox="1"/>
          <p:nvPr/>
        </p:nvSpPr>
        <p:spPr>
          <a:xfrm>
            <a:off x="661441" y="5116780"/>
            <a:ext cx="10869118" cy="830997"/>
          </a:xfrm>
          <a:prstGeom prst="rect">
            <a:avLst/>
          </a:prstGeom>
          <a:noFill/>
        </p:spPr>
        <p:txBody>
          <a:bodyPr wrap="square" rtlCol="0">
            <a:spAutoFit/>
          </a:bodyPr>
          <a:lstStyle/>
          <a:p>
            <a:pPr algn="just"/>
            <a:r>
              <a:rPr lang="en-US" sz="1600" dirty="0"/>
              <a:t>*Then we tried products recommended for Price-Sensitive Bouncing Lovers and Glamorous Horse Lovers in scenario 5 and 6. This combination performs well. In scenario 7 and 8, we tried a combination of three products targeted at three segments. It seems that higher fixed cost have a bad influence on total profits. </a:t>
            </a:r>
          </a:p>
        </p:txBody>
      </p:sp>
      <p:sp>
        <p:nvSpPr>
          <p:cNvPr id="5" name="Title 1">
            <a:extLst>
              <a:ext uri="{FF2B5EF4-FFF2-40B4-BE49-F238E27FC236}">
                <a16:creationId xmlns:a16="http://schemas.microsoft.com/office/drawing/2014/main" id="{ACE3F4B2-958B-8F4D-84C2-E07F3C7F2D75}"/>
              </a:ext>
            </a:extLst>
          </p:cNvPr>
          <p:cNvSpPr>
            <a:spLocks noGrp="1"/>
          </p:cNvSpPr>
          <p:nvPr>
            <p:ph type="title"/>
          </p:nvPr>
        </p:nvSpPr>
        <p:spPr>
          <a:xfrm>
            <a:off x="661441" y="353494"/>
            <a:ext cx="10515600" cy="625042"/>
          </a:xfrm>
        </p:spPr>
        <p:txBody>
          <a:bodyPr>
            <a:normAutofit/>
          </a:bodyPr>
          <a:lstStyle/>
          <a:p>
            <a:pPr>
              <a:spcBef>
                <a:spcPts val="0"/>
              </a:spcBef>
              <a:buClr>
                <a:schemeClr val="dk1"/>
              </a:buClr>
              <a:buSzPts val="3300"/>
            </a:pPr>
            <a:r>
              <a:rPr lang="en-US" sz="3200" dirty="0">
                <a:solidFill>
                  <a:schemeClr val="dk1"/>
                </a:solidFill>
                <a:latin typeface="Calibri"/>
                <a:cs typeface="Calibri"/>
                <a:sym typeface="Calibri"/>
              </a:rPr>
              <a:t>Market Simulation – Market Share and Profits</a:t>
            </a:r>
          </a:p>
        </p:txBody>
      </p:sp>
    </p:spTree>
    <p:extLst>
      <p:ext uri="{BB962C8B-B14F-4D97-AF65-F5344CB8AC3E}">
        <p14:creationId xmlns:p14="http://schemas.microsoft.com/office/powerpoint/2010/main" val="146467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11999" y="196741"/>
            <a:ext cx="11647564" cy="672495"/>
          </a:xfrm>
          <a:prstGeom prst="rect">
            <a:avLst/>
          </a:prstGeom>
          <a:noFill/>
          <a:ln>
            <a:noFill/>
          </a:ln>
        </p:spPr>
        <p:txBody>
          <a:bodyPr spcFirstLastPara="1" wrap="square" lIns="91433" tIns="45700" rIns="91433" bIns="45700" anchor="ctr" anchorCtr="0">
            <a:noAutofit/>
          </a:bodyPr>
          <a:lstStyle/>
          <a:p>
            <a:pPr>
              <a:buSzPts val="3300"/>
            </a:pPr>
            <a:r>
              <a:rPr lang="en-US" sz="3200" dirty="0"/>
              <a:t>Marketing Plans</a:t>
            </a:r>
            <a:endParaRPr lang="zh-CN" altLang="en-US" dirty="0"/>
          </a:p>
        </p:txBody>
      </p:sp>
      <p:cxnSp>
        <p:nvCxnSpPr>
          <p:cNvPr id="11" name="Straight Connector 10">
            <a:extLst>
              <a:ext uri="{FF2B5EF4-FFF2-40B4-BE49-F238E27FC236}">
                <a16:creationId xmlns:a16="http://schemas.microsoft.com/office/drawing/2014/main" id="{BE046CAC-9E55-45B7-9294-7EC70D76450A}"/>
              </a:ext>
            </a:extLst>
          </p:cNvPr>
          <p:cNvCxnSpPr>
            <a:cxnSpLocks/>
          </p:cNvCxnSpPr>
          <p:nvPr/>
        </p:nvCxnSpPr>
        <p:spPr>
          <a:xfrm>
            <a:off x="6252428" y="3204839"/>
            <a:ext cx="0" cy="333425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F15A402-7299-4804-8E09-06936E276FBD}"/>
              </a:ext>
            </a:extLst>
          </p:cNvPr>
          <p:cNvSpPr/>
          <p:nvPr/>
        </p:nvSpPr>
        <p:spPr>
          <a:xfrm>
            <a:off x="1232485" y="1070158"/>
            <a:ext cx="3420749" cy="58017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4" name="Rectangle 13">
            <a:extLst>
              <a:ext uri="{FF2B5EF4-FFF2-40B4-BE49-F238E27FC236}">
                <a16:creationId xmlns:a16="http://schemas.microsoft.com/office/drawing/2014/main" id="{DFAB3EC3-B4B4-43AA-BB71-75BF0D4BDC01}"/>
              </a:ext>
            </a:extLst>
          </p:cNvPr>
          <p:cNvSpPr/>
          <p:nvPr/>
        </p:nvSpPr>
        <p:spPr>
          <a:xfrm>
            <a:off x="7449945" y="1071617"/>
            <a:ext cx="3420748" cy="580171"/>
          </a:xfrm>
          <a:prstGeom prst="rect">
            <a:avLst/>
          </a:prstGeom>
          <a:solidFill>
            <a:srgbClr val="3377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5" name="TextBox 4">
            <a:extLst>
              <a:ext uri="{FF2B5EF4-FFF2-40B4-BE49-F238E27FC236}">
                <a16:creationId xmlns:a16="http://schemas.microsoft.com/office/drawing/2014/main" id="{27062389-3983-4C12-AE0A-528955264C26}"/>
              </a:ext>
            </a:extLst>
          </p:cNvPr>
          <p:cNvSpPr txBox="1"/>
          <p:nvPr/>
        </p:nvSpPr>
        <p:spPr>
          <a:xfrm>
            <a:off x="1263033" y="1129410"/>
            <a:ext cx="3420750" cy="461665"/>
          </a:xfrm>
          <a:prstGeom prst="rect">
            <a:avLst/>
          </a:prstGeom>
          <a:noFill/>
        </p:spPr>
        <p:txBody>
          <a:bodyPr wrap="square" rtlCol="0" anchor="t">
            <a:spAutoFit/>
          </a:bodyPr>
          <a:lstStyle/>
          <a:p>
            <a:pPr defTabSz="1219170">
              <a:buClr>
                <a:srgbClr val="000000"/>
              </a:buClr>
            </a:pPr>
            <a:r>
              <a:rPr lang="en-US" sz="2400" b="1" kern="0" dirty="0">
                <a:latin typeface="Calibri"/>
                <a:cs typeface="Arial"/>
                <a:sym typeface="Arial"/>
              </a:rPr>
              <a:t>Competitor Not Cut Price</a:t>
            </a:r>
            <a:endParaRPr lang="en-US" sz="1600" b="1" kern="0" dirty="0">
              <a:latin typeface="Arial"/>
              <a:cs typeface="Arial"/>
            </a:endParaRPr>
          </a:p>
        </p:txBody>
      </p:sp>
      <p:sp>
        <p:nvSpPr>
          <p:cNvPr id="6" name="TextBox 5">
            <a:extLst>
              <a:ext uri="{FF2B5EF4-FFF2-40B4-BE49-F238E27FC236}">
                <a16:creationId xmlns:a16="http://schemas.microsoft.com/office/drawing/2014/main" id="{A9E2F4F5-04D5-4009-A881-AC7A3F30176D}"/>
              </a:ext>
            </a:extLst>
          </p:cNvPr>
          <p:cNvSpPr txBox="1"/>
          <p:nvPr/>
        </p:nvSpPr>
        <p:spPr>
          <a:xfrm>
            <a:off x="611999" y="2863620"/>
            <a:ext cx="5327574" cy="2862322"/>
          </a:xfrm>
          <a:prstGeom prst="rect">
            <a:avLst/>
          </a:prstGeom>
          <a:noFill/>
        </p:spPr>
        <p:txBody>
          <a:bodyPr wrap="square" rtlCol="0" anchor="t">
            <a:spAutoFit/>
          </a:bodyPr>
          <a:lstStyle/>
          <a:p>
            <a:r>
              <a:rPr lang="en-US" b="1" dirty="0"/>
              <a:t>     </a:t>
            </a:r>
          </a:p>
          <a:p>
            <a:r>
              <a:rPr lang="en-US" altLang="zh-CN" kern="0" dirty="0">
                <a:solidFill>
                  <a:srgbClr val="000000"/>
                </a:solidFill>
                <a:latin typeface="Calibri" panose="020F0502020204030204" pitchFamily="34" charset="0"/>
                <a:cs typeface="Calibri" panose="020F0502020204030204" pitchFamily="34" charset="0"/>
                <a:sym typeface="Calibri"/>
              </a:rPr>
              <a:t>Our product line is above with the condition that competitor does not cut price, and we can achieve 94.1% market share with $</a:t>
            </a:r>
            <a:r>
              <a:rPr lang="en-US" dirty="0">
                <a:latin typeface="Calibri" panose="020F0502020204030204" pitchFamily="34" charset="0"/>
                <a:cs typeface="Calibri" panose="020F0502020204030204" pitchFamily="34" charset="0"/>
              </a:rPr>
              <a:t>217,398 profit.</a:t>
            </a:r>
          </a:p>
          <a:p>
            <a:endParaRPr lang="en-US" altLang="zh-CN" kern="0" dirty="0">
              <a:solidFill>
                <a:srgbClr val="000000"/>
              </a:solidFill>
              <a:latin typeface="Calibri" panose="020F0502020204030204" pitchFamily="34" charset="0"/>
              <a:cs typeface="Calibri" panose="020F0502020204030204" pitchFamily="34" charset="0"/>
              <a:sym typeface="Calibri"/>
            </a:endParaRPr>
          </a:p>
          <a:p>
            <a:endParaRPr lang="en-US" dirty="0">
              <a:latin typeface="Calibri" panose="020F0502020204030204" pitchFamily="34" charset="0"/>
              <a:cs typeface="Calibri" panose="020F0502020204030204" pitchFamily="34" charset="0"/>
            </a:endParaRPr>
          </a:p>
          <a:p>
            <a:pPr marL="342900" indent="-342900" defTabSz="1219170">
              <a:buClr>
                <a:srgbClr val="000000"/>
              </a:buClr>
              <a:buSzPts val="1400"/>
              <a:buFont typeface="Arial"/>
              <a:buChar char="•"/>
            </a:pPr>
            <a:r>
              <a:rPr lang="en-US" kern="0" dirty="0">
                <a:solidFill>
                  <a:srgbClr val="000000"/>
                </a:solidFill>
                <a:latin typeface="Calibri" panose="020F0502020204030204" pitchFamily="34" charset="0"/>
                <a:cs typeface="Calibri" panose="020F0502020204030204" pitchFamily="34" charset="0"/>
                <a:sym typeface="Calibri"/>
              </a:rPr>
              <a:t>We will promote our first Glamorous product to </a:t>
            </a:r>
            <a:r>
              <a:rPr lang="en-US" b="1" kern="0" dirty="0">
                <a:solidFill>
                  <a:srgbClr val="000000"/>
                </a:solidFill>
                <a:latin typeface="Calibri" panose="020F0502020204030204" pitchFamily="34" charset="0"/>
                <a:cs typeface="Calibri" panose="020F0502020204030204" pitchFamily="34" charset="0"/>
                <a:sym typeface="Arial"/>
              </a:rPr>
              <a:t>Glamorous Horse Lovers</a:t>
            </a:r>
            <a:r>
              <a:rPr lang="en-US" kern="0" dirty="0">
                <a:solidFill>
                  <a:srgbClr val="000000"/>
                </a:solidFill>
                <a:latin typeface="Calibri" panose="020F0502020204030204" pitchFamily="34" charset="0"/>
                <a:cs typeface="Calibri" panose="020F0502020204030204" pitchFamily="34" charset="0"/>
                <a:sym typeface="Calibri"/>
              </a:rPr>
              <a:t> who are less price sensitive and prefer glamorous product .</a:t>
            </a:r>
            <a:r>
              <a:rPr lang="en-US" b="1" kern="0" dirty="0">
                <a:solidFill>
                  <a:srgbClr val="000000"/>
                </a:solidFill>
                <a:latin typeface="Calibri" panose="020F0502020204030204" pitchFamily="34" charset="0"/>
                <a:cs typeface="Calibri" panose="020F0502020204030204" pitchFamily="34" charset="0"/>
                <a:sym typeface="Arial"/>
              </a:rPr>
              <a:t> </a:t>
            </a:r>
            <a:endParaRPr lang="en-US" dirty="0">
              <a:latin typeface="Calibri" panose="020F0502020204030204" pitchFamily="34" charset="0"/>
              <a:cs typeface="Calibri" panose="020F0502020204030204" pitchFamily="34" charset="0"/>
            </a:endParaRPr>
          </a:p>
          <a:p>
            <a:pPr marL="342900" indent="-342900" defTabSz="1219170">
              <a:buClr>
                <a:srgbClr val="000000"/>
              </a:buClr>
              <a:buSzPts val="1400"/>
              <a:buFont typeface="Arial"/>
              <a:buChar char="•"/>
            </a:pPr>
            <a:r>
              <a:rPr lang="en-US" kern="0" dirty="0">
                <a:solidFill>
                  <a:srgbClr val="000000"/>
                </a:solidFill>
                <a:latin typeface="Calibri" panose="020F0502020204030204" pitchFamily="34" charset="0"/>
                <a:cs typeface="Calibri" panose="020F0502020204030204" pitchFamily="34" charset="0"/>
                <a:sym typeface="Calibri"/>
              </a:rPr>
              <a:t>Focus on Glamorous Feature.</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9602303-6B87-4DEB-BE3E-DC9A4FD55DBE}"/>
              </a:ext>
            </a:extLst>
          </p:cNvPr>
          <p:cNvSpPr txBox="1"/>
          <p:nvPr/>
        </p:nvSpPr>
        <p:spPr>
          <a:xfrm>
            <a:off x="7775595" y="1129410"/>
            <a:ext cx="4279735" cy="461665"/>
          </a:xfrm>
          <a:prstGeom prst="rect">
            <a:avLst/>
          </a:prstGeom>
          <a:noFill/>
        </p:spPr>
        <p:txBody>
          <a:bodyPr wrap="square" rtlCol="0" anchor="t">
            <a:spAutoFit/>
          </a:bodyPr>
          <a:lstStyle/>
          <a:p>
            <a:pPr defTabSz="1219170">
              <a:buClr>
                <a:srgbClr val="000000"/>
              </a:buClr>
            </a:pPr>
            <a:r>
              <a:rPr lang="en-US" sz="2400" b="1" kern="0" dirty="0">
                <a:latin typeface="Calibri"/>
                <a:cs typeface="Arial"/>
                <a:sym typeface="Arial"/>
              </a:rPr>
              <a:t>Competitor Cut Price</a:t>
            </a:r>
            <a:endParaRPr lang="en-US" sz="1600" b="1" kern="0" dirty="0">
              <a:latin typeface="Arial"/>
              <a:cs typeface="Arial"/>
            </a:endParaRPr>
          </a:p>
        </p:txBody>
      </p:sp>
      <p:sp>
        <p:nvSpPr>
          <p:cNvPr id="12" name="TextBox 11">
            <a:extLst>
              <a:ext uri="{FF2B5EF4-FFF2-40B4-BE49-F238E27FC236}">
                <a16:creationId xmlns:a16="http://schemas.microsoft.com/office/drawing/2014/main" id="{5EAE99D5-4B15-409A-A4E6-357967DBE056}"/>
              </a:ext>
            </a:extLst>
          </p:cNvPr>
          <p:cNvSpPr txBox="1"/>
          <p:nvPr/>
        </p:nvSpPr>
        <p:spPr>
          <a:xfrm>
            <a:off x="2877198" y="1708122"/>
            <a:ext cx="7117165" cy="1631216"/>
          </a:xfrm>
          <a:prstGeom prst="rect">
            <a:avLst/>
          </a:prstGeom>
          <a:noFill/>
        </p:spPr>
        <p:txBody>
          <a:bodyPr wrap="square" rtlCol="0" anchor="t">
            <a:spAutoFit/>
          </a:bodyPr>
          <a:lstStyle/>
          <a:p>
            <a:r>
              <a:rPr lang="en-US" sz="2000" b="1" dirty="0"/>
              <a:t>     </a:t>
            </a:r>
          </a:p>
          <a:p>
            <a:r>
              <a:rPr lang="en-US" sz="2000" b="1" dirty="0">
                <a:latin typeface="Calibri" panose="020F0502020204030204" pitchFamily="34" charset="0"/>
                <a:cs typeface="Calibri" panose="020F0502020204030204" pitchFamily="34" charset="0"/>
              </a:rPr>
              <a:t>Final Product Line: 26’’ / Glamorous / Rocking at $139.99</a:t>
            </a:r>
          </a:p>
          <a:p>
            <a:r>
              <a:rPr lang="en-US" sz="2000" b="1" dirty="0">
                <a:latin typeface="Calibri" panose="020F0502020204030204" pitchFamily="34" charset="0"/>
                <a:cs typeface="Calibri" panose="020F0502020204030204" pitchFamily="34" charset="0"/>
              </a:rPr>
              <a:t>                                   26’’ / Racing </a:t>
            </a:r>
            <a:r>
              <a:rPr lang="en-US" altLang="zh-CN" sz="2000" b="1"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Bouncing at $111.99 </a:t>
            </a:r>
          </a:p>
          <a:p>
            <a:pPr algn="just" defTabSz="1219170">
              <a:buClr>
                <a:srgbClr val="000000"/>
              </a:buClr>
              <a:buSzPts val="1400"/>
            </a:pPr>
            <a:endParaRPr lang="en-US" sz="2000" b="1" dirty="0"/>
          </a:p>
          <a:p>
            <a:pPr algn="just" defTabSz="1219170">
              <a:buClr>
                <a:srgbClr val="000000"/>
              </a:buClr>
              <a:buSzPts val="1400"/>
            </a:pPr>
            <a:endParaRPr lang="en-US" sz="2000" dirty="0">
              <a:cs typeface="Arial"/>
            </a:endParaRPr>
          </a:p>
        </p:txBody>
      </p:sp>
      <p:sp>
        <p:nvSpPr>
          <p:cNvPr id="13" name="TextBox 12">
            <a:extLst>
              <a:ext uri="{FF2B5EF4-FFF2-40B4-BE49-F238E27FC236}">
                <a16:creationId xmlns:a16="http://schemas.microsoft.com/office/drawing/2014/main" id="{9AAB7CC9-C50A-46D5-ABA4-9B81ECE6F4AF}"/>
              </a:ext>
            </a:extLst>
          </p:cNvPr>
          <p:cNvSpPr txBox="1"/>
          <p:nvPr/>
        </p:nvSpPr>
        <p:spPr>
          <a:xfrm>
            <a:off x="6496532" y="2863620"/>
            <a:ext cx="5327574" cy="3416320"/>
          </a:xfrm>
          <a:prstGeom prst="rect">
            <a:avLst/>
          </a:prstGeom>
          <a:noFill/>
        </p:spPr>
        <p:txBody>
          <a:bodyPr wrap="square" rtlCol="0" anchor="t">
            <a:spAutoFit/>
          </a:bodyPr>
          <a:lstStyle/>
          <a:p>
            <a:r>
              <a:rPr lang="en-US" b="1" dirty="0"/>
              <a:t>     </a:t>
            </a:r>
          </a:p>
          <a:p>
            <a:r>
              <a:rPr lang="en-US" altLang="zh-CN" kern="0" dirty="0">
                <a:solidFill>
                  <a:srgbClr val="000000"/>
                </a:solidFill>
                <a:latin typeface="Calibri" panose="020F0502020204030204" pitchFamily="34" charset="0"/>
                <a:cs typeface="Calibri" panose="020F0502020204030204" pitchFamily="34" charset="0"/>
                <a:sym typeface="Calibri"/>
              </a:rPr>
              <a:t>Our product line is the same as the competitor cut price, and we can achieve 69.9% market share with $</a:t>
            </a:r>
            <a:r>
              <a:rPr lang="en-US" dirty="0">
                <a:latin typeface="Calibri" panose="020F0502020204030204" pitchFamily="34" charset="0"/>
                <a:cs typeface="Calibri" panose="020F0502020204030204" pitchFamily="34" charset="0"/>
              </a:rPr>
              <a:t>150,472 profit.</a:t>
            </a:r>
          </a:p>
          <a:p>
            <a:endParaRPr lang="en-US" altLang="zh-CN" kern="0" dirty="0">
              <a:solidFill>
                <a:srgbClr val="000000"/>
              </a:solidFill>
              <a:latin typeface="Calibri" panose="020F0502020204030204" pitchFamily="34" charset="0"/>
              <a:cs typeface="Calibri" panose="020F0502020204030204" pitchFamily="34" charset="0"/>
              <a:sym typeface="Calibri"/>
            </a:endParaRPr>
          </a:p>
          <a:p>
            <a:endParaRPr lang="en-US" dirty="0">
              <a:latin typeface="Calibri" panose="020F0502020204030204" pitchFamily="34" charset="0"/>
              <a:cs typeface="Calibri" panose="020F0502020204030204" pitchFamily="34" charset="0"/>
            </a:endParaRPr>
          </a:p>
          <a:p>
            <a:pPr marL="342900" indent="-342900" defTabSz="1219170">
              <a:buClr>
                <a:srgbClr val="000000"/>
              </a:buClr>
              <a:buSzPts val="1400"/>
              <a:buFont typeface="Arial"/>
              <a:buChar char="•"/>
            </a:pPr>
            <a:r>
              <a:rPr lang="en-US" kern="0" dirty="0">
                <a:solidFill>
                  <a:srgbClr val="000000"/>
                </a:solidFill>
                <a:latin typeface="Calibri" panose="020F0502020204030204" pitchFamily="34" charset="0"/>
                <a:cs typeface="Calibri" panose="020F0502020204030204" pitchFamily="34" charset="0"/>
                <a:sym typeface="Calibri"/>
              </a:rPr>
              <a:t>Since $111.99 type will bring more customers. We will heavily promote this type to </a:t>
            </a:r>
            <a:r>
              <a:rPr lang="en-US" b="1" kern="0" dirty="0">
                <a:solidFill>
                  <a:srgbClr val="000000"/>
                </a:solidFill>
                <a:latin typeface="Calibri" panose="020F0502020204030204" pitchFamily="34" charset="0"/>
                <a:cs typeface="Calibri" panose="020F0502020204030204" pitchFamily="34" charset="0"/>
                <a:sym typeface="Arial"/>
              </a:rPr>
              <a:t>Price-Sensitive Bouncing Lovers.</a:t>
            </a:r>
            <a:r>
              <a:rPr lang="en-US" kern="0" dirty="0">
                <a:solidFill>
                  <a:srgbClr val="000000"/>
                </a:solidFill>
                <a:latin typeface="Calibri" panose="020F0502020204030204" pitchFamily="34" charset="0"/>
                <a:cs typeface="Calibri" panose="020F0502020204030204" pitchFamily="34" charset="0"/>
                <a:sym typeface="Calibri"/>
              </a:rPr>
              <a:t> </a:t>
            </a:r>
          </a:p>
          <a:p>
            <a:pPr marL="342900" indent="-342900" defTabSz="1219170">
              <a:buClr>
                <a:srgbClr val="000000"/>
              </a:buClr>
              <a:buSzPts val="1400"/>
              <a:buFont typeface="Arial"/>
              <a:buChar char="•"/>
            </a:pPr>
            <a:r>
              <a:rPr lang="en-US" kern="0" dirty="0">
                <a:solidFill>
                  <a:srgbClr val="000000"/>
                </a:solidFill>
                <a:latin typeface="Calibri" panose="020F0502020204030204" pitchFamily="34" charset="0"/>
                <a:cs typeface="Calibri" panose="020F0502020204030204" pitchFamily="34" charset="0"/>
                <a:sym typeface="Calibri"/>
              </a:rPr>
              <a:t>We will market our product’s bouncing feature with large size and reasonable price compared to competitor.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654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2598</Words>
  <Application>Microsoft Office PowerPoint</Application>
  <PresentationFormat>Widescreen</PresentationFormat>
  <Paragraphs>296</Paragraphs>
  <Slides>16</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等线</vt:lpstr>
      <vt:lpstr>宋体</vt:lpstr>
      <vt:lpstr>Arial</vt:lpstr>
      <vt:lpstr>Calibri</vt:lpstr>
      <vt:lpstr>Calibri Light</vt:lpstr>
      <vt:lpstr>Century Gothic</vt:lpstr>
      <vt:lpstr>Courier New</vt:lpstr>
      <vt:lpstr>Segoe UI Light</vt:lpstr>
      <vt:lpstr>Wingdings</vt:lpstr>
      <vt:lpstr>Office Theme</vt:lpstr>
      <vt:lpstr>1_Office Theme</vt:lpstr>
      <vt:lpstr>2_Office Theme</vt:lpstr>
      <vt:lpstr>Toy Horse Conjoint Analysis Team 18</vt:lpstr>
      <vt:lpstr>Analysis Framework:</vt:lpstr>
      <vt:lpstr>Segment Portrait Based on Part-Utilities</vt:lpstr>
      <vt:lpstr>Product Recommendation Based on Part-Utilities</vt:lpstr>
      <vt:lpstr>Segment Portrait Based on Gender</vt:lpstr>
      <vt:lpstr>Product Recommendation Based on Gender</vt:lpstr>
      <vt:lpstr>Market Simulation – Market Share and Profits</vt:lpstr>
      <vt:lpstr>Market Simulation – Market Share and Profits</vt:lpstr>
      <vt:lpstr>Marketing Plans</vt:lpstr>
      <vt:lpstr>PowerPoint Presentation</vt:lpstr>
      <vt:lpstr>Appendix</vt:lpstr>
      <vt:lpstr>(Alternative): Segment Portrait Based on Conjoint Part-Utilities</vt:lpstr>
      <vt:lpstr>(Alternative): Product Recommendation Based on  Part-Utilities</vt:lpstr>
      <vt:lpstr>Rational Behind Selecting the Chosen Segmentation</vt:lpstr>
      <vt:lpstr>Rational Behind Selecting the Chosen Segmentation</vt:lpstr>
      <vt:lpstr>(Alternative): Prior Segmentation by 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Xinyao</dc:creator>
  <cp:lastModifiedBy>Aidi Zhang</cp:lastModifiedBy>
  <cp:revision>82</cp:revision>
  <dcterms:created xsi:type="dcterms:W3CDTF">2019-02-28T15:07:09Z</dcterms:created>
  <dcterms:modified xsi:type="dcterms:W3CDTF">2019-03-07T03:52:50Z</dcterms:modified>
</cp:coreProperties>
</file>