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Sofia Sans Semi Condensed"/>
      <p:regular r:id="rId22"/>
      <p:bold r:id="rId23"/>
      <p:italic r:id="rId24"/>
      <p:boldItalic r:id="rId25"/>
    </p:embeddedFont>
    <p:embeddedFont>
      <p:font typeface="Manrop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ofiaSansSemi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ofiaSansSemiCondensed-italic.fntdata"/><Relationship Id="rId23" Type="http://schemas.openxmlformats.org/officeDocument/2006/relationships/font" Target="fonts/SofiaSansSemi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-regular.fntdata"/><Relationship Id="rId25" Type="http://schemas.openxmlformats.org/officeDocument/2006/relationships/font" Target="fonts/SofiaSansSemiCondensed-boldItalic.fntdata"/><Relationship Id="rId27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662ad5f94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662ad5f94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662ad5f94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662ad5f94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662ad5f94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662ad5f94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62ad5f94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62ad5f94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662ad5f94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662ad5f94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662ad5f94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662ad5f94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62ad5f94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662ad5f94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662ad5f94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662ad5f94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662ad5f94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662ad5f94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5375"/>
            <a:ext cx="9143998" cy="51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>
  <p:cSld name="TITLE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>
            <p:ph idx="2" type="pic"/>
          </p:nvPr>
        </p:nvSpPr>
        <p:spPr>
          <a:xfrm>
            <a:off x="4949863" y="675"/>
            <a:ext cx="1660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/>
          <p:nvPr>
            <p:ph idx="3" type="pic"/>
          </p:nvPr>
        </p:nvSpPr>
        <p:spPr>
          <a:xfrm>
            <a:off x="6575900" y="675"/>
            <a:ext cx="2571000" cy="2571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648875" y="1137075"/>
            <a:ext cx="4213500" cy="24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600">
                <a:latin typeface="Sofia Sans Semi Condensed"/>
                <a:ea typeface="Sofia Sans Semi Condensed"/>
                <a:cs typeface="Sofia Sans Semi Condensed"/>
                <a:sym typeface="Sofia Sans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48875" y="3884750"/>
            <a:ext cx="22674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727950" y="5615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C343D"/>
                </a:solidFill>
              </a:rPr>
              <a:t>Relation between Magist and the e-commerce market in Brazil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1332827" y="4338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</a:rPr>
              <a:t>statistical insight of magist’s influence in the high tech e-commerce sector</a:t>
            </a:r>
            <a:endParaRPr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4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00" y="1641600"/>
            <a:ext cx="3016175" cy="31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24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6" name="Google Shape;286;p24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9" name="Google Shape;289;p24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4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5" name="Google Shape;295;p24"/>
          <p:cNvSpPr txBox="1"/>
          <p:nvPr>
            <p:ph type="ctrTitle"/>
          </p:nvPr>
        </p:nvSpPr>
        <p:spPr>
          <a:xfrm>
            <a:off x="728600" y="933838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Appendix</a:t>
            </a:r>
            <a:endParaRPr sz="3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728600" y="4773000"/>
            <a:ext cx="28572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Source: eMarketer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739725" y="1935100"/>
            <a:ext cx="6735300" cy="243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100">
                <a:solidFill>
                  <a:srgbClr val="134F5C"/>
                </a:solidFill>
              </a:rPr>
              <a:t>Exploring Brazil's </a:t>
            </a:r>
            <a:endParaRPr sz="5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100">
                <a:solidFill>
                  <a:srgbClr val="134F5C"/>
                </a:solidFill>
              </a:rPr>
              <a:t>e-commerce potential for Eniac &amp; Partnership with Magist</a:t>
            </a:r>
            <a:endParaRPr sz="51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84" name="Google Shape;84;p16"/>
          <p:cNvSpPr txBox="1"/>
          <p:nvPr/>
        </p:nvSpPr>
        <p:spPr>
          <a:xfrm>
            <a:off x="804800" y="3485800"/>
            <a:ext cx="5512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Why </a:t>
            </a:r>
            <a:r>
              <a:rPr lang="de" sz="1600"/>
              <a:t>Eniac </a:t>
            </a:r>
            <a:r>
              <a:rPr lang="de" sz="1600"/>
              <a:t>would benefit from entering the Brazilian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e-commerce Market with or without partnering Magist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" name="Google Shape;86;p16"/>
          <p:cNvSpPr/>
          <p:nvPr/>
        </p:nvSpPr>
        <p:spPr>
          <a:xfrm>
            <a:off x="7579100" y="3736600"/>
            <a:ext cx="1564800" cy="140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579100" y="0"/>
            <a:ext cx="1564800" cy="3736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575500" y="3615575"/>
            <a:ext cx="1572000" cy="26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728600" y="1080950"/>
            <a:ext cx="55914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Brazilian Market Overview</a:t>
            </a:r>
            <a:r>
              <a:rPr lang="de" sz="3000">
                <a:solidFill>
                  <a:srgbClr val="134F5C"/>
                </a:solidFill>
              </a:rPr>
              <a:t> </a:t>
            </a:r>
            <a:endParaRPr sz="3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94" name="Google Shape;94;p17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359350" y="1828950"/>
            <a:ext cx="33111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 </a:t>
            </a:r>
            <a:r>
              <a:rPr lang="de" sz="1400"/>
              <a:t>brazilian e-commerce market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374151"/>
                </a:solidFill>
                <a:highlight>
                  <a:schemeClr val="lt1"/>
                </a:highlight>
              </a:rPr>
              <a:t>       </a:t>
            </a:r>
            <a:r>
              <a:rPr b="1" lang="de" sz="2000">
                <a:solidFill>
                  <a:srgbClr val="374151"/>
                </a:solidFill>
                <a:highlight>
                  <a:schemeClr val="lt1"/>
                </a:highlight>
              </a:rPr>
              <a:t>more than</a:t>
            </a:r>
            <a:r>
              <a:rPr lang="de" sz="4000"/>
              <a:t> </a:t>
            </a:r>
            <a:r>
              <a:rPr b="1" lang="de" sz="5000">
                <a:solidFill>
                  <a:srgbClr val="4A86E8"/>
                </a:solidFill>
                <a:highlight>
                  <a:srgbClr val="374151"/>
                </a:highlight>
                <a:latin typeface="Impact"/>
                <a:ea typeface="Impact"/>
                <a:cs typeface="Impact"/>
                <a:sym typeface="Impact"/>
              </a:rPr>
              <a:t>20bn</a:t>
            </a:r>
            <a:r>
              <a:rPr lang="de" sz="1600">
                <a:solidFill>
                  <a:srgbClr val="4A86E8"/>
                </a:solidFill>
              </a:rPr>
              <a:t> 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</a:t>
            </a:r>
            <a:r>
              <a:rPr lang="de" sz="1400"/>
              <a:t>  revenue this year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Google Shape;97;p17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1" name="Google Shape;101;p17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4" name="Google Shape;104;p17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" name="Google Shape;110;p17"/>
          <p:cNvSpPr txBox="1"/>
          <p:nvPr/>
        </p:nvSpPr>
        <p:spPr>
          <a:xfrm>
            <a:off x="557225" y="2171550"/>
            <a:ext cx="11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expects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225900" y="2702850"/>
            <a:ext cx="3408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where electronics and high tech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      products  </a:t>
            </a:r>
            <a:r>
              <a:rPr b="1" lang="de" sz="2000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sum up</a:t>
            </a:r>
            <a:r>
              <a:rPr lang="de">
                <a:latin typeface="Manrope"/>
                <a:ea typeface="Manrope"/>
                <a:cs typeface="Manrope"/>
                <a:sym typeface="Manrope"/>
              </a:rPr>
              <a:t>		</a:t>
            </a:r>
            <a:endParaRPr sz="40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of whole revenue share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225475" y="2949150"/>
            <a:ext cx="201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>
                <a:solidFill>
                  <a:srgbClr val="4A86E8"/>
                </a:solidFill>
                <a:highlight>
                  <a:srgbClr val="374151"/>
                </a:highlight>
                <a:latin typeface="Impact"/>
                <a:ea typeface="Impact"/>
                <a:cs typeface="Impact"/>
                <a:sym typeface="Impact"/>
              </a:rPr>
              <a:t>28% +</a:t>
            </a:r>
            <a:endParaRPr b="1" sz="5000">
              <a:solidFill>
                <a:srgbClr val="4A86E8"/>
              </a:solidFill>
              <a:highlight>
                <a:srgbClr val="37415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8600" y="1080950"/>
            <a:ext cx="82044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Insight of e-commerce development</a:t>
            </a:r>
            <a:endParaRPr sz="3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118" name="Google Shape;118;p18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8600" y="1700225"/>
            <a:ext cx="41040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 sz="1400"/>
              <a:t>e-commerce total revenue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374151"/>
                </a:solidFill>
              </a:rPr>
              <a:t>increases</a:t>
            </a:r>
            <a:r>
              <a:rPr lang="de" sz="1400"/>
              <a:t> by more than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     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up to approx		        until </a:t>
            </a:r>
            <a:r>
              <a:rPr b="1" lang="de" sz="1400">
                <a:solidFill>
                  <a:srgbClr val="374151"/>
                </a:solidFill>
              </a:rPr>
              <a:t>2027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8" name="Google Shape;128;p18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1" name="Google Shape;131;p18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7" name="Google Shape;137;p18"/>
          <p:cNvSpPr txBox="1"/>
          <p:nvPr/>
        </p:nvSpPr>
        <p:spPr>
          <a:xfrm>
            <a:off x="3132450" y="1919300"/>
            <a:ext cx="1652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000">
                <a:solidFill>
                  <a:srgbClr val="4A86E8"/>
                </a:solidFill>
                <a:highlight>
                  <a:srgbClr val="374151"/>
                </a:highlight>
                <a:latin typeface="Impact"/>
                <a:ea typeface="Impact"/>
                <a:cs typeface="Impact"/>
                <a:sym typeface="Impact"/>
              </a:rPr>
              <a:t>250%</a:t>
            </a:r>
            <a:endParaRPr b="1" sz="5000">
              <a:solidFill>
                <a:srgbClr val="4A86E8"/>
              </a:solidFill>
              <a:highlight>
                <a:srgbClr val="37415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296275" y="2798775"/>
            <a:ext cx="115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5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80bn</a:t>
            </a:r>
            <a:endParaRPr b="1" sz="35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880450" y="2981750"/>
            <a:ext cx="29406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whereas electronic and high tech products have estimated </a:t>
            </a:r>
            <a:r>
              <a:rPr b="1" lang="de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revenue change</a:t>
            </a:r>
            <a:r>
              <a:rPr lang="de">
                <a:latin typeface="Manrope"/>
                <a:ea typeface="Manrope"/>
                <a:cs typeface="Manrope"/>
                <a:sym typeface="Manrope"/>
              </a:rPr>
              <a:t> of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	           </a:t>
            </a:r>
            <a:r>
              <a:rPr b="1" lang="de" sz="2000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per year</a:t>
            </a:r>
            <a:endParaRPr b="1" sz="2000">
              <a:solidFill>
                <a:srgbClr val="37415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733775" y="3790550"/>
            <a:ext cx="185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  <a:latin typeface="Impact"/>
                <a:ea typeface="Impact"/>
                <a:cs typeface="Impact"/>
                <a:sym typeface="Impact"/>
              </a:rPr>
              <a:t>30 - 35 %</a:t>
            </a:r>
            <a:endParaRPr b="1" sz="3000">
              <a:solidFill>
                <a:srgbClr val="134F5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8" name="Google Shape;148;p19"/>
          <p:cNvSpPr txBox="1"/>
          <p:nvPr>
            <p:ph type="ctrTitle"/>
          </p:nvPr>
        </p:nvSpPr>
        <p:spPr>
          <a:xfrm>
            <a:off x="1450975" y="1487425"/>
            <a:ext cx="1338300" cy="1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19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" name="Google Shape;158;p19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75" y="685450"/>
            <a:ext cx="6227176" cy="44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590000" y="1960200"/>
            <a:ext cx="2775900" cy="11118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540000" dist="28575">
              <a:schemeClr val="dk1">
                <a:alpha val="1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" name="Google Shape;173;p20"/>
          <p:cNvSpPr txBox="1"/>
          <p:nvPr/>
        </p:nvSpPr>
        <p:spPr>
          <a:xfrm>
            <a:off x="3502050" y="2061750"/>
            <a:ext cx="4072200" cy="892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800000" dist="28575">
              <a:srgbClr val="000000">
                <a:alpha val="1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t</a:t>
            </a: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he average order fulfillment time from the date of purchase to the </a:t>
            </a:r>
            <a:r>
              <a:rPr b="1" lang="de" sz="1800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successful delivery</a:t>
            </a:r>
            <a:r>
              <a:rPr b="1" lang="de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of the product to the customer</a:t>
            </a:r>
            <a:endParaRPr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4" name="Google Shape;174;p20"/>
          <p:cNvSpPr txBox="1"/>
          <p:nvPr>
            <p:ph type="ctrTitle"/>
          </p:nvPr>
        </p:nvSpPr>
        <p:spPr>
          <a:xfrm>
            <a:off x="727650" y="963150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S</a:t>
            </a:r>
            <a:r>
              <a:rPr lang="de" sz="3000">
                <a:solidFill>
                  <a:srgbClr val="134F5C"/>
                </a:solidFill>
              </a:rPr>
              <a:t>ome more numbers</a:t>
            </a:r>
            <a:endParaRPr sz="3000">
              <a:solidFill>
                <a:srgbClr val="134F5C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13100" y="2066275"/>
            <a:ext cx="2729700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4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12.5 days</a:t>
            </a:r>
            <a:r>
              <a:rPr b="1" lang="de" sz="3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3600">
              <a:solidFill>
                <a:schemeClr val="accent3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559550" y="3372375"/>
            <a:ext cx="1987200" cy="8619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6540000" dist="28575">
              <a:schemeClr val="dk1">
                <a:alpha val="1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833700" y="4131475"/>
            <a:ext cx="3966000" cy="968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800000" dist="28575">
              <a:srgbClr val="000000">
                <a:alpha val="1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average </a:t>
            </a:r>
            <a:r>
              <a:rPr b="1" lang="de" sz="2000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tech seller income</a:t>
            </a: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 on</a:t>
            </a:r>
            <a:endParaRPr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Manrope"/>
                <a:ea typeface="Manrope"/>
                <a:cs typeface="Manrope"/>
                <a:sym typeface="Manrope"/>
              </a:rPr>
              <a:t>Magist </a:t>
            </a:r>
            <a:r>
              <a:rPr b="1" lang="de" sz="2000">
                <a:solidFill>
                  <a:srgbClr val="374151"/>
                </a:solidFill>
                <a:latin typeface="Manrope"/>
                <a:ea typeface="Manrope"/>
                <a:cs typeface="Manrope"/>
                <a:sym typeface="Manrope"/>
              </a:rPr>
              <a:t>per month</a:t>
            </a:r>
            <a:endParaRPr b="1" sz="2000">
              <a:solidFill>
                <a:srgbClr val="37415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742400" y="3433875"/>
            <a:ext cx="16215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>
                <a:solidFill>
                  <a:schemeClr val="accent3"/>
                </a:solidFill>
              </a:rPr>
              <a:t>148$</a:t>
            </a:r>
            <a:endParaRPr b="1" sz="3600">
              <a:solidFill>
                <a:schemeClr val="accent3"/>
              </a:solidFill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0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5" name="Google Shape;185;p20"/>
          <p:cNvSpPr/>
          <p:nvPr/>
        </p:nvSpPr>
        <p:spPr>
          <a:xfrm>
            <a:off x="-4000" y="3888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219700" y="4038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800900" y="4038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8" name="Google Shape;188;p20"/>
          <p:cNvSpPr/>
          <p:nvPr/>
        </p:nvSpPr>
        <p:spPr>
          <a:xfrm>
            <a:off x="-4000" y="3888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212075" y="4038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rot="-5400000">
            <a:off x="7599639" y="-955645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rot="-5400000">
            <a:off x="3027514" y="-3026245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rot="-5400000">
            <a:off x="6356418" y="252613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800900" y="4038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" name="Google Shape;201;p21"/>
          <p:cNvSpPr txBox="1"/>
          <p:nvPr>
            <p:ph type="ctrTitle"/>
          </p:nvPr>
        </p:nvSpPr>
        <p:spPr>
          <a:xfrm>
            <a:off x="729450" y="937650"/>
            <a:ext cx="81432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R</a:t>
            </a:r>
            <a:r>
              <a:rPr lang="de" sz="3000">
                <a:solidFill>
                  <a:srgbClr val="134F5C"/>
                </a:solidFill>
              </a:rPr>
              <a:t>ecommendations</a:t>
            </a:r>
            <a:endParaRPr sz="3000">
              <a:solidFill>
                <a:srgbClr val="134F5C"/>
              </a:solidFill>
            </a:endParaRP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385775" y="1522975"/>
            <a:ext cx="86382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134F5C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Expansion into the Brazilian Market: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highly recommend that Eniac consider expanding its operations into the thriving Brazilian ecommerce market. 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Rapidly growing e-commerce sector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high demand for high tech and electronics, especially smartphones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None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Early market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1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385775" y="3201050"/>
            <a:ext cx="86382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134F5C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Partnership with Magist:</a:t>
            </a:r>
            <a:endParaRPr b="1" sz="1300">
              <a:solidFill>
                <a:srgbClr val="134F5C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highly recommend that Eniac do not partner with Magist when expanding into the Brazilian ecommerce market. 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Long delivery time (lack of warehouses for tech products)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nsignificant impact on market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Limited scale of sellers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Substantially lower total revenue than Eniacs revenue just last year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3" name="Google Shape;213;p21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1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22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6" name="Google Shape;226;p22"/>
          <p:cNvSpPr txBox="1"/>
          <p:nvPr>
            <p:ph type="ctrTitle"/>
          </p:nvPr>
        </p:nvSpPr>
        <p:spPr>
          <a:xfrm>
            <a:off x="728600" y="933838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S</a:t>
            </a:r>
            <a:r>
              <a:rPr lang="de" sz="3000">
                <a:solidFill>
                  <a:srgbClr val="134F5C"/>
                </a:solidFill>
              </a:rPr>
              <a:t>ources and contact	</a:t>
            </a:r>
            <a:endParaRPr sz="3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729450" y="1596750"/>
            <a:ext cx="40620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contact information: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r>
              <a:rPr lang="de" u="sng"/>
              <a:t>j</a:t>
            </a:r>
            <a:r>
              <a:rPr lang="de" u="sng"/>
              <a:t>odie@wbs-coding.com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	</a:t>
            </a:r>
            <a:r>
              <a:rPr lang="de" u="sng"/>
              <a:t>chris@wbs-coding.com</a:t>
            </a:r>
            <a:endParaRPr u="sng"/>
          </a:p>
        </p:txBody>
      </p:sp>
      <p:sp>
        <p:nvSpPr>
          <p:cNvPr id="228" name="Google Shape;228;p22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2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4" name="Google Shape;234;p22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2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7" name="Google Shape;237;p22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2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3" name="Google Shape;243;p22"/>
          <p:cNvSpPr txBox="1"/>
          <p:nvPr/>
        </p:nvSpPr>
        <p:spPr>
          <a:xfrm>
            <a:off x="870525" y="3413575"/>
            <a:ext cx="2035800" cy="104670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some random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business address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	here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	and here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5428825" y="2741825"/>
            <a:ext cx="2673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sources: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Magist’s DB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statista.com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Mordor Intelligence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E-commerce Next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134F5C"/>
                </a:solidFill>
                <a:latin typeface="Manrope"/>
                <a:ea typeface="Manrope"/>
                <a:cs typeface="Manrope"/>
                <a:sym typeface="Manrope"/>
              </a:rPr>
              <a:t>eMarketer</a:t>
            </a:r>
            <a:endParaRPr b="1">
              <a:solidFill>
                <a:srgbClr val="134F5C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Manrope"/>
                <a:ea typeface="Manrope"/>
                <a:cs typeface="Manrope"/>
                <a:sym typeface="Manrope"/>
              </a:rPr>
              <a:t>	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25" y="1892949"/>
            <a:ext cx="4437800" cy="28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3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50" y="1663650"/>
            <a:ext cx="3438350" cy="3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3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0" name="Google Shape;260;p23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7223600" y="150"/>
            <a:ext cx="19203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1C1E2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" name="Google Shape;263;p23"/>
          <p:cNvSpPr/>
          <p:nvPr/>
        </p:nvSpPr>
        <p:spPr>
          <a:xfrm>
            <a:off x="-100" y="0"/>
            <a:ext cx="9144000" cy="47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7215975" y="150"/>
            <a:ext cx="19281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 rot="-5400000">
            <a:off x="7603539" y="-959532"/>
            <a:ext cx="594900" cy="250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 rot="-5400000">
            <a:off x="3031414" y="-3030132"/>
            <a:ext cx="594900" cy="6642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 rot="-5400000">
            <a:off x="6360318" y="248725"/>
            <a:ext cx="597600" cy="84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3"/>
          <p:cNvCxnSpPr/>
          <p:nvPr/>
        </p:nvCxnSpPr>
        <p:spPr>
          <a:xfrm>
            <a:off x="804800" y="150"/>
            <a:ext cx="0" cy="10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9" name="Google Shape;269;p23"/>
          <p:cNvSpPr txBox="1"/>
          <p:nvPr>
            <p:ph type="ctrTitle"/>
          </p:nvPr>
        </p:nvSpPr>
        <p:spPr>
          <a:xfrm>
            <a:off x="728600" y="933838"/>
            <a:ext cx="76887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>
                <a:solidFill>
                  <a:srgbClr val="134F5C"/>
                </a:solidFill>
              </a:rPr>
              <a:t>Appendix</a:t>
            </a:r>
            <a:endParaRPr sz="3000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334150" y="4773000"/>
            <a:ext cx="28572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Source: Ecommerce Next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3"/>
          <p:cNvSpPr txBox="1"/>
          <p:nvPr>
            <p:ph idx="4294967295" type="body"/>
          </p:nvPr>
        </p:nvSpPr>
        <p:spPr>
          <a:xfrm>
            <a:off x="5230525" y="4773000"/>
            <a:ext cx="28572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Source: Mordor Intelligence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