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Vidaloka"/>
      <p:regular r:id="rId29"/>
    </p:embeddedFont>
    <p:embeddedFont>
      <p:font typeface="Russo One"/>
      <p:regular r:id="rId30"/>
    </p:embeddedFont>
    <p:embeddedFont>
      <p:font typeface="Mako"/>
      <p:regular r:id="rId31"/>
    </p:embeddedFont>
    <p:embeddedFont>
      <p:font typeface="Crimson Tex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2F94E2-10F7-4EB1-97EA-9B6411617E64}">
  <a:tblStyle styleId="{512F94E2-10F7-4EB1-97EA-9B6411617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ko-regular.fntdata"/><Relationship Id="rId30" Type="http://schemas.openxmlformats.org/officeDocument/2006/relationships/font" Target="fonts/RussoOne-regular.fntdata"/><Relationship Id="rId33" Type="http://schemas.openxmlformats.org/officeDocument/2006/relationships/font" Target="fonts/CrimsonText-bold.fntdata"/><Relationship Id="rId32" Type="http://schemas.openxmlformats.org/officeDocument/2006/relationships/font" Target="fonts/CrimsonText-regular.fntdata"/><Relationship Id="rId35" Type="http://schemas.openxmlformats.org/officeDocument/2006/relationships/font" Target="fonts/CrimsonText-boldItalic.fntdata"/><Relationship Id="rId34" Type="http://schemas.openxmlformats.org/officeDocument/2006/relationships/font" Target="fonts/CrimsonText-italic.fntdata"/><Relationship Id="rId37" Type="http://schemas.openxmlformats.org/officeDocument/2006/relationships/font" Target="fonts/OpenSans-bold.fntdata"/><Relationship Id="rId36" Type="http://schemas.openxmlformats.org/officeDocument/2006/relationships/font" Target="fonts/OpenSans-regular.fntdata"/><Relationship Id="rId39" Type="http://schemas.openxmlformats.org/officeDocument/2006/relationships/font" Target="fonts/OpenSans-boldItalic.fntdata"/><Relationship Id="rId38" Type="http://schemas.openxmlformats.org/officeDocument/2006/relationships/font" Target="fonts/OpenSans-italic.fntdata"/><Relationship Id="rId20" Type="http://schemas.openxmlformats.org/officeDocument/2006/relationships/font" Target="fonts/MerriweatherLight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29" Type="http://schemas.openxmlformats.org/officeDocument/2006/relationships/font" Target="fonts/Vidalok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1.xml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593af4b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4593af4b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c7554a04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c7554a04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4593af4b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4593af4b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72968db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472968db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77f4bd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77f4bd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4593af4b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4593af4b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4593af4b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4593af4b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593af4b5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4593af4b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413200"/>
            <a:ext cx="70641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SC2001 Lab 1</a:t>
            </a:r>
            <a:endParaRPr sz="60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3049600"/>
            <a:ext cx="7064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4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LOW ZHAN QI, JODIUS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TAN SHIRLEY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AARON LIM WEE HIM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"/>
          <p:cNvSpPr txBox="1"/>
          <p:nvPr>
            <p:ph idx="1" type="subTitle"/>
          </p:nvPr>
        </p:nvSpPr>
        <p:spPr>
          <a:xfrm>
            <a:off x="531725" y="3497625"/>
            <a:ext cx="66633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Hybridsort has higher key comparison due to the insertionsort used on small sub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Hybridsort takes shorter execution time as it take lesser recursive calls.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3"/>
          <p:cNvSpPr txBox="1"/>
          <p:nvPr>
            <p:ph type="title"/>
          </p:nvPr>
        </p:nvSpPr>
        <p:spPr>
          <a:xfrm>
            <a:off x="713225" y="445025"/>
            <a:ext cx="68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– Compare with Original Mergesort</a:t>
            </a:r>
            <a:endParaRPr/>
          </a:p>
        </p:txBody>
      </p:sp>
      <p:pic>
        <p:nvPicPr>
          <p:cNvPr id="552" name="Google Shape;5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248574"/>
            <a:ext cx="3357701" cy="20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250" y="1248575"/>
            <a:ext cx="3357701" cy="201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4"/>
          <p:cNvSpPr txBox="1"/>
          <p:nvPr>
            <p:ph type="title"/>
          </p:nvPr>
        </p:nvSpPr>
        <p:spPr>
          <a:xfrm>
            <a:off x="1122450" y="1881150"/>
            <a:ext cx="68991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Hybrid Algorithm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Generate </a:t>
            </a:r>
            <a:br>
              <a:rPr lang="en"/>
            </a:br>
            <a:r>
              <a:rPr lang="en"/>
              <a:t>Input Data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34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Fixed S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720000" y="3313569"/>
            <a:ext cx="23364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Fixed n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3403800" y="3313571"/>
            <a:ext cx="23364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- </a:t>
            </a:r>
            <a:r>
              <a:rPr lang="en"/>
              <a:t>Optimal S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6087600" y="3313570"/>
            <a:ext cx="23364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Original</a:t>
            </a:r>
            <a:endParaRPr/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idx="1" type="subTitle"/>
          </p:nvPr>
        </p:nvSpPr>
        <p:spPr>
          <a:xfrm>
            <a:off x="558450" y="1017725"/>
            <a:ext cx="63528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Programming Language: C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6" name="Google Shape;496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– Hybrid Algorithm</a:t>
            </a:r>
            <a:endParaRPr/>
          </a:p>
        </p:txBody>
      </p:sp>
      <p:pic>
        <p:nvPicPr>
          <p:cNvPr id="497" name="Google Shape;4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5" y="1540450"/>
            <a:ext cx="5210524" cy="33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6"/>
          <p:cNvSpPr/>
          <p:nvPr/>
        </p:nvSpPr>
        <p:spPr>
          <a:xfrm>
            <a:off x="5149075" y="2306475"/>
            <a:ext cx="1105800" cy="20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6254875" y="2144575"/>
            <a:ext cx="2764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Will check for the arraysize if it is &lt;= 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 &lt;=S will continue with InsertionSort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idx="1" type="subTitle"/>
          </p:nvPr>
        </p:nvSpPr>
        <p:spPr>
          <a:xfrm>
            <a:off x="231200" y="1330325"/>
            <a:ext cx="55461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5 input data cases (X_value = 10 mil)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1,000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10,000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100,000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1,000,000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10,000,000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05" name="Google Shape;505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– Generate Input Data</a:t>
            </a:r>
            <a:endParaRPr/>
          </a:p>
        </p:txBody>
      </p:sp>
      <p:pic>
        <p:nvPicPr>
          <p:cNvPr id="506" name="Google Shape;5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125" y="1284675"/>
            <a:ext cx="3553874" cy="32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7"/>
          <p:cNvSpPr/>
          <p:nvPr/>
        </p:nvSpPr>
        <p:spPr>
          <a:xfrm>
            <a:off x="6581267" y="1364224"/>
            <a:ext cx="485100" cy="12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57"/>
          <p:cNvSpPr/>
          <p:nvPr/>
        </p:nvSpPr>
        <p:spPr>
          <a:xfrm>
            <a:off x="7703678" y="4172783"/>
            <a:ext cx="485100" cy="12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</a:t>
            </a:r>
            <a:r>
              <a:rPr lang="en"/>
              <a:t>Theoretical</a:t>
            </a:r>
            <a:r>
              <a:rPr lang="en"/>
              <a:t> Analysis</a:t>
            </a:r>
            <a:endParaRPr/>
          </a:p>
        </p:txBody>
      </p:sp>
      <p:sp>
        <p:nvSpPr>
          <p:cNvPr id="514" name="Google Shape;514;p58"/>
          <p:cNvSpPr txBox="1"/>
          <p:nvPr/>
        </p:nvSpPr>
        <p:spPr>
          <a:xfrm>
            <a:off x="1423025" y="3721850"/>
            <a:ext cx="5819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Total Time Complexity = Time complexity of Insertion Sort +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Time complexity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 Sort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15" name="Google Shape;515;p58"/>
          <p:cNvGraphicFramePr/>
          <p:nvPr/>
        </p:nvGraphicFramePr>
        <p:xfrm>
          <a:off x="713225" y="168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{512F94E2-10F7-4EB1-97EA-9B6411617E64}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Average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nlogn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nlogn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nlogn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Hybrid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n+nlog(n/s)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ns+nlog(n/s)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ns+nlog(n/s)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Theoretical Analysis</a:t>
            </a:r>
            <a:endParaRPr/>
          </a:p>
        </p:txBody>
      </p:sp>
      <p:pic>
        <p:nvPicPr>
          <p:cNvPr id="521" name="Google Shape;5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8" y="1017725"/>
            <a:ext cx="82106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– Fixed threshold S</a:t>
            </a:r>
            <a:endParaRPr/>
          </a:p>
        </p:txBody>
      </p:sp>
      <p:pic>
        <p:nvPicPr>
          <p:cNvPr id="527" name="Google Shape;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650" y="1059238"/>
            <a:ext cx="4860700" cy="31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0"/>
          <p:cNvSpPr txBox="1"/>
          <p:nvPr>
            <p:ph idx="1" type="subTitle"/>
          </p:nvPr>
        </p:nvSpPr>
        <p:spPr>
          <a:xfrm>
            <a:off x="2065050" y="4330700"/>
            <a:ext cx="4408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Array size increases, key comparison increases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idx="1" type="subTitle"/>
          </p:nvPr>
        </p:nvSpPr>
        <p:spPr>
          <a:xfrm>
            <a:off x="368650" y="3623150"/>
            <a:ext cx="68871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as S value increases, the </a:t>
            </a:r>
            <a:r>
              <a:rPr b="1" lang="en"/>
              <a:t>number of key comparison</a:t>
            </a:r>
            <a:r>
              <a:rPr lang="en"/>
              <a:t> increases as mergesort is being called recursively and insertion sort will have to iterate each and every sub array of the mergesort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4" name="Google Shape;534;p61"/>
          <p:cNvSpPr txBox="1"/>
          <p:nvPr>
            <p:ph type="title"/>
          </p:nvPr>
        </p:nvSpPr>
        <p:spPr>
          <a:xfrm>
            <a:off x="560125" y="35427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– Fixed Input S</a:t>
            </a:r>
            <a:r>
              <a:rPr lang="en"/>
              <a:t>ize</a:t>
            </a:r>
            <a:r>
              <a:rPr lang="en"/>
              <a:t> n</a:t>
            </a:r>
            <a:endParaRPr/>
          </a:p>
        </p:txBody>
      </p:sp>
      <p:pic>
        <p:nvPicPr>
          <p:cNvPr id="535" name="Google Shape;5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75" y="999300"/>
            <a:ext cx="4096050" cy="25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idx="1" type="subTitle"/>
          </p:nvPr>
        </p:nvSpPr>
        <p:spPr>
          <a:xfrm>
            <a:off x="191450" y="3663725"/>
            <a:ext cx="67596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S value: </a:t>
            </a:r>
            <a:r>
              <a:rPr b="1" lang="en"/>
              <a:t>25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 the dataset generated are at random which is hard to specify a discrete value thus a range of 20 - 70 would be a better estimate for the S value. </a:t>
            </a:r>
            <a:endParaRPr/>
          </a:p>
        </p:txBody>
      </p:sp>
      <p:sp>
        <p:nvSpPr>
          <p:cNvPr id="541" name="Google Shape;541;p62"/>
          <p:cNvSpPr txBox="1"/>
          <p:nvPr>
            <p:ph type="title"/>
          </p:nvPr>
        </p:nvSpPr>
        <p:spPr>
          <a:xfrm>
            <a:off x="151825" y="28625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– Optimal Value of S</a:t>
            </a:r>
            <a:endParaRPr/>
          </a:p>
        </p:txBody>
      </p:sp>
      <p:pic>
        <p:nvPicPr>
          <p:cNvPr id="542" name="Google Shape;5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5" y="967237"/>
            <a:ext cx="4711874" cy="255541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2"/>
          <p:cNvSpPr/>
          <p:nvPr/>
        </p:nvSpPr>
        <p:spPr>
          <a:xfrm>
            <a:off x="1494330" y="2431413"/>
            <a:ext cx="1658700" cy="7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2"/>
          <p:cNvSpPr/>
          <p:nvPr/>
        </p:nvSpPr>
        <p:spPr>
          <a:xfrm>
            <a:off x="1682556" y="2891775"/>
            <a:ext cx="147600" cy="56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475" y="939025"/>
            <a:ext cx="2517425" cy="255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