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Mako"/>
      <p:regular r:id="rId30"/>
    </p:embeddedFont>
    <p:embeddedFont>
      <p:font typeface="Crimson Tex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regular.fntdata"/><Relationship Id="rId30" Type="http://schemas.openxmlformats.org/officeDocument/2006/relationships/font" Target="fonts/Mako-regular.fntdata"/><Relationship Id="rId33" Type="http://schemas.openxmlformats.org/officeDocument/2006/relationships/font" Target="fonts/CrimsonText-italic.fntdata"/><Relationship Id="rId32" Type="http://schemas.openxmlformats.org/officeDocument/2006/relationships/font" Target="fonts/CrimsonText-bold.fntdata"/><Relationship Id="rId35" Type="http://schemas.openxmlformats.org/officeDocument/2006/relationships/font" Target="fonts/OpenSans-regular.fntdata"/><Relationship Id="rId34" Type="http://schemas.openxmlformats.org/officeDocument/2006/relationships/font" Target="fonts/CrimsonText-boldItalic.fntdata"/><Relationship Id="rId37" Type="http://schemas.openxmlformats.org/officeDocument/2006/relationships/font" Target="fonts/OpenSans-italic.fntdata"/><Relationship Id="rId36" Type="http://schemas.openxmlformats.org/officeDocument/2006/relationships/font" Target="fonts/OpenSans-bold.fntdata"/><Relationship Id="rId38" Type="http://schemas.openxmlformats.org/officeDocument/2006/relationships/font" Target="fonts/OpenSans-boldItalic.fnt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29" Type="http://schemas.openxmlformats.org/officeDocument/2006/relationships/font" Target="fonts/Russo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01f3fdc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01f3fdc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c7554a04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c7554a04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07b485763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07b485763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137f6bc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6137f6bc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72968db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72968db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de8100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4de8100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1480a77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61480a77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1480a774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61480a774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601f3fdc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601f3fdc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413200"/>
            <a:ext cx="70641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SC2001 Lab 3</a:t>
            </a:r>
            <a:endParaRPr sz="60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049600"/>
            <a:ext cx="7064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4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LOW ZHAN QI, JODIUS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TAN SHIRLEY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AARON LIM WEE HIM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– Result for (b)</a:t>
            </a:r>
            <a:endParaRPr/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786450"/>
            <a:ext cx="28479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3"/>
          <p:cNvSpPr txBox="1"/>
          <p:nvPr>
            <p:ph idx="1" type="subTitle"/>
          </p:nvPr>
        </p:nvSpPr>
        <p:spPr>
          <a:xfrm>
            <a:off x="713225" y="1174250"/>
            <a:ext cx="29583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P(14)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3" name="Google Shape;563;p63"/>
          <p:cNvSpPr txBox="1"/>
          <p:nvPr/>
        </p:nvSpPr>
        <p:spPr>
          <a:xfrm>
            <a:off x="3671525" y="1387600"/>
            <a:ext cx="45720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profit: 16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4" name="Google Shape;56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838300"/>
            <a:ext cx="7010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/>
          <p:nvPr>
            <p:ph type="title"/>
          </p:nvPr>
        </p:nvSpPr>
        <p:spPr>
          <a:xfrm>
            <a:off x="1122450" y="1881150"/>
            <a:ext cx="68991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33"/>
            <a:ext cx="23364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Knapsack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2701800" y="27902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Recursive Definition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Subproblem Graph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1765500" y="3389775"/>
            <a:ext cx="26838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Dynamic Programming Algorithm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4623000" y="3389771"/>
            <a:ext cx="23364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5385600" y="27902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type="title"/>
          </p:nvPr>
        </p:nvSpPr>
        <p:spPr>
          <a:xfrm>
            <a:off x="679200" y="394000"/>
            <a:ext cx="1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</a:t>
            </a:r>
            <a:endParaRPr/>
          </a:p>
        </p:txBody>
      </p:sp>
      <p:pic>
        <p:nvPicPr>
          <p:cNvPr id="494" name="Google Shape;4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2" y="1152700"/>
            <a:ext cx="3829200" cy="3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6"/>
          <p:cNvSpPr txBox="1"/>
          <p:nvPr/>
        </p:nvSpPr>
        <p:spPr>
          <a:xfrm>
            <a:off x="4833875" y="1709650"/>
            <a:ext cx="392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Goal: 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MAX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profit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Constraint: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arenR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Weight of objects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arenR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Supplies of objects (limited or unlimited)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a)</a:t>
            </a:r>
            <a:endParaRPr/>
          </a:p>
        </p:txBody>
      </p:sp>
      <p:pic>
        <p:nvPicPr>
          <p:cNvPr id="501" name="Google Shape;5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38" y="1185400"/>
            <a:ext cx="8215176" cy="18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/>
          <p:nvPr/>
        </p:nvSpPr>
        <p:spPr>
          <a:xfrm>
            <a:off x="3571475" y="1243925"/>
            <a:ext cx="923400" cy="45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7"/>
          <p:cNvSpPr/>
          <p:nvPr/>
        </p:nvSpPr>
        <p:spPr>
          <a:xfrm>
            <a:off x="6524550" y="1243925"/>
            <a:ext cx="885600" cy="45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57"/>
          <p:cNvSpPr/>
          <p:nvPr/>
        </p:nvSpPr>
        <p:spPr>
          <a:xfrm>
            <a:off x="3899175" y="1762825"/>
            <a:ext cx="923400" cy="38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57"/>
          <p:cNvSpPr/>
          <p:nvPr/>
        </p:nvSpPr>
        <p:spPr>
          <a:xfrm>
            <a:off x="854075" y="1983500"/>
            <a:ext cx="1671900" cy="45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583475" y="3458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</a:t>
            </a:r>
            <a:r>
              <a:rPr lang="en"/>
              <a:t>Recursive Definition</a:t>
            </a:r>
            <a:endParaRPr/>
          </a:p>
        </p:txBody>
      </p:sp>
      <p:sp>
        <p:nvSpPr>
          <p:cNvPr id="511" name="Google Shape;511;p58"/>
          <p:cNvSpPr txBox="1"/>
          <p:nvPr>
            <p:ph idx="1" type="subTitle"/>
          </p:nvPr>
        </p:nvSpPr>
        <p:spPr>
          <a:xfrm>
            <a:off x="438625" y="1106350"/>
            <a:ext cx="73764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P(C, n) = 0 when C = 0, n =0 (trivial case)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P(C, n) = max( </a:t>
            </a:r>
            <a:r>
              <a:rPr lang="en" sz="2400" u="sng"/>
              <a:t>P(C,n</a:t>
            </a:r>
            <a:r>
              <a:rPr lang="en" sz="2400"/>
              <a:t>), </a:t>
            </a:r>
            <a:r>
              <a:rPr lang="en" sz="2400">
                <a:solidFill>
                  <a:srgbClr val="0000FF"/>
                </a:solidFill>
              </a:rPr>
              <a:t>p</a:t>
            </a:r>
            <a:r>
              <a:rPr lang="en" sz="1600">
                <a:solidFill>
                  <a:srgbClr val="0000FF"/>
                </a:solidFill>
              </a:rPr>
              <a:t>i</a:t>
            </a:r>
            <a:r>
              <a:rPr lang="en" sz="2400">
                <a:solidFill>
                  <a:srgbClr val="0000FF"/>
                </a:solidFill>
              </a:rPr>
              <a:t> +</a:t>
            </a:r>
            <a:r>
              <a:rPr lang="en" sz="2400">
                <a:solidFill>
                  <a:srgbClr val="0000FF"/>
                </a:solidFill>
              </a:rPr>
              <a:t>P(C - Wi,n)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2" name="Google Shape;512;p58"/>
          <p:cNvSpPr txBox="1"/>
          <p:nvPr/>
        </p:nvSpPr>
        <p:spPr>
          <a:xfrm>
            <a:off x="113100" y="2092150"/>
            <a:ext cx="44097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1st Case (last object, i, included)</a:t>
            </a:r>
            <a:endParaRPr sz="1600" u="sng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 = Total weight of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knapsack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 = weight of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object(i)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 - Wi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remaining weight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Profit = p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(Profit of the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obj,i)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Remaining obj to choose from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(unlimited supply)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8"/>
          <p:cNvSpPr txBox="1"/>
          <p:nvPr/>
        </p:nvSpPr>
        <p:spPr>
          <a:xfrm>
            <a:off x="4111125" y="2214250"/>
            <a:ext cx="47094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2nd</a:t>
            </a:r>
            <a:r>
              <a:rPr lang="en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Case (last object, i, not included)</a:t>
            </a:r>
            <a:endParaRPr sz="1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 = Total weight of knapsack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 = remaining weight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profits as no object is placed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Remaining obj to choose from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(unlimited supply)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– Subproblem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9"/>
          <p:cNvSpPr txBox="1"/>
          <p:nvPr/>
        </p:nvSpPr>
        <p:spPr>
          <a:xfrm>
            <a:off x="2290825" y="944225"/>
            <a:ext cx="50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1183700"/>
            <a:ext cx="5912225" cy="26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9"/>
          <p:cNvSpPr txBox="1"/>
          <p:nvPr/>
        </p:nvSpPr>
        <p:spPr>
          <a:xfrm>
            <a:off x="401100" y="4089350"/>
            <a:ext cx="36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Find </a:t>
            </a:r>
            <a:r>
              <a:rPr b="1" lang="en" sz="15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dependencies </a:t>
            </a: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subproblems 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850" y="1779350"/>
            <a:ext cx="2711250" cy="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0"/>
          <p:cNvPicPr preferRelativeResize="0"/>
          <p:nvPr/>
        </p:nvPicPr>
        <p:blipFill rotWithShape="1">
          <a:blip r:embed="rId3">
            <a:alphaModFix/>
          </a:blip>
          <a:srcRect b="0" l="0" r="9714" t="0"/>
          <a:stretch/>
        </p:blipFill>
        <p:spPr>
          <a:xfrm>
            <a:off x="0" y="1723000"/>
            <a:ext cx="5981399" cy="28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0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– Dynamic Programming Algorithm</a:t>
            </a:r>
            <a:endParaRPr/>
          </a:p>
        </p:txBody>
      </p:sp>
      <p:sp>
        <p:nvSpPr>
          <p:cNvPr id="529" name="Google Shape;529;p60"/>
          <p:cNvSpPr txBox="1"/>
          <p:nvPr>
            <p:ph idx="1" type="subTitle"/>
          </p:nvPr>
        </p:nvSpPr>
        <p:spPr>
          <a:xfrm>
            <a:off x="152400" y="1059875"/>
            <a:ext cx="58290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Bottom up approach, allow repetition</a:t>
            </a:r>
            <a:endParaRPr sz="1800"/>
          </a:p>
        </p:txBody>
      </p:sp>
      <p:sp>
        <p:nvSpPr>
          <p:cNvPr id="530" name="Google Shape;530;p60"/>
          <p:cNvSpPr txBox="1"/>
          <p:nvPr/>
        </p:nvSpPr>
        <p:spPr>
          <a:xfrm>
            <a:off x="6137675" y="2126325"/>
            <a:ext cx="156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Initialise 2D array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60"/>
          <p:cNvSpPr/>
          <p:nvPr/>
        </p:nvSpPr>
        <p:spPr>
          <a:xfrm>
            <a:off x="2239800" y="2184750"/>
            <a:ext cx="38976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60"/>
          <p:cNvSpPr/>
          <p:nvPr/>
        </p:nvSpPr>
        <p:spPr>
          <a:xfrm>
            <a:off x="2594993" y="2896688"/>
            <a:ext cx="35424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6137675" y="2803725"/>
            <a:ext cx="156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 case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0"/>
          <p:cNvSpPr/>
          <p:nvPr/>
        </p:nvSpPr>
        <p:spPr>
          <a:xfrm>
            <a:off x="2983780" y="3608625"/>
            <a:ext cx="31539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0"/>
          <p:cNvSpPr/>
          <p:nvPr/>
        </p:nvSpPr>
        <p:spPr>
          <a:xfrm>
            <a:off x="5866975" y="3308663"/>
            <a:ext cx="2709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0"/>
          <p:cNvSpPr txBox="1"/>
          <p:nvPr/>
        </p:nvSpPr>
        <p:spPr>
          <a:xfrm>
            <a:off x="6137875" y="3187925"/>
            <a:ext cx="300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Check current weight exceed capacity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60"/>
          <p:cNvSpPr txBox="1"/>
          <p:nvPr/>
        </p:nvSpPr>
        <p:spPr>
          <a:xfrm>
            <a:off x="6137400" y="3505575"/>
            <a:ext cx="29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exceed, maximum profit of previous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– Dynamic Programming Algorithm</a:t>
            </a:r>
            <a:endParaRPr/>
          </a:p>
        </p:txBody>
      </p:sp>
      <p:sp>
        <p:nvSpPr>
          <p:cNvPr id="543" name="Google Shape;543;p61"/>
          <p:cNvSpPr txBox="1"/>
          <p:nvPr>
            <p:ph idx="1" type="subTitle"/>
          </p:nvPr>
        </p:nvSpPr>
        <p:spPr>
          <a:xfrm>
            <a:off x="152400" y="1218163"/>
            <a:ext cx="58290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Difference</a:t>
            </a:r>
            <a:endParaRPr sz="2400"/>
          </a:p>
        </p:txBody>
      </p:sp>
      <p:pic>
        <p:nvPicPr>
          <p:cNvPr id="544" name="Google Shape;5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300"/>
            <a:ext cx="86868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1"/>
          <p:cNvSpPr/>
          <p:nvPr/>
        </p:nvSpPr>
        <p:spPr>
          <a:xfrm>
            <a:off x="5263125" y="1980325"/>
            <a:ext cx="1010100" cy="65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61"/>
          <p:cNvSpPr/>
          <p:nvPr/>
        </p:nvSpPr>
        <p:spPr>
          <a:xfrm>
            <a:off x="5263125" y="2745050"/>
            <a:ext cx="5982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50" y="1819788"/>
            <a:ext cx="28289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2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– Result for (a)</a:t>
            </a:r>
            <a:endParaRPr/>
          </a:p>
        </p:txBody>
      </p:sp>
      <p:sp>
        <p:nvSpPr>
          <p:cNvPr id="553" name="Google Shape;553;p62"/>
          <p:cNvSpPr txBox="1"/>
          <p:nvPr>
            <p:ph idx="1" type="subTitle"/>
          </p:nvPr>
        </p:nvSpPr>
        <p:spPr>
          <a:xfrm>
            <a:off x="713225" y="1174250"/>
            <a:ext cx="29583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P(14)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4" name="Google Shape;554;p62"/>
          <p:cNvSpPr txBox="1"/>
          <p:nvPr/>
        </p:nvSpPr>
        <p:spPr>
          <a:xfrm>
            <a:off x="3671525" y="1354275"/>
            <a:ext cx="45720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profit: 21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50" y="2838313"/>
            <a:ext cx="70199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