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erriweather Light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pen Sans SemiBold"/>
      <p:regular r:id="rId31"/>
      <p:bold r:id="rId32"/>
      <p:italic r:id="rId33"/>
      <p:boldItalic r:id="rId34"/>
    </p:embeddedFont>
    <p:embeddedFont>
      <p:font typeface="Vidaloka"/>
      <p:regular r:id="rId35"/>
    </p:embeddedFont>
    <p:embeddedFont>
      <p:font typeface="Russo One"/>
      <p:regular r:id="rId36"/>
    </p:embeddedFont>
    <p:embeddedFont>
      <p:font typeface="Mako"/>
      <p:regular r:id="rId37"/>
    </p:embeddedFont>
    <p:embeddedFont>
      <p:font typeface="Crimson Tex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0DED40-E9AD-45C5-B9BF-164A3E5B1C7E}">
  <a:tblStyle styleId="{0E0DED40-E9AD-45C5-B9BF-164A3E5B1C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italic.fntdata"/><Relationship Id="rId42" Type="http://schemas.openxmlformats.org/officeDocument/2006/relationships/font" Target="fonts/OpenSans-regular.fntdata"/><Relationship Id="rId41" Type="http://schemas.openxmlformats.org/officeDocument/2006/relationships/font" Target="fonts/CrimsonText-boldItalic.fntdata"/><Relationship Id="rId44" Type="http://schemas.openxmlformats.org/officeDocument/2006/relationships/font" Target="fonts/OpenSans-italic.fntdata"/><Relationship Id="rId43" Type="http://schemas.openxmlformats.org/officeDocument/2006/relationships/font" Target="fonts/OpenSans-bold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regular.fntdata"/><Relationship Id="rId30" Type="http://schemas.openxmlformats.org/officeDocument/2006/relationships/font" Target="fonts/Montserrat-boldItalic.fntdata"/><Relationship Id="rId33" Type="http://schemas.openxmlformats.org/officeDocument/2006/relationships/font" Target="fonts/OpenSansSemiBold-italic.fntdata"/><Relationship Id="rId32" Type="http://schemas.openxmlformats.org/officeDocument/2006/relationships/font" Target="fonts/OpenSansSemiBold-bold.fntdata"/><Relationship Id="rId35" Type="http://schemas.openxmlformats.org/officeDocument/2006/relationships/font" Target="fonts/Vidaloka-regular.fntdata"/><Relationship Id="rId34" Type="http://schemas.openxmlformats.org/officeDocument/2006/relationships/font" Target="fonts/OpenSansSemiBold-boldItalic.fntdata"/><Relationship Id="rId37" Type="http://schemas.openxmlformats.org/officeDocument/2006/relationships/font" Target="fonts/Mako-regular.fntdata"/><Relationship Id="rId36" Type="http://schemas.openxmlformats.org/officeDocument/2006/relationships/font" Target="fonts/RussoOne-regular.fntdata"/><Relationship Id="rId39" Type="http://schemas.openxmlformats.org/officeDocument/2006/relationships/font" Target="fonts/CrimsonText-bold.fntdata"/><Relationship Id="rId38" Type="http://schemas.openxmlformats.org/officeDocument/2006/relationships/font" Target="fonts/CrimsonTex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Light-bold.fntdata"/><Relationship Id="rId23" Type="http://schemas.openxmlformats.org/officeDocument/2006/relationships/font" Target="fonts/MerriweatherLight-regular.fntdata"/><Relationship Id="rId26" Type="http://schemas.openxmlformats.org/officeDocument/2006/relationships/font" Target="fonts/MerriweatherLight-boldItalic.fntdata"/><Relationship Id="rId25" Type="http://schemas.openxmlformats.org/officeDocument/2006/relationships/font" Target="fonts/MerriweatherLight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29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4dece92a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4dece92a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4dece92a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4dece92a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dece92a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4dece92a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4dece92a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4dece92a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8ced563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8ced563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4dece92a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4dece92a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db23990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db23990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c7554a049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c7554a049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72968db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472968db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4de8100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4de8100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bd0076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bd0076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4593af4b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4593af4b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de81003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de81003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4db23990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4db23990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1413200"/>
            <a:ext cx="70641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SC2001 Lab 2</a:t>
            </a:r>
            <a:endParaRPr sz="60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3049600"/>
            <a:ext cx="7064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4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LOW ZHAN QI, JODIUS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TAN SHIRLEY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AARON LIM WEE HIM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3"/>
          <p:cNvSpPr txBox="1"/>
          <p:nvPr>
            <p:ph idx="1" type="subTitle"/>
          </p:nvPr>
        </p:nvSpPr>
        <p:spPr>
          <a:xfrm>
            <a:off x="121800" y="1196400"/>
            <a:ext cx="44928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worst case: |V| iterations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Selection of vertex with min. dist = O(log|V|)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each iteration must consider all the edges, |E|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Thus </a:t>
            </a:r>
            <a:r>
              <a:rPr lang="en"/>
              <a:t>the</a:t>
            </a:r>
            <a:r>
              <a:rPr lang="en"/>
              <a:t> overall time complexity is as shown: </a:t>
            </a: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O((|V| + |E|) * log(|V|))</a:t>
            </a:r>
            <a:endParaRPr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Follows </a:t>
            </a:r>
            <a:r>
              <a:rPr b="1" lang="en">
                <a:solidFill>
                  <a:schemeClr val="dk1"/>
                </a:solidFill>
              </a:rPr>
              <a:t>nlogn graph</a:t>
            </a:r>
            <a:r>
              <a:rPr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3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04 - </a:t>
            </a:r>
            <a:r>
              <a:rPr lang="en"/>
              <a:t>Time complexity Analysis</a:t>
            </a:r>
            <a:endParaRPr/>
          </a:p>
        </p:txBody>
      </p:sp>
      <p:pic>
        <p:nvPicPr>
          <p:cNvPr id="552" name="Google Shape;55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600" y="1260325"/>
            <a:ext cx="4371450" cy="26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4"/>
          <p:cNvSpPr txBox="1"/>
          <p:nvPr>
            <p:ph type="title"/>
          </p:nvPr>
        </p:nvSpPr>
        <p:spPr>
          <a:xfrm>
            <a:off x="1732050" y="22854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</a:t>
            </a:r>
            <a:br>
              <a:rPr lang="en"/>
            </a:br>
            <a:r>
              <a:rPr lang="en"/>
              <a:t>Sparse Graph &amp; Dense Graph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 txBox="1"/>
          <p:nvPr>
            <p:ph type="title"/>
          </p:nvPr>
        </p:nvSpPr>
        <p:spPr>
          <a:xfrm>
            <a:off x="713225" y="445025"/>
            <a:ext cx="79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</a:t>
            </a:r>
            <a:r>
              <a:rPr lang="en"/>
              <a:t> – Adjacency List with Minimizing Heap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(Sparse Graph)</a:t>
            </a:r>
            <a:endParaRPr/>
          </a:p>
        </p:txBody>
      </p:sp>
      <p:pic>
        <p:nvPicPr>
          <p:cNvPr id="563" name="Google Shape;5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800" y="1669225"/>
            <a:ext cx="3181625" cy="27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5"/>
          <p:cNvSpPr txBox="1"/>
          <p:nvPr/>
        </p:nvSpPr>
        <p:spPr>
          <a:xfrm>
            <a:off x="223625" y="1852475"/>
            <a:ext cx="531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Number of edges E &lt;&lt; Max possible edges given by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value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of E Edge =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V-1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as seen from the example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 &lt;&lt; V^2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5" name="Google Shape;56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00" y="2218650"/>
            <a:ext cx="849650" cy="5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>
            <p:ph idx="1" type="subTitle"/>
          </p:nvPr>
        </p:nvSpPr>
        <p:spPr>
          <a:xfrm>
            <a:off x="196525" y="1440075"/>
            <a:ext cx="45786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</a:rPr>
              <a:t>Time complexity of the matrix: </a:t>
            </a:r>
            <a:r>
              <a:rPr b="1" lang="en" u="sng">
                <a:solidFill>
                  <a:schemeClr val="dk1"/>
                </a:solidFill>
              </a:rPr>
              <a:t>O(|V|^2)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</a:rPr>
              <a:t>Time complexity in b) = </a:t>
            </a: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O((|V| + |E|) * log(|V|))</a:t>
            </a:r>
            <a:endParaRPr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1"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O((|V| + |E|) * log(|V|))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 </a:t>
            </a:r>
            <a:r>
              <a:rPr b="1" lang="en" u="sng">
                <a:solidFill>
                  <a:schemeClr val="dk1"/>
                </a:solidFill>
              </a:rPr>
              <a:t>O(|V|^2)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sparse graph, the Dijkstra’s algorithm with adjacency list with min heap is faster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6"/>
          <p:cNvSpPr txBox="1"/>
          <p:nvPr>
            <p:ph type="title"/>
          </p:nvPr>
        </p:nvSpPr>
        <p:spPr>
          <a:xfrm>
            <a:off x="421650" y="471525"/>
            <a:ext cx="83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05 - SPARSE GRAPH RESULT</a:t>
            </a:r>
            <a:endParaRPr/>
          </a:p>
        </p:txBody>
      </p:sp>
      <p:pic>
        <p:nvPicPr>
          <p:cNvPr id="572" name="Google Shape;57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825" y="1239800"/>
            <a:ext cx="4064075" cy="253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"/>
          <p:cNvSpPr txBox="1"/>
          <p:nvPr>
            <p:ph type="title"/>
          </p:nvPr>
        </p:nvSpPr>
        <p:spPr>
          <a:xfrm>
            <a:off x="707500" y="37047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– Adjacency List with Minimizing Heap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(Dense Graph)</a:t>
            </a:r>
            <a:endParaRPr u="sng"/>
          </a:p>
        </p:txBody>
      </p:sp>
      <p:pic>
        <p:nvPicPr>
          <p:cNvPr id="578" name="Google Shape;5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75" y="1675975"/>
            <a:ext cx="3141925" cy="27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7"/>
          <p:cNvSpPr txBox="1"/>
          <p:nvPr/>
        </p:nvSpPr>
        <p:spPr>
          <a:xfrm>
            <a:off x="381450" y="1774682"/>
            <a:ext cx="457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Dense graph edges can be approximated to complete graph edges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Number of edges for complete graph is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Thus no. of edges for dense graph |E| =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O(|V|)^2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0" name="Google Shape;58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50" y="2746150"/>
            <a:ext cx="849650" cy="5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8"/>
          <p:cNvSpPr txBox="1"/>
          <p:nvPr/>
        </p:nvSpPr>
        <p:spPr>
          <a:xfrm>
            <a:off x="281000" y="1542450"/>
            <a:ext cx="3958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|E| = O(|V|^2), the time complexity from b) can be modified to 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u="sng"/>
              <a:t>O((|V|+|V|^2)log|V|)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complexity of a) = </a:t>
            </a:r>
            <a:r>
              <a:rPr b="1" lang="en" u="sng"/>
              <a:t>O(|V|^2)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</a:t>
            </a:r>
            <a:r>
              <a:rPr b="1" lang="en" u="sng">
                <a:solidFill>
                  <a:schemeClr val="dk1"/>
                </a:solidFill>
              </a:rPr>
              <a:t>O((|V|+|V|^2)log|V|)</a:t>
            </a:r>
            <a:r>
              <a:rPr lang="en">
                <a:solidFill>
                  <a:schemeClr val="dk1"/>
                </a:solidFill>
              </a:rPr>
              <a:t> &gt;&gt; </a:t>
            </a:r>
            <a:r>
              <a:rPr b="1" lang="en" u="sng">
                <a:solidFill>
                  <a:schemeClr val="dk1"/>
                </a:solidFill>
              </a:rPr>
              <a:t>O(|V|^2)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Dijkstra’s algorithm with adjacency matrix and priority queue is faster</a:t>
            </a:r>
            <a:endParaRPr/>
          </a:p>
        </p:txBody>
      </p:sp>
      <p:sp>
        <p:nvSpPr>
          <p:cNvPr id="586" name="Google Shape;586;p68"/>
          <p:cNvSpPr txBox="1"/>
          <p:nvPr>
            <p:ph type="title"/>
          </p:nvPr>
        </p:nvSpPr>
        <p:spPr>
          <a:xfrm>
            <a:off x="499500" y="49762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05 -DENSE GRAPH RESULT</a:t>
            </a:r>
            <a:endParaRPr u="sng"/>
          </a:p>
        </p:txBody>
      </p:sp>
      <p:pic>
        <p:nvPicPr>
          <p:cNvPr id="587" name="Google Shape;58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575" y="1324950"/>
            <a:ext cx="4599700" cy="287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"/>
          <p:cNvSpPr txBox="1"/>
          <p:nvPr>
            <p:ph type="title"/>
          </p:nvPr>
        </p:nvSpPr>
        <p:spPr>
          <a:xfrm>
            <a:off x="713225" y="44502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– Comparison</a:t>
            </a:r>
            <a:endParaRPr/>
          </a:p>
        </p:txBody>
      </p:sp>
      <p:sp>
        <p:nvSpPr>
          <p:cNvPr id="593" name="Google Shape;593;p69"/>
          <p:cNvSpPr txBox="1"/>
          <p:nvPr/>
        </p:nvSpPr>
        <p:spPr>
          <a:xfrm>
            <a:off x="308250" y="1370800"/>
            <a:ext cx="51147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Dense graph: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Adjacency</a:t>
            </a: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 matrix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performs better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complexity Matrix : </a:t>
            </a: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O(|V|^2)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 complexity List: O(|V|^2*log(|V|))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Montserrat"/>
                <a:ea typeface="Montserrat"/>
                <a:cs typeface="Montserrat"/>
                <a:sym typeface="Montserrat"/>
              </a:rPr>
              <a:t>Sparse graph: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Adjacency list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performs better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Matrix : O(|V|^2)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List: </a:t>
            </a:r>
            <a:r>
              <a:rPr b="1"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O((|E|)+(|V|))*log(|V|))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4" name="Google Shape;59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00" y="2603775"/>
            <a:ext cx="3480025" cy="216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200" y="356650"/>
            <a:ext cx="3480025" cy="21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>
            <p:ph type="title"/>
          </p:nvPr>
        </p:nvSpPr>
        <p:spPr>
          <a:xfrm>
            <a:off x="1122450" y="1881150"/>
            <a:ext cx="68991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Dijkstra’s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2701800" y="27902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3403800" y="1677234"/>
            <a:ext cx="2336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</a:t>
            </a:r>
            <a:br>
              <a:rPr lang="en"/>
            </a:br>
            <a:r>
              <a:rPr lang="en"/>
              <a:t>Analysis</a:t>
            </a:r>
            <a:endParaRPr/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6087600" y="1677234"/>
            <a:ext cx="2336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1765500" y="3389775"/>
            <a:ext cx="26838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Minimizing Heap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4623000" y="3389771"/>
            <a:ext cx="23364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5385600" y="27902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idx="1" type="subTitle"/>
          </p:nvPr>
        </p:nvSpPr>
        <p:spPr>
          <a:xfrm>
            <a:off x="558450" y="1017725"/>
            <a:ext cx="63528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Programming Language: C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4" name="Google Shape;494;p5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– Dijkstra’s Algorithm</a:t>
            </a:r>
            <a:endParaRPr/>
          </a:p>
        </p:txBody>
      </p:sp>
      <p:pic>
        <p:nvPicPr>
          <p:cNvPr id="495" name="Google Shape;4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473425"/>
            <a:ext cx="4367697" cy="33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6"/>
          <p:cNvSpPr/>
          <p:nvPr/>
        </p:nvSpPr>
        <p:spPr>
          <a:xfrm>
            <a:off x="2546225" y="2150825"/>
            <a:ext cx="440400" cy="12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6"/>
          <p:cNvSpPr/>
          <p:nvPr/>
        </p:nvSpPr>
        <p:spPr>
          <a:xfrm>
            <a:off x="2249450" y="2274125"/>
            <a:ext cx="440400" cy="12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6"/>
          <p:cNvSpPr/>
          <p:nvPr/>
        </p:nvSpPr>
        <p:spPr>
          <a:xfrm>
            <a:off x="2208100" y="3327550"/>
            <a:ext cx="440400" cy="12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5080925" y="1992300"/>
            <a:ext cx="40692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According to lecture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notes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implementation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</a:t>
            </a:r>
            <a:r>
              <a:rPr lang="en"/>
              <a:t>Theoretical</a:t>
            </a:r>
            <a:r>
              <a:rPr lang="en"/>
              <a:t> Analysis</a:t>
            </a:r>
            <a:endParaRPr/>
          </a:p>
        </p:txBody>
      </p:sp>
      <p:graphicFrame>
        <p:nvGraphicFramePr>
          <p:cNvPr id="505" name="Google Shape;505;p57"/>
          <p:cNvGraphicFramePr/>
          <p:nvPr/>
        </p:nvGraphicFramePr>
        <p:xfrm>
          <a:off x="713225" y="168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{0E0DED40-E9AD-45C5-B9BF-164A3E5B1C7E}</a:tableStyleId>
              </a:tblPr>
              <a:tblGrid>
                <a:gridCol w="2832650"/>
                <a:gridCol w="472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Complexity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Queue –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Array</a:t>
                      </a:r>
                      <a:br>
                        <a:rPr lang="en"/>
                      </a:br>
                      <a:r>
                        <a:rPr lang="en"/>
                        <a:t>Adjacency Matrix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O(|V|^2)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Priority Queue –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Minimizing Heap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Adjacency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</a:rPr>
                        <a:t>Insertion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+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Decrease Key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CFE2F3"/>
                          </a:highlight>
                        </a:rPr>
                        <a:t>O(|V| * log(|V|))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+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EAD1DC"/>
                          </a:highlight>
                        </a:rPr>
                        <a:t>O(|E| * log(|V|))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= </a:t>
                      </a:r>
                      <a:br>
                        <a:rPr lang="en"/>
                      </a:br>
                      <a:r>
                        <a:rPr lang="en"/>
                        <a:t>O((|V| + |E|) * log(|V|))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 – Adjacency Matrix with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8"/>
          <p:cNvSpPr txBox="1"/>
          <p:nvPr/>
        </p:nvSpPr>
        <p:spPr>
          <a:xfrm>
            <a:off x="2290825" y="944225"/>
            <a:ext cx="50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" name="Google Shape;5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0" y="1470400"/>
            <a:ext cx="521017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8"/>
          <p:cNvSpPr txBox="1"/>
          <p:nvPr/>
        </p:nvSpPr>
        <p:spPr>
          <a:xfrm>
            <a:off x="5830475" y="17790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Only compare with V as for adjacency matrix as for this case even if it is 0 we will still need to compare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 txBox="1"/>
          <p:nvPr>
            <p:ph type="title"/>
          </p:nvPr>
        </p:nvSpPr>
        <p:spPr>
          <a:xfrm>
            <a:off x="713225" y="445025"/>
            <a:ext cx="770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– Adjacency Matrix with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9"/>
          <p:cNvSpPr txBox="1"/>
          <p:nvPr/>
        </p:nvSpPr>
        <p:spPr>
          <a:xfrm>
            <a:off x="5804625" y="17308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our case we make it such that the graph is a complete graph with every edge having a random generated weight.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0" y="1239175"/>
            <a:ext cx="5345000" cy="30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9"/>
          <p:cNvSpPr/>
          <p:nvPr/>
        </p:nvSpPr>
        <p:spPr>
          <a:xfrm>
            <a:off x="3511600" y="3410025"/>
            <a:ext cx="4374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9"/>
          <p:cNvSpPr/>
          <p:nvPr/>
        </p:nvSpPr>
        <p:spPr>
          <a:xfrm>
            <a:off x="1843125" y="2282375"/>
            <a:ext cx="517800" cy="161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type="title"/>
          </p:nvPr>
        </p:nvSpPr>
        <p:spPr>
          <a:xfrm>
            <a:off x="655700" y="364450"/>
            <a:ext cx="749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– Adjacency Matrix with Array</a:t>
            </a:r>
            <a:endParaRPr/>
          </a:p>
        </p:txBody>
      </p:sp>
      <p:sp>
        <p:nvSpPr>
          <p:cNvPr id="528" name="Google Shape;528;p60"/>
          <p:cNvSpPr txBox="1"/>
          <p:nvPr>
            <p:ph idx="1" type="subTitle"/>
          </p:nvPr>
        </p:nvSpPr>
        <p:spPr>
          <a:xfrm>
            <a:off x="5612025" y="1998700"/>
            <a:ext cx="313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Time Complexity –</a:t>
            </a:r>
            <a:r>
              <a:rPr b="1" lang="en"/>
              <a:t> O(|V|^2)</a:t>
            </a:r>
            <a:endParaRPr b="1"/>
          </a:p>
        </p:txBody>
      </p:sp>
      <p:pic>
        <p:nvPicPr>
          <p:cNvPr id="529" name="Google Shape;5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550"/>
            <a:ext cx="5307225" cy="318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 </a:t>
            </a:r>
            <a:endParaRPr/>
          </a:p>
        </p:txBody>
      </p:sp>
      <p:pic>
        <p:nvPicPr>
          <p:cNvPr id="535" name="Google Shape;5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75" y="1206950"/>
            <a:ext cx="5838500" cy="3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>
            <p:ph type="title"/>
          </p:nvPr>
        </p:nvSpPr>
        <p:spPr>
          <a:xfrm>
            <a:off x="713225" y="445025"/>
            <a:ext cx="81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– Adjacency List with Minimizing Heap</a:t>
            </a:r>
            <a:endParaRPr/>
          </a:p>
        </p:txBody>
      </p:sp>
      <p:pic>
        <p:nvPicPr>
          <p:cNvPr id="541" name="Google Shape;5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50" y="1017725"/>
            <a:ext cx="460806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2"/>
          <p:cNvSpPr/>
          <p:nvPr/>
        </p:nvSpPr>
        <p:spPr>
          <a:xfrm>
            <a:off x="4924225" y="3804475"/>
            <a:ext cx="303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2"/>
          <p:cNvSpPr/>
          <p:nvPr/>
        </p:nvSpPr>
        <p:spPr>
          <a:xfrm>
            <a:off x="3998625" y="3985550"/>
            <a:ext cx="303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2"/>
          <p:cNvSpPr/>
          <p:nvPr/>
        </p:nvSpPr>
        <p:spPr>
          <a:xfrm>
            <a:off x="2909125" y="2987825"/>
            <a:ext cx="303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2"/>
          <p:cNvSpPr txBox="1"/>
          <p:nvPr/>
        </p:nvSpPr>
        <p:spPr>
          <a:xfrm>
            <a:off x="5279700" y="1863925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implemented according to lecture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